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89" r:id="rId4"/>
    <p:sldId id="285" r:id="rId5"/>
    <p:sldId id="290" r:id="rId6"/>
    <p:sldId id="259" r:id="rId7"/>
    <p:sldId id="262" r:id="rId8"/>
    <p:sldId id="291" r:id="rId9"/>
    <p:sldId id="292" r:id="rId10"/>
    <p:sldId id="293" r:id="rId11"/>
    <p:sldId id="294" r:id="rId12"/>
    <p:sldId id="295" r:id="rId13"/>
    <p:sldId id="279" r:id="rId14"/>
  </p:sldIdLst>
  <p:sldSz cx="9144000" cy="5143500" type="screen16x9"/>
  <p:notesSz cx="6858000" cy="9144000"/>
  <p:embeddedFontLst>
    <p:embeddedFont>
      <p:font typeface="Sniglet" panose="020B0604020202020204" charset="0"/>
      <p:regular r:id="rId16"/>
    </p:embeddedFont>
    <p:embeddedFont>
      <p:font typeface="Dosis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2AF8A37-45E8-4320-8910-FC0592084AAC}">
  <a:tblStyle styleId="{62AF8A37-45E8-4320-8910-FC0592084A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-1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370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14955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5400" dirty="0" smtClean="0"/>
              <a:t>測量</a:t>
            </a:r>
            <a:r>
              <a:rPr lang="en-GB" sz="5400" dirty="0" smtClean="0"/>
              <a:t>PM2.5</a:t>
            </a:r>
            <a:r>
              <a:rPr lang="zh-TW" altLang="en-US" sz="5400" dirty="0" smtClean="0"/>
              <a:t>含</a:t>
            </a:r>
            <a:r>
              <a:rPr lang="zh-TW" altLang="en-US" sz="5400" dirty="0"/>
              <a:t>量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zh-TW" altLang="en-US" sz="5400" dirty="0"/>
              <a:t>檢</a:t>
            </a:r>
            <a:r>
              <a:rPr lang="zh-TW" altLang="en-US" sz="5400" dirty="0" smtClean="0"/>
              <a:t>測</a:t>
            </a:r>
            <a:r>
              <a:rPr lang="en-GB" sz="5400" dirty="0" err="1" smtClean="0"/>
              <a:t>空氣質素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/>
              <a:t>L9110 </a:t>
            </a:r>
            <a:r>
              <a:rPr lang="en-GB" sz="3600" dirty="0" err="1">
                <a:latin typeface="Arial"/>
                <a:ea typeface="Arial"/>
                <a:cs typeface="Arial"/>
                <a:sym typeface="Arial"/>
              </a:rPr>
              <a:t>風扇馬達</a:t>
            </a:r>
            <a:r>
              <a:rPr lang="en-GB" sz="36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3600" dirty="0" err="1">
                <a:latin typeface="Arial"/>
                <a:ea typeface="Arial"/>
                <a:cs typeface="Arial"/>
                <a:sym typeface="Arial"/>
              </a:rPr>
              <a:t>螺旋槳模塊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414876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它是一種直流電機模塊，可與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Arduino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等微控制器板配合使用。</a:t>
            </a: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內置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L9110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電機驅動器，可控制直流電機的方向和速度，並包含螺旋槳。 內置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RGB LED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，亮度和顏色根據方向和速度進行調整。</a:t>
            </a: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zh-TW" altLang="en-US" sz="1800" dirty="0">
              <a:solidFill>
                <a:srgbClr val="00206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pic>
        <p:nvPicPr>
          <p:cNvPr id="7" name="Google Shape;138;p2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6300" t="7350" r="4312" b="11513"/>
          <a:stretch/>
        </p:blipFill>
        <p:spPr>
          <a:xfrm>
            <a:off x="5709740" y="2615346"/>
            <a:ext cx="196215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23666" y="45702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zh-TW" altLang="en-US" sz="1600" dirty="0"/>
              <a:t>技術規</a:t>
            </a:r>
            <a:r>
              <a:rPr lang="zh-TW" altLang="en-US" sz="1600" dirty="0" smtClean="0"/>
              <a:t>格</a:t>
            </a:r>
            <a:r>
              <a:rPr lang="zh-TW" altLang="en-US" sz="1200" dirty="0" smtClean="0">
                <a:solidFill>
                  <a:srgbClr val="636363"/>
                </a:solidFill>
                <a:highlight>
                  <a:srgbClr val="FFFFFF"/>
                </a:highlight>
              </a:rPr>
              <a:t>：</a:t>
            </a:r>
            <a:r>
              <a:rPr lang="en-GB" sz="1200" dirty="0" smtClean="0">
                <a:solidFill>
                  <a:srgbClr val="636363"/>
                </a:solidFill>
                <a:highlight>
                  <a:srgbClr val="FFFFFF"/>
                </a:highlight>
              </a:rPr>
              <a:t>http</a:t>
            </a:r>
            <a:r>
              <a:rPr lang="en-GB" sz="1200" dirty="0">
                <a:solidFill>
                  <a:srgbClr val="636363"/>
                </a:solidFill>
                <a:highlight>
                  <a:srgbClr val="FFFFFF"/>
                </a:highlight>
              </a:rPr>
              <a:t>://www.makeshare.org/bbs/board.php?bo_table=Specification&amp;wr_id=71</a:t>
            </a:r>
            <a:endParaRPr lang="en-GB" sz="1200" dirty="0">
              <a:solidFill>
                <a:srgbClr val="63636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901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5943601" y="1809750"/>
            <a:ext cx="2971800" cy="280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接續上一個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PMS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連接圖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)</a:t>
            </a: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麵包板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+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連到風扇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VCC</a:t>
            </a: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麵包板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-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連到風扇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GND</a:t>
            </a: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 10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連到風扇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INA</a:t>
            </a: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 11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連到風扇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INB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8400" y="104401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>
                <a:solidFill>
                  <a:schemeClr val="accent1"/>
                </a:solidFill>
              </a:rPr>
              <a:t>線路圖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6" name="Google Shape;145;p27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81000" y="1504950"/>
            <a:ext cx="5524275" cy="267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4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我們需要：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7924" y="1047750"/>
            <a:ext cx="6186275" cy="392620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sym typeface="Arial"/>
              </a:rPr>
              <a:t>在 Setup()</a:t>
            </a:r>
            <a:r>
              <a:rPr lang="en-GB" sz="1800" dirty="0" err="1">
                <a:solidFill>
                  <a:srgbClr val="002060"/>
                </a:solidFill>
                <a:sym typeface="Arial"/>
              </a:rPr>
              <a:t>之前添加的聲稱</a:t>
            </a:r>
            <a:endParaRPr lang="en-GB" sz="1800" dirty="0">
              <a:solidFill>
                <a:srgbClr val="002060"/>
              </a:solidFill>
              <a:sym typeface="Arial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2060"/>
                </a:solidFill>
                <a:sym typeface="Arial"/>
              </a:rPr>
              <a:t>在Setup</a:t>
            </a:r>
            <a:r>
              <a:rPr lang="en-GB" sz="1800" dirty="0">
                <a:solidFill>
                  <a:srgbClr val="002060"/>
                </a:solidFill>
                <a:sym typeface="Arial"/>
              </a:rPr>
              <a:t>() </a:t>
            </a:r>
            <a:r>
              <a:rPr lang="en-GB" sz="1800" dirty="0" err="1">
                <a:solidFill>
                  <a:srgbClr val="002060"/>
                </a:solidFill>
                <a:sym typeface="Arial"/>
              </a:rPr>
              <a:t>尾段添加初始化</a:t>
            </a:r>
            <a:endParaRPr lang="en-GB" sz="1800" dirty="0">
              <a:solidFill>
                <a:srgbClr val="002060"/>
              </a:solidFill>
              <a:sym typeface="Arial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2060"/>
                </a:solidFill>
                <a:sym typeface="Arial"/>
              </a:rPr>
              <a:t>在程式尾段結束前添加反應段</a:t>
            </a:r>
            <a:endParaRPr lang="en-US" sz="1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65987"/>
              </p:ext>
            </p:extLst>
          </p:nvPr>
        </p:nvGraphicFramePr>
        <p:xfrm>
          <a:off x="2773907" y="3332987"/>
          <a:ext cx="135466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907" y="3332987"/>
                        <a:ext cx="135466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0" y="3239637"/>
            <a:ext cx="160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3C78D8"/>
                </a:solidFill>
                <a:latin typeface="Sniglet"/>
                <a:sym typeface="Sniglet"/>
              </a:rPr>
              <a:t>程式碼</a:t>
            </a:r>
            <a:r>
              <a:rPr lang="en-US" altLang="zh-TW" sz="3200" dirty="0">
                <a:solidFill>
                  <a:srgbClr val="3C78D8"/>
                </a:solidFill>
                <a:latin typeface="Sniglet"/>
                <a:sym typeface="Sniglet"/>
              </a:rPr>
              <a:t/>
            </a:r>
            <a:br>
              <a:rPr lang="en-US" altLang="zh-TW" sz="3200" dirty="0">
                <a:solidFill>
                  <a:srgbClr val="3C78D8"/>
                </a:solidFill>
                <a:latin typeface="Sniglet"/>
                <a:sym typeface="Sniglet"/>
              </a:rPr>
            </a:br>
            <a:r>
              <a:rPr lang="en-US" altLang="zh-TW" sz="3200" dirty="0">
                <a:solidFill>
                  <a:srgbClr val="3C78D8"/>
                </a:solidFill>
                <a:latin typeface="Sniglet"/>
                <a:sym typeface="Sniglet"/>
              </a:rPr>
              <a:t>CODE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33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3657600" y="194535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885950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/>
              <a:t>簡介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1862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本教案使用一個空氣質素傳感器，測量其中的一些成份：包括空氣顆粒密度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PM2.5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、甲醛、溫度和濕度，以監察環境變化。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這款</a:t>
            </a:r>
            <a:r>
              <a:rPr lang="en-US" altLang="zh-TW" sz="1800" dirty="0" err="1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DFRobot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 SEN0233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空氣質素傳感器的工作原理是不斷吸入空氣，並用鐳射光測量其粒子濃度透光率，來衡量污染度。它亦集成了甲醛電化學探針和溫度和濕度的單芯片傳感器。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本教案分為兩部分，除了測量空氣質素外，亦示範自動系統的概念。我們會在程式內設定，當室內溫度達致某一個程度時，就會啟動一個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L9110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小風扇。這個系統模型可以放大為自動氣溫調節。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 err="1"/>
              <a:t>應用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1862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認識到對我們健康的危害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分析和比較從不同的收集的數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據，例如：地方、天氣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、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時間、地方的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擁擠程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度等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等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定義緩解和程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度：預防、傳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播或降低風險和損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害、接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受或假設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建議不同解決方案的有效性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53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物</a:t>
            </a:r>
            <a:r>
              <a:rPr lang="en-GB" sz="3600" dirty="0" err="1" smtClean="0">
                <a:latin typeface="Arial"/>
                <a:ea typeface="Arial"/>
                <a:cs typeface="Arial"/>
                <a:sym typeface="Arial"/>
              </a:rPr>
              <a:t>料清單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1862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Arduino MCU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（例如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UNO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）和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USB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電纜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PM 2.5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傳感器（</a:t>
            </a:r>
            <a:r>
              <a:rPr lang="en-US" altLang="zh-TW" sz="1800" dirty="0" err="1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DFRobot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 SEN0233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）</a:t>
            </a:r>
          </a:p>
          <a:p>
            <a:pPr lvl="3">
              <a:spcBef>
                <a:spcPts val="1200"/>
              </a:spcBef>
            </a:pPr>
            <a:r>
              <a:rPr lang="en-US" altLang="zh-TW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傳感器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盒、適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配器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板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、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連接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電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纜</a:t>
            </a:r>
            <a:endParaRPr lang="en-US" altLang="zh-TW" sz="1800" dirty="0" smtClean="0">
              <a:solidFill>
                <a:srgbClr val="002060"/>
              </a:solidFill>
              <a:latin typeface="Dosis"/>
              <a:ea typeface="Dosis"/>
              <a:cs typeface="Dosis"/>
              <a:sym typeface="Dosis"/>
            </a:endParaRPr>
          </a:p>
          <a:p>
            <a:pPr lvl="3">
              <a:spcBef>
                <a:spcPts val="1200"/>
              </a:spcBef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風扇馬達（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L9110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）</a:t>
            </a:r>
          </a:p>
          <a:p>
            <a:pPr lvl="3">
              <a:spcBef>
                <a:spcPts val="1200"/>
              </a:spcBef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麵包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板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：</a:t>
            </a:r>
            <a:r>
              <a:rPr lang="en-US" altLang="zh-TW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個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Half+</a:t>
            </a:r>
          </a:p>
          <a:p>
            <a:pPr lvl="3">
              <a:spcBef>
                <a:spcPts val="1200"/>
              </a:spcBef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跳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線：     </a:t>
            </a:r>
            <a:r>
              <a:rPr lang="en-US" altLang="zh-TW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5V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和</a:t>
            </a:r>
            <a:r>
              <a:rPr lang="en-US" altLang="zh-TW" sz="1800" dirty="0" err="1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Gnd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：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6</a:t>
            </a:r>
          </a:p>
          <a:p>
            <a:pPr lvl="3">
              <a:spcBef>
                <a:spcPts val="1200"/>
              </a:spcBef>
            </a:pPr>
            <a:r>
              <a:rPr lang="en-US" altLang="zh-TW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	PMS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＆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Fan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：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</a:p>
          <a:p>
            <a:pPr lvl="3">
              <a:spcBef>
                <a:spcPts val="1200"/>
              </a:spcBef>
            </a:pPr>
            <a:endParaRPr lang="zh-TW" altLang="en-US" sz="1800" dirty="0">
              <a:solidFill>
                <a:srgbClr val="00206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880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2159250" y="1719075"/>
            <a:ext cx="4825500" cy="1705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0"/>
              </a:spcBef>
              <a:buSzPts val="4800"/>
              <a:buNone/>
            </a:pPr>
            <a:r>
              <a:rPr lang="en-GB" sz="5400" b="0" dirty="0">
                <a:latin typeface="Sniglet"/>
                <a:ea typeface="Sniglet"/>
                <a:cs typeface="Sniglet"/>
                <a:sym typeface="Sniglet"/>
              </a:rPr>
              <a:t>PM 2.5 </a:t>
            </a:r>
            <a:r>
              <a:rPr lang="zh-TW" altLang="en-US" sz="5400" b="0" dirty="0">
                <a:latin typeface="Sniglet"/>
                <a:ea typeface="Sniglet"/>
                <a:cs typeface="Sniglet"/>
                <a:sym typeface="Sniglet"/>
              </a:rPr>
              <a:t>傳感器</a:t>
            </a:r>
            <a:endParaRPr sz="5400" b="0" dirty="0"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421237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5486400" y="1809750"/>
            <a:ext cx="3327075" cy="280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PMS Box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PMS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適配器板</a:t>
            </a: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 5V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連至麵包板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+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槽，再連至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PMS VCC</a:t>
            </a: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 </a:t>
            </a:r>
            <a:r>
              <a:rPr lang="en-US" altLang="zh-TW" sz="1800" b="0" dirty="0" err="1">
                <a:solidFill>
                  <a:srgbClr val="002060"/>
                </a:solidFill>
                <a:sym typeface="Arial"/>
              </a:rPr>
              <a:t>Gnd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連到麵包板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-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槽，再連到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PMS </a:t>
            </a:r>
            <a:r>
              <a:rPr lang="en-US" altLang="zh-TW" sz="1800" b="0" dirty="0" err="1">
                <a:solidFill>
                  <a:srgbClr val="002060"/>
                </a:solidFill>
                <a:sym typeface="Arial"/>
              </a:rPr>
              <a:t>Gnd</a:t>
            </a:r>
            <a:endParaRPr lang="en-US" altLang="zh-TW" sz="1800" b="0" dirty="0">
              <a:solidFill>
                <a:srgbClr val="002060"/>
              </a:solidFill>
              <a:sym typeface="Arial"/>
            </a:endParaRPr>
          </a:p>
          <a:p>
            <a:pPr marL="285750" indent="-285750" algn="l">
              <a:spcBef>
                <a:spcPts val="12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數據引腳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3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連到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PMS TX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104401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>
                <a:solidFill>
                  <a:schemeClr val="accent1"/>
                </a:solidFill>
              </a:rPr>
              <a:t>線路圖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5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99" y="1397956"/>
            <a:ext cx="4990875" cy="251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685800" y="895350"/>
            <a:ext cx="7772400" cy="2017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zh-TW" altLang="en-US" sz="6000" dirty="0"/>
              <a:t>程式</a:t>
            </a:r>
            <a:r>
              <a:rPr lang="zh-TW" altLang="en-US" sz="6000" dirty="0" smtClean="0"/>
              <a:t>碼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CODE</a:t>
            </a:r>
            <a:endParaRPr sz="6000" dirty="0"/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65032"/>
              </p:ext>
            </p:extLst>
          </p:nvPr>
        </p:nvGraphicFramePr>
        <p:xfrm>
          <a:off x="3810000" y="3028950"/>
          <a:ext cx="135466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028950"/>
                        <a:ext cx="135466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>
                <a:latin typeface="Arial"/>
                <a:ea typeface="Arial"/>
                <a:cs typeface="Arial"/>
                <a:sym typeface="Arial"/>
              </a:rPr>
              <a:t>運作和結果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1862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只需打開並等待一段時間，電腦上的串行監視器會持續更新當前溫度、濕度、甲醛和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PM 2.5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的讀數。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PMS TX LED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閃爍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Arduino RX LED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閃爍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5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3416350"/>
            <a:ext cx="18097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600" y="2038350"/>
            <a:ext cx="3124200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65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1917825" y="1719075"/>
            <a:ext cx="5308350" cy="1705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0"/>
              </a:spcBef>
              <a:buSzPts val="4800"/>
              <a:buNone/>
            </a:pPr>
            <a:r>
              <a:rPr lang="en-GB" sz="5400" b="0" dirty="0">
                <a:latin typeface="Sniglet"/>
                <a:ea typeface="Sniglet"/>
                <a:cs typeface="Sniglet"/>
                <a:sym typeface="Sniglet"/>
              </a:rPr>
              <a:t>PMS2.5 </a:t>
            </a:r>
            <a:r>
              <a:rPr lang="zh-TW" altLang="en-US" sz="5400" b="0" dirty="0">
                <a:latin typeface="Sniglet"/>
                <a:ea typeface="Sniglet"/>
                <a:cs typeface="Sniglet"/>
                <a:sym typeface="Sniglet"/>
              </a:rPr>
              <a:t>和小風扇</a:t>
            </a:r>
            <a:endParaRPr sz="5400" b="0" dirty="0"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471362943"/>
      </p:ext>
    </p:extLst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605</Words>
  <Application>Microsoft Office PowerPoint</Application>
  <PresentationFormat>On-screen Show (16:9)</PresentationFormat>
  <Paragraphs>54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Sniglet</vt:lpstr>
      <vt:lpstr>Dosis</vt:lpstr>
      <vt:lpstr>Friar template</vt:lpstr>
      <vt:lpstr>Microsoft Word Document</vt:lpstr>
      <vt:lpstr>測量PM2.5含量 檢測空氣質素</vt:lpstr>
      <vt:lpstr>簡介</vt:lpstr>
      <vt:lpstr>應用</vt:lpstr>
      <vt:lpstr>物料清單</vt:lpstr>
      <vt:lpstr>PowerPoint Presentation</vt:lpstr>
      <vt:lpstr>PowerPoint Presentation</vt:lpstr>
      <vt:lpstr>程式碼 CODE</vt:lpstr>
      <vt:lpstr>運作和結果</vt:lpstr>
      <vt:lpstr>PowerPoint Presentation</vt:lpstr>
      <vt:lpstr>L9110 風扇馬達/螺旋槳模塊</vt:lpstr>
      <vt:lpstr>PowerPoint Presentation</vt:lpstr>
      <vt:lpstr>我們需要：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Binary Addition  二進制加法計算機</dc:title>
  <cp:lastModifiedBy>Ka Hang Chan [HKCC]</cp:lastModifiedBy>
  <cp:revision>26</cp:revision>
  <dcterms:modified xsi:type="dcterms:W3CDTF">2019-06-18T06:36:25Z</dcterms:modified>
</cp:coreProperties>
</file>