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256" r:id="rId2"/>
    <p:sldId id="271" r:id="rId3"/>
    <p:sldId id="544" r:id="rId4"/>
    <p:sldId id="257" r:id="rId5"/>
    <p:sldId id="259" r:id="rId6"/>
    <p:sldId id="261" r:id="rId7"/>
    <p:sldId id="260" r:id="rId8"/>
    <p:sldId id="262" r:id="rId9"/>
    <p:sldId id="350" r:id="rId10"/>
    <p:sldId id="263" r:id="rId11"/>
    <p:sldId id="264" r:id="rId12"/>
    <p:sldId id="349" r:id="rId13"/>
    <p:sldId id="265" r:id="rId14"/>
    <p:sldId id="266" r:id="rId15"/>
    <p:sldId id="267" r:id="rId16"/>
    <p:sldId id="268" r:id="rId17"/>
    <p:sldId id="269" r:id="rId18"/>
    <p:sldId id="270" r:id="rId19"/>
    <p:sldId id="346" r:id="rId20"/>
    <p:sldId id="348" r:id="rId21"/>
    <p:sldId id="347" r:id="rId22"/>
    <p:sldId id="334" r:id="rId23"/>
    <p:sldId id="307" r:id="rId24"/>
    <p:sldId id="316" r:id="rId25"/>
    <p:sldId id="319" r:id="rId26"/>
    <p:sldId id="318" r:id="rId27"/>
    <p:sldId id="320" r:id="rId28"/>
    <p:sldId id="321" r:id="rId29"/>
    <p:sldId id="322" r:id="rId30"/>
    <p:sldId id="324" r:id="rId31"/>
    <p:sldId id="326" r:id="rId32"/>
    <p:sldId id="329" r:id="rId33"/>
    <p:sldId id="325" r:id="rId34"/>
    <p:sldId id="328" r:id="rId35"/>
    <p:sldId id="330" r:id="rId36"/>
    <p:sldId id="331" r:id="rId37"/>
    <p:sldId id="336" r:id="rId38"/>
    <p:sldId id="335" r:id="rId39"/>
    <p:sldId id="333" r:id="rId40"/>
    <p:sldId id="337" r:id="rId41"/>
    <p:sldId id="338" r:id="rId42"/>
    <p:sldId id="339" r:id="rId43"/>
    <p:sldId id="340" r:id="rId44"/>
    <p:sldId id="341" r:id="rId45"/>
    <p:sldId id="342" r:id="rId46"/>
    <p:sldId id="532" r:id="rId47"/>
    <p:sldId id="352" r:id="rId48"/>
    <p:sldId id="540" r:id="rId49"/>
    <p:sldId id="542" r:id="rId50"/>
    <p:sldId id="541" r:id="rId51"/>
    <p:sldId id="543" r:id="rId52"/>
    <p:sldId id="414" r:id="rId53"/>
    <p:sldId id="417" r:id="rId54"/>
    <p:sldId id="418" r:id="rId55"/>
    <p:sldId id="545" r:id="rId56"/>
    <p:sldId id="273" r:id="rId57"/>
    <p:sldId id="275" r:id="rId58"/>
    <p:sldId id="276" r:id="rId59"/>
    <p:sldId id="277" r:id="rId60"/>
    <p:sldId id="278" r:id="rId61"/>
    <p:sldId id="279" r:id="rId62"/>
    <p:sldId id="283" r:id="rId63"/>
    <p:sldId id="280" r:id="rId64"/>
    <p:sldId id="281" r:id="rId65"/>
    <p:sldId id="282" r:id="rId66"/>
    <p:sldId id="284" r:id="rId67"/>
    <p:sldId id="285" r:id="rId68"/>
    <p:sldId id="286" r:id="rId69"/>
    <p:sldId id="287" r:id="rId70"/>
    <p:sldId id="288" r:id="rId71"/>
    <p:sldId id="289" r:id="rId72"/>
    <p:sldId id="291" r:id="rId73"/>
    <p:sldId id="290" r:id="rId74"/>
    <p:sldId id="292" r:id="rId75"/>
    <p:sldId id="294" r:id="rId76"/>
    <p:sldId id="293" r:id="rId77"/>
    <p:sldId id="308" r:id="rId78"/>
    <p:sldId id="309" r:id="rId79"/>
    <p:sldId id="295" r:id="rId80"/>
    <p:sldId id="297" r:id="rId81"/>
    <p:sldId id="296" r:id="rId82"/>
    <p:sldId id="299" r:id="rId83"/>
    <p:sldId id="298" r:id="rId84"/>
    <p:sldId id="300" r:id="rId85"/>
    <p:sldId id="302" r:id="rId86"/>
    <p:sldId id="301" r:id="rId87"/>
    <p:sldId id="303" r:id="rId88"/>
    <p:sldId id="304" r:id="rId89"/>
    <p:sldId id="305" r:id="rId90"/>
    <p:sldId id="310" r:id="rId91"/>
    <p:sldId id="311" r:id="rId92"/>
    <p:sldId id="312" r:id="rId93"/>
    <p:sldId id="315" r:id="rId94"/>
    <p:sldId id="344" r:id="rId95"/>
    <p:sldId id="459" r:id="rId96"/>
    <p:sldId id="345" r:id="rId97"/>
    <p:sldId id="351" r:id="rId98"/>
    <p:sldId id="546" r:id="rId99"/>
    <p:sldId id="343" r:id="rId100"/>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2"/>
    <a:srgbClr val="000000"/>
    <a:srgbClr val="D9D9D9"/>
    <a:srgbClr val="5B9BD5"/>
    <a:srgbClr val="32BF72"/>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4660"/>
  </p:normalViewPr>
  <p:slideViewPr>
    <p:cSldViewPr snapToGrid="0">
      <p:cViewPr varScale="1">
        <p:scale>
          <a:sx n="74" d="100"/>
          <a:sy n="74" d="100"/>
        </p:scale>
        <p:origin x="90" y="4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工作表1!$B$1</c:f>
              <c:strCache>
                <c:ptCount val="1"/>
                <c:pt idx="0">
                  <c:v>  </c:v>
                </c:pt>
              </c:strCache>
            </c:strRef>
          </c:tx>
          <c:spPr>
            <a:ln w="28575" cap="rnd">
              <a:solidFill>
                <a:schemeClr val="accent1"/>
              </a:solidFill>
              <a:round/>
            </a:ln>
            <a:effectLst/>
          </c:spPr>
          <c:marker>
            <c:symbol val="none"/>
          </c:marker>
          <c:cat>
            <c:numRef>
              <c:f>工作表1!$A$2:$A$8</c:f>
              <c:numCache>
                <c:formatCode>General</c:formatCode>
                <c:ptCount val="7"/>
                <c:pt idx="0">
                  <c:v>1956</c:v>
                </c:pt>
                <c:pt idx="1">
                  <c:v>1974</c:v>
                </c:pt>
                <c:pt idx="2">
                  <c:v>1980</c:v>
                </c:pt>
                <c:pt idx="3">
                  <c:v>1987</c:v>
                </c:pt>
                <c:pt idx="4">
                  <c:v>1993</c:v>
                </c:pt>
                <c:pt idx="5">
                  <c:v>2010</c:v>
                </c:pt>
                <c:pt idx="6">
                  <c:v>2011</c:v>
                </c:pt>
              </c:numCache>
            </c:numRef>
          </c:cat>
          <c:val>
            <c:numRef>
              <c:f>工作表1!$B$2:$B$8</c:f>
              <c:numCache>
                <c:formatCode>General</c:formatCode>
                <c:ptCount val="7"/>
                <c:pt idx="0">
                  <c:v>1</c:v>
                </c:pt>
                <c:pt idx="1">
                  <c:v>2</c:v>
                </c:pt>
                <c:pt idx="2">
                  <c:v>1</c:v>
                </c:pt>
                <c:pt idx="3">
                  <c:v>2</c:v>
                </c:pt>
                <c:pt idx="4">
                  <c:v>1</c:v>
                </c:pt>
                <c:pt idx="5">
                  <c:v>2</c:v>
                </c:pt>
                <c:pt idx="6">
                  <c:v>3</c:v>
                </c:pt>
              </c:numCache>
            </c:numRef>
          </c:val>
          <c:smooth val="0"/>
          <c:extLst>
            <c:ext xmlns:c16="http://schemas.microsoft.com/office/drawing/2014/chart" uri="{C3380CC4-5D6E-409C-BE32-E72D297353CC}">
              <c16:uniqueId val="{00000000-88ED-4C67-83B3-8F9FB98A498F}"/>
            </c:ext>
          </c:extLst>
        </c:ser>
        <c:dLbls>
          <c:showLegendKey val="0"/>
          <c:showVal val="0"/>
          <c:showCatName val="0"/>
          <c:showSerName val="0"/>
          <c:showPercent val="0"/>
          <c:showBubbleSize val="0"/>
        </c:dLbls>
        <c:smooth val="0"/>
        <c:axId val="46733976"/>
        <c:axId val="46734632"/>
      </c:lineChart>
      <c:catAx>
        <c:axId val="4673397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zh-CN" altLang="en-US" dirty="0"/>
                  <a:t>年份</a:t>
                </a:r>
                <a:endParaRPr lang="zh-HK"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6734632"/>
        <c:crosses val="autoZero"/>
        <c:auto val="1"/>
        <c:lblAlgn val="ctr"/>
        <c:lblOffset val="100"/>
        <c:noMultiLvlLbl val="0"/>
      </c:catAx>
      <c:valAx>
        <c:axId val="46734632"/>
        <c:scaling>
          <c:orientation val="minMax"/>
        </c:scaling>
        <c:delete val="1"/>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AI</a:t>
                </a:r>
                <a:r>
                  <a:rPr lang="zh-CN" dirty="0"/>
                  <a:t>發展情況</a:t>
                </a:r>
                <a:endParaRPr lang="zh-HK" dirty="0"/>
              </a:p>
            </c:rich>
          </c:tx>
          <c:layout>
            <c:manualLayout>
              <c:xMode val="edge"/>
              <c:yMode val="edge"/>
              <c:x val="9.4043884245677799E-3"/>
              <c:y val="0.349867587764971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46733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22DA8-5CF7-4D79-BB7F-673245DD46FE}" type="doc">
      <dgm:prSet loTypeId="urn:microsoft.com/office/officeart/2005/8/layout/hChevron3" loCatId="process" qsTypeId="urn:microsoft.com/office/officeart/2005/8/quickstyle/simple1" qsCatId="simple" csTypeId="urn:microsoft.com/office/officeart/2005/8/colors/accent1_1" csCatId="accent1" phldr="1"/>
      <dgm:spPr/>
    </dgm:pt>
    <dgm:pt modelId="{9AC6829C-275F-4726-9C2A-899F8A31DE10}">
      <dgm:prSet phldrT="[文字]" custT="1"/>
      <dgm:spPr/>
      <dgm:t>
        <a:bodyPr/>
        <a:lstStyle/>
        <a:p>
          <a:r>
            <a:rPr lang="zh-TW" altLang="en-US" sz="2000" dirty="0"/>
            <a:t>程序設計者只需告訴機器一些通用知識</a:t>
          </a:r>
          <a:endParaRPr lang="zh-HK" altLang="en-US" sz="2000" dirty="0"/>
        </a:p>
      </dgm:t>
    </dgm:pt>
    <dgm:pt modelId="{A6C7DEDB-96C5-4FC8-8D57-54F5E8A30565}" type="parTrans" cxnId="{B0A23FAB-FBEF-4475-AC8B-67469B8AA18D}">
      <dgm:prSet/>
      <dgm:spPr/>
      <dgm:t>
        <a:bodyPr/>
        <a:lstStyle/>
        <a:p>
          <a:endParaRPr lang="zh-HK" altLang="en-US"/>
        </a:p>
      </dgm:t>
    </dgm:pt>
    <dgm:pt modelId="{DD7793AA-6CBB-4B3A-B701-F1E17E502986}" type="sibTrans" cxnId="{B0A23FAB-FBEF-4475-AC8B-67469B8AA18D}">
      <dgm:prSet/>
      <dgm:spPr/>
      <dgm:t>
        <a:bodyPr/>
        <a:lstStyle/>
        <a:p>
          <a:endParaRPr lang="zh-HK" altLang="en-US"/>
        </a:p>
      </dgm:t>
    </dgm:pt>
    <dgm:pt modelId="{9BC1D53D-AD99-423C-AD0F-9CAB9F59C696}">
      <dgm:prSet phldrT="[文字]" custT="1"/>
      <dgm:spPr/>
      <dgm:t>
        <a:bodyPr/>
        <a:lstStyle/>
        <a:p>
          <a:r>
            <a:rPr lang="zh-TW" altLang="en-US" sz="2000" dirty="0"/>
            <a:t>機器通過觀察和體驗，</a:t>
          </a:r>
          <a:r>
            <a:rPr lang="zh-HK" altLang="en-US" sz="2000" dirty="0"/>
            <a:t>累積</a:t>
          </a:r>
          <a:r>
            <a:rPr lang="zh-TW" altLang="en-US" sz="2000" dirty="0">
              <a:latin typeface="+mn-ea"/>
              <a:ea typeface="+mn-ea"/>
            </a:rPr>
            <a:t>實</a:t>
          </a:r>
          <a:r>
            <a:rPr lang="zh-TW" altLang="en-US" sz="2000" dirty="0"/>
            <a:t>際經驗，對所定義的學習結構進行調整、改進​</a:t>
          </a:r>
          <a:endParaRPr lang="zh-HK" altLang="en-US" sz="2000" dirty="0"/>
        </a:p>
      </dgm:t>
    </dgm:pt>
    <dgm:pt modelId="{1A749FFB-EF43-4309-B3BD-6D1C7D1D0B9D}" type="parTrans" cxnId="{DC3C8309-4866-42AF-B492-EBC17EF50BC6}">
      <dgm:prSet/>
      <dgm:spPr/>
      <dgm:t>
        <a:bodyPr/>
        <a:lstStyle/>
        <a:p>
          <a:endParaRPr lang="zh-HK" altLang="en-US"/>
        </a:p>
      </dgm:t>
    </dgm:pt>
    <dgm:pt modelId="{D748BB16-C897-4BE7-9D8B-11DE8849F583}" type="sibTrans" cxnId="{DC3C8309-4866-42AF-B492-EBC17EF50BC6}">
      <dgm:prSet/>
      <dgm:spPr/>
      <dgm:t>
        <a:bodyPr/>
        <a:lstStyle/>
        <a:p>
          <a:endParaRPr lang="zh-HK" altLang="en-US"/>
        </a:p>
      </dgm:t>
    </dgm:pt>
    <dgm:pt modelId="{BA9A910A-E8AA-4314-8ECF-3EC640E15116}">
      <dgm:prSet phldrT="[文字]" custT="1"/>
      <dgm:spPr/>
      <dgm:t>
        <a:bodyPr/>
        <a:lstStyle/>
        <a:p>
          <a:r>
            <a:rPr lang="zh-TW" altLang="en-US" sz="2000" dirty="0"/>
            <a:t>機器獲得面向特定任務的處理能力​</a:t>
          </a:r>
          <a:endParaRPr lang="zh-HK" altLang="en-US" sz="2000" dirty="0"/>
        </a:p>
      </dgm:t>
    </dgm:pt>
    <dgm:pt modelId="{F31A5672-2167-46EA-B705-4C0820D9D823}" type="parTrans" cxnId="{24F06B89-38CF-4EC9-8BB2-0EA2EC676C6C}">
      <dgm:prSet/>
      <dgm:spPr/>
      <dgm:t>
        <a:bodyPr/>
        <a:lstStyle/>
        <a:p>
          <a:endParaRPr lang="zh-HK" altLang="en-US"/>
        </a:p>
      </dgm:t>
    </dgm:pt>
    <dgm:pt modelId="{2EB17548-0A0B-4EFE-A76F-7088ED66AEB1}" type="sibTrans" cxnId="{24F06B89-38CF-4EC9-8BB2-0EA2EC676C6C}">
      <dgm:prSet/>
      <dgm:spPr/>
      <dgm:t>
        <a:bodyPr/>
        <a:lstStyle/>
        <a:p>
          <a:endParaRPr lang="zh-HK" altLang="en-US"/>
        </a:p>
      </dgm:t>
    </dgm:pt>
    <dgm:pt modelId="{3EFAA0E4-CB8C-45BA-A6B3-5AE66BD4A832}">
      <dgm:prSet custT="1"/>
      <dgm:spPr/>
      <dgm:t>
        <a:bodyPr/>
        <a:lstStyle/>
        <a:p>
          <a:r>
            <a:rPr lang="zh-TW" altLang="en-US" sz="2000" dirty="0"/>
            <a:t>程序設計者定義一個足夠靈活的學習結構​</a:t>
          </a:r>
          <a:endParaRPr lang="zh-HK" altLang="en-US" sz="2000" dirty="0"/>
        </a:p>
      </dgm:t>
    </dgm:pt>
    <dgm:pt modelId="{4E44E397-FD75-49F3-ABA1-3AD896867BF7}" type="parTrans" cxnId="{6D0E6AE1-B0E7-4840-9C6F-87510E23590F}">
      <dgm:prSet/>
      <dgm:spPr/>
      <dgm:t>
        <a:bodyPr/>
        <a:lstStyle/>
        <a:p>
          <a:endParaRPr lang="zh-HK" altLang="en-US"/>
        </a:p>
      </dgm:t>
    </dgm:pt>
    <dgm:pt modelId="{21EA2C6C-ABA5-4891-8631-3020A094399E}" type="sibTrans" cxnId="{6D0E6AE1-B0E7-4840-9C6F-87510E23590F}">
      <dgm:prSet/>
      <dgm:spPr/>
      <dgm:t>
        <a:bodyPr/>
        <a:lstStyle/>
        <a:p>
          <a:endParaRPr lang="zh-HK" altLang="en-US"/>
        </a:p>
      </dgm:t>
    </dgm:pt>
    <dgm:pt modelId="{F8908EDB-0C1B-4F54-A11B-29F99F414262}" type="pres">
      <dgm:prSet presAssocID="{66422DA8-5CF7-4D79-BB7F-673245DD46FE}" presName="Name0" presStyleCnt="0">
        <dgm:presLayoutVars>
          <dgm:dir/>
          <dgm:resizeHandles val="exact"/>
        </dgm:presLayoutVars>
      </dgm:prSet>
      <dgm:spPr/>
    </dgm:pt>
    <dgm:pt modelId="{77F04C56-FAB0-42A8-B037-FA6E514AE556}" type="pres">
      <dgm:prSet presAssocID="{9AC6829C-275F-4726-9C2A-899F8A31DE10}" presName="parTxOnly" presStyleLbl="node1" presStyleIdx="0" presStyleCnt="4" custScaleX="85400" custScaleY="132058">
        <dgm:presLayoutVars>
          <dgm:bulletEnabled val="1"/>
        </dgm:presLayoutVars>
      </dgm:prSet>
      <dgm:spPr/>
      <dgm:t>
        <a:bodyPr/>
        <a:lstStyle/>
        <a:p>
          <a:endParaRPr lang="en-US"/>
        </a:p>
      </dgm:t>
    </dgm:pt>
    <dgm:pt modelId="{B55DD185-EDAA-4FC9-ADFC-338AF46617BF}" type="pres">
      <dgm:prSet presAssocID="{DD7793AA-6CBB-4B3A-B701-F1E17E502986}" presName="parSpace" presStyleCnt="0"/>
      <dgm:spPr/>
    </dgm:pt>
    <dgm:pt modelId="{58FBE51F-3A48-4F2D-A7F4-88E3A5990B37}" type="pres">
      <dgm:prSet presAssocID="{3EFAA0E4-CB8C-45BA-A6B3-5AE66BD4A832}" presName="parTxOnly" presStyleLbl="node1" presStyleIdx="1" presStyleCnt="4" custScaleX="90915" custScaleY="132058">
        <dgm:presLayoutVars>
          <dgm:bulletEnabled val="1"/>
        </dgm:presLayoutVars>
      </dgm:prSet>
      <dgm:spPr/>
      <dgm:t>
        <a:bodyPr/>
        <a:lstStyle/>
        <a:p>
          <a:endParaRPr lang="en-US"/>
        </a:p>
      </dgm:t>
    </dgm:pt>
    <dgm:pt modelId="{1ED7B830-9805-463D-8800-F703E4B248E7}" type="pres">
      <dgm:prSet presAssocID="{21EA2C6C-ABA5-4891-8631-3020A094399E}" presName="parSpace" presStyleCnt="0"/>
      <dgm:spPr/>
    </dgm:pt>
    <dgm:pt modelId="{15686DAB-D774-4270-91BF-14FFC931798D}" type="pres">
      <dgm:prSet presAssocID="{9BC1D53D-AD99-423C-AD0F-9CAB9F59C696}" presName="parTxOnly" presStyleLbl="node1" presStyleIdx="2" presStyleCnt="4" custScaleX="106453" custScaleY="132058">
        <dgm:presLayoutVars>
          <dgm:bulletEnabled val="1"/>
        </dgm:presLayoutVars>
      </dgm:prSet>
      <dgm:spPr/>
      <dgm:t>
        <a:bodyPr/>
        <a:lstStyle/>
        <a:p>
          <a:endParaRPr lang="en-US"/>
        </a:p>
      </dgm:t>
    </dgm:pt>
    <dgm:pt modelId="{DBAFB5D1-341F-4C87-BCCA-9CFC79C243E9}" type="pres">
      <dgm:prSet presAssocID="{D748BB16-C897-4BE7-9D8B-11DE8849F583}" presName="parSpace" presStyleCnt="0"/>
      <dgm:spPr/>
    </dgm:pt>
    <dgm:pt modelId="{13F2049A-8C11-4A1E-9390-D4847652D863}" type="pres">
      <dgm:prSet presAssocID="{BA9A910A-E8AA-4314-8ECF-3EC640E15116}" presName="parTxOnly" presStyleLbl="node1" presStyleIdx="3" presStyleCnt="4" custScaleX="84662" custScaleY="132058">
        <dgm:presLayoutVars>
          <dgm:bulletEnabled val="1"/>
        </dgm:presLayoutVars>
      </dgm:prSet>
      <dgm:spPr/>
      <dgm:t>
        <a:bodyPr/>
        <a:lstStyle/>
        <a:p>
          <a:endParaRPr lang="en-US"/>
        </a:p>
      </dgm:t>
    </dgm:pt>
  </dgm:ptLst>
  <dgm:cxnLst>
    <dgm:cxn modelId="{24F06B89-38CF-4EC9-8BB2-0EA2EC676C6C}" srcId="{66422DA8-5CF7-4D79-BB7F-673245DD46FE}" destId="{BA9A910A-E8AA-4314-8ECF-3EC640E15116}" srcOrd="3" destOrd="0" parTransId="{F31A5672-2167-46EA-B705-4C0820D9D823}" sibTransId="{2EB17548-0A0B-4EFE-A76F-7088ED66AEB1}"/>
    <dgm:cxn modelId="{B0A23FAB-FBEF-4475-AC8B-67469B8AA18D}" srcId="{66422DA8-5CF7-4D79-BB7F-673245DD46FE}" destId="{9AC6829C-275F-4726-9C2A-899F8A31DE10}" srcOrd="0" destOrd="0" parTransId="{A6C7DEDB-96C5-4FC8-8D57-54F5E8A30565}" sibTransId="{DD7793AA-6CBB-4B3A-B701-F1E17E502986}"/>
    <dgm:cxn modelId="{DC3C8309-4866-42AF-B492-EBC17EF50BC6}" srcId="{66422DA8-5CF7-4D79-BB7F-673245DD46FE}" destId="{9BC1D53D-AD99-423C-AD0F-9CAB9F59C696}" srcOrd="2" destOrd="0" parTransId="{1A749FFB-EF43-4309-B3BD-6D1C7D1D0B9D}" sibTransId="{D748BB16-C897-4BE7-9D8B-11DE8849F583}"/>
    <dgm:cxn modelId="{EFF4C3C1-8793-4727-A1AD-F1CD2F79388F}" type="presOf" srcId="{3EFAA0E4-CB8C-45BA-A6B3-5AE66BD4A832}" destId="{58FBE51F-3A48-4F2D-A7F4-88E3A5990B37}" srcOrd="0" destOrd="0" presId="urn:microsoft.com/office/officeart/2005/8/layout/hChevron3"/>
    <dgm:cxn modelId="{F63BAA3D-A903-4053-8E62-020114F66BDC}" type="presOf" srcId="{BA9A910A-E8AA-4314-8ECF-3EC640E15116}" destId="{13F2049A-8C11-4A1E-9390-D4847652D863}" srcOrd="0" destOrd="0" presId="urn:microsoft.com/office/officeart/2005/8/layout/hChevron3"/>
    <dgm:cxn modelId="{E07EB290-54BE-4BEB-A120-509715363F78}" type="presOf" srcId="{9AC6829C-275F-4726-9C2A-899F8A31DE10}" destId="{77F04C56-FAB0-42A8-B037-FA6E514AE556}" srcOrd="0" destOrd="0" presId="urn:microsoft.com/office/officeart/2005/8/layout/hChevron3"/>
    <dgm:cxn modelId="{E2F3EA2B-7C8F-422F-9051-969E843924AB}" type="presOf" srcId="{9BC1D53D-AD99-423C-AD0F-9CAB9F59C696}" destId="{15686DAB-D774-4270-91BF-14FFC931798D}" srcOrd="0" destOrd="0" presId="urn:microsoft.com/office/officeart/2005/8/layout/hChevron3"/>
    <dgm:cxn modelId="{6D0E6AE1-B0E7-4840-9C6F-87510E23590F}" srcId="{66422DA8-5CF7-4D79-BB7F-673245DD46FE}" destId="{3EFAA0E4-CB8C-45BA-A6B3-5AE66BD4A832}" srcOrd="1" destOrd="0" parTransId="{4E44E397-FD75-49F3-ABA1-3AD896867BF7}" sibTransId="{21EA2C6C-ABA5-4891-8631-3020A094399E}"/>
    <dgm:cxn modelId="{79D84576-9086-4A56-8748-840D8350F7B2}" type="presOf" srcId="{66422DA8-5CF7-4D79-BB7F-673245DD46FE}" destId="{F8908EDB-0C1B-4F54-A11B-29F99F414262}" srcOrd="0" destOrd="0" presId="urn:microsoft.com/office/officeart/2005/8/layout/hChevron3"/>
    <dgm:cxn modelId="{8D9C58CD-1DCE-46DA-8102-2B829B013182}" type="presParOf" srcId="{F8908EDB-0C1B-4F54-A11B-29F99F414262}" destId="{77F04C56-FAB0-42A8-B037-FA6E514AE556}" srcOrd="0" destOrd="0" presId="urn:microsoft.com/office/officeart/2005/8/layout/hChevron3"/>
    <dgm:cxn modelId="{14C0475A-E39A-4F2E-9C41-5F8355AF8E03}" type="presParOf" srcId="{F8908EDB-0C1B-4F54-A11B-29F99F414262}" destId="{B55DD185-EDAA-4FC9-ADFC-338AF46617BF}" srcOrd="1" destOrd="0" presId="urn:microsoft.com/office/officeart/2005/8/layout/hChevron3"/>
    <dgm:cxn modelId="{F240A47E-3BEF-46D7-9C39-E559C1F5C617}" type="presParOf" srcId="{F8908EDB-0C1B-4F54-A11B-29F99F414262}" destId="{58FBE51F-3A48-4F2D-A7F4-88E3A5990B37}" srcOrd="2" destOrd="0" presId="urn:microsoft.com/office/officeart/2005/8/layout/hChevron3"/>
    <dgm:cxn modelId="{68E00937-67F7-4C2B-96D3-1F201FA054A5}" type="presParOf" srcId="{F8908EDB-0C1B-4F54-A11B-29F99F414262}" destId="{1ED7B830-9805-463D-8800-F703E4B248E7}" srcOrd="3" destOrd="0" presId="urn:microsoft.com/office/officeart/2005/8/layout/hChevron3"/>
    <dgm:cxn modelId="{37E534ED-1A96-4B5A-B64B-12BF0E99A609}" type="presParOf" srcId="{F8908EDB-0C1B-4F54-A11B-29F99F414262}" destId="{15686DAB-D774-4270-91BF-14FFC931798D}" srcOrd="4" destOrd="0" presId="urn:microsoft.com/office/officeart/2005/8/layout/hChevron3"/>
    <dgm:cxn modelId="{01FDEC74-0951-47A2-BB75-B700156AFF94}" type="presParOf" srcId="{F8908EDB-0C1B-4F54-A11B-29F99F414262}" destId="{DBAFB5D1-341F-4C87-BCCA-9CFC79C243E9}" srcOrd="5" destOrd="0" presId="urn:microsoft.com/office/officeart/2005/8/layout/hChevron3"/>
    <dgm:cxn modelId="{B3DB5D30-945D-4622-8206-3F154C754140}" type="presParOf" srcId="{F8908EDB-0C1B-4F54-A11B-29F99F414262}" destId="{13F2049A-8C11-4A1E-9390-D4847652D863}"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632B26-1910-4FB0-9212-E4E804056607}" type="doc">
      <dgm:prSet loTypeId="urn:microsoft.com/office/officeart/2005/8/layout/hierarchy5" loCatId="hierarchy" qsTypeId="urn:microsoft.com/office/officeart/2005/8/quickstyle/simple1" qsCatId="simple" csTypeId="urn:microsoft.com/office/officeart/2005/8/colors/colorful5" csCatId="colorful" phldr="1"/>
      <dgm:spPr/>
      <dgm:t>
        <a:bodyPr/>
        <a:lstStyle/>
        <a:p>
          <a:endParaRPr lang="zh-HK" altLang="en-US"/>
        </a:p>
      </dgm:t>
    </dgm:pt>
    <dgm:pt modelId="{2D6705D5-4388-46C9-9287-124D23050C8A}">
      <dgm:prSet phldrT="[文字]" custT="1"/>
      <dgm:spPr/>
      <dgm:t>
        <a:bodyPr/>
        <a:lstStyle/>
        <a:p>
          <a:pPr algn="ctr"/>
          <a:r>
            <a:rPr lang="zh-CN" altLang="en-US" sz="2400" b="1" dirty="0">
              <a:latin typeface="新細明體" panose="02020500000000000000" pitchFamily="18" charset="-120"/>
              <a:ea typeface="新細明體" panose="02020500000000000000" pitchFamily="18" charset="-120"/>
            </a:rPr>
            <a:t>學習目標</a:t>
          </a:r>
          <a:endParaRPr lang="zh-HK" altLang="en-US" sz="2400" b="1" dirty="0">
            <a:latin typeface="新細明體" panose="02020500000000000000" pitchFamily="18" charset="-120"/>
            <a:ea typeface="新細明體" panose="02020500000000000000" pitchFamily="18" charset="-120"/>
          </a:endParaRPr>
        </a:p>
      </dgm:t>
    </dgm:pt>
    <dgm:pt modelId="{EFE0D431-BCF1-443B-AF43-EDD73761CD25}" type="parTrans" cxnId="{1D3A8234-89D9-40F2-80E5-57F6B79D8405}">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27D26255-94DA-44F5-9CFD-67430FBCDBD9}" type="sibTrans" cxnId="{1D3A8234-89D9-40F2-80E5-57F6B79D8405}">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FA28B12D-753D-46A1-B758-925C132129F2}">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應用角度</a:t>
          </a:r>
        </a:p>
      </dgm:t>
    </dgm:pt>
    <dgm:pt modelId="{ECCC7F9B-4DDE-4ED8-972B-FB308C265CF4}" type="parTrans" cxnId="{B32BD577-36E6-4ACA-8E2E-F0661D2DC913}">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E2AF62D9-C8B8-4D0A-9B81-80AD625771B7}" type="sibTrans" cxnId="{B32BD577-36E6-4ACA-8E2E-F0661D2DC913}">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DC654355-2586-41A1-B795-86D15093F3CA}">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感知 </a:t>
          </a:r>
          <a:endParaRPr lang="en-US" altLang="zh-HK" sz="2400" dirty="0">
            <a:latin typeface="新細明體" panose="02020500000000000000" pitchFamily="18" charset="-120"/>
            <a:ea typeface="新細明體" panose="02020500000000000000" pitchFamily="18" charset="-120"/>
          </a:endParaRPr>
        </a:p>
        <a:p>
          <a:pPr algn="ctr"/>
          <a:r>
            <a:rPr lang="en-US" altLang="en-US" sz="2400" dirty="0">
              <a:latin typeface="新細明體" panose="02020500000000000000" pitchFamily="18" charset="-120"/>
              <a:ea typeface="新細明體" panose="02020500000000000000" pitchFamily="18" charset="-120"/>
            </a:rPr>
            <a:t>Perception</a:t>
          </a:r>
          <a:endParaRPr lang="zh-HK" altLang="en-US" sz="2400" dirty="0">
            <a:latin typeface="新細明體" panose="02020500000000000000" pitchFamily="18" charset="-120"/>
            <a:ea typeface="新細明體" panose="02020500000000000000" pitchFamily="18" charset="-120"/>
          </a:endParaRPr>
        </a:p>
      </dgm:t>
    </dgm:pt>
    <dgm:pt modelId="{CD86674B-EEAB-4A4D-99B0-3D440B7A7A10}" type="parTrans" cxnId="{DDB184F0-8966-4D9B-B0E6-CD4D47C14541}">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3D2365C4-EEB5-43E5-9DAC-8121231CA573}" type="sibTrans" cxnId="{DDB184F0-8966-4D9B-B0E6-CD4D47C14541}">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0D0567C6-240F-4067-BBF4-BA9C2D55B129}">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推理 </a:t>
          </a:r>
          <a:endParaRPr lang="en-US" altLang="zh-HK" sz="2400" dirty="0">
            <a:latin typeface="新細明體" panose="02020500000000000000" pitchFamily="18" charset="-120"/>
            <a:ea typeface="新細明體" panose="02020500000000000000" pitchFamily="18" charset="-120"/>
          </a:endParaRPr>
        </a:p>
        <a:p>
          <a:pPr algn="ctr"/>
          <a:r>
            <a:rPr lang="en-US" altLang="en-US" sz="2400" dirty="0">
              <a:latin typeface="新細明體" panose="02020500000000000000" pitchFamily="18" charset="-120"/>
              <a:ea typeface="新細明體" panose="02020500000000000000" pitchFamily="18" charset="-120"/>
            </a:rPr>
            <a:t>Induction</a:t>
          </a:r>
          <a:endParaRPr lang="zh-HK" altLang="en-US" sz="2400" dirty="0">
            <a:latin typeface="新細明體" panose="02020500000000000000" pitchFamily="18" charset="-120"/>
            <a:ea typeface="新細明體" panose="02020500000000000000" pitchFamily="18" charset="-120"/>
          </a:endParaRPr>
        </a:p>
      </dgm:t>
    </dgm:pt>
    <dgm:pt modelId="{726AF45E-295D-4DD4-8CFC-3CBCF759F472}" type="parTrans" cxnId="{953CAE4C-0599-49D1-9A52-0AADDAF7C5A0}">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3D8C0EDD-9D44-4B72-A8E7-F283D9BE2C55}" type="sibTrans" cxnId="{953CAE4C-0599-49D1-9A52-0AADDAF7C5A0}">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EFFF5F26-3657-4D14-9AFF-F09A291D189B}">
      <dgm:prSet phldrT="[文字]" custT="1"/>
      <dgm:spPr/>
      <dgm:t>
        <a:bodyPr/>
        <a:lstStyle/>
        <a:p>
          <a:pPr algn="ctr"/>
          <a:r>
            <a:rPr lang="zh-CN" altLang="en-US" sz="2400" dirty="0">
              <a:latin typeface="新細明體" panose="02020500000000000000" pitchFamily="18" charset="-120"/>
              <a:ea typeface="新細明體" panose="02020500000000000000" pitchFamily="18" charset="-120"/>
            </a:rPr>
            <a:t>任務</a:t>
          </a:r>
          <a:r>
            <a:rPr lang="zh-HK" altLang="en-US" sz="2400" dirty="0">
              <a:latin typeface="新細明體" panose="02020500000000000000" pitchFamily="18" charset="-120"/>
              <a:ea typeface="新細明體" panose="02020500000000000000" pitchFamily="18" charset="-120"/>
            </a:rPr>
            <a:t>性質</a:t>
          </a:r>
        </a:p>
      </dgm:t>
    </dgm:pt>
    <dgm:pt modelId="{BCD7308E-FA6F-4E2B-A154-DA9850B1699E}" type="parTrans" cxnId="{0382F6C9-4FAF-4978-97D5-7EEF8548BDA7}">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A6C0A702-BAF2-4E0A-9190-FB39C5235B8C}" type="sibTrans" cxnId="{0382F6C9-4FAF-4978-97D5-7EEF8548BDA7}">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695C1C02-8D5D-4219-8536-757C21A797FC}">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預測</a:t>
          </a:r>
          <a:endParaRPr lang="en-US" altLang="zh-HK" sz="2400" dirty="0">
            <a:latin typeface="新細明體" panose="02020500000000000000" pitchFamily="18" charset="-120"/>
            <a:ea typeface="新細明體" panose="02020500000000000000" pitchFamily="18" charset="-120"/>
          </a:endParaRPr>
        </a:p>
        <a:p>
          <a:pPr algn="ctr"/>
          <a:r>
            <a:rPr lang="zh-HK" altLang="en-US" sz="2400" dirty="0">
              <a:latin typeface="新細明體" panose="02020500000000000000" pitchFamily="18" charset="-120"/>
              <a:ea typeface="新細明體" panose="02020500000000000000" pitchFamily="18" charset="-120"/>
            </a:rPr>
            <a:t> </a:t>
          </a:r>
          <a:r>
            <a:rPr lang="en-US" altLang="en-US" sz="2400" dirty="0">
              <a:latin typeface="新細明體" panose="02020500000000000000" pitchFamily="18" charset="-120"/>
              <a:ea typeface="新細明體" panose="02020500000000000000" pitchFamily="18" charset="-120"/>
            </a:rPr>
            <a:t>Prediction</a:t>
          </a:r>
          <a:endParaRPr lang="zh-HK" altLang="en-US" sz="2400" dirty="0">
            <a:latin typeface="新細明體" panose="02020500000000000000" pitchFamily="18" charset="-120"/>
            <a:ea typeface="新細明體" panose="02020500000000000000" pitchFamily="18" charset="-120"/>
          </a:endParaRPr>
        </a:p>
      </dgm:t>
    </dgm:pt>
    <dgm:pt modelId="{A8492553-CE3B-404B-AAF0-7DECD33F1E1E}" type="parTrans" cxnId="{CD2F680B-BCFE-47F3-A860-D5DC07A196A5}">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5B762649-4503-4F6C-869B-0432DAE79162}" type="sibTrans" cxnId="{CD2F680B-BCFE-47F3-A860-D5DC07A196A5}">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C799A412-306B-4487-8D03-4C40A6C847FF}">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生成 </a:t>
          </a:r>
          <a:endParaRPr lang="en-US" altLang="zh-HK" sz="2400" dirty="0">
            <a:latin typeface="新細明體" panose="02020500000000000000" pitchFamily="18" charset="-120"/>
            <a:ea typeface="新細明體" panose="02020500000000000000" pitchFamily="18" charset="-120"/>
          </a:endParaRPr>
        </a:p>
        <a:p>
          <a:pPr algn="ctr"/>
          <a:r>
            <a:rPr lang="en-US" altLang="en-US" sz="2400" dirty="0">
              <a:latin typeface="新細明體" panose="02020500000000000000" pitchFamily="18" charset="-120"/>
              <a:ea typeface="新細明體" panose="02020500000000000000" pitchFamily="18" charset="-120"/>
            </a:rPr>
            <a:t>Generation</a:t>
          </a:r>
          <a:endParaRPr lang="zh-HK" altLang="en-US" sz="2400" dirty="0">
            <a:latin typeface="新細明體" panose="02020500000000000000" pitchFamily="18" charset="-120"/>
            <a:ea typeface="新細明體" panose="02020500000000000000" pitchFamily="18" charset="-120"/>
          </a:endParaRPr>
        </a:p>
      </dgm:t>
    </dgm:pt>
    <dgm:pt modelId="{BE191E0C-6E70-4446-9645-384B7CED88FA}" type="parTrans" cxnId="{C3EEA5D5-3A4A-40AE-9487-6449244A6050}">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FB148FE4-9C48-4989-A1E9-8D0A37EF8E49}" type="sibTrans" cxnId="{C3EEA5D5-3A4A-40AE-9487-6449244A6050}">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AA5D986E-A76D-4EF8-855C-FCAF761FA158}">
      <dgm:prSet phldrT="[文字]" custT="1"/>
      <dgm:spPr/>
      <dgm:t>
        <a:bodyPr/>
        <a:lstStyle/>
        <a:p>
          <a:pPr algn="ctr"/>
          <a:r>
            <a:rPr lang="zh-HK" altLang="en-US" sz="2400" dirty="0">
              <a:latin typeface="新細明體" panose="02020500000000000000" pitchFamily="18" charset="-120"/>
              <a:ea typeface="新細明體" panose="02020500000000000000" pitchFamily="18" charset="-120"/>
            </a:rPr>
            <a:t>描</a:t>
          </a:r>
          <a:r>
            <a:rPr lang="zh-CN" altLang="en-US" sz="2400" dirty="0">
              <a:latin typeface="新細明體" panose="02020500000000000000" pitchFamily="18" charset="-120"/>
              <a:ea typeface="新細明體" panose="02020500000000000000" pitchFamily="18" charset="-120"/>
            </a:rPr>
            <a:t>述 </a:t>
          </a:r>
          <a:endParaRPr lang="en-US" altLang="zh-CN" sz="2400" dirty="0">
            <a:latin typeface="新細明體" panose="02020500000000000000" pitchFamily="18" charset="-120"/>
            <a:ea typeface="新細明體" panose="02020500000000000000" pitchFamily="18" charset="-120"/>
          </a:endParaRPr>
        </a:p>
        <a:p>
          <a:pPr algn="ctr"/>
          <a:r>
            <a:rPr lang="en-US" altLang="en-US" sz="2400" dirty="0">
              <a:latin typeface="新細明體" panose="02020500000000000000" pitchFamily="18" charset="-120"/>
              <a:ea typeface="新細明體" panose="02020500000000000000" pitchFamily="18" charset="-120"/>
            </a:rPr>
            <a:t>Description </a:t>
          </a:r>
          <a:endParaRPr lang="zh-HK" altLang="en-US" sz="2400" dirty="0">
            <a:latin typeface="新細明體" panose="02020500000000000000" pitchFamily="18" charset="-120"/>
            <a:ea typeface="新細明體" panose="02020500000000000000" pitchFamily="18" charset="-120"/>
          </a:endParaRPr>
        </a:p>
      </dgm:t>
    </dgm:pt>
    <dgm:pt modelId="{C6A95EEA-E42E-4C69-9608-CFD07E49044B}" type="parTrans" cxnId="{B8F9C072-F74A-4652-A552-F270A98F9598}">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E41F8E25-52A7-4544-9ED4-57DAAF8439A3}" type="sibTrans" cxnId="{B8F9C072-F74A-4652-A552-F270A98F9598}">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F9BE0B8E-1C65-4A1A-B784-F2CBFB0581E3}">
      <dgm:prSet custT="1"/>
      <dgm:spPr/>
      <dgm:t>
        <a:bodyPr/>
        <a:lstStyle/>
        <a:p>
          <a:pPr algn="ctr"/>
          <a:r>
            <a:rPr lang="zh-CN" altLang="en-US" sz="2400" dirty="0">
              <a:latin typeface="新細明體" panose="02020500000000000000" pitchFamily="18" charset="-120"/>
              <a:ea typeface="新細明體" panose="02020500000000000000" pitchFamily="18" charset="-120"/>
            </a:rPr>
            <a:t>生成語音、圖片、文字等</a:t>
          </a:r>
          <a:endParaRPr lang="zh-HK" altLang="en-US" sz="2400" dirty="0">
            <a:latin typeface="新細明體" panose="02020500000000000000" pitchFamily="18" charset="-120"/>
            <a:ea typeface="新細明體" panose="02020500000000000000" pitchFamily="18" charset="-120"/>
          </a:endParaRPr>
        </a:p>
      </dgm:t>
    </dgm:pt>
    <dgm:pt modelId="{CAE40F50-55AE-4661-8590-6D2B6D3B09C8}" type="parTrans" cxnId="{FE8E5687-D547-406A-B037-A8BEFB0CA3C8}">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B72B684D-C2DD-452F-AE02-0F3D2A2C81A1}" type="sibTrans" cxnId="{FE8E5687-D547-406A-B037-A8BEFB0CA3C8}">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454CFCB5-57C2-4280-BD1C-9BF9E389B986}">
      <dgm:prSet custT="1"/>
      <dgm:spPr/>
      <dgm:t>
        <a:bodyPr/>
        <a:lstStyle/>
        <a:p>
          <a:pPr algn="ctr"/>
          <a:r>
            <a:rPr lang="zh-CN" altLang="en-US" sz="2400" dirty="0">
              <a:latin typeface="新細明體" panose="02020500000000000000" pitchFamily="18" charset="-120"/>
              <a:ea typeface="新細明體" panose="02020500000000000000" pitchFamily="18" charset="-120"/>
            </a:rPr>
            <a:t>從一部分數據對推測另一部分數據</a:t>
          </a:r>
          <a:endParaRPr lang="zh-HK" altLang="en-US" sz="2400" dirty="0">
            <a:latin typeface="新細明體" panose="02020500000000000000" pitchFamily="18" charset="-120"/>
            <a:ea typeface="新細明體" panose="02020500000000000000" pitchFamily="18" charset="-120"/>
          </a:endParaRPr>
        </a:p>
      </dgm:t>
    </dgm:pt>
    <dgm:pt modelId="{C449F508-05E2-4C2E-B453-05B46C475B5E}" type="parTrans" cxnId="{292DFADC-A2B1-4F48-BB6D-F8C6859A3AF5}">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5A217045-2FB9-4480-A668-B0E6C2461BFE}" type="sibTrans" cxnId="{292DFADC-A2B1-4F48-BB6D-F8C6859A3AF5}">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16B0A6EB-7ADC-45C4-8F3E-4508E2F858BB}">
      <dgm:prSet custT="1"/>
      <dgm:spPr/>
      <dgm:t>
        <a:bodyPr/>
        <a:lstStyle/>
        <a:p>
          <a:pPr algn="ctr"/>
          <a:r>
            <a:rPr lang="zh-HK" altLang="en-US" sz="2400" dirty="0">
              <a:latin typeface="新細明體" panose="02020500000000000000" pitchFamily="18" charset="-120"/>
              <a:ea typeface="新細明體" panose="02020500000000000000" pitchFamily="18" charset="-120"/>
            </a:rPr>
            <a:t>聽聲、看畫</a:t>
          </a:r>
        </a:p>
      </dgm:t>
    </dgm:pt>
    <dgm:pt modelId="{3457732A-2AB4-4DFB-A4F8-A7F0D507A2E2}" type="parTrans" cxnId="{48D36793-2879-4693-9E4F-94A60DF0664C}">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1824992C-9D3F-42F9-869B-EB109B544BF3}" type="sibTrans" cxnId="{48D36793-2879-4693-9E4F-94A60DF0664C}">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63D48CC9-9163-4502-AB96-A27F28625F1E}">
      <dgm:prSet custT="1"/>
      <dgm:spPr/>
      <dgm:t>
        <a:bodyPr/>
        <a:lstStyle/>
        <a:p>
          <a:pPr algn="ctr"/>
          <a:r>
            <a:rPr lang="zh-CN" altLang="en-US" sz="2400" dirty="0">
              <a:latin typeface="新細明體" panose="02020500000000000000" pitchFamily="18" charset="-120"/>
              <a:ea typeface="新細明體" panose="02020500000000000000" pitchFamily="18" charset="-120"/>
            </a:rPr>
            <a:t>尋找原因，作出决策</a:t>
          </a:r>
          <a:endParaRPr lang="zh-HK" altLang="en-US" sz="2400" dirty="0">
            <a:latin typeface="新細明體" panose="02020500000000000000" pitchFamily="18" charset="-120"/>
            <a:ea typeface="新細明體" panose="02020500000000000000" pitchFamily="18" charset="-120"/>
          </a:endParaRPr>
        </a:p>
      </dgm:t>
    </dgm:pt>
    <dgm:pt modelId="{FDFF236B-2109-4A60-8C3F-8AEB56F4B374}" type="parTrans" cxnId="{15EA77C2-E988-4C15-AC68-5482767D27C9}">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8341F052-0233-442A-8EBF-B78BCD3B906F}" type="sibTrans" cxnId="{15EA77C2-E988-4C15-AC68-5482767D27C9}">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789C49EE-1718-46C9-BCD0-EC885B99B668}">
      <dgm:prSet custT="1"/>
      <dgm:spPr/>
      <dgm:t>
        <a:bodyPr/>
        <a:lstStyle/>
        <a:p>
          <a:pPr algn="ctr"/>
          <a:r>
            <a:rPr lang="zh-CN" altLang="en-US" sz="2400" dirty="0">
              <a:latin typeface="新細明體" panose="02020500000000000000" pitchFamily="18" charset="-120"/>
              <a:ea typeface="新細明體" panose="02020500000000000000" pitchFamily="18" charset="-120"/>
            </a:rPr>
            <a:t>發現和刻畫數據的內在規律</a:t>
          </a:r>
          <a:endParaRPr lang="zh-HK" altLang="en-US" sz="2400" dirty="0">
            <a:latin typeface="新細明體" panose="02020500000000000000" pitchFamily="18" charset="-120"/>
            <a:ea typeface="新細明體" panose="02020500000000000000" pitchFamily="18" charset="-120"/>
          </a:endParaRPr>
        </a:p>
      </dgm:t>
    </dgm:pt>
    <dgm:pt modelId="{7BC68BCD-6076-4B6A-A86B-2A9076779F75}" type="parTrans" cxnId="{05C45EE2-C689-44D7-822B-1A99F82715B8}">
      <dgm:prSet custT="1"/>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BE202A16-979B-4768-A3CF-21E9AEE7FFB2}" type="sibTrans" cxnId="{05C45EE2-C689-44D7-822B-1A99F82715B8}">
      <dgm:prSet/>
      <dgm:spPr/>
      <dgm:t>
        <a:bodyPr/>
        <a:lstStyle/>
        <a:p>
          <a:pPr algn="ctr"/>
          <a:endParaRPr lang="zh-HK" altLang="en-US" sz="2400">
            <a:latin typeface="新細明體" panose="02020500000000000000" pitchFamily="18" charset="-120"/>
            <a:ea typeface="新細明體" panose="02020500000000000000" pitchFamily="18" charset="-120"/>
          </a:endParaRPr>
        </a:p>
      </dgm:t>
    </dgm:pt>
    <dgm:pt modelId="{65BC18B5-6359-48D4-8141-100E1D1597E8}" type="pres">
      <dgm:prSet presAssocID="{3F632B26-1910-4FB0-9212-E4E804056607}" presName="mainComposite" presStyleCnt="0">
        <dgm:presLayoutVars>
          <dgm:chPref val="1"/>
          <dgm:dir/>
          <dgm:animOne val="branch"/>
          <dgm:animLvl val="lvl"/>
          <dgm:resizeHandles val="exact"/>
        </dgm:presLayoutVars>
      </dgm:prSet>
      <dgm:spPr/>
      <dgm:t>
        <a:bodyPr/>
        <a:lstStyle/>
        <a:p>
          <a:endParaRPr lang="en-US"/>
        </a:p>
      </dgm:t>
    </dgm:pt>
    <dgm:pt modelId="{32A36CE7-2E54-4494-B9D9-6A167B929F85}" type="pres">
      <dgm:prSet presAssocID="{3F632B26-1910-4FB0-9212-E4E804056607}" presName="hierFlow" presStyleCnt="0"/>
      <dgm:spPr/>
    </dgm:pt>
    <dgm:pt modelId="{96BE7DF0-4BCF-4065-9973-6F4F877E6AB7}" type="pres">
      <dgm:prSet presAssocID="{3F632B26-1910-4FB0-9212-E4E804056607}" presName="hierChild1" presStyleCnt="0">
        <dgm:presLayoutVars>
          <dgm:chPref val="1"/>
          <dgm:animOne val="branch"/>
          <dgm:animLvl val="lvl"/>
        </dgm:presLayoutVars>
      </dgm:prSet>
      <dgm:spPr/>
    </dgm:pt>
    <dgm:pt modelId="{5D69AEFD-A8BB-4770-9D00-53B2DFF5E8C8}" type="pres">
      <dgm:prSet presAssocID="{2D6705D5-4388-46C9-9287-124D23050C8A}" presName="Name17" presStyleCnt="0"/>
      <dgm:spPr/>
    </dgm:pt>
    <dgm:pt modelId="{501465DB-F4E4-47CE-B42A-5C6BC15E88F5}" type="pres">
      <dgm:prSet presAssocID="{2D6705D5-4388-46C9-9287-124D23050C8A}" presName="level1Shape" presStyleLbl="node0" presStyleIdx="0" presStyleCnt="1" custScaleX="83697">
        <dgm:presLayoutVars>
          <dgm:chPref val="3"/>
        </dgm:presLayoutVars>
      </dgm:prSet>
      <dgm:spPr/>
      <dgm:t>
        <a:bodyPr/>
        <a:lstStyle/>
        <a:p>
          <a:endParaRPr lang="en-US"/>
        </a:p>
      </dgm:t>
    </dgm:pt>
    <dgm:pt modelId="{9DAA4C1A-9B2E-4E1D-AE1D-0D84FDDCE97D}" type="pres">
      <dgm:prSet presAssocID="{2D6705D5-4388-46C9-9287-124D23050C8A}" presName="hierChild2" presStyleCnt="0"/>
      <dgm:spPr/>
    </dgm:pt>
    <dgm:pt modelId="{2D141888-3B19-49EF-BC6B-5FCD9B2FF7C3}" type="pres">
      <dgm:prSet presAssocID="{ECCC7F9B-4DDE-4ED8-972B-FB308C265CF4}" presName="Name25" presStyleLbl="parChTrans1D2" presStyleIdx="0" presStyleCnt="2"/>
      <dgm:spPr/>
      <dgm:t>
        <a:bodyPr/>
        <a:lstStyle/>
        <a:p>
          <a:endParaRPr lang="en-US"/>
        </a:p>
      </dgm:t>
    </dgm:pt>
    <dgm:pt modelId="{8E4CF119-D03F-4AAD-9E18-35014ECF2D86}" type="pres">
      <dgm:prSet presAssocID="{ECCC7F9B-4DDE-4ED8-972B-FB308C265CF4}" presName="connTx" presStyleLbl="parChTrans1D2" presStyleIdx="0" presStyleCnt="2"/>
      <dgm:spPr/>
      <dgm:t>
        <a:bodyPr/>
        <a:lstStyle/>
        <a:p>
          <a:endParaRPr lang="en-US"/>
        </a:p>
      </dgm:t>
    </dgm:pt>
    <dgm:pt modelId="{4320220D-BE8B-4035-AAC6-A68699EE7319}" type="pres">
      <dgm:prSet presAssocID="{FA28B12D-753D-46A1-B758-925C132129F2}" presName="Name30" presStyleCnt="0"/>
      <dgm:spPr/>
    </dgm:pt>
    <dgm:pt modelId="{48E3FD41-9EAB-4B0A-BF2B-1A4C4631C327}" type="pres">
      <dgm:prSet presAssocID="{FA28B12D-753D-46A1-B758-925C132129F2}" presName="level2Shape" presStyleLbl="node2" presStyleIdx="0" presStyleCnt="2" custScaleX="82831"/>
      <dgm:spPr/>
      <dgm:t>
        <a:bodyPr/>
        <a:lstStyle/>
        <a:p>
          <a:endParaRPr lang="en-US"/>
        </a:p>
      </dgm:t>
    </dgm:pt>
    <dgm:pt modelId="{853F9436-A92D-4DDD-B9E0-2C91F76DB967}" type="pres">
      <dgm:prSet presAssocID="{FA28B12D-753D-46A1-B758-925C132129F2}" presName="hierChild3" presStyleCnt="0"/>
      <dgm:spPr/>
    </dgm:pt>
    <dgm:pt modelId="{3CFEA6B9-4524-4D6F-91BA-B8FFD524F32E}" type="pres">
      <dgm:prSet presAssocID="{CD86674B-EEAB-4A4D-99B0-3D440B7A7A10}" presName="Name25" presStyleLbl="parChTrans1D3" presStyleIdx="0" presStyleCnt="5"/>
      <dgm:spPr/>
      <dgm:t>
        <a:bodyPr/>
        <a:lstStyle/>
        <a:p>
          <a:endParaRPr lang="en-US"/>
        </a:p>
      </dgm:t>
    </dgm:pt>
    <dgm:pt modelId="{993EA4FF-96C6-48D4-8D2A-7E696351FB80}" type="pres">
      <dgm:prSet presAssocID="{CD86674B-EEAB-4A4D-99B0-3D440B7A7A10}" presName="connTx" presStyleLbl="parChTrans1D3" presStyleIdx="0" presStyleCnt="5"/>
      <dgm:spPr/>
      <dgm:t>
        <a:bodyPr/>
        <a:lstStyle/>
        <a:p>
          <a:endParaRPr lang="en-US"/>
        </a:p>
      </dgm:t>
    </dgm:pt>
    <dgm:pt modelId="{CB9ABA8F-533E-4435-8BA5-C2B0429BAA11}" type="pres">
      <dgm:prSet presAssocID="{DC654355-2586-41A1-B795-86D15093F3CA}" presName="Name30" presStyleCnt="0"/>
      <dgm:spPr/>
    </dgm:pt>
    <dgm:pt modelId="{8B1CB206-7645-4874-83F3-0140918D8CB3}" type="pres">
      <dgm:prSet presAssocID="{DC654355-2586-41A1-B795-86D15093F3CA}" presName="level2Shape" presStyleLbl="node3" presStyleIdx="0" presStyleCnt="5"/>
      <dgm:spPr/>
      <dgm:t>
        <a:bodyPr/>
        <a:lstStyle/>
        <a:p>
          <a:endParaRPr lang="en-US"/>
        </a:p>
      </dgm:t>
    </dgm:pt>
    <dgm:pt modelId="{3952EC3F-26FB-4B2E-9998-8B67D2F73B2A}" type="pres">
      <dgm:prSet presAssocID="{DC654355-2586-41A1-B795-86D15093F3CA}" presName="hierChild3" presStyleCnt="0"/>
      <dgm:spPr/>
    </dgm:pt>
    <dgm:pt modelId="{4FAEF87C-04E6-4C42-ACC2-88BED8195448}" type="pres">
      <dgm:prSet presAssocID="{3457732A-2AB4-4DFB-A4F8-A7F0D507A2E2}" presName="Name25" presStyleLbl="parChTrans1D4" presStyleIdx="0" presStyleCnt="5"/>
      <dgm:spPr/>
      <dgm:t>
        <a:bodyPr/>
        <a:lstStyle/>
        <a:p>
          <a:endParaRPr lang="en-US"/>
        </a:p>
      </dgm:t>
    </dgm:pt>
    <dgm:pt modelId="{B6E5CC86-46C7-4805-A500-333D5B3084D9}" type="pres">
      <dgm:prSet presAssocID="{3457732A-2AB4-4DFB-A4F8-A7F0D507A2E2}" presName="connTx" presStyleLbl="parChTrans1D4" presStyleIdx="0" presStyleCnt="5"/>
      <dgm:spPr/>
      <dgm:t>
        <a:bodyPr/>
        <a:lstStyle/>
        <a:p>
          <a:endParaRPr lang="en-US"/>
        </a:p>
      </dgm:t>
    </dgm:pt>
    <dgm:pt modelId="{7B2C3650-D548-4929-9486-835273601AC4}" type="pres">
      <dgm:prSet presAssocID="{16B0A6EB-7ADC-45C4-8F3E-4508E2F858BB}" presName="Name30" presStyleCnt="0"/>
      <dgm:spPr/>
    </dgm:pt>
    <dgm:pt modelId="{4CB99E5E-FB6F-477D-8DDC-E61F6D91E737}" type="pres">
      <dgm:prSet presAssocID="{16B0A6EB-7ADC-45C4-8F3E-4508E2F858BB}" presName="level2Shape" presStyleLbl="node4" presStyleIdx="0" presStyleCnt="5" custScaleX="158811"/>
      <dgm:spPr/>
      <dgm:t>
        <a:bodyPr/>
        <a:lstStyle/>
        <a:p>
          <a:endParaRPr lang="en-US"/>
        </a:p>
      </dgm:t>
    </dgm:pt>
    <dgm:pt modelId="{197F7F4C-BB05-4F8F-8CD7-5E40E538D91A}" type="pres">
      <dgm:prSet presAssocID="{16B0A6EB-7ADC-45C4-8F3E-4508E2F858BB}" presName="hierChild3" presStyleCnt="0"/>
      <dgm:spPr/>
    </dgm:pt>
    <dgm:pt modelId="{CD924629-6E51-4F57-B711-0F905B441712}" type="pres">
      <dgm:prSet presAssocID="{726AF45E-295D-4DD4-8CFC-3CBCF759F472}" presName="Name25" presStyleLbl="parChTrans1D3" presStyleIdx="1" presStyleCnt="5"/>
      <dgm:spPr/>
      <dgm:t>
        <a:bodyPr/>
        <a:lstStyle/>
        <a:p>
          <a:endParaRPr lang="en-US"/>
        </a:p>
      </dgm:t>
    </dgm:pt>
    <dgm:pt modelId="{DC64B1EC-28D4-474E-BB6B-036725267CEA}" type="pres">
      <dgm:prSet presAssocID="{726AF45E-295D-4DD4-8CFC-3CBCF759F472}" presName="connTx" presStyleLbl="parChTrans1D3" presStyleIdx="1" presStyleCnt="5"/>
      <dgm:spPr/>
      <dgm:t>
        <a:bodyPr/>
        <a:lstStyle/>
        <a:p>
          <a:endParaRPr lang="en-US"/>
        </a:p>
      </dgm:t>
    </dgm:pt>
    <dgm:pt modelId="{51781741-CDE4-49A9-8135-4C5109326BFB}" type="pres">
      <dgm:prSet presAssocID="{0D0567C6-240F-4067-BBF4-BA9C2D55B129}" presName="Name30" presStyleCnt="0"/>
      <dgm:spPr/>
    </dgm:pt>
    <dgm:pt modelId="{7CA8256F-EE8D-4B89-90A9-0990D66163F1}" type="pres">
      <dgm:prSet presAssocID="{0D0567C6-240F-4067-BBF4-BA9C2D55B129}" presName="level2Shape" presStyleLbl="node3" presStyleIdx="1" presStyleCnt="5"/>
      <dgm:spPr/>
      <dgm:t>
        <a:bodyPr/>
        <a:lstStyle/>
        <a:p>
          <a:endParaRPr lang="en-US"/>
        </a:p>
      </dgm:t>
    </dgm:pt>
    <dgm:pt modelId="{1ADF72B5-6952-4B70-AADE-0704E19E2F2B}" type="pres">
      <dgm:prSet presAssocID="{0D0567C6-240F-4067-BBF4-BA9C2D55B129}" presName="hierChild3" presStyleCnt="0"/>
      <dgm:spPr/>
    </dgm:pt>
    <dgm:pt modelId="{B265098E-5CB2-467C-A1E9-41F567C17F9C}" type="pres">
      <dgm:prSet presAssocID="{FDFF236B-2109-4A60-8C3F-8AEB56F4B374}" presName="Name25" presStyleLbl="parChTrans1D4" presStyleIdx="1" presStyleCnt="5"/>
      <dgm:spPr/>
      <dgm:t>
        <a:bodyPr/>
        <a:lstStyle/>
        <a:p>
          <a:endParaRPr lang="en-US"/>
        </a:p>
      </dgm:t>
    </dgm:pt>
    <dgm:pt modelId="{1E6A76B6-7D98-40CD-9A76-36D1C2FE0CE1}" type="pres">
      <dgm:prSet presAssocID="{FDFF236B-2109-4A60-8C3F-8AEB56F4B374}" presName="connTx" presStyleLbl="parChTrans1D4" presStyleIdx="1" presStyleCnt="5"/>
      <dgm:spPr/>
      <dgm:t>
        <a:bodyPr/>
        <a:lstStyle/>
        <a:p>
          <a:endParaRPr lang="en-US"/>
        </a:p>
      </dgm:t>
    </dgm:pt>
    <dgm:pt modelId="{E47B7619-0CAC-4896-A2EF-04D764FA1D03}" type="pres">
      <dgm:prSet presAssocID="{63D48CC9-9163-4502-AB96-A27F28625F1E}" presName="Name30" presStyleCnt="0"/>
      <dgm:spPr/>
    </dgm:pt>
    <dgm:pt modelId="{3CADFFA3-9839-4179-8017-6B8536D1CD61}" type="pres">
      <dgm:prSet presAssocID="{63D48CC9-9163-4502-AB96-A27F28625F1E}" presName="level2Shape" presStyleLbl="node4" presStyleIdx="1" presStyleCnt="5" custScaleX="158811"/>
      <dgm:spPr/>
      <dgm:t>
        <a:bodyPr/>
        <a:lstStyle/>
        <a:p>
          <a:endParaRPr lang="en-US"/>
        </a:p>
      </dgm:t>
    </dgm:pt>
    <dgm:pt modelId="{E093320A-46A0-48D2-8129-7BB90DA459C1}" type="pres">
      <dgm:prSet presAssocID="{63D48CC9-9163-4502-AB96-A27F28625F1E}" presName="hierChild3" presStyleCnt="0"/>
      <dgm:spPr/>
    </dgm:pt>
    <dgm:pt modelId="{83B34F7D-CE25-402B-944D-9A86FEDFC322}" type="pres">
      <dgm:prSet presAssocID="{BE191E0C-6E70-4446-9645-384B7CED88FA}" presName="Name25" presStyleLbl="parChTrans1D3" presStyleIdx="2" presStyleCnt="5"/>
      <dgm:spPr/>
      <dgm:t>
        <a:bodyPr/>
        <a:lstStyle/>
        <a:p>
          <a:endParaRPr lang="en-US"/>
        </a:p>
      </dgm:t>
    </dgm:pt>
    <dgm:pt modelId="{3269CFB0-D692-485A-87BD-00EC30DC7DC6}" type="pres">
      <dgm:prSet presAssocID="{BE191E0C-6E70-4446-9645-384B7CED88FA}" presName="connTx" presStyleLbl="parChTrans1D3" presStyleIdx="2" presStyleCnt="5"/>
      <dgm:spPr/>
      <dgm:t>
        <a:bodyPr/>
        <a:lstStyle/>
        <a:p>
          <a:endParaRPr lang="en-US"/>
        </a:p>
      </dgm:t>
    </dgm:pt>
    <dgm:pt modelId="{456AFF2D-4938-4F5A-8846-9BF577AC7D1B}" type="pres">
      <dgm:prSet presAssocID="{C799A412-306B-4487-8D03-4C40A6C847FF}" presName="Name30" presStyleCnt="0"/>
      <dgm:spPr/>
    </dgm:pt>
    <dgm:pt modelId="{F8B8D9EF-5FC5-4521-BF90-63DA8C0D1B92}" type="pres">
      <dgm:prSet presAssocID="{C799A412-306B-4487-8D03-4C40A6C847FF}" presName="level2Shape" presStyleLbl="node3" presStyleIdx="2" presStyleCnt="5"/>
      <dgm:spPr/>
      <dgm:t>
        <a:bodyPr/>
        <a:lstStyle/>
        <a:p>
          <a:endParaRPr lang="en-US"/>
        </a:p>
      </dgm:t>
    </dgm:pt>
    <dgm:pt modelId="{AEA34093-8F39-426D-A8ED-C45B1529005B}" type="pres">
      <dgm:prSet presAssocID="{C799A412-306B-4487-8D03-4C40A6C847FF}" presName="hierChild3" presStyleCnt="0"/>
      <dgm:spPr/>
    </dgm:pt>
    <dgm:pt modelId="{45E54F62-787B-4EDD-A384-2A05A4729ED2}" type="pres">
      <dgm:prSet presAssocID="{CAE40F50-55AE-4661-8590-6D2B6D3B09C8}" presName="Name25" presStyleLbl="parChTrans1D4" presStyleIdx="2" presStyleCnt="5"/>
      <dgm:spPr/>
      <dgm:t>
        <a:bodyPr/>
        <a:lstStyle/>
        <a:p>
          <a:endParaRPr lang="en-US"/>
        </a:p>
      </dgm:t>
    </dgm:pt>
    <dgm:pt modelId="{B9E32A61-A561-4102-AD85-63C288CFFAFC}" type="pres">
      <dgm:prSet presAssocID="{CAE40F50-55AE-4661-8590-6D2B6D3B09C8}" presName="connTx" presStyleLbl="parChTrans1D4" presStyleIdx="2" presStyleCnt="5"/>
      <dgm:spPr/>
      <dgm:t>
        <a:bodyPr/>
        <a:lstStyle/>
        <a:p>
          <a:endParaRPr lang="en-US"/>
        </a:p>
      </dgm:t>
    </dgm:pt>
    <dgm:pt modelId="{7E1C3D28-EA6E-4DF7-8A96-A8930A8B934B}" type="pres">
      <dgm:prSet presAssocID="{F9BE0B8E-1C65-4A1A-B784-F2CBFB0581E3}" presName="Name30" presStyleCnt="0"/>
      <dgm:spPr/>
    </dgm:pt>
    <dgm:pt modelId="{DB77D396-223F-4625-B146-131542D57485}" type="pres">
      <dgm:prSet presAssocID="{F9BE0B8E-1C65-4A1A-B784-F2CBFB0581E3}" presName="level2Shape" presStyleLbl="node4" presStyleIdx="2" presStyleCnt="5" custScaleX="158811"/>
      <dgm:spPr/>
      <dgm:t>
        <a:bodyPr/>
        <a:lstStyle/>
        <a:p>
          <a:endParaRPr lang="en-US"/>
        </a:p>
      </dgm:t>
    </dgm:pt>
    <dgm:pt modelId="{4B396E05-FAD3-457C-945A-7DED56EBFE2D}" type="pres">
      <dgm:prSet presAssocID="{F9BE0B8E-1C65-4A1A-B784-F2CBFB0581E3}" presName="hierChild3" presStyleCnt="0"/>
      <dgm:spPr/>
    </dgm:pt>
    <dgm:pt modelId="{B218F58D-7863-4EFD-AA76-EDAD14B32D2F}" type="pres">
      <dgm:prSet presAssocID="{BCD7308E-FA6F-4E2B-A154-DA9850B1699E}" presName="Name25" presStyleLbl="parChTrans1D2" presStyleIdx="1" presStyleCnt="2"/>
      <dgm:spPr/>
      <dgm:t>
        <a:bodyPr/>
        <a:lstStyle/>
        <a:p>
          <a:endParaRPr lang="en-US"/>
        </a:p>
      </dgm:t>
    </dgm:pt>
    <dgm:pt modelId="{2AB62A87-0B4A-475D-8976-01D058B9A305}" type="pres">
      <dgm:prSet presAssocID="{BCD7308E-FA6F-4E2B-A154-DA9850B1699E}" presName="connTx" presStyleLbl="parChTrans1D2" presStyleIdx="1" presStyleCnt="2"/>
      <dgm:spPr/>
      <dgm:t>
        <a:bodyPr/>
        <a:lstStyle/>
        <a:p>
          <a:endParaRPr lang="en-US"/>
        </a:p>
      </dgm:t>
    </dgm:pt>
    <dgm:pt modelId="{DA66F390-0F4F-49AC-A464-3A4370655500}" type="pres">
      <dgm:prSet presAssocID="{EFFF5F26-3657-4D14-9AFF-F09A291D189B}" presName="Name30" presStyleCnt="0"/>
      <dgm:spPr/>
    </dgm:pt>
    <dgm:pt modelId="{2BFF2D8B-80D5-40FC-87B2-0804AB262C98}" type="pres">
      <dgm:prSet presAssocID="{EFFF5F26-3657-4D14-9AFF-F09A291D189B}" presName="level2Shape" presStyleLbl="node2" presStyleIdx="1" presStyleCnt="2" custScaleX="82831"/>
      <dgm:spPr/>
      <dgm:t>
        <a:bodyPr/>
        <a:lstStyle/>
        <a:p>
          <a:endParaRPr lang="en-US"/>
        </a:p>
      </dgm:t>
    </dgm:pt>
    <dgm:pt modelId="{F3D1DB05-D7DC-49B8-9AF8-581EC46FC950}" type="pres">
      <dgm:prSet presAssocID="{EFFF5F26-3657-4D14-9AFF-F09A291D189B}" presName="hierChild3" presStyleCnt="0"/>
      <dgm:spPr/>
    </dgm:pt>
    <dgm:pt modelId="{DE919E87-30BE-42B3-A32E-2ACCDAFA7D07}" type="pres">
      <dgm:prSet presAssocID="{A8492553-CE3B-404B-AAF0-7DECD33F1E1E}" presName="Name25" presStyleLbl="parChTrans1D3" presStyleIdx="3" presStyleCnt="5"/>
      <dgm:spPr/>
      <dgm:t>
        <a:bodyPr/>
        <a:lstStyle/>
        <a:p>
          <a:endParaRPr lang="en-US"/>
        </a:p>
      </dgm:t>
    </dgm:pt>
    <dgm:pt modelId="{ABCE39E7-CC62-4E7C-96F1-5FDCDA3BA8CF}" type="pres">
      <dgm:prSet presAssocID="{A8492553-CE3B-404B-AAF0-7DECD33F1E1E}" presName="connTx" presStyleLbl="parChTrans1D3" presStyleIdx="3" presStyleCnt="5"/>
      <dgm:spPr/>
      <dgm:t>
        <a:bodyPr/>
        <a:lstStyle/>
        <a:p>
          <a:endParaRPr lang="en-US"/>
        </a:p>
      </dgm:t>
    </dgm:pt>
    <dgm:pt modelId="{B3C3504D-53E2-4708-96D5-F46F0427D4F9}" type="pres">
      <dgm:prSet presAssocID="{695C1C02-8D5D-4219-8536-757C21A797FC}" presName="Name30" presStyleCnt="0"/>
      <dgm:spPr/>
    </dgm:pt>
    <dgm:pt modelId="{E90CFE4B-E155-46F4-B7AF-059DCE5C8B44}" type="pres">
      <dgm:prSet presAssocID="{695C1C02-8D5D-4219-8536-757C21A797FC}" presName="level2Shape" presStyleLbl="node3" presStyleIdx="3" presStyleCnt="5"/>
      <dgm:spPr/>
      <dgm:t>
        <a:bodyPr/>
        <a:lstStyle/>
        <a:p>
          <a:endParaRPr lang="en-US"/>
        </a:p>
      </dgm:t>
    </dgm:pt>
    <dgm:pt modelId="{D6AE8A49-C80A-4FDC-9B16-955CE286368F}" type="pres">
      <dgm:prSet presAssocID="{695C1C02-8D5D-4219-8536-757C21A797FC}" presName="hierChild3" presStyleCnt="0"/>
      <dgm:spPr/>
    </dgm:pt>
    <dgm:pt modelId="{182CB87F-E00B-424D-90BE-80A727A09D7E}" type="pres">
      <dgm:prSet presAssocID="{C449F508-05E2-4C2E-B453-05B46C475B5E}" presName="Name25" presStyleLbl="parChTrans1D4" presStyleIdx="3" presStyleCnt="5"/>
      <dgm:spPr/>
      <dgm:t>
        <a:bodyPr/>
        <a:lstStyle/>
        <a:p>
          <a:endParaRPr lang="en-US"/>
        </a:p>
      </dgm:t>
    </dgm:pt>
    <dgm:pt modelId="{7F76C771-F8E6-4661-B9AF-42C2D22726B5}" type="pres">
      <dgm:prSet presAssocID="{C449F508-05E2-4C2E-B453-05B46C475B5E}" presName="connTx" presStyleLbl="parChTrans1D4" presStyleIdx="3" presStyleCnt="5"/>
      <dgm:spPr/>
      <dgm:t>
        <a:bodyPr/>
        <a:lstStyle/>
        <a:p>
          <a:endParaRPr lang="en-US"/>
        </a:p>
      </dgm:t>
    </dgm:pt>
    <dgm:pt modelId="{5E8B8DE8-7978-454B-BE99-1632492D8A98}" type="pres">
      <dgm:prSet presAssocID="{454CFCB5-57C2-4280-BD1C-9BF9E389B986}" presName="Name30" presStyleCnt="0"/>
      <dgm:spPr/>
    </dgm:pt>
    <dgm:pt modelId="{C2230D13-F7AC-479D-821A-2D570B4AB7ED}" type="pres">
      <dgm:prSet presAssocID="{454CFCB5-57C2-4280-BD1C-9BF9E389B986}" presName="level2Shape" presStyleLbl="node4" presStyleIdx="3" presStyleCnt="5" custScaleX="158811"/>
      <dgm:spPr/>
      <dgm:t>
        <a:bodyPr/>
        <a:lstStyle/>
        <a:p>
          <a:endParaRPr lang="en-US"/>
        </a:p>
      </dgm:t>
    </dgm:pt>
    <dgm:pt modelId="{323B97C0-70A4-4828-80D2-8670DB025DE7}" type="pres">
      <dgm:prSet presAssocID="{454CFCB5-57C2-4280-BD1C-9BF9E389B986}" presName="hierChild3" presStyleCnt="0"/>
      <dgm:spPr/>
    </dgm:pt>
    <dgm:pt modelId="{2F133835-09E7-4FB2-B7CB-AA63269D08D2}" type="pres">
      <dgm:prSet presAssocID="{C6A95EEA-E42E-4C69-9608-CFD07E49044B}" presName="Name25" presStyleLbl="parChTrans1D3" presStyleIdx="4" presStyleCnt="5"/>
      <dgm:spPr/>
      <dgm:t>
        <a:bodyPr/>
        <a:lstStyle/>
        <a:p>
          <a:endParaRPr lang="en-US"/>
        </a:p>
      </dgm:t>
    </dgm:pt>
    <dgm:pt modelId="{DC11618A-7EE4-4139-BB08-17777EB14441}" type="pres">
      <dgm:prSet presAssocID="{C6A95EEA-E42E-4C69-9608-CFD07E49044B}" presName="connTx" presStyleLbl="parChTrans1D3" presStyleIdx="4" presStyleCnt="5"/>
      <dgm:spPr/>
      <dgm:t>
        <a:bodyPr/>
        <a:lstStyle/>
        <a:p>
          <a:endParaRPr lang="en-US"/>
        </a:p>
      </dgm:t>
    </dgm:pt>
    <dgm:pt modelId="{4B49FDB5-1D0E-41EB-BA0E-854777D266CF}" type="pres">
      <dgm:prSet presAssocID="{AA5D986E-A76D-4EF8-855C-FCAF761FA158}" presName="Name30" presStyleCnt="0"/>
      <dgm:spPr/>
    </dgm:pt>
    <dgm:pt modelId="{80F2FFC8-B63D-4D6F-8FBE-E0FF16CEC461}" type="pres">
      <dgm:prSet presAssocID="{AA5D986E-A76D-4EF8-855C-FCAF761FA158}" presName="level2Shape" presStyleLbl="node3" presStyleIdx="4" presStyleCnt="5"/>
      <dgm:spPr/>
      <dgm:t>
        <a:bodyPr/>
        <a:lstStyle/>
        <a:p>
          <a:endParaRPr lang="en-US"/>
        </a:p>
      </dgm:t>
    </dgm:pt>
    <dgm:pt modelId="{D3E04855-DD5A-47E9-9FC1-CD04F8BF7BF8}" type="pres">
      <dgm:prSet presAssocID="{AA5D986E-A76D-4EF8-855C-FCAF761FA158}" presName="hierChild3" presStyleCnt="0"/>
      <dgm:spPr/>
    </dgm:pt>
    <dgm:pt modelId="{E64B548F-FB5E-424A-ACA9-FFA18A4D66FB}" type="pres">
      <dgm:prSet presAssocID="{7BC68BCD-6076-4B6A-A86B-2A9076779F75}" presName="Name25" presStyleLbl="parChTrans1D4" presStyleIdx="4" presStyleCnt="5"/>
      <dgm:spPr/>
      <dgm:t>
        <a:bodyPr/>
        <a:lstStyle/>
        <a:p>
          <a:endParaRPr lang="en-US"/>
        </a:p>
      </dgm:t>
    </dgm:pt>
    <dgm:pt modelId="{F35E1221-CF45-42C4-9873-3D0FB3BBFF2B}" type="pres">
      <dgm:prSet presAssocID="{7BC68BCD-6076-4B6A-A86B-2A9076779F75}" presName="connTx" presStyleLbl="parChTrans1D4" presStyleIdx="4" presStyleCnt="5"/>
      <dgm:spPr/>
      <dgm:t>
        <a:bodyPr/>
        <a:lstStyle/>
        <a:p>
          <a:endParaRPr lang="en-US"/>
        </a:p>
      </dgm:t>
    </dgm:pt>
    <dgm:pt modelId="{9E04F430-170A-44AF-A00E-43D74BAC1750}" type="pres">
      <dgm:prSet presAssocID="{789C49EE-1718-46C9-BCD0-EC885B99B668}" presName="Name30" presStyleCnt="0"/>
      <dgm:spPr/>
    </dgm:pt>
    <dgm:pt modelId="{67FBA995-04A4-45F0-8ED3-C0808893D109}" type="pres">
      <dgm:prSet presAssocID="{789C49EE-1718-46C9-BCD0-EC885B99B668}" presName="level2Shape" presStyleLbl="node4" presStyleIdx="4" presStyleCnt="5" custScaleX="158811"/>
      <dgm:spPr/>
      <dgm:t>
        <a:bodyPr/>
        <a:lstStyle/>
        <a:p>
          <a:endParaRPr lang="en-US"/>
        </a:p>
      </dgm:t>
    </dgm:pt>
    <dgm:pt modelId="{83DB114F-D2AB-488B-A02A-E5A7A52FBB8A}" type="pres">
      <dgm:prSet presAssocID="{789C49EE-1718-46C9-BCD0-EC885B99B668}" presName="hierChild3" presStyleCnt="0"/>
      <dgm:spPr/>
    </dgm:pt>
    <dgm:pt modelId="{AC0C0BC7-BFC7-4188-953A-A81DDCC38137}" type="pres">
      <dgm:prSet presAssocID="{3F632B26-1910-4FB0-9212-E4E804056607}" presName="bgShapesFlow" presStyleCnt="0"/>
      <dgm:spPr/>
    </dgm:pt>
  </dgm:ptLst>
  <dgm:cxnLst>
    <dgm:cxn modelId="{DDB184F0-8966-4D9B-B0E6-CD4D47C14541}" srcId="{FA28B12D-753D-46A1-B758-925C132129F2}" destId="{DC654355-2586-41A1-B795-86D15093F3CA}" srcOrd="0" destOrd="0" parTransId="{CD86674B-EEAB-4A4D-99B0-3D440B7A7A10}" sibTransId="{3D2365C4-EEB5-43E5-9DAC-8121231CA573}"/>
    <dgm:cxn modelId="{CD2F680B-BCFE-47F3-A860-D5DC07A196A5}" srcId="{EFFF5F26-3657-4D14-9AFF-F09A291D189B}" destId="{695C1C02-8D5D-4219-8536-757C21A797FC}" srcOrd="0" destOrd="0" parTransId="{A8492553-CE3B-404B-AAF0-7DECD33F1E1E}" sibTransId="{5B762649-4503-4F6C-869B-0432DAE79162}"/>
    <dgm:cxn modelId="{69C50E7C-6245-417C-B740-CB9AAC7406DE}" type="presOf" srcId="{DC654355-2586-41A1-B795-86D15093F3CA}" destId="{8B1CB206-7645-4874-83F3-0140918D8CB3}" srcOrd="0" destOrd="0" presId="urn:microsoft.com/office/officeart/2005/8/layout/hierarchy5"/>
    <dgm:cxn modelId="{FE1730BF-03AF-45E4-98C5-E7D6ED7163B3}" type="presOf" srcId="{A8492553-CE3B-404B-AAF0-7DECD33F1E1E}" destId="{DE919E87-30BE-42B3-A32E-2ACCDAFA7D07}" srcOrd="0" destOrd="0" presId="urn:microsoft.com/office/officeart/2005/8/layout/hierarchy5"/>
    <dgm:cxn modelId="{ABDD3398-D610-4490-B5DE-BBD634DBF9BF}" type="presOf" srcId="{FDFF236B-2109-4A60-8C3F-8AEB56F4B374}" destId="{1E6A76B6-7D98-40CD-9A76-36D1C2FE0CE1}" srcOrd="1" destOrd="0" presId="urn:microsoft.com/office/officeart/2005/8/layout/hierarchy5"/>
    <dgm:cxn modelId="{EE12B6DB-675C-4136-83EF-ECB700031E0C}" type="presOf" srcId="{63D48CC9-9163-4502-AB96-A27F28625F1E}" destId="{3CADFFA3-9839-4179-8017-6B8536D1CD61}" srcOrd="0" destOrd="0" presId="urn:microsoft.com/office/officeart/2005/8/layout/hierarchy5"/>
    <dgm:cxn modelId="{0382F6C9-4FAF-4978-97D5-7EEF8548BDA7}" srcId="{2D6705D5-4388-46C9-9287-124D23050C8A}" destId="{EFFF5F26-3657-4D14-9AFF-F09A291D189B}" srcOrd="1" destOrd="0" parTransId="{BCD7308E-FA6F-4E2B-A154-DA9850B1699E}" sibTransId="{A6C0A702-BAF2-4E0A-9190-FB39C5235B8C}"/>
    <dgm:cxn modelId="{71EB3DF3-AB26-441E-93E3-CAED318B454D}" type="presOf" srcId="{BE191E0C-6E70-4446-9645-384B7CED88FA}" destId="{3269CFB0-D692-485A-87BD-00EC30DC7DC6}" srcOrd="1" destOrd="0" presId="urn:microsoft.com/office/officeart/2005/8/layout/hierarchy5"/>
    <dgm:cxn modelId="{7D4DB394-C8FC-4D20-8537-ED43C21F60CB}" type="presOf" srcId="{16B0A6EB-7ADC-45C4-8F3E-4508E2F858BB}" destId="{4CB99E5E-FB6F-477D-8DDC-E61F6D91E737}" srcOrd="0" destOrd="0" presId="urn:microsoft.com/office/officeart/2005/8/layout/hierarchy5"/>
    <dgm:cxn modelId="{A8CCD0C9-164F-4053-8821-F918A2955BCE}" type="presOf" srcId="{3F632B26-1910-4FB0-9212-E4E804056607}" destId="{65BC18B5-6359-48D4-8141-100E1D1597E8}" srcOrd="0" destOrd="0" presId="urn:microsoft.com/office/officeart/2005/8/layout/hierarchy5"/>
    <dgm:cxn modelId="{38F71A0D-2C7A-49CD-AE00-3F1D9175E80E}" type="presOf" srcId="{CD86674B-EEAB-4A4D-99B0-3D440B7A7A10}" destId="{3CFEA6B9-4524-4D6F-91BA-B8FFD524F32E}" srcOrd="0" destOrd="0" presId="urn:microsoft.com/office/officeart/2005/8/layout/hierarchy5"/>
    <dgm:cxn modelId="{15EA77C2-E988-4C15-AC68-5482767D27C9}" srcId="{0D0567C6-240F-4067-BBF4-BA9C2D55B129}" destId="{63D48CC9-9163-4502-AB96-A27F28625F1E}" srcOrd="0" destOrd="0" parTransId="{FDFF236B-2109-4A60-8C3F-8AEB56F4B374}" sibTransId="{8341F052-0233-442A-8EBF-B78BCD3B906F}"/>
    <dgm:cxn modelId="{B32BD577-36E6-4ACA-8E2E-F0661D2DC913}" srcId="{2D6705D5-4388-46C9-9287-124D23050C8A}" destId="{FA28B12D-753D-46A1-B758-925C132129F2}" srcOrd="0" destOrd="0" parTransId="{ECCC7F9B-4DDE-4ED8-972B-FB308C265CF4}" sibTransId="{E2AF62D9-C8B8-4D0A-9B81-80AD625771B7}"/>
    <dgm:cxn modelId="{F3819AFC-8B7E-4856-8C5B-3255E3C1C741}" type="presOf" srcId="{ECCC7F9B-4DDE-4ED8-972B-FB308C265CF4}" destId="{2D141888-3B19-49EF-BC6B-5FCD9B2FF7C3}" srcOrd="0" destOrd="0" presId="urn:microsoft.com/office/officeart/2005/8/layout/hierarchy5"/>
    <dgm:cxn modelId="{05C45EE2-C689-44D7-822B-1A99F82715B8}" srcId="{AA5D986E-A76D-4EF8-855C-FCAF761FA158}" destId="{789C49EE-1718-46C9-BCD0-EC885B99B668}" srcOrd="0" destOrd="0" parTransId="{7BC68BCD-6076-4B6A-A86B-2A9076779F75}" sibTransId="{BE202A16-979B-4768-A3CF-21E9AEE7FFB2}"/>
    <dgm:cxn modelId="{E29EA367-ADD6-468C-BDBF-E9F50A8A7525}" type="presOf" srcId="{7BC68BCD-6076-4B6A-A86B-2A9076779F75}" destId="{E64B548F-FB5E-424A-ACA9-FFA18A4D66FB}" srcOrd="0" destOrd="0" presId="urn:microsoft.com/office/officeart/2005/8/layout/hierarchy5"/>
    <dgm:cxn modelId="{AA81D778-FD41-45FC-896D-B76CA65E5511}" type="presOf" srcId="{AA5D986E-A76D-4EF8-855C-FCAF761FA158}" destId="{80F2FFC8-B63D-4D6F-8FBE-E0FF16CEC461}" srcOrd="0" destOrd="0" presId="urn:microsoft.com/office/officeart/2005/8/layout/hierarchy5"/>
    <dgm:cxn modelId="{E9436E02-AC8F-4DE0-B39F-371F65853AC0}" type="presOf" srcId="{C449F508-05E2-4C2E-B453-05B46C475B5E}" destId="{182CB87F-E00B-424D-90BE-80A727A09D7E}" srcOrd="0" destOrd="0" presId="urn:microsoft.com/office/officeart/2005/8/layout/hierarchy5"/>
    <dgm:cxn modelId="{699A618A-C613-46E2-A86C-7C61FF8B8839}" type="presOf" srcId="{CD86674B-EEAB-4A4D-99B0-3D440B7A7A10}" destId="{993EA4FF-96C6-48D4-8D2A-7E696351FB80}" srcOrd="1" destOrd="0" presId="urn:microsoft.com/office/officeart/2005/8/layout/hierarchy5"/>
    <dgm:cxn modelId="{17DAF51E-B1AF-456D-A7B5-BDC5CABB413B}" type="presOf" srcId="{BCD7308E-FA6F-4E2B-A154-DA9850B1699E}" destId="{B218F58D-7863-4EFD-AA76-EDAD14B32D2F}" srcOrd="0" destOrd="0" presId="urn:microsoft.com/office/officeart/2005/8/layout/hierarchy5"/>
    <dgm:cxn modelId="{8951E4C6-272D-429B-8AA5-2A06868D4CBA}" type="presOf" srcId="{789C49EE-1718-46C9-BCD0-EC885B99B668}" destId="{67FBA995-04A4-45F0-8ED3-C0808893D109}" srcOrd="0" destOrd="0" presId="urn:microsoft.com/office/officeart/2005/8/layout/hierarchy5"/>
    <dgm:cxn modelId="{B8F9C072-F74A-4652-A552-F270A98F9598}" srcId="{EFFF5F26-3657-4D14-9AFF-F09A291D189B}" destId="{AA5D986E-A76D-4EF8-855C-FCAF761FA158}" srcOrd="1" destOrd="0" parTransId="{C6A95EEA-E42E-4C69-9608-CFD07E49044B}" sibTransId="{E41F8E25-52A7-4544-9ED4-57DAAF8439A3}"/>
    <dgm:cxn modelId="{04CE35C8-D4BE-423E-B582-D3826F142167}" type="presOf" srcId="{2D6705D5-4388-46C9-9287-124D23050C8A}" destId="{501465DB-F4E4-47CE-B42A-5C6BC15E88F5}" srcOrd="0" destOrd="0" presId="urn:microsoft.com/office/officeart/2005/8/layout/hierarchy5"/>
    <dgm:cxn modelId="{C3EEA5D5-3A4A-40AE-9487-6449244A6050}" srcId="{FA28B12D-753D-46A1-B758-925C132129F2}" destId="{C799A412-306B-4487-8D03-4C40A6C847FF}" srcOrd="2" destOrd="0" parTransId="{BE191E0C-6E70-4446-9645-384B7CED88FA}" sibTransId="{FB148FE4-9C48-4989-A1E9-8D0A37EF8E49}"/>
    <dgm:cxn modelId="{953CAE4C-0599-49D1-9A52-0AADDAF7C5A0}" srcId="{FA28B12D-753D-46A1-B758-925C132129F2}" destId="{0D0567C6-240F-4067-BBF4-BA9C2D55B129}" srcOrd="1" destOrd="0" parTransId="{726AF45E-295D-4DD4-8CFC-3CBCF759F472}" sibTransId="{3D8C0EDD-9D44-4B72-A8E7-F283D9BE2C55}"/>
    <dgm:cxn modelId="{D3E88B35-84DC-48ED-967C-72C871162493}" type="presOf" srcId="{C6A95EEA-E42E-4C69-9608-CFD07E49044B}" destId="{DC11618A-7EE4-4139-BB08-17777EB14441}" srcOrd="1" destOrd="0" presId="urn:microsoft.com/office/officeart/2005/8/layout/hierarchy5"/>
    <dgm:cxn modelId="{48D36793-2879-4693-9E4F-94A60DF0664C}" srcId="{DC654355-2586-41A1-B795-86D15093F3CA}" destId="{16B0A6EB-7ADC-45C4-8F3E-4508E2F858BB}" srcOrd="0" destOrd="0" parTransId="{3457732A-2AB4-4DFB-A4F8-A7F0D507A2E2}" sibTransId="{1824992C-9D3F-42F9-869B-EB109B544BF3}"/>
    <dgm:cxn modelId="{58080E30-ABF2-4B6C-BCB0-FE2677F85E0B}" type="presOf" srcId="{695C1C02-8D5D-4219-8536-757C21A797FC}" destId="{E90CFE4B-E155-46F4-B7AF-059DCE5C8B44}" srcOrd="0" destOrd="0" presId="urn:microsoft.com/office/officeart/2005/8/layout/hierarchy5"/>
    <dgm:cxn modelId="{F27D8A38-9F92-4CD1-94F6-9B3AD8381343}" type="presOf" srcId="{3457732A-2AB4-4DFB-A4F8-A7F0D507A2E2}" destId="{4FAEF87C-04E6-4C42-ACC2-88BED8195448}" srcOrd="0" destOrd="0" presId="urn:microsoft.com/office/officeart/2005/8/layout/hierarchy5"/>
    <dgm:cxn modelId="{E69C0C2A-6CDA-4FB0-A451-C51214D04F47}" type="presOf" srcId="{FDFF236B-2109-4A60-8C3F-8AEB56F4B374}" destId="{B265098E-5CB2-467C-A1E9-41F567C17F9C}" srcOrd="0" destOrd="0" presId="urn:microsoft.com/office/officeart/2005/8/layout/hierarchy5"/>
    <dgm:cxn modelId="{A848EBEA-A882-430D-B03B-E34A239C104D}" type="presOf" srcId="{A8492553-CE3B-404B-AAF0-7DECD33F1E1E}" destId="{ABCE39E7-CC62-4E7C-96F1-5FDCDA3BA8CF}" srcOrd="1" destOrd="0" presId="urn:microsoft.com/office/officeart/2005/8/layout/hierarchy5"/>
    <dgm:cxn modelId="{55C3259D-0D81-4EC7-9FB7-4BF21DAD940E}" type="presOf" srcId="{CAE40F50-55AE-4661-8590-6D2B6D3B09C8}" destId="{45E54F62-787B-4EDD-A384-2A05A4729ED2}" srcOrd="0" destOrd="0" presId="urn:microsoft.com/office/officeart/2005/8/layout/hierarchy5"/>
    <dgm:cxn modelId="{CA6A0448-4C92-4132-80EE-D56DBD95646A}" type="presOf" srcId="{CAE40F50-55AE-4661-8590-6D2B6D3B09C8}" destId="{B9E32A61-A561-4102-AD85-63C288CFFAFC}" srcOrd="1" destOrd="0" presId="urn:microsoft.com/office/officeart/2005/8/layout/hierarchy5"/>
    <dgm:cxn modelId="{EC08FC08-2EBA-41C1-A78F-E68A9E4C37B4}" type="presOf" srcId="{3457732A-2AB4-4DFB-A4F8-A7F0D507A2E2}" destId="{B6E5CC86-46C7-4805-A500-333D5B3084D9}" srcOrd="1" destOrd="0" presId="urn:microsoft.com/office/officeart/2005/8/layout/hierarchy5"/>
    <dgm:cxn modelId="{EBC1617E-BD20-4B3E-A3AC-4575386859AD}" type="presOf" srcId="{F9BE0B8E-1C65-4A1A-B784-F2CBFB0581E3}" destId="{DB77D396-223F-4625-B146-131542D57485}" srcOrd="0" destOrd="0" presId="urn:microsoft.com/office/officeart/2005/8/layout/hierarchy5"/>
    <dgm:cxn modelId="{91FF9056-46F3-498C-A4A5-85F651B82B78}" type="presOf" srcId="{FA28B12D-753D-46A1-B758-925C132129F2}" destId="{48E3FD41-9EAB-4B0A-BF2B-1A4C4631C327}" srcOrd="0" destOrd="0" presId="urn:microsoft.com/office/officeart/2005/8/layout/hierarchy5"/>
    <dgm:cxn modelId="{1B6D246C-546A-4E55-A561-3DB639194A10}" type="presOf" srcId="{EFFF5F26-3657-4D14-9AFF-F09A291D189B}" destId="{2BFF2D8B-80D5-40FC-87B2-0804AB262C98}" srcOrd="0" destOrd="0" presId="urn:microsoft.com/office/officeart/2005/8/layout/hierarchy5"/>
    <dgm:cxn modelId="{043D618E-5E48-4D25-8001-EA0AC827DDAC}" type="presOf" srcId="{C6A95EEA-E42E-4C69-9608-CFD07E49044B}" destId="{2F133835-09E7-4FB2-B7CB-AA63269D08D2}" srcOrd="0" destOrd="0" presId="urn:microsoft.com/office/officeart/2005/8/layout/hierarchy5"/>
    <dgm:cxn modelId="{38CC9395-E8BE-4123-ACA5-1283D36B456B}" type="presOf" srcId="{726AF45E-295D-4DD4-8CFC-3CBCF759F472}" destId="{DC64B1EC-28D4-474E-BB6B-036725267CEA}" srcOrd="1" destOrd="0" presId="urn:microsoft.com/office/officeart/2005/8/layout/hierarchy5"/>
    <dgm:cxn modelId="{FE8E5687-D547-406A-B037-A8BEFB0CA3C8}" srcId="{C799A412-306B-4487-8D03-4C40A6C847FF}" destId="{F9BE0B8E-1C65-4A1A-B784-F2CBFB0581E3}" srcOrd="0" destOrd="0" parTransId="{CAE40F50-55AE-4661-8590-6D2B6D3B09C8}" sibTransId="{B72B684D-C2DD-452F-AE02-0F3D2A2C81A1}"/>
    <dgm:cxn modelId="{F6EA4FFE-A3BF-45E1-92DC-B883F081215A}" type="presOf" srcId="{C449F508-05E2-4C2E-B453-05B46C475B5E}" destId="{7F76C771-F8E6-4661-B9AF-42C2D22726B5}" srcOrd="1" destOrd="0" presId="urn:microsoft.com/office/officeart/2005/8/layout/hierarchy5"/>
    <dgm:cxn modelId="{F7B1ADFE-5379-4F88-AFC8-CA4E0E92F8D1}" type="presOf" srcId="{454CFCB5-57C2-4280-BD1C-9BF9E389B986}" destId="{C2230D13-F7AC-479D-821A-2D570B4AB7ED}" srcOrd="0" destOrd="0" presId="urn:microsoft.com/office/officeart/2005/8/layout/hierarchy5"/>
    <dgm:cxn modelId="{1D3A8234-89D9-40F2-80E5-57F6B79D8405}" srcId="{3F632B26-1910-4FB0-9212-E4E804056607}" destId="{2D6705D5-4388-46C9-9287-124D23050C8A}" srcOrd="0" destOrd="0" parTransId="{EFE0D431-BCF1-443B-AF43-EDD73761CD25}" sibTransId="{27D26255-94DA-44F5-9CFD-67430FBCDBD9}"/>
    <dgm:cxn modelId="{278FD395-AA9F-4DE1-834B-9B9A018DDB70}" type="presOf" srcId="{726AF45E-295D-4DD4-8CFC-3CBCF759F472}" destId="{CD924629-6E51-4F57-B711-0F905B441712}" srcOrd="0" destOrd="0" presId="urn:microsoft.com/office/officeart/2005/8/layout/hierarchy5"/>
    <dgm:cxn modelId="{B71E64D6-DDD4-41E3-8BE7-F16D93D76F5E}" type="presOf" srcId="{BCD7308E-FA6F-4E2B-A154-DA9850B1699E}" destId="{2AB62A87-0B4A-475D-8976-01D058B9A305}" srcOrd="1" destOrd="0" presId="urn:microsoft.com/office/officeart/2005/8/layout/hierarchy5"/>
    <dgm:cxn modelId="{3701C9EF-7425-45A6-A292-C2576E2D4C87}" type="presOf" srcId="{0D0567C6-240F-4067-BBF4-BA9C2D55B129}" destId="{7CA8256F-EE8D-4B89-90A9-0990D66163F1}" srcOrd="0" destOrd="0" presId="urn:microsoft.com/office/officeart/2005/8/layout/hierarchy5"/>
    <dgm:cxn modelId="{03EEC424-0A5A-4BE9-923C-35B9A59DF6A3}" type="presOf" srcId="{C799A412-306B-4487-8D03-4C40A6C847FF}" destId="{F8B8D9EF-5FC5-4521-BF90-63DA8C0D1B92}" srcOrd="0" destOrd="0" presId="urn:microsoft.com/office/officeart/2005/8/layout/hierarchy5"/>
    <dgm:cxn modelId="{50B24528-06B6-49FC-B3D9-6C3CF002C98D}" type="presOf" srcId="{ECCC7F9B-4DDE-4ED8-972B-FB308C265CF4}" destId="{8E4CF119-D03F-4AAD-9E18-35014ECF2D86}" srcOrd="1" destOrd="0" presId="urn:microsoft.com/office/officeart/2005/8/layout/hierarchy5"/>
    <dgm:cxn modelId="{9E7F269F-C803-4724-8B25-8417E6F1993A}" type="presOf" srcId="{BE191E0C-6E70-4446-9645-384B7CED88FA}" destId="{83B34F7D-CE25-402B-944D-9A86FEDFC322}" srcOrd="0" destOrd="0" presId="urn:microsoft.com/office/officeart/2005/8/layout/hierarchy5"/>
    <dgm:cxn modelId="{292DFADC-A2B1-4F48-BB6D-F8C6859A3AF5}" srcId="{695C1C02-8D5D-4219-8536-757C21A797FC}" destId="{454CFCB5-57C2-4280-BD1C-9BF9E389B986}" srcOrd="0" destOrd="0" parTransId="{C449F508-05E2-4C2E-B453-05B46C475B5E}" sibTransId="{5A217045-2FB9-4480-A668-B0E6C2461BFE}"/>
    <dgm:cxn modelId="{2D533B25-A5B5-40ED-BE15-9CB0BC3A540E}" type="presOf" srcId="{7BC68BCD-6076-4B6A-A86B-2A9076779F75}" destId="{F35E1221-CF45-42C4-9873-3D0FB3BBFF2B}" srcOrd="1" destOrd="0" presId="urn:microsoft.com/office/officeart/2005/8/layout/hierarchy5"/>
    <dgm:cxn modelId="{059A7E68-B832-4D09-BE6B-BE02A55621CE}" type="presParOf" srcId="{65BC18B5-6359-48D4-8141-100E1D1597E8}" destId="{32A36CE7-2E54-4494-B9D9-6A167B929F85}" srcOrd="0" destOrd="0" presId="urn:microsoft.com/office/officeart/2005/8/layout/hierarchy5"/>
    <dgm:cxn modelId="{1EC1E979-DD0F-44C9-8E5D-FDFB1A6D312D}" type="presParOf" srcId="{32A36CE7-2E54-4494-B9D9-6A167B929F85}" destId="{96BE7DF0-4BCF-4065-9973-6F4F877E6AB7}" srcOrd="0" destOrd="0" presId="urn:microsoft.com/office/officeart/2005/8/layout/hierarchy5"/>
    <dgm:cxn modelId="{665773C8-3CB2-46B1-8FB6-9F49B1B19928}" type="presParOf" srcId="{96BE7DF0-4BCF-4065-9973-6F4F877E6AB7}" destId="{5D69AEFD-A8BB-4770-9D00-53B2DFF5E8C8}" srcOrd="0" destOrd="0" presId="urn:microsoft.com/office/officeart/2005/8/layout/hierarchy5"/>
    <dgm:cxn modelId="{86EE497E-DEBA-4CCA-BC26-B7B7E635AA9B}" type="presParOf" srcId="{5D69AEFD-A8BB-4770-9D00-53B2DFF5E8C8}" destId="{501465DB-F4E4-47CE-B42A-5C6BC15E88F5}" srcOrd="0" destOrd="0" presId="urn:microsoft.com/office/officeart/2005/8/layout/hierarchy5"/>
    <dgm:cxn modelId="{4A4C974B-797C-4FFA-B0E2-64DA3A989034}" type="presParOf" srcId="{5D69AEFD-A8BB-4770-9D00-53B2DFF5E8C8}" destId="{9DAA4C1A-9B2E-4E1D-AE1D-0D84FDDCE97D}" srcOrd="1" destOrd="0" presId="urn:microsoft.com/office/officeart/2005/8/layout/hierarchy5"/>
    <dgm:cxn modelId="{718A9E0D-0AEC-4AB8-A87C-474C6A8CB89E}" type="presParOf" srcId="{9DAA4C1A-9B2E-4E1D-AE1D-0D84FDDCE97D}" destId="{2D141888-3B19-49EF-BC6B-5FCD9B2FF7C3}" srcOrd="0" destOrd="0" presId="urn:microsoft.com/office/officeart/2005/8/layout/hierarchy5"/>
    <dgm:cxn modelId="{B9C25727-D820-4B18-A732-C4A98D89770C}" type="presParOf" srcId="{2D141888-3B19-49EF-BC6B-5FCD9B2FF7C3}" destId="{8E4CF119-D03F-4AAD-9E18-35014ECF2D86}" srcOrd="0" destOrd="0" presId="urn:microsoft.com/office/officeart/2005/8/layout/hierarchy5"/>
    <dgm:cxn modelId="{5BAB30EF-D453-4B8A-9B3D-04BC854DE746}" type="presParOf" srcId="{9DAA4C1A-9B2E-4E1D-AE1D-0D84FDDCE97D}" destId="{4320220D-BE8B-4035-AAC6-A68699EE7319}" srcOrd="1" destOrd="0" presId="urn:microsoft.com/office/officeart/2005/8/layout/hierarchy5"/>
    <dgm:cxn modelId="{89A3C3E0-E2F1-4852-AF6D-418BB68C6605}" type="presParOf" srcId="{4320220D-BE8B-4035-AAC6-A68699EE7319}" destId="{48E3FD41-9EAB-4B0A-BF2B-1A4C4631C327}" srcOrd="0" destOrd="0" presId="urn:microsoft.com/office/officeart/2005/8/layout/hierarchy5"/>
    <dgm:cxn modelId="{B5A5B1B0-9B03-4AFC-AE8D-80B9E44E27D8}" type="presParOf" srcId="{4320220D-BE8B-4035-AAC6-A68699EE7319}" destId="{853F9436-A92D-4DDD-B9E0-2C91F76DB967}" srcOrd="1" destOrd="0" presId="urn:microsoft.com/office/officeart/2005/8/layout/hierarchy5"/>
    <dgm:cxn modelId="{F3827BDF-7BC8-49D9-B652-61B5F26B9BAF}" type="presParOf" srcId="{853F9436-A92D-4DDD-B9E0-2C91F76DB967}" destId="{3CFEA6B9-4524-4D6F-91BA-B8FFD524F32E}" srcOrd="0" destOrd="0" presId="urn:microsoft.com/office/officeart/2005/8/layout/hierarchy5"/>
    <dgm:cxn modelId="{0DAC4D53-EE54-46EC-BFCE-A1A224F88191}" type="presParOf" srcId="{3CFEA6B9-4524-4D6F-91BA-B8FFD524F32E}" destId="{993EA4FF-96C6-48D4-8D2A-7E696351FB80}" srcOrd="0" destOrd="0" presId="urn:microsoft.com/office/officeart/2005/8/layout/hierarchy5"/>
    <dgm:cxn modelId="{A1C8D469-AF78-4D0E-A899-777A14D09BB0}" type="presParOf" srcId="{853F9436-A92D-4DDD-B9E0-2C91F76DB967}" destId="{CB9ABA8F-533E-4435-8BA5-C2B0429BAA11}" srcOrd="1" destOrd="0" presId="urn:microsoft.com/office/officeart/2005/8/layout/hierarchy5"/>
    <dgm:cxn modelId="{D957B516-BCF9-4DE5-AAC1-2E75E332779A}" type="presParOf" srcId="{CB9ABA8F-533E-4435-8BA5-C2B0429BAA11}" destId="{8B1CB206-7645-4874-83F3-0140918D8CB3}" srcOrd="0" destOrd="0" presId="urn:microsoft.com/office/officeart/2005/8/layout/hierarchy5"/>
    <dgm:cxn modelId="{D3C7BC18-592F-4ADE-B2DF-FFDC4010D723}" type="presParOf" srcId="{CB9ABA8F-533E-4435-8BA5-C2B0429BAA11}" destId="{3952EC3F-26FB-4B2E-9998-8B67D2F73B2A}" srcOrd="1" destOrd="0" presId="urn:microsoft.com/office/officeart/2005/8/layout/hierarchy5"/>
    <dgm:cxn modelId="{CB76C8DD-B447-4707-A190-8E72F2DAEAA5}" type="presParOf" srcId="{3952EC3F-26FB-4B2E-9998-8B67D2F73B2A}" destId="{4FAEF87C-04E6-4C42-ACC2-88BED8195448}" srcOrd="0" destOrd="0" presId="urn:microsoft.com/office/officeart/2005/8/layout/hierarchy5"/>
    <dgm:cxn modelId="{A513AEB4-944F-43AD-B589-3830E30BEBD8}" type="presParOf" srcId="{4FAEF87C-04E6-4C42-ACC2-88BED8195448}" destId="{B6E5CC86-46C7-4805-A500-333D5B3084D9}" srcOrd="0" destOrd="0" presId="urn:microsoft.com/office/officeart/2005/8/layout/hierarchy5"/>
    <dgm:cxn modelId="{E542A989-EA12-4850-A0F7-C8B1F266D50A}" type="presParOf" srcId="{3952EC3F-26FB-4B2E-9998-8B67D2F73B2A}" destId="{7B2C3650-D548-4929-9486-835273601AC4}" srcOrd="1" destOrd="0" presId="urn:microsoft.com/office/officeart/2005/8/layout/hierarchy5"/>
    <dgm:cxn modelId="{55253B56-1CD3-411F-8478-148A0A86BECA}" type="presParOf" srcId="{7B2C3650-D548-4929-9486-835273601AC4}" destId="{4CB99E5E-FB6F-477D-8DDC-E61F6D91E737}" srcOrd="0" destOrd="0" presId="urn:microsoft.com/office/officeart/2005/8/layout/hierarchy5"/>
    <dgm:cxn modelId="{65FCC16A-6E1A-4F7F-AF81-BEC631A61469}" type="presParOf" srcId="{7B2C3650-D548-4929-9486-835273601AC4}" destId="{197F7F4C-BB05-4F8F-8CD7-5E40E538D91A}" srcOrd="1" destOrd="0" presId="urn:microsoft.com/office/officeart/2005/8/layout/hierarchy5"/>
    <dgm:cxn modelId="{FDE46DC4-6BCE-4B0D-A0E3-D4CEC8EC3631}" type="presParOf" srcId="{853F9436-A92D-4DDD-B9E0-2C91F76DB967}" destId="{CD924629-6E51-4F57-B711-0F905B441712}" srcOrd="2" destOrd="0" presId="urn:microsoft.com/office/officeart/2005/8/layout/hierarchy5"/>
    <dgm:cxn modelId="{87F44074-7597-4013-841C-B8460865AE94}" type="presParOf" srcId="{CD924629-6E51-4F57-B711-0F905B441712}" destId="{DC64B1EC-28D4-474E-BB6B-036725267CEA}" srcOrd="0" destOrd="0" presId="urn:microsoft.com/office/officeart/2005/8/layout/hierarchy5"/>
    <dgm:cxn modelId="{2AF744DC-24A2-4B78-BEAE-0E4AED03EB63}" type="presParOf" srcId="{853F9436-A92D-4DDD-B9E0-2C91F76DB967}" destId="{51781741-CDE4-49A9-8135-4C5109326BFB}" srcOrd="3" destOrd="0" presId="urn:microsoft.com/office/officeart/2005/8/layout/hierarchy5"/>
    <dgm:cxn modelId="{D5F892D7-F1DB-4006-B2DC-11B2A46A216D}" type="presParOf" srcId="{51781741-CDE4-49A9-8135-4C5109326BFB}" destId="{7CA8256F-EE8D-4B89-90A9-0990D66163F1}" srcOrd="0" destOrd="0" presId="urn:microsoft.com/office/officeart/2005/8/layout/hierarchy5"/>
    <dgm:cxn modelId="{5A2DD0E8-D942-4B57-81AE-08E0C4064DA8}" type="presParOf" srcId="{51781741-CDE4-49A9-8135-4C5109326BFB}" destId="{1ADF72B5-6952-4B70-AADE-0704E19E2F2B}" srcOrd="1" destOrd="0" presId="urn:microsoft.com/office/officeart/2005/8/layout/hierarchy5"/>
    <dgm:cxn modelId="{9D32A965-A402-462A-898B-DB37783F2ADF}" type="presParOf" srcId="{1ADF72B5-6952-4B70-AADE-0704E19E2F2B}" destId="{B265098E-5CB2-467C-A1E9-41F567C17F9C}" srcOrd="0" destOrd="0" presId="urn:microsoft.com/office/officeart/2005/8/layout/hierarchy5"/>
    <dgm:cxn modelId="{FCFB0F9F-440C-49E3-A133-B04A8A7C284E}" type="presParOf" srcId="{B265098E-5CB2-467C-A1E9-41F567C17F9C}" destId="{1E6A76B6-7D98-40CD-9A76-36D1C2FE0CE1}" srcOrd="0" destOrd="0" presId="urn:microsoft.com/office/officeart/2005/8/layout/hierarchy5"/>
    <dgm:cxn modelId="{6CEAEEB8-2368-45A4-AB70-4D6649D4E033}" type="presParOf" srcId="{1ADF72B5-6952-4B70-AADE-0704E19E2F2B}" destId="{E47B7619-0CAC-4896-A2EF-04D764FA1D03}" srcOrd="1" destOrd="0" presId="urn:microsoft.com/office/officeart/2005/8/layout/hierarchy5"/>
    <dgm:cxn modelId="{3C6469FA-0245-44FE-A0CD-5A699AE95B8D}" type="presParOf" srcId="{E47B7619-0CAC-4896-A2EF-04D764FA1D03}" destId="{3CADFFA3-9839-4179-8017-6B8536D1CD61}" srcOrd="0" destOrd="0" presId="urn:microsoft.com/office/officeart/2005/8/layout/hierarchy5"/>
    <dgm:cxn modelId="{816B69E9-33D0-46C5-AC0F-051EAEFA3512}" type="presParOf" srcId="{E47B7619-0CAC-4896-A2EF-04D764FA1D03}" destId="{E093320A-46A0-48D2-8129-7BB90DA459C1}" srcOrd="1" destOrd="0" presId="urn:microsoft.com/office/officeart/2005/8/layout/hierarchy5"/>
    <dgm:cxn modelId="{42CC494E-AA75-4710-A0D3-975344807E6A}" type="presParOf" srcId="{853F9436-A92D-4DDD-B9E0-2C91F76DB967}" destId="{83B34F7D-CE25-402B-944D-9A86FEDFC322}" srcOrd="4" destOrd="0" presId="urn:microsoft.com/office/officeart/2005/8/layout/hierarchy5"/>
    <dgm:cxn modelId="{E4A06E47-1931-4170-8208-2905419191DB}" type="presParOf" srcId="{83B34F7D-CE25-402B-944D-9A86FEDFC322}" destId="{3269CFB0-D692-485A-87BD-00EC30DC7DC6}" srcOrd="0" destOrd="0" presId="urn:microsoft.com/office/officeart/2005/8/layout/hierarchy5"/>
    <dgm:cxn modelId="{882E33A3-4E6C-4C06-B357-57F93865F519}" type="presParOf" srcId="{853F9436-A92D-4DDD-B9E0-2C91F76DB967}" destId="{456AFF2D-4938-4F5A-8846-9BF577AC7D1B}" srcOrd="5" destOrd="0" presId="urn:microsoft.com/office/officeart/2005/8/layout/hierarchy5"/>
    <dgm:cxn modelId="{01AB8FBC-02B3-4317-A55D-9BE8E171C7C1}" type="presParOf" srcId="{456AFF2D-4938-4F5A-8846-9BF577AC7D1B}" destId="{F8B8D9EF-5FC5-4521-BF90-63DA8C0D1B92}" srcOrd="0" destOrd="0" presId="urn:microsoft.com/office/officeart/2005/8/layout/hierarchy5"/>
    <dgm:cxn modelId="{C83957FD-76EE-4A24-AFF6-1EF39BBB6E54}" type="presParOf" srcId="{456AFF2D-4938-4F5A-8846-9BF577AC7D1B}" destId="{AEA34093-8F39-426D-A8ED-C45B1529005B}" srcOrd="1" destOrd="0" presId="urn:microsoft.com/office/officeart/2005/8/layout/hierarchy5"/>
    <dgm:cxn modelId="{B8B78774-969D-413F-ADD0-8DE3EF54E250}" type="presParOf" srcId="{AEA34093-8F39-426D-A8ED-C45B1529005B}" destId="{45E54F62-787B-4EDD-A384-2A05A4729ED2}" srcOrd="0" destOrd="0" presId="urn:microsoft.com/office/officeart/2005/8/layout/hierarchy5"/>
    <dgm:cxn modelId="{C30A2000-E79A-4A8A-B3BF-96A0887F118B}" type="presParOf" srcId="{45E54F62-787B-4EDD-A384-2A05A4729ED2}" destId="{B9E32A61-A561-4102-AD85-63C288CFFAFC}" srcOrd="0" destOrd="0" presId="urn:microsoft.com/office/officeart/2005/8/layout/hierarchy5"/>
    <dgm:cxn modelId="{51E55556-CE94-48C8-A149-3033A32F012F}" type="presParOf" srcId="{AEA34093-8F39-426D-A8ED-C45B1529005B}" destId="{7E1C3D28-EA6E-4DF7-8A96-A8930A8B934B}" srcOrd="1" destOrd="0" presId="urn:microsoft.com/office/officeart/2005/8/layout/hierarchy5"/>
    <dgm:cxn modelId="{A6C1B931-EE85-41FC-B642-FCA163950494}" type="presParOf" srcId="{7E1C3D28-EA6E-4DF7-8A96-A8930A8B934B}" destId="{DB77D396-223F-4625-B146-131542D57485}" srcOrd="0" destOrd="0" presId="urn:microsoft.com/office/officeart/2005/8/layout/hierarchy5"/>
    <dgm:cxn modelId="{CAF31B65-F4B4-4BCC-BB83-BE2746E5FA05}" type="presParOf" srcId="{7E1C3D28-EA6E-4DF7-8A96-A8930A8B934B}" destId="{4B396E05-FAD3-457C-945A-7DED56EBFE2D}" srcOrd="1" destOrd="0" presId="urn:microsoft.com/office/officeart/2005/8/layout/hierarchy5"/>
    <dgm:cxn modelId="{281B735B-B90C-4369-960F-4602C83888C4}" type="presParOf" srcId="{9DAA4C1A-9B2E-4E1D-AE1D-0D84FDDCE97D}" destId="{B218F58D-7863-4EFD-AA76-EDAD14B32D2F}" srcOrd="2" destOrd="0" presId="urn:microsoft.com/office/officeart/2005/8/layout/hierarchy5"/>
    <dgm:cxn modelId="{9BC30DAC-A4DD-4318-94D8-C44FD2F8B0F2}" type="presParOf" srcId="{B218F58D-7863-4EFD-AA76-EDAD14B32D2F}" destId="{2AB62A87-0B4A-475D-8976-01D058B9A305}" srcOrd="0" destOrd="0" presId="urn:microsoft.com/office/officeart/2005/8/layout/hierarchy5"/>
    <dgm:cxn modelId="{73418FCB-55AC-4B64-8AB3-A635C6A3D6CC}" type="presParOf" srcId="{9DAA4C1A-9B2E-4E1D-AE1D-0D84FDDCE97D}" destId="{DA66F390-0F4F-49AC-A464-3A4370655500}" srcOrd="3" destOrd="0" presId="urn:microsoft.com/office/officeart/2005/8/layout/hierarchy5"/>
    <dgm:cxn modelId="{8852D885-6E3C-445F-96B4-532A0031B58D}" type="presParOf" srcId="{DA66F390-0F4F-49AC-A464-3A4370655500}" destId="{2BFF2D8B-80D5-40FC-87B2-0804AB262C98}" srcOrd="0" destOrd="0" presId="urn:microsoft.com/office/officeart/2005/8/layout/hierarchy5"/>
    <dgm:cxn modelId="{59740FBD-BE13-43AE-8B21-CDA3DD751E62}" type="presParOf" srcId="{DA66F390-0F4F-49AC-A464-3A4370655500}" destId="{F3D1DB05-D7DC-49B8-9AF8-581EC46FC950}" srcOrd="1" destOrd="0" presId="urn:microsoft.com/office/officeart/2005/8/layout/hierarchy5"/>
    <dgm:cxn modelId="{46E01D27-89A2-442C-95C8-F165996AD195}" type="presParOf" srcId="{F3D1DB05-D7DC-49B8-9AF8-581EC46FC950}" destId="{DE919E87-30BE-42B3-A32E-2ACCDAFA7D07}" srcOrd="0" destOrd="0" presId="urn:microsoft.com/office/officeart/2005/8/layout/hierarchy5"/>
    <dgm:cxn modelId="{24039651-093A-4C0B-81FE-81B197290B6C}" type="presParOf" srcId="{DE919E87-30BE-42B3-A32E-2ACCDAFA7D07}" destId="{ABCE39E7-CC62-4E7C-96F1-5FDCDA3BA8CF}" srcOrd="0" destOrd="0" presId="urn:microsoft.com/office/officeart/2005/8/layout/hierarchy5"/>
    <dgm:cxn modelId="{F8A12731-280E-431A-89BC-052BC761AAD8}" type="presParOf" srcId="{F3D1DB05-D7DC-49B8-9AF8-581EC46FC950}" destId="{B3C3504D-53E2-4708-96D5-F46F0427D4F9}" srcOrd="1" destOrd="0" presId="urn:microsoft.com/office/officeart/2005/8/layout/hierarchy5"/>
    <dgm:cxn modelId="{90011A57-23AB-4EDA-B603-843744F01481}" type="presParOf" srcId="{B3C3504D-53E2-4708-96D5-F46F0427D4F9}" destId="{E90CFE4B-E155-46F4-B7AF-059DCE5C8B44}" srcOrd="0" destOrd="0" presId="urn:microsoft.com/office/officeart/2005/8/layout/hierarchy5"/>
    <dgm:cxn modelId="{0DCE1081-7821-4970-A2E1-91B49232082F}" type="presParOf" srcId="{B3C3504D-53E2-4708-96D5-F46F0427D4F9}" destId="{D6AE8A49-C80A-4FDC-9B16-955CE286368F}" srcOrd="1" destOrd="0" presId="urn:microsoft.com/office/officeart/2005/8/layout/hierarchy5"/>
    <dgm:cxn modelId="{B10ED6EE-8B76-4D79-9D97-DF0EC4569DBB}" type="presParOf" srcId="{D6AE8A49-C80A-4FDC-9B16-955CE286368F}" destId="{182CB87F-E00B-424D-90BE-80A727A09D7E}" srcOrd="0" destOrd="0" presId="urn:microsoft.com/office/officeart/2005/8/layout/hierarchy5"/>
    <dgm:cxn modelId="{713FF27C-C2AC-4A94-B3BB-491305010BA9}" type="presParOf" srcId="{182CB87F-E00B-424D-90BE-80A727A09D7E}" destId="{7F76C771-F8E6-4661-B9AF-42C2D22726B5}" srcOrd="0" destOrd="0" presId="urn:microsoft.com/office/officeart/2005/8/layout/hierarchy5"/>
    <dgm:cxn modelId="{9A79171A-ADFD-4CFE-AE90-42CAE1677F20}" type="presParOf" srcId="{D6AE8A49-C80A-4FDC-9B16-955CE286368F}" destId="{5E8B8DE8-7978-454B-BE99-1632492D8A98}" srcOrd="1" destOrd="0" presId="urn:microsoft.com/office/officeart/2005/8/layout/hierarchy5"/>
    <dgm:cxn modelId="{54599D81-D4A6-4D72-B8CB-E860CD671DDB}" type="presParOf" srcId="{5E8B8DE8-7978-454B-BE99-1632492D8A98}" destId="{C2230D13-F7AC-479D-821A-2D570B4AB7ED}" srcOrd="0" destOrd="0" presId="urn:microsoft.com/office/officeart/2005/8/layout/hierarchy5"/>
    <dgm:cxn modelId="{030AFE08-3E40-4F79-A929-565996102984}" type="presParOf" srcId="{5E8B8DE8-7978-454B-BE99-1632492D8A98}" destId="{323B97C0-70A4-4828-80D2-8670DB025DE7}" srcOrd="1" destOrd="0" presId="urn:microsoft.com/office/officeart/2005/8/layout/hierarchy5"/>
    <dgm:cxn modelId="{6F9C7C25-3547-4B99-8A8D-B26F65B07204}" type="presParOf" srcId="{F3D1DB05-D7DC-49B8-9AF8-581EC46FC950}" destId="{2F133835-09E7-4FB2-B7CB-AA63269D08D2}" srcOrd="2" destOrd="0" presId="urn:microsoft.com/office/officeart/2005/8/layout/hierarchy5"/>
    <dgm:cxn modelId="{9DB48280-9B1E-48E2-A156-47ACB89840B4}" type="presParOf" srcId="{2F133835-09E7-4FB2-B7CB-AA63269D08D2}" destId="{DC11618A-7EE4-4139-BB08-17777EB14441}" srcOrd="0" destOrd="0" presId="urn:microsoft.com/office/officeart/2005/8/layout/hierarchy5"/>
    <dgm:cxn modelId="{C02CAB53-9253-4DB7-931A-97B34B9B4E8B}" type="presParOf" srcId="{F3D1DB05-D7DC-49B8-9AF8-581EC46FC950}" destId="{4B49FDB5-1D0E-41EB-BA0E-854777D266CF}" srcOrd="3" destOrd="0" presId="urn:microsoft.com/office/officeart/2005/8/layout/hierarchy5"/>
    <dgm:cxn modelId="{AE6834CA-9AEF-4F25-831B-4E9CDF341E44}" type="presParOf" srcId="{4B49FDB5-1D0E-41EB-BA0E-854777D266CF}" destId="{80F2FFC8-B63D-4D6F-8FBE-E0FF16CEC461}" srcOrd="0" destOrd="0" presId="urn:microsoft.com/office/officeart/2005/8/layout/hierarchy5"/>
    <dgm:cxn modelId="{3442DF37-B423-4661-8A62-E7116267D0AA}" type="presParOf" srcId="{4B49FDB5-1D0E-41EB-BA0E-854777D266CF}" destId="{D3E04855-DD5A-47E9-9FC1-CD04F8BF7BF8}" srcOrd="1" destOrd="0" presId="urn:microsoft.com/office/officeart/2005/8/layout/hierarchy5"/>
    <dgm:cxn modelId="{EA0DDB6D-B1BD-4848-943C-9386E93B6CFC}" type="presParOf" srcId="{D3E04855-DD5A-47E9-9FC1-CD04F8BF7BF8}" destId="{E64B548F-FB5E-424A-ACA9-FFA18A4D66FB}" srcOrd="0" destOrd="0" presId="urn:microsoft.com/office/officeart/2005/8/layout/hierarchy5"/>
    <dgm:cxn modelId="{FB0340A8-8A55-4DC0-BB4D-CDE49A473535}" type="presParOf" srcId="{E64B548F-FB5E-424A-ACA9-FFA18A4D66FB}" destId="{F35E1221-CF45-42C4-9873-3D0FB3BBFF2B}" srcOrd="0" destOrd="0" presId="urn:microsoft.com/office/officeart/2005/8/layout/hierarchy5"/>
    <dgm:cxn modelId="{80D264E9-3C53-4172-9E2B-74656BEE161D}" type="presParOf" srcId="{D3E04855-DD5A-47E9-9FC1-CD04F8BF7BF8}" destId="{9E04F430-170A-44AF-A00E-43D74BAC1750}" srcOrd="1" destOrd="0" presId="urn:microsoft.com/office/officeart/2005/8/layout/hierarchy5"/>
    <dgm:cxn modelId="{2F842B20-65AF-4949-B092-66443CD48DE7}" type="presParOf" srcId="{9E04F430-170A-44AF-A00E-43D74BAC1750}" destId="{67FBA995-04A4-45F0-8ED3-C0808893D109}" srcOrd="0" destOrd="0" presId="urn:microsoft.com/office/officeart/2005/8/layout/hierarchy5"/>
    <dgm:cxn modelId="{6217162C-6C64-4AC0-88D3-6E6405360E15}" type="presParOf" srcId="{9E04F430-170A-44AF-A00E-43D74BAC1750}" destId="{83DB114F-D2AB-488B-A02A-E5A7A52FBB8A}" srcOrd="1" destOrd="0" presId="urn:microsoft.com/office/officeart/2005/8/layout/hierarchy5"/>
    <dgm:cxn modelId="{06418640-0F7F-4D8A-99A3-E62E110AD8E2}" type="presParOf" srcId="{65BC18B5-6359-48D4-8141-100E1D1597E8}" destId="{AC0C0BC7-BFC7-4188-953A-A81DDCC38137}"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1BE3AC-45EA-4105-B14F-5214A91877B9}" type="doc">
      <dgm:prSet loTypeId="urn:microsoft.com/office/officeart/2005/8/layout/chevron1" loCatId="process" qsTypeId="urn:microsoft.com/office/officeart/2005/8/quickstyle/simple1" qsCatId="simple" csTypeId="urn:microsoft.com/office/officeart/2005/8/colors/accent1_2" csCatId="accent1" phldr="1"/>
      <dgm:spPr/>
    </dgm:pt>
    <dgm:pt modelId="{9CC3C97C-016C-434A-AC64-1397F9A8D920}">
      <dgm:prSet phldrT="[文字]"/>
      <dgm:spPr/>
      <dgm:t>
        <a:bodyPr/>
        <a:lstStyle/>
        <a:p>
          <a:r>
            <a:rPr lang="zh-CN" altLang="en-US" dirty="0"/>
            <a:t>通過攝錄獲取圖像信號</a:t>
          </a:r>
          <a:endParaRPr lang="zh-HK" altLang="en-US" dirty="0"/>
        </a:p>
      </dgm:t>
    </dgm:pt>
    <dgm:pt modelId="{FD81045B-65A2-4866-BFB5-A1A1E0533B36}" type="parTrans" cxnId="{FDF26D6F-5297-4784-916E-07621A383F1F}">
      <dgm:prSet/>
      <dgm:spPr/>
      <dgm:t>
        <a:bodyPr/>
        <a:lstStyle/>
        <a:p>
          <a:endParaRPr lang="zh-HK" altLang="en-US"/>
        </a:p>
      </dgm:t>
    </dgm:pt>
    <dgm:pt modelId="{BAD021B1-ADED-4FEA-A082-BC89ED69BB75}" type="sibTrans" cxnId="{FDF26D6F-5297-4784-916E-07621A383F1F}">
      <dgm:prSet/>
      <dgm:spPr/>
      <dgm:t>
        <a:bodyPr/>
        <a:lstStyle/>
        <a:p>
          <a:endParaRPr lang="zh-HK" altLang="en-US"/>
        </a:p>
      </dgm:t>
    </dgm:pt>
    <dgm:pt modelId="{839B5E65-545F-4F7A-9A1A-50A17A203737}">
      <dgm:prSet phldrT="[文字]"/>
      <dgm:spPr/>
      <dgm:t>
        <a:bodyPr/>
        <a:lstStyle/>
        <a:p>
          <a:r>
            <a:rPr lang="zh-CN" altLang="en-US" dirty="0"/>
            <a:t>分析處理該圖像</a:t>
          </a:r>
          <a:endParaRPr lang="zh-HK" altLang="en-US" dirty="0"/>
        </a:p>
      </dgm:t>
    </dgm:pt>
    <dgm:pt modelId="{B170721B-EACA-4FEF-B08F-593497C69D33}" type="parTrans" cxnId="{F08F382E-14DF-4705-B549-C93033517AF5}">
      <dgm:prSet/>
      <dgm:spPr/>
      <dgm:t>
        <a:bodyPr/>
        <a:lstStyle/>
        <a:p>
          <a:endParaRPr lang="zh-HK" altLang="en-US"/>
        </a:p>
      </dgm:t>
    </dgm:pt>
    <dgm:pt modelId="{56E32417-81BD-4F2D-BBFF-BC9E458A39E2}" type="sibTrans" cxnId="{F08F382E-14DF-4705-B549-C93033517AF5}">
      <dgm:prSet/>
      <dgm:spPr/>
      <dgm:t>
        <a:bodyPr/>
        <a:lstStyle/>
        <a:p>
          <a:endParaRPr lang="zh-HK" altLang="en-US"/>
        </a:p>
      </dgm:t>
    </dgm:pt>
    <dgm:pt modelId="{D5D8513D-2603-41F8-AC30-8F719959B1BC}">
      <dgm:prSet phldrT="[文字]"/>
      <dgm:spPr/>
      <dgm:t>
        <a:bodyPr/>
        <a:lstStyle/>
        <a:p>
          <a:r>
            <a:rPr lang="zh-CN" altLang="en-US" dirty="0"/>
            <a:t>理解圖像內容</a:t>
          </a:r>
          <a:endParaRPr lang="zh-HK" altLang="en-US" dirty="0"/>
        </a:p>
      </dgm:t>
    </dgm:pt>
    <dgm:pt modelId="{CC201C31-3D01-4C69-9CAE-9B6E4B9D5881}" type="parTrans" cxnId="{DBBF61C5-2B3D-42A8-835E-B444202BE6E9}">
      <dgm:prSet/>
      <dgm:spPr/>
      <dgm:t>
        <a:bodyPr/>
        <a:lstStyle/>
        <a:p>
          <a:endParaRPr lang="zh-HK" altLang="en-US"/>
        </a:p>
      </dgm:t>
    </dgm:pt>
    <dgm:pt modelId="{7542A4B3-1954-406B-B44D-E24F8BA2FB7A}" type="sibTrans" cxnId="{DBBF61C5-2B3D-42A8-835E-B444202BE6E9}">
      <dgm:prSet/>
      <dgm:spPr/>
      <dgm:t>
        <a:bodyPr/>
        <a:lstStyle/>
        <a:p>
          <a:endParaRPr lang="zh-HK" altLang="en-US"/>
        </a:p>
      </dgm:t>
    </dgm:pt>
    <dgm:pt modelId="{86934EA0-50B2-46FA-B75E-D964AD9A87E9}" type="pres">
      <dgm:prSet presAssocID="{601BE3AC-45EA-4105-B14F-5214A91877B9}" presName="Name0" presStyleCnt="0">
        <dgm:presLayoutVars>
          <dgm:dir/>
          <dgm:animLvl val="lvl"/>
          <dgm:resizeHandles val="exact"/>
        </dgm:presLayoutVars>
      </dgm:prSet>
      <dgm:spPr/>
    </dgm:pt>
    <dgm:pt modelId="{197F179B-2148-4F9E-B62D-A7EAFA44BB7B}" type="pres">
      <dgm:prSet presAssocID="{9CC3C97C-016C-434A-AC64-1397F9A8D920}" presName="parTxOnly" presStyleLbl="node1" presStyleIdx="0" presStyleCnt="3">
        <dgm:presLayoutVars>
          <dgm:chMax val="0"/>
          <dgm:chPref val="0"/>
          <dgm:bulletEnabled val="1"/>
        </dgm:presLayoutVars>
      </dgm:prSet>
      <dgm:spPr/>
      <dgm:t>
        <a:bodyPr/>
        <a:lstStyle/>
        <a:p>
          <a:endParaRPr lang="en-US"/>
        </a:p>
      </dgm:t>
    </dgm:pt>
    <dgm:pt modelId="{74B78E56-2578-4B05-8812-6F68497AC954}" type="pres">
      <dgm:prSet presAssocID="{BAD021B1-ADED-4FEA-A082-BC89ED69BB75}" presName="parTxOnlySpace" presStyleCnt="0"/>
      <dgm:spPr/>
    </dgm:pt>
    <dgm:pt modelId="{7AB21BED-BACB-4AD1-964F-700645ADD72E}" type="pres">
      <dgm:prSet presAssocID="{839B5E65-545F-4F7A-9A1A-50A17A203737}" presName="parTxOnly" presStyleLbl="node1" presStyleIdx="1" presStyleCnt="3">
        <dgm:presLayoutVars>
          <dgm:chMax val="0"/>
          <dgm:chPref val="0"/>
          <dgm:bulletEnabled val="1"/>
        </dgm:presLayoutVars>
      </dgm:prSet>
      <dgm:spPr/>
      <dgm:t>
        <a:bodyPr/>
        <a:lstStyle/>
        <a:p>
          <a:endParaRPr lang="en-US"/>
        </a:p>
      </dgm:t>
    </dgm:pt>
    <dgm:pt modelId="{5ACD1B19-4911-4E53-963F-20AB0D98B9B8}" type="pres">
      <dgm:prSet presAssocID="{56E32417-81BD-4F2D-BBFF-BC9E458A39E2}" presName="parTxOnlySpace" presStyleCnt="0"/>
      <dgm:spPr/>
    </dgm:pt>
    <dgm:pt modelId="{6E4F8739-2873-44C9-87A1-FB110A948072}" type="pres">
      <dgm:prSet presAssocID="{D5D8513D-2603-41F8-AC30-8F719959B1BC}" presName="parTxOnly" presStyleLbl="node1" presStyleIdx="2" presStyleCnt="3">
        <dgm:presLayoutVars>
          <dgm:chMax val="0"/>
          <dgm:chPref val="0"/>
          <dgm:bulletEnabled val="1"/>
        </dgm:presLayoutVars>
      </dgm:prSet>
      <dgm:spPr/>
      <dgm:t>
        <a:bodyPr/>
        <a:lstStyle/>
        <a:p>
          <a:endParaRPr lang="en-US"/>
        </a:p>
      </dgm:t>
    </dgm:pt>
  </dgm:ptLst>
  <dgm:cxnLst>
    <dgm:cxn modelId="{CD0F3F7A-ADF6-4069-94F7-4194BF41212B}" type="presOf" srcId="{9CC3C97C-016C-434A-AC64-1397F9A8D920}" destId="{197F179B-2148-4F9E-B62D-A7EAFA44BB7B}" srcOrd="0" destOrd="0" presId="urn:microsoft.com/office/officeart/2005/8/layout/chevron1"/>
    <dgm:cxn modelId="{F10B2025-7629-4CF6-BE04-B57F410BE36A}" type="presOf" srcId="{D5D8513D-2603-41F8-AC30-8F719959B1BC}" destId="{6E4F8739-2873-44C9-87A1-FB110A948072}" srcOrd="0" destOrd="0" presId="urn:microsoft.com/office/officeart/2005/8/layout/chevron1"/>
    <dgm:cxn modelId="{A15890AE-95E6-4AC5-B221-7DD25FDB06F2}" type="presOf" srcId="{601BE3AC-45EA-4105-B14F-5214A91877B9}" destId="{86934EA0-50B2-46FA-B75E-D964AD9A87E9}" srcOrd="0" destOrd="0" presId="urn:microsoft.com/office/officeart/2005/8/layout/chevron1"/>
    <dgm:cxn modelId="{FDF26D6F-5297-4784-916E-07621A383F1F}" srcId="{601BE3AC-45EA-4105-B14F-5214A91877B9}" destId="{9CC3C97C-016C-434A-AC64-1397F9A8D920}" srcOrd="0" destOrd="0" parTransId="{FD81045B-65A2-4866-BFB5-A1A1E0533B36}" sibTransId="{BAD021B1-ADED-4FEA-A082-BC89ED69BB75}"/>
    <dgm:cxn modelId="{DBBF61C5-2B3D-42A8-835E-B444202BE6E9}" srcId="{601BE3AC-45EA-4105-B14F-5214A91877B9}" destId="{D5D8513D-2603-41F8-AC30-8F719959B1BC}" srcOrd="2" destOrd="0" parTransId="{CC201C31-3D01-4C69-9CAE-9B6E4B9D5881}" sibTransId="{7542A4B3-1954-406B-B44D-E24F8BA2FB7A}"/>
    <dgm:cxn modelId="{CDE63326-631A-4101-89DE-D0823F44FB1A}" type="presOf" srcId="{839B5E65-545F-4F7A-9A1A-50A17A203737}" destId="{7AB21BED-BACB-4AD1-964F-700645ADD72E}" srcOrd="0" destOrd="0" presId="urn:microsoft.com/office/officeart/2005/8/layout/chevron1"/>
    <dgm:cxn modelId="{F08F382E-14DF-4705-B549-C93033517AF5}" srcId="{601BE3AC-45EA-4105-B14F-5214A91877B9}" destId="{839B5E65-545F-4F7A-9A1A-50A17A203737}" srcOrd="1" destOrd="0" parTransId="{B170721B-EACA-4FEF-B08F-593497C69D33}" sibTransId="{56E32417-81BD-4F2D-BBFF-BC9E458A39E2}"/>
    <dgm:cxn modelId="{199F58C2-3B74-42F0-B6F8-9FF401177F6E}" type="presParOf" srcId="{86934EA0-50B2-46FA-B75E-D964AD9A87E9}" destId="{197F179B-2148-4F9E-B62D-A7EAFA44BB7B}" srcOrd="0" destOrd="0" presId="urn:microsoft.com/office/officeart/2005/8/layout/chevron1"/>
    <dgm:cxn modelId="{44EA8006-8AFE-48C5-80C3-BB36AFBE0CFB}" type="presParOf" srcId="{86934EA0-50B2-46FA-B75E-D964AD9A87E9}" destId="{74B78E56-2578-4B05-8812-6F68497AC954}" srcOrd="1" destOrd="0" presId="urn:microsoft.com/office/officeart/2005/8/layout/chevron1"/>
    <dgm:cxn modelId="{62522F92-C073-49C5-96C2-D2FEF6BF0B24}" type="presParOf" srcId="{86934EA0-50B2-46FA-B75E-D964AD9A87E9}" destId="{7AB21BED-BACB-4AD1-964F-700645ADD72E}" srcOrd="2" destOrd="0" presId="urn:microsoft.com/office/officeart/2005/8/layout/chevron1"/>
    <dgm:cxn modelId="{3F8AB3F6-A86B-48C0-9AFA-FD0F1D028165}" type="presParOf" srcId="{86934EA0-50B2-46FA-B75E-D964AD9A87E9}" destId="{5ACD1B19-4911-4E53-963F-20AB0D98B9B8}" srcOrd="3" destOrd="0" presId="urn:microsoft.com/office/officeart/2005/8/layout/chevron1"/>
    <dgm:cxn modelId="{2EB0DC95-3059-4CF8-9952-CA47EF4F71FD}" type="presParOf" srcId="{86934EA0-50B2-46FA-B75E-D964AD9A87E9}" destId="{6E4F8739-2873-44C9-87A1-FB110A948072}"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zh-HK" altLang="en-US"/>
        </a:p>
      </dgm:t>
    </dgm:pt>
    <dgm:pt modelId="{33F26CED-F457-4833-833D-4344BDC04BFA}">
      <dgm:prSet phldrT="[文字]" custT="1"/>
      <dgm:spPr/>
      <dgm:t>
        <a:bodyPr/>
        <a:lstStyle/>
        <a:p>
          <a:r>
            <a:rPr lang="zh-TW" altLang="en-US" sz="2400" dirty="0"/>
            <a:t>用雙眼把訪客的形像印入腦海</a:t>
          </a:r>
        </a:p>
      </dgm:t>
    </dgm:pt>
    <dgm:pt modelId="{0816F6E2-86D1-4B45-A999-BFDCBED71240}" type="parTrans" cxnId="{A95A7EC4-5DDC-49B4-A93B-2C1D2FED2FF7}">
      <dgm:prSet/>
      <dgm:spPr/>
      <dgm:t>
        <a:bodyPr/>
        <a:lstStyle/>
        <a:p>
          <a:endParaRPr lang="zh-HK" altLang="en-US" sz="2400"/>
        </a:p>
      </dgm:t>
    </dgm:pt>
    <dgm:pt modelId="{55BBB3EC-2BC5-4E4C-A970-44B7E56C0272}" type="sibTrans" cxnId="{A95A7EC4-5DDC-49B4-A93B-2C1D2FED2FF7}">
      <dgm:prSet/>
      <dgm:spPr/>
      <dgm:t>
        <a:bodyPr/>
        <a:lstStyle/>
        <a:p>
          <a:endParaRPr lang="zh-HK" altLang="en-US" sz="2400"/>
        </a:p>
      </dgm:t>
    </dgm:pt>
    <dgm:pt modelId="{DFACD0E5-8C2A-4F17-B59D-569E335F7899}">
      <dgm:prSet phldrT="[文字]" custT="1"/>
      <dgm:spPr/>
      <dgm:t>
        <a:bodyPr/>
        <a:lstStyle/>
        <a:p>
          <a:r>
            <a:rPr lang="zh-TW" altLang="en-US" sz="2400" dirty="0"/>
            <a:t>記著這張臉上的主要特徵​</a:t>
          </a:r>
          <a:endParaRPr lang="zh-HK" altLang="en-US" sz="2400" dirty="0"/>
        </a:p>
      </dgm:t>
    </dgm:pt>
    <dgm:pt modelId="{4EE328F4-51DA-4E6B-B534-17B4A52FED36}" type="parTrans" cxnId="{13542838-2658-4947-BE6B-40A4DEA08097}">
      <dgm:prSet/>
      <dgm:spPr/>
      <dgm:t>
        <a:bodyPr/>
        <a:lstStyle/>
        <a:p>
          <a:endParaRPr lang="zh-HK" altLang="en-US" sz="2400"/>
        </a:p>
      </dgm:t>
    </dgm:pt>
    <dgm:pt modelId="{36B7699A-05F6-4D2A-92BD-4B6C3009897C}" type="sibTrans" cxnId="{13542838-2658-4947-BE6B-40A4DEA08097}">
      <dgm:prSet/>
      <dgm:spPr/>
      <dgm:t>
        <a:bodyPr/>
        <a:lstStyle/>
        <a:p>
          <a:endParaRPr lang="zh-HK" altLang="en-US" sz="2400"/>
        </a:p>
      </dgm:t>
    </dgm:pt>
    <dgm:pt modelId="{FE13E259-F304-40E4-8D58-2D445A489F25}">
      <dgm:prSet phldrT="[文字]" custT="1"/>
      <dgm:spPr/>
      <dgm:t>
        <a:bodyPr/>
        <a:lstStyle/>
        <a:p>
          <a:r>
            <a:rPr lang="zh-TW" altLang="en-US" sz="2400" dirty="0"/>
            <a:t>找到臉的位置​</a:t>
          </a:r>
          <a:endParaRPr lang="zh-HK" altLang="en-US" sz="2400" dirty="0"/>
        </a:p>
      </dgm:t>
    </dgm:pt>
    <dgm:pt modelId="{602E2462-F0CA-4586-886A-B824AAEB76F9}" type="sibTrans" cxnId="{A6E4AF41-5B53-4823-B71C-2B963281DEB3}">
      <dgm:prSet/>
      <dgm:spPr/>
      <dgm:t>
        <a:bodyPr/>
        <a:lstStyle/>
        <a:p>
          <a:endParaRPr lang="zh-HK" altLang="en-US" sz="2400"/>
        </a:p>
      </dgm:t>
    </dgm:pt>
    <dgm:pt modelId="{6D291F53-2203-46B4-92A3-29F1886FD22F}" type="parTrans" cxnId="{A6E4AF41-5B53-4823-B71C-2B963281DEB3}">
      <dgm:prSet/>
      <dgm:spPr/>
      <dgm:t>
        <a:bodyPr/>
        <a:lstStyle/>
        <a:p>
          <a:endParaRPr lang="zh-HK" altLang="en-US" sz="2400"/>
        </a:p>
      </dgm:t>
    </dgm:pt>
    <dgm:pt modelId="{2EC912BC-C25B-4682-A207-94E756F7788A}">
      <dgm:prSet custT="1"/>
      <dgm:spPr/>
      <dgm:t>
        <a:bodyPr/>
        <a:lstStyle/>
        <a:p>
          <a:r>
            <a:rPr lang="zh-TW" altLang="en-US" sz="2000" dirty="0"/>
            <a:t>根據特徵在記憶中搜索最相似的臉，確定對方是不是訪客​</a:t>
          </a:r>
          <a:endParaRPr lang="zh-HK" altLang="en-US" sz="2000" dirty="0"/>
        </a:p>
      </dgm:t>
    </dgm:pt>
    <dgm:pt modelId="{939F243B-D303-4B4A-AE8A-01D89F4CA2B8}" type="parTrans" cxnId="{30A702C6-CED7-4695-855A-283637FF2BDA}">
      <dgm:prSet/>
      <dgm:spPr/>
      <dgm:t>
        <a:bodyPr/>
        <a:lstStyle/>
        <a:p>
          <a:endParaRPr lang="zh-HK" altLang="en-US" sz="2400"/>
        </a:p>
      </dgm:t>
    </dgm:pt>
    <dgm:pt modelId="{11F226B6-2204-4561-B517-DE7A0764BA23}" type="sibTrans" cxnId="{30A702C6-CED7-4695-855A-283637FF2BDA}">
      <dgm:prSet/>
      <dgm:spPr/>
      <dgm:t>
        <a:bodyPr/>
        <a:lstStyle/>
        <a:p>
          <a:endParaRPr lang="zh-HK" altLang="en-US" sz="2400"/>
        </a:p>
      </dgm:t>
    </dgm:pt>
    <dgm:pt modelId="{D4041E55-721A-4830-9717-1B045399BF2F}" type="pres">
      <dgm:prSet presAssocID="{AC7A6D3C-630B-4215-8414-CF1BBB25A22E}" presName="Name0" presStyleCnt="0">
        <dgm:presLayoutVars>
          <dgm:dir/>
          <dgm:animLvl val="lvl"/>
          <dgm:resizeHandles val="exact"/>
        </dgm:presLayoutVars>
      </dgm:prSet>
      <dgm:spPr/>
      <dgm:t>
        <a:bodyPr/>
        <a:lstStyle/>
        <a:p>
          <a:endParaRPr lang="en-US"/>
        </a:p>
      </dgm:t>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t>
        <a:bodyPr/>
        <a:lstStyle/>
        <a:p>
          <a:endParaRPr lang="en-US"/>
        </a:p>
      </dgm:t>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t>
        <a:bodyPr/>
        <a:lstStyle/>
        <a:p>
          <a:endParaRPr lang="en-US"/>
        </a:p>
      </dgm:t>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t>
        <a:bodyPr/>
        <a:lstStyle/>
        <a:p>
          <a:endParaRPr lang="en-US"/>
        </a:p>
      </dgm:t>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t>
        <a:bodyPr/>
        <a:lstStyle/>
        <a:p>
          <a:endParaRPr lang="en-US"/>
        </a:p>
      </dgm:t>
    </dgm:pt>
  </dgm:ptLst>
  <dgm:cxnLst>
    <dgm:cxn modelId="{8501E912-AE06-4159-BE3A-B93FD0A3E584}" type="presOf" srcId="{FE13E259-F304-40E4-8D58-2D445A489F25}" destId="{EFC83A10-EFA4-446A-89FD-8E86E9A47821}" srcOrd="0" destOrd="0" presId="urn:microsoft.com/office/officeart/2005/8/layout/process4"/>
    <dgm:cxn modelId="{A6E4AF41-5B53-4823-B71C-2B963281DEB3}" srcId="{AC7A6D3C-630B-4215-8414-CF1BBB25A22E}" destId="{FE13E259-F304-40E4-8D58-2D445A489F25}" srcOrd="1" destOrd="0" parTransId="{6D291F53-2203-46B4-92A3-29F1886FD22F}" sibTransId="{602E2462-F0CA-4586-886A-B824AAEB76F9}"/>
    <dgm:cxn modelId="{A95A7EC4-5DDC-49B4-A93B-2C1D2FED2FF7}" srcId="{AC7A6D3C-630B-4215-8414-CF1BBB25A22E}" destId="{33F26CED-F457-4833-833D-4344BDC04BFA}" srcOrd="0" destOrd="0" parTransId="{0816F6E2-86D1-4B45-A999-BFDCBED71240}" sibTransId="{55BBB3EC-2BC5-4E4C-A970-44B7E56C0272}"/>
    <dgm:cxn modelId="{9C5CF259-733D-4A68-9909-A65BF28F5155}" type="presOf" srcId="{DFACD0E5-8C2A-4F17-B59D-569E335F7899}" destId="{BB0C2B9B-5E32-4065-BBE5-34265940729F}" srcOrd="0" destOrd="0" presId="urn:microsoft.com/office/officeart/2005/8/layout/process4"/>
    <dgm:cxn modelId="{5550FC09-3CFE-4EED-B1A4-15C8273AD678}" type="presOf" srcId="{33F26CED-F457-4833-833D-4344BDC04BFA}" destId="{831250ED-EA28-4364-99AF-64D3487B539B}" srcOrd="0" destOrd="0" presId="urn:microsoft.com/office/officeart/2005/8/layout/process4"/>
    <dgm:cxn modelId="{13542838-2658-4947-BE6B-40A4DEA08097}" srcId="{AC7A6D3C-630B-4215-8414-CF1BBB25A22E}" destId="{DFACD0E5-8C2A-4F17-B59D-569E335F7899}" srcOrd="2" destOrd="0" parTransId="{4EE328F4-51DA-4E6B-B534-17B4A52FED36}" sibTransId="{36B7699A-05F6-4D2A-92BD-4B6C3009897C}"/>
    <dgm:cxn modelId="{B3DE727F-0D80-4E4B-8525-11261C80D91F}" type="presOf" srcId="{AC7A6D3C-630B-4215-8414-CF1BBB25A22E}" destId="{D4041E55-721A-4830-9717-1B045399BF2F}" srcOrd="0" destOrd="0" presId="urn:microsoft.com/office/officeart/2005/8/layout/process4"/>
    <dgm:cxn modelId="{30A702C6-CED7-4695-855A-283637FF2BDA}" srcId="{AC7A6D3C-630B-4215-8414-CF1BBB25A22E}" destId="{2EC912BC-C25B-4682-A207-94E756F7788A}" srcOrd="3" destOrd="0" parTransId="{939F243B-D303-4B4A-AE8A-01D89F4CA2B8}" sibTransId="{11F226B6-2204-4561-B517-DE7A0764BA23}"/>
    <dgm:cxn modelId="{52FE1145-C31A-4ECC-99A0-292EB5E7ECAE}" type="presOf" srcId="{2EC912BC-C25B-4682-A207-94E756F7788A}" destId="{BB11105E-1685-498A-BEBA-CA1B9B409081}" srcOrd="0" destOrd="0" presId="urn:microsoft.com/office/officeart/2005/8/layout/process4"/>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2_5" csCatId="accent2" phldr="1"/>
      <dgm:spPr/>
      <dgm:t>
        <a:bodyPr/>
        <a:lstStyle/>
        <a:p>
          <a:endParaRPr lang="zh-HK" altLang="en-US"/>
        </a:p>
      </dgm:t>
    </dgm:pt>
    <dgm:pt modelId="{33F26CED-F457-4833-833D-4344BDC04BFA}">
      <dgm:prSet phldrT="[文字]" custT="1"/>
      <dgm:spPr/>
      <dgm:t>
        <a:bodyPr/>
        <a:lstStyle/>
        <a:p>
          <a:r>
            <a:rPr lang="zh-CN" altLang="en-US" sz="2400" dirty="0"/>
            <a:t>圖像</a:t>
          </a:r>
          <a:r>
            <a:rPr lang="zh-HK" altLang="en-US" sz="2400" dirty="0"/>
            <a:t>採</a:t>
          </a:r>
          <a:r>
            <a:rPr lang="zh-CN" altLang="en-US" sz="2400" dirty="0"/>
            <a:t>集</a:t>
          </a:r>
          <a:endParaRPr lang="en-US" altLang="zh-CN" sz="2400" dirty="0"/>
        </a:p>
        <a:p>
          <a:r>
            <a:rPr lang="en-US" altLang="zh-CN" sz="2400" dirty="0"/>
            <a:t>Image Capturing</a:t>
          </a:r>
          <a:endParaRPr lang="zh-HK" altLang="en-US" sz="2400" dirty="0"/>
        </a:p>
      </dgm:t>
    </dgm:pt>
    <dgm:pt modelId="{0816F6E2-86D1-4B45-A999-BFDCBED71240}" type="parTrans" cxnId="{A95A7EC4-5DDC-49B4-A93B-2C1D2FED2FF7}">
      <dgm:prSet/>
      <dgm:spPr/>
      <dgm:t>
        <a:bodyPr/>
        <a:lstStyle/>
        <a:p>
          <a:endParaRPr lang="zh-HK" altLang="en-US" sz="2400"/>
        </a:p>
      </dgm:t>
    </dgm:pt>
    <dgm:pt modelId="{55BBB3EC-2BC5-4E4C-A970-44B7E56C0272}" type="sibTrans" cxnId="{A95A7EC4-5DDC-49B4-A93B-2C1D2FED2FF7}">
      <dgm:prSet/>
      <dgm:spPr/>
      <dgm:t>
        <a:bodyPr/>
        <a:lstStyle/>
        <a:p>
          <a:endParaRPr lang="zh-HK" altLang="en-US" sz="2400"/>
        </a:p>
      </dgm:t>
    </dgm:pt>
    <dgm:pt modelId="{DFACD0E5-8C2A-4F17-B59D-569E335F7899}">
      <dgm:prSet phldrT="[文字]" custT="1"/>
      <dgm:spPr/>
      <dgm:t>
        <a:bodyPr/>
        <a:lstStyle/>
        <a:p>
          <a:r>
            <a:rPr lang="zh-CN" altLang="en-US" sz="2400" dirty="0"/>
            <a:t>特徵提取</a:t>
          </a:r>
          <a:endParaRPr lang="en-US" altLang="zh-CN" sz="2400" dirty="0"/>
        </a:p>
        <a:p>
          <a:r>
            <a:rPr lang="en-US" altLang="zh-CN" sz="2400" dirty="0"/>
            <a:t>Feature Extraction</a:t>
          </a:r>
          <a:endParaRPr lang="zh-HK" altLang="en-US" sz="2400" dirty="0"/>
        </a:p>
      </dgm:t>
    </dgm:pt>
    <dgm:pt modelId="{4EE328F4-51DA-4E6B-B534-17B4A52FED36}" type="parTrans" cxnId="{13542838-2658-4947-BE6B-40A4DEA08097}">
      <dgm:prSet/>
      <dgm:spPr/>
      <dgm:t>
        <a:bodyPr/>
        <a:lstStyle/>
        <a:p>
          <a:endParaRPr lang="zh-HK" altLang="en-US" sz="2400"/>
        </a:p>
      </dgm:t>
    </dgm:pt>
    <dgm:pt modelId="{36B7699A-05F6-4D2A-92BD-4B6C3009897C}" type="sibTrans" cxnId="{13542838-2658-4947-BE6B-40A4DEA08097}">
      <dgm:prSet/>
      <dgm:spPr/>
      <dgm:t>
        <a:bodyPr/>
        <a:lstStyle/>
        <a:p>
          <a:endParaRPr lang="zh-HK" altLang="en-US" sz="2400"/>
        </a:p>
      </dgm:t>
    </dgm:pt>
    <dgm:pt modelId="{FE13E259-F304-40E4-8D58-2D445A489F25}">
      <dgm:prSet phldrT="[文字]" custT="1"/>
      <dgm:spPr/>
      <dgm:t>
        <a:bodyPr/>
        <a:lstStyle/>
        <a:p>
          <a:r>
            <a:rPr lang="zh-CN" altLang="en-US" sz="2400" dirty="0"/>
            <a:t>數據預處理</a:t>
          </a:r>
          <a:endParaRPr lang="en-US" altLang="zh-CN" sz="2400" dirty="0"/>
        </a:p>
        <a:p>
          <a:r>
            <a:rPr lang="en-US" altLang="zh-CN" sz="2400" dirty="0"/>
            <a:t>Data Processing</a:t>
          </a:r>
          <a:endParaRPr lang="zh-HK" altLang="en-US" sz="2400" dirty="0"/>
        </a:p>
      </dgm:t>
    </dgm:pt>
    <dgm:pt modelId="{602E2462-F0CA-4586-886A-B824AAEB76F9}" type="sibTrans" cxnId="{A6E4AF41-5B53-4823-B71C-2B963281DEB3}">
      <dgm:prSet/>
      <dgm:spPr/>
      <dgm:t>
        <a:bodyPr/>
        <a:lstStyle/>
        <a:p>
          <a:endParaRPr lang="zh-HK" altLang="en-US" sz="2400"/>
        </a:p>
      </dgm:t>
    </dgm:pt>
    <dgm:pt modelId="{6D291F53-2203-46B4-92A3-29F1886FD22F}" type="parTrans" cxnId="{A6E4AF41-5B53-4823-B71C-2B963281DEB3}">
      <dgm:prSet/>
      <dgm:spPr/>
      <dgm:t>
        <a:bodyPr/>
        <a:lstStyle/>
        <a:p>
          <a:endParaRPr lang="zh-HK" altLang="en-US" sz="2400"/>
        </a:p>
      </dgm:t>
    </dgm:pt>
    <dgm:pt modelId="{2EC912BC-C25B-4682-A207-94E756F7788A}">
      <dgm:prSet custT="1"/>
      <dgm:spPr/>
      <dgm:t>
        <a:bodyPr/>
        <a:lstStyle/>
        <a:p>
          <a:r>
            <a:rPr lang="zh-CN" altLang="en-US" sz="2400" dirty="0"/>
            <a:t>模式匹配</a:t>
          </a:r>
          <a:endParaRPr lang="en-US" altLang="zh-CN" sz="2400" dirty="0"/>
        </a:p>
        <a:p>
          <a:r>
            <a:rPr lang="en-US" altLang="zh-HK" sz="2400" dirty="0"/>
            <a:t>Pattern Matching</a:t>
          </a:r>
          <a:endParaRPr lang="zh-HK" altLang="en-US" sz="2400" dirty="0"/>
        </a:p>
      </dgm:t>
    </dgm:pt>
    <dgm:pt modelId="{939F243B-D303-4B4A-AE8A-01D89F4CA2B8}" type="parTrans" cxnId="{30A702C6-CED7-4695-855A-283637FF2BDA}">
      <dgm:prSet/>
      <dgm:spPr/>
      <dgm:t>
        <a:bodyPr/>
        <a:lstStyle/>
        <a:p>
          <a:endParaRPr lang="zh-HK" altLang="en-US" sz="2400"/>
        </a:p>
      </dgm:t>
    </dgm:pt>
    <dgm:pt modelId="{11F226B6-2204-4561-B517-DE7A0764BA23}" type="sibTrans" cxnId="{30A702C6-CED7-4695-855A-283637FF2BDA}">
      <dgm:prSet/>
      <dgm:spPr/>
      <dgm:t>
        <a:bodyPr/>
        <a:lstStyle/>
        <a:p>
          <a:endParaRPr lang="zh-HK" altLang="en-US" sz="2400"/>
        </a:p>
      </dgm:t>
    </dgm:pt>
    <dgm:pt modelId="{D4041E55-721A-4830-9717-1B045399BF2F}" type="pres">
      <dgm:prSet presAssocID="{AC7A6D3C-630B-4215-8414-CF1BBB25A22E}" presName="Name0" presStyleCnt="0">
        <dgm:presLayoutVars>
          <dgm:dir/>
          <dgm:animLvl val="lvl"/>
          <dgm:resizeHandles val="exact"/>
        </dgm:presLayoutVars>
      </dgm:prSet>
      <dgm:spPr/>
      <dgm:t>
        <a:bodyPr/>
        <a:lstStyle/>
        <a:p>
          <a:endParaRPr lang="en-US"/>
        </a:p>
      </dgm:t>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t>
        <a:bodyPr/>
        <a:lstStyle/>
        <a:p>
          <a:endParaRPr lang="en-US"/>
        </a:p>
      </dgm:t>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t>
        <a:bodyPr/>
        <a:lstStyle/>
        <a:p>
          <a:endParaRPr lang="en-US"/>
        </a:p>
      </dgm:t>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t>
        <a:bodyPr/>
        <a:lstStyle/>
        <a:p>
          <a:endParaRPr lang="en-US"/>
        </a:p>
      </dgm:t>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t>
        <a:bodyPr/>
        <a:lstStyle/>
        <a:p>
          <a:endParaRPr lang="en-US"/>
        </a:p>
      </dgm:t>
    </dgm:pt>
  </dgm:ptLst>
  <dgm:cxnLst>
    <dgm:cxn modelId="{8501E912-AE06-4159-BE3A-B93FD0A3E584}" type="presOf" srcId="{FE13E259-F304-40E4-8D58-2D445A489F25}" destId="{EFC83A10-EFA4-446A-89FD-8E86E9A47821}" srcOrd="0" destOrd="0" presId="urn:microsoft.com/office/officeart/2005/8/layout/process4"/>
    <dgm:cxn modelId="{A6E4AF41-5B53-4823-B71C-2B963281DEB3}" srcId="{AC7A6D3C-630B-4215-8414-CF1BBB25A22E}" destId="{FE13E259-F304-40E4-8D58-2D445A489F25}" srcOrd="1" destOrd="0" parTransId="{6D291F53-2203-46B4-92A3-29F1886FD22F}" sibTransId="{602E2462-F0CA-4586-886A-B824AAEB76F9}"/>
    <dgm:cxn modelId="{A95A7EC4-5DDC-49B4-A93B-2C1D2FED2FF7}" srcId="{AC7A6D3C-630B-4215-8414-CF1BBB25A22E}" destId="{33F26CED-F457-4833-833D-4344BDC04BFA}" srcOrd="0" destOrd="0" parTransId="{0816F6E2-86D1-4B45-A999-BFDCBED71240}" sibTransId="{55BBB3EC-2BC5-4E4C-A970-44B7E56C0272}"/>
    <dgm:cxn modelId="{9C5CF259-733D-4A68-9909-A65BF28F5155}" type="presOf" srcId="{DFACD0E5-8C2A-4F17-B59D-569E335F7899}" destId="{BB0C2B9B-5E32-4065-BBE5-34265940729F}" srcOrd="0" destOrd="0" presId="urn:microsoft.com/office/officeart/2005/8/layout/process4"/>
    <dgm:cxn modelId="{5550FC09-3CFE-4EED-B1A4-15C8273AD678}" type="presOf" srcId="{33F26CED-F457-4833-833D-4344BDC04BFA}" destId="{831250ED-EA28-4364-99AF-64D3487B539B}" srcOrd="0" destOrd="0" presId="urn:microsoft.com/office/officeart/2005/8/layout/process4"/>
    <dgm:cxn modelId="{13542838-2658-4947-BE6B-40A4DEA08097}" srcId="{AC7A6D3C-630B-4215-8414-CF1BBB25A22E}" destId="{DFACD0E5-8C2A-4F17-B59D-569E335F7899}" srcOrd="2" destOrd="0" parTransId="{4EE328F4-51DA-4E6B-B534-17B4A52FED36}" sibTransId="{36B7699A-05F6-4D2A-92BD-4B6C3009897C}"/>
    <dgm:cxn modelId="{B3DE727F-0D80-4E4B-8525-11261C80D91F}" type="presOf" srcId="{AC7A6D3C-630B-4215-8414-CF1BBB25A22E}" destId="{D4041E55-721A-4830-9717-1B045399BF2F}" srcOrd="0" destOrd="0" presId="urn:microsoft.com/office/officeart/2005/8/layout/process4"/>
    <dgm:cxn modelId="{30A702C6-CED7-4695-855A-283637FF2BDA}" srcId="{AC7A6D3C-630B-4215-8414-CF1BBB25A22E}" destId="{2EC912BC-C25B-4682-A207-94E756F7788A}" srcOrd="3" destOrd="0" parTransId="{939F243B-D303-4B4A-AE8A-01D89F4CA2B8}" sibTransId="{11F226B6-2204-4561-B517-DE7A0764BA23}"/>
    <dgm:cxn modelId="{52FE1145-C31A-4ECC-99A0-292EB5E7ECAE}" type="presOf" srcId="{2EC912BC-C25B-4682-A207-94E756F7788A}" destId="{BB11105E-1685-498A-BEBA-CA1B9B409081}" srcOrd="0" destOrd="0" presId="urn:microsoft.com/office/officeart/2005/8/layout/process4"/>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B0614F-4D3E-401E-ABDC-A86A0F26EAE0}"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zh-HK" altLang="en-US"/>
        </a:p>
      </dgm:t>
    </dgm:pt>
    <dgm:pt modelId="{73A025B2-1D59-456F-8C8C-6C495D733273}">
      <dgm:prSet phldrT="[文字]"/>
      <dgm:spPr/>
      <dgm:t>
        <a:bodyPr/>
        <a:lstStyle/>
        <a:p>
          <a:r>
            <a:rPr lang="zh-HK" altLang="en-US" dirty="0"/>
            <a:t>人工智能的五大理念</a:t>
          </a:r>
        </a:p>
      </dgm:t>
    </dgm:pt>
    <dgm:pt modelId="{CAC9C711-D08E-4089-9C63-AFC211695F24}" type="parTrans" cxnId="{FE05D7AA-32D9-485A-8052-ED29FE912459}">
      <dgm:prSet/>
      <dgm:spPr/>
      <dgm:t>
        <a:bodyPr/>
        <a:lstStyle/>
        <a:p>
          <a:endParaRPr lang="zh-HK" altLang="en-US"/>
        </a:p>
      </dgm:t>
    </dgm:pt>
    <dgm:pt modelId="{0872C020-4FF2-445E-A788-376361673A1E}" type="sibTrans" cxnId="{FE05D7AA-32D9-485A-8052-ED29FE912459}">
      <dgm:prSet/>
      <dgm:spPr/>
      <dgm:t>
        <a:bodyPr/>
        <a:lstStyle/>
        <a:p>
          <a:endParaRPr lang="zh-HK" altLang="en-US"/>
        </a:p>
      </dgm:t>
    </dgm:pt>
    <dgm:pt modelId="{85FF0774-BE77-4F4F-8882-F5091A27471A}">
      <dgm:prSet phldrT="[文字]"/>
      <dgm:spPr/>
      <dgm:t>
        <a:bodyPr/>
        <a:lstStyle/>
        <a:p>
          <a:r>
            <a:rPr lang="zh-HK" altLang="en-US" dirty="0"/>
            <a:t>感知</a:t>
          </a:r>
        </a:p>
      </dgm:t>
    </dgm:pt>
    <dgm:pt modelId="{AE8210D5-1778-4226-8DB7-8DBCEE90A42F}" type="parTrans" cxnId="{E1E6C2E3-2CC2-43C7-8FEC-59A56928A7E3}">
      <dgm:prSet/>
      <dgm:spPr/>
      <dgm:t>
        <a:bodyPr/>
        <a:lstStyle/>
        <a:p>
          <a:endParaRPr lang="zh-HK" altLang="en-US"/>
        </a:p>
      </dgm:t>
    </dgm:pt>
    <dgm:pt modelId="{CF1AEDD1-9416-4E52-90D9-706A4D25C2E6}" type="sibTrans" cxnId="{E1E6C2E3-2CC2-43C7-8FEC-59A56928A7E3}">
      <dgm:prSet/>
      <dgm:spPr/>
      <dgm:t>
        <a:bodyPr/>
        <a:lstStyle/>
        <a:p>
          <a:endParaRPr lang="zh-HK" altLang="en-US"/>
        </a:p>
      </dgm:t>
    </dgm:pt>
    <dgm:pt modelId="{1DDEFA21-9582-412F-89A8-7C84FA44179A}">
      <dgm:prSet phldrT="[文字]"/>
      <dgm:spPr/>
      <dgm:t>
        <a:bodyPr/>
        <a:lstStyle/>
        <a:p>
          <a:r>
            <a:rPr lang="zh-HK" altLang="en-US" dirty="0"/>
            <a:t>表示與推理</a:t>
          </a:r>
        </a:p>
      </dgm:t>
    </dgm:pt>
    <dgm:pt modelId="{B37DFB47-145A-448E-9CBD-D051025B83D8}" type="parTrans" cxnId="{7581E7FA-6A84-4A0E-9F26-CF85E79C643F}">
      <dgm:prSet/>
      <dgm:spPr/>
      <dgm:t>
        <a:bodyPr/>
        <a:lstStyle/>
        <a:p>
          <a:endParaRPr lang="zh-HK" altLang="en-US"/>
        </a:p>
      </dgm:t>
    </dgm:pt>
    <dgm:pt modelId="{6FF20AC7-0011-4BA4-AC16-793087B1F099}" type="sibTrans" cxnId="{7581E7FA-6A84-4A0E-9F26-CF85E79C643F}">
      <dgm:prSet/>
      <dgm:spPr/>
      <dgm:t>
        <a:bodyPr/>
        <a:lstStyle/>
        <a:p>
          <a:endParaRPr lang="zh-HK" altLang="en-US"/>
        </a:p>
      </dgm:t>
    </dgm:pt>
    <dgm:pt modelId="{27450CC1-09B6-49A3-99B6-50FA7F772DB7}">
      <dgm:prSet phldrT="[文字]" custT="1"/>
      <dgm:spPr/>
      <dgm:t>
        <a:bodyPr/>
        <a:lstStyle/>
        <a:p>
          <a:r>
            <a:rPr lang="zh-HK" altLang="en-US" sz="2400" dirty="0"/>
            <a:t>人機交互</a:t>
          </a:r>
        </a:p>
      </dgm:t>
    </dgm:pt>
    <dgm:pt modelId="{73575ED8-D302-4A06-BBC9-5BF16582882B}" type="parTrans" cxnId="{8C5DB5C5-4EBB-46FB-896D-E7B9EA6B0EAC}">
      <dgm:prSet/>
      <dgm:spPr/>
      <dgm:t>
        <a:bodyPr/>
        <a:lstStyle/>
        <a:p>
          <a:endParaRPr lang="zh-HK" altLang="en-US"/>
        </a:p>
      </dgm:t>
    </dgm:pt>
    <dgm:pt modelId="{24FE1D86-B878-49C9-8787-110FF32EBE19}" type="sibTrans" cxnId="{8C5DB5C5-4EBB-46FB-896D-E7B9EA6B0EAC}">
      <dgm:prSet/>
      <dgm:spPr/>
      <dgm:t>
        <a:bodyPr/>
        <a:lstStyle/>
        <a:p>
          <a:endParaRPr lang="zh-HK" altLang="en-US"/>
        </a:p>
      </dgm:t>
    </dgm:pt>
    <dgm:pt modelId="{3A94B121-4A5C-429F-B91B-A21F05CCC609}">
      <dgm:prSet phldrT="[文字]" custT="1"/>
      <dgm:spPr/>
      <dgm:t>
        <a:bodyPr/>
        <a:lstStyle/>
        <a:p>
          <a:r>
            <a:rPr lang="zh-HK" altLang="en-US" sz="2400" dirty="0"/>
            <a:t>社會影響</a:t>
          </a:r>
        </a:p>
      </dgm:t>
    </dgm:pt>
    <dgm:pt modelId="{EDEA9751-D59B-45FB-ABA5-B40882067E84}" type="parTrans" cxnId="{0B2F0D1C-3934-4854-AF5C-16ED6B901B6F}">
      <dgm:prSet/>
      <dgm:spPr/>
      <dgm:t>
        <a:bodyPr/>
        <a:lstStyle/>
        <a:p>
          <a:endParaRPr lang="zh-HK" altLang="en-US"/>
        </a:p>
      </dgm:t>
    </dgm:pt>
    <dgm:pt modelId="{E3B42F2A-B354-4D2B-AC11-4217FFA8CA58}" type="sibTrans" cxnId="{0B2F0D1C-3934-4854-AF5C-16ED6B901B6F}">
      <dgm:prSet/>
      <dgm:spPr/>
      <dgm:t>
        <a:bodyPr/>
        <a:lstStyle/>
        <a:p>
          <a:endParaRPr lang="zh-HK" altLang="en-US"/>
        </a:p>
      </dgm:t>
    </dgm:pt>
    <dgm:pt modelId="{107F91E9-12B1-44E5-A7A0-78AD486671DC}">
      <dgm:prSet phldrT="[文字]" custT="1"/>
      <dgm:spPr/>
      <dgm:t>
        <a:bodyPr/>
        <a:lstStyle/>
        <a:p>
          <a:r>
            <a:rPr lang="zh-HK" altLang="en-US" sz="2400" dirty="0"/>
            <a:t>機器學習</a:t>
          </a:r>
        </a:p>
      </dgm:t>
    </dgm:pt>
    <dgm:pt modelId="{C824B6E8-69C9-47B4-BFDC-C52AAB60FBC0}" type="parTrans" cxnId="{8CD5531C-8D58-4E04-9BF6-02ABCAF652E1}">
      <dgm:prSet/>
      <dgm:spPr/>
      <dgm:t>
        <a:bodyPr/>
        <a:lstStyle/>
        <a:p>
          <a:endParaRPr lang="zh-HK" altLang="en-US"/>
        </a:p>
      </dgm:t>
    </dgm:pt>
    <dgm:pt modelId="{5E2452D8-3342-4944-AEB2-BAEFE4B5715A}" type="sibTrans" cxnId="{8CD5531C-8D58-4E04-9BF6-02ABCAF652E1}">
      <dgm:prSet/>
      <dgm:spPr/>
      <dgm:t>
        <a:bodyPr/>
        <a:lstStyle/>
        <a:p>
          <a:endParaRPr lang="zh-HK" altLang="en-US"/>
        </a:p>
      </dgm:t>
    </dgm:pt>
    <dgm:pt modelId="{A313D944-63E8-40D6-AA41-8EFE5FC22981}" type="pres">
      <dgm:prSet presAssocID="{B1B0614F-4D3E-401E-ABDC-A86A0F26EAE0}" presName="Name0" presStyleCnt="0">
        <dgm:presLayoutVars>
          <dgm:chMax val="1"/>
          <dgm:dir/>
          <dgm:animLvl val="ctr"/>
          <dgm:resizeHandles val="exact"/>
        </dgm:presLayoutVars>
      </dgm:prSet>
      <dgm:spPr/>
      <dgm:t>
        <a:bodyPr/>
        <a:lstStyle/>
        <a:p>
          <a:endParaRPr lang="en-US"/>
        </a:p>
      </dgm:t>
    </dgm:pt>
    <dgm:pt modelId="{A75834BE-4C09-4910-AF7F-C98305FE8666}" type="pres">
      <dgm:prSet presAssocID="{73A025B2-1D59-456F-8C8C-6C495D733273}" presName="centerShape" presStyleLbl="node0" presStyleIdx="0" presStyleCnt="1"/>
      <dgm:spPr/>
      <dgm:t>
        <a:bodyPr/>
        <a:lstStyle/>
        <a:p>
          <a:endParaRPr lang="en-US"/>
        </a:p>
      </dgm:t>
    </dgm:pt>
    <dgm:pt modelId="{D6430A3A-95B5-4C18-A9B9-D27093B4D605}" type="pres">
      <dgm:prSet presAssocID="{85FF0774-BE77-4F4F-8882-F5091A27471A}" presName="node" presStyleLbl="node1" presStyleIdx="0" presStyleCnt="5">
        <dgm:presLayoutVars>
          <dgm:bulletEnabled val="1"/>
        </dgm:presLayoutVars>
      </dgm:prSet>
      <dgm:spPr/>
      <dgm:t>
        <a:bodyPr/>
        <a:lstStyle/>
        <a:p>
          <a:endParaRPr lang="en-US"/>
        </a:p>
      </dgm:t>
    </dgm:pt>
    <dgm:pt modelId="{6E1E78CB-1C32-4C61-AF5E-D4BEDA87769A}" type="pres">
      <dgm:prSet presAssocID="{85FF0774-BE77-4F4F-8882-F5091A27471A}" presName="dummy" presStyleCnt="0"/>
      <dgm:spPr/>
    </dgm:pt>
    <dgm:pt modelId="{E2DE584E-0258-45E5-9189-AEA54B4A8FF6}" type="pres">
      <dgm:prSet presAssocID="{CF1AEDD1-9416-4E52-90D9-706A4D25C2E6}" presName="sibTrans" presStyleLbl="sibTrans2D1" presStyleIdx="0" presStyleCnt="5"/>
      <dgm:spPr/>
      <dgm:t>
        <a:bodyPr/>
        <a:lstStyle/>
        <a:p>
          <a:endParaRPr lang="en-US"/>
        </a:p>
      </dgm:t>
    </dgm:pt>
    <dgm:pt modelId="{A33C4776-599B-4738-87B9-CBF8C589D218}" type="pres">
      <dgm:prSet presAssocID="{1DDEFA21-9582-412F-89A8-7C84FA44179A}" presName="node" presStyleLbl="node1" presStyleIdx="1" presStyleCnt="5">
        <dgm:presLayoutVars>
          <dgm:bulletEnabled val="1"/>
        </dgm:presLayoutVars>
      </dgm:prSet>
      <dgm:spPr/>
      <dgm:t>
        <a:bodyPr/>
        <a:lstStyle/>
        <a:p>
          <a:endParaRPr lang="en-US"/>
        </a:p>
      </dgm:t>
    </dgm:pt>
    <dgm:pt modelId="{9A9E7083-98BB-4C09-BFD8-832856BEC509}" type="pres">
      <dgm:prSet presAssocID="{1DDEFA21-9582-412F-89A8-7C84FA44179A}" presName="dummy" presStyleCnt="0"/>
      <dgm:spPr/>
    </dgm:pt>
    <dgm:pt modelId="{C0D2BAEB-0BF6-420C-97B0-37E32C7CD7BF}" type="pres">
      <dgm:prSet presAssocID="{6FF20AC7-0011-4BA4-AC16-793087B1F099}" presName="sibTrans" presStyleLbl="sibTrans2D1" presStyleIdx="1" presStyleCnt="5"/>
      <dgm:spPr/>
      <dgm:t>
        <a:bodyPr/>
        <a:lstStyle/>
        <a:p>
          <a:endParaRPr lang="en-US"/>
        </a:p>
      </dgm:t>
    </dgm:pt>
    <dgm:pt modelId="{0D583831-D0ED-4EEE-AF3C-FBCD9304AD13}" type="pres">
      <dgm:prSet presAssocID="{107F91E9-12B1-44E5-A7A0-78AD486671DC}" presName="node" presStyleLbl="node1" presStyleIdx="2" presStyleCnt="5">
        <dgm:presLayoutVars>
          <dgm:bulletEnabled val="1"/>
        </dgm:presLayoutVars>
      </dgm:prSet>
      <dgm:spPr/>
      <dgm:t>
        <a:bodyPr/>
        <a:lstStyle/>
        <a:p>
          <a:endParaRPr lang="en-US"/>
        </a:p>
      </dgm:t>
    </dgm:pt>
    <dgm:pt modelId="{DC6E784A-3F76-467B-A7A2-2844FA9A908D}" type="pres">
      <dgm:prSet presAssocID="{107F91E9-12B1-44E5-A7A0-78AD486671DC}" presName="dummy" presStyleCnt="0"/>
      <dgm:spPr/>
    </dgm:pt>
    <dgm:pt modelId="{9B6A8600-D381-4724-B128-B4C6220A9F2D}" type="pres">
      <dgm:prSet presAssocID="{5E2452D8-3342-4944-AEB2-BAEFE4B5715A}" presName="sibTrans" presStyleLbl="sibTrans2D1" presStyleIdx="2" presStyleCnt="5"/>
      <dgm:spPr/>
      <dgm:t>
        <a:bodyPr/>
        <a:lstStyle/>
        <a:p>
          <a:endParaRPr lang="en-US"/>
        </a:p>
      </dgm:t>
    </dgm:pt>
    <dgm:pt modelId="{48DF4449-CBC1-42A0-98DA-F4B5BAF797C6}" type="pres">
      <dgm:prSet presAssocID="{27450CC1-09B6-49A3-99B6-50FA7F772DB7}" presName="node" presStyleLbl="node1" presStyleIdx="3" presStyleCnt="5">
        <dgm:presLayoutVars>
          <dgm:bulletEnabled val="1"/>
        </dgm:presLayoutVars>
      </dgm:prSet>
      <dgm:spPr/>
      <dgm:t>
        <a:bodyPr/>
        <a:lstStyle/>
        <a:p>
          <a:endParaRPr lang="en-US"/>
        </a:p>
      </dgm:t>
    </dgm:pt>
    <dgm:pt modelId="{5266C198-579A-4783-9D6F-9BE495A6E240}" type="pres">
      <dgm:prSet presAssocID="{27450CC1-09B6-49A3-99B6-50FA7F772DB7}" presName="dummy" presStyleCnt="0"/>
      <dgm:spPr/>
    </dgm:pt>
    <dgm:pt modelId="{4F96B221-7769-409F-8692-011191D95A47}" type="pres">
      <dgm:prSet presAssocID="{24FE1D86-B878-49C9-8787-110FF32EBE19}" presName="sibTrans" presStyleLbl="sibTrans2D1" presStyleIdx="3" presStyleCnt="5"/>
      <dgm:spPr/>
      <dgm:t>
        <a:bodyPr/>
        <a:lstStyle/>
        <a:p>
          <a:endParaRPr lang="en-US"/>
        </a:p>
      </dgm:t>
    </dgm:pt>
    <dgm:pt modelId="{2FBF21BB-FB4B-4B3D-97BE-B7676B2DAD3A}" type="pres">
      <dgm:prSet presAssocID="{3A94B121-4A5C-429F-B91B-A21F05CCC609}" presName="node" presStyleLbl="node1" presStyleIdx="4" presStyleCnt="5">
        <dgm:presLayoutVars>
          <dgm:bulletEnabled val="1"/>
        </dgm:presLayoutVars>
      </dgm:prSet>
      <dgm:spPr/>
      <dgm:t>
        <a:bodyPr/>
        <a:lstStyle/>
        <a:p>
          <a:endParaRPr lang="en-US"/>
        </a:p>
      </dgm:t>
    </dgm:pt>
    <dgm:pt modelId="{8D9E7B3A-F607-43D8-801C-36D8F1EC2E4D}" type="pres">
      <dgm:prSet presAssocID="{3A94B121-4A5C-429F-B91B-A21F05CCC609}" presName="dummy" presStyleCnt="0"/>
      <dgm:spPr/>
    </dgm:pt>
    <dgm:pt modelId="{9C241A2D-03F2-4CE9-B152-DB628A3C410B}" type="pres">
      <dgm:prSet presAssocID="{E3B42F2A-B354-4D2B-AC11-4217FFA8CA58}" presName="sibTrans" presStyleLbl="sibTrans2D1" presStyleIdx="4" presStyleCnt="5"/>
      <dgm:spPr/>
      <dgm:t>
        <a:bodyPr/>
        <a:lstStyle/>
        <a:p>
          <a:endParaRPr lang="en-US"/>
        </a:p>
      </dgm:t>
    </dgm:pt>
  </dgm:ptLst>
  <dgm:cxnLst>
    <dgm:cxn modelId="{FBB327A6-3065-49D4-A178-D38DC7272D8F}" type="presOf" srcId="{3A94B121-4A5C-429F-B91B-A21F05CCC609}" destId="{2FBF21BB-FB4B-4B3D-97BE-B7676B2DAD3A}" srcOrd="0" destOrd="0" presId="urn:microsoft.com/office/officeart/2005/8/layout/radial6"/>
    <dgm:cxn modelId="{F2EAE2A6-7F57-4B2E-9F90-6F00B3BF54CD}" type="presOf" srcId="{107F91E9-12B1-44E5-A7A0-78AD486671DC}" destId="{0D583831-D0ED-4EEE-AF3C-FBCD9304AD13}" srcOrd="0" destOrd="0" presId="urn:microsoft.com/office/officeart/2005/8/layout/radial6"/>
    <dgm:cxn modelId="{8843BBFE-D9BE-4BA9-AD15-81887CA51281}" type="presOf" srcId="{B1B0614F-4D3E-401E-ABDC-A86A0F26EAE0}" destId="{A313D944-63E8-40D6-AA41-8EFE5FC22981}" srcOrd="0" destOrd="0" presId="urn:microsoft.com/office/officeart/2005/8/layout/radial6"/>
    <dgm:cxn modelId="{FE05D7AA-32D9-485A-8052-ED29FE912459}" srcId="{B1B0614F-4D3E-401E-ABDC-A86A0F26EAE0}" destId="{73A025B2-1D59-456F-8C8C-6C495D733273}" srcOrd="0" destOrd="0" parTransId="{CAC9C711-D08E-4089-9C63-AFC211695F24}" sibTransId="{0872C020-4FF2-445E-A788-376361673A1E}"/>
    <dgm:cxn modelId="{BF04ECE8-B36F-4E01-9342-9790214E8053}" type="presOf" srcId="{73A025B2-1D59-456F-8C8C-6C495D733273}" destId="{A75834BE-4C09-4910-AF7F-C98305FE8666}" srcOrd="0" destOrd="0" presId="urn:microsoft.com/office/officeart/2005/8/layout/radial6"/>
    <dgm:cxn modelId="{7581E7FA-6A84-4A0E-9F26-CF85E79C643F}" srcId="{73A025B2-1D59-456F-8C8C-6C495D733273}" destId="{1DDEFA21-9582-412F-89A8-7C84FA44179A}" srcOrd="1" destOrd="0" parTransId="{B37DFB47-145A-448E-9CBD-D051025B83D8}" sibTransId="{6FF20AC7-0011-4BA4-AC16-793087B1F099}"/>
    <dgm:cxn modelId="{0B2F0D1C-3934-4854-AF5C-16ED6B901B6F}" srcId="{73A025B2-1D59-456F-8C8C-6C495D733273}" destId="{3A94B121-4A5C-429F-B91B-A21F05CCC609}" srcOrd="4" destOrd="0" parTransId="{EDEA9751-D59B-45FB-ABA5-B40882067E84}" sibTransId="{E3B42F2A-B354-4D2B-AC11-4217FFA8CA58}"/>
    <dgm:cxn modelId="{7F387007-4E40-4ECD-B8FA-A4412F20F090}" type="presOf" srcId="{24FE1D86-B878-49C9-8787-110FF32EBE19}" destId="{4F96B221-7769-409F-8692-011191D95A47}" srcOrd="0" destOrd="0" presId="urn:microsoft.com/office/officeart/2005/8/layout/radial6"/>
    <dgm:cxn modelId="{638440C8-4707-46B1-A627-12A4CDA0E8A6}" type="presOf" srcId="{CF1AEDD1-9416-4E52-90D9-706A4D25C2E6}" destId="{E2DE584E-0258-45E5-9189-AEA54B4A8FF6}" srcOrd="0" destOrd="0" presId="urn:microsoft.com/office/officeart/2005/8/layout/radial6"/>
    <dgm:cxn modelId="{8CD5531C-8D58-4E04-9BF6-02ABCAF652E1}" srcId="{73A025B2-1D59-456F-8C8C-6C495D733273}" destId="{107F91E9-12B1-44E5-A7A0-78AD486671DC}" srcOrd="2" destOrd="0" parTransId="{C824B6E8-69C9-47B4-BFDC-C52AAB60FBC0}" sibTransId="{5E2452D8-3342-4944-AEB2-BAEFE4B5715A}"/>
    <dgm:cxn modelId="{0A5C284C-1C5C-445F-ADA4-8CE9D7B4FD71}" type="presOf" srcId="{1DDEFA21-9582-412F-89A8-7C84FA44179A}" destId="{A33C4776-599B-4738-87B9-CBF8C589D218}" srcOrd="0" destOrd="0" presId="urn:microsoft.com/office/officeart/2005/8/layout/radial6"/>
    <dgm:cxn modelId="{20968F39-56D0-4D06-B124-49BB4C132EAE}" type="presOf" srcId="{5E2452D8-3342-4944-AEB2-BAEFE4B5715A}" destId="{9B6A8600-D381-4724-B128-B4C6220A9F2D}" srcOrd="0" destOrd="0" presId="urn:microsoft.com/office/officeart/2005/8/layout/radial6"/>
    <dgm:cxn modelId="{748953E8-BB4F-4FDC-9094-09E6DF019964}" type="presOf" srcId="{6FF20AC7-0011-4BA4-AC16-793087B1F099}" destId="{C0D2BAEB-0BF6-420C-97B0-37E32C7CD7BF}" srcOrd="0" destOrd="0" presId="urn:microsoft.com/office/officeart/2005/8/layout/radial6"/>
    <dgm:cxn modelId="{8C5DB5C5-4EBB-46FB-896D-E7B9EA6B0EAC}" srcId="{73A025B2-1D59-456F-8C8C-6C495D733273}" destId="{27450CC1-09B6-49A3-99B6-50FA7F772DB7}" srcOrd="3" destOrd="0" parTransId="{73575ED8-D302-4A06-BBC9-5BF16582882B}" sibTransId="{24FE1D86-B878-49C9-8787-110FF32EBE19}"/>
    <dgm:cxn modelId="{E1E6C2E3-2CC2-43C7-8FEC-59A56928A7E3}" srcId="{73A025B2-1D59-456F-8C8C-6C495D733273}" destId="{85FF0774-BE77-4F4F-8882-F5091A27471A}" srcOrd="0" destOrd="0" parTransId="{AE8210D5-1778-4226-8DB7-8DBCEE90A42F}" sibTransId="{CF1AEDD1-9416-4E52-90D9-706A4D25C2E6}"/>
    <dgm:cxn modelId="{85E69EEC-D9AC-4C8F-B01E-C704D6B9FDC2}" type="presOf" srcId="{85FF0774-BE77-4F4F-8882-F5091A27471A}" destId="{D6430A3A-95B5-4C18-A9B9-D27093B4D605}" srcOrd="0" destOrd="0" presId="urn:microsoft.com/office/officeart/2005/8/layout/radial6"/>
    <dgm:cxn modelId="{45274997-2465-4562-959B-9AEFF301EB7C}" type="presOf" srcId="{E3B42F2A-B354-4D2B-AC11-4217FFA8CA58}" destId="{9C241A2D-03F2-4CE9-B152-DB628A3C410B}" srcOrd="0" destOrd="0" presId="urn:microsoft.com/office/officeart/2005/8/layout/radial6"/>
    <dgm:cxn modelId="{C523CED3-6C4C-4C6A-97D3-0C4F9255DDF0}" type="presOf" srcId="{27450CC1-09B6-49A3-99B6-50FA7F772DB7}" destId="{48DF4449-CBC1-42A0-98DA-F4B5BAF797C6}" srcOrd="0" destOrd="0" presId="urn:microsoft.com/office/officeart/2005/8/layout/radial6"/>
    <dgm:cxn modelId="{84BAF473-B427-4352-922E-0AA7C99410C6}" type="presParOf" srcId="{A313D944-63E8-40D6-AA41-8EFE5FC22981}" destId="{A75834BE-4C09-4910-AF7F-C98305FE8666}" srcOrd="0" destOrd="0" presId="urn:microsoft.com/office/officeart/2005/8/layout/radial6"/>
    <dgm:cxn modelId="{7F320A37-BE84-4568-AFF6-6AA518A668E5}" type="presParOf" srcId="{A313D944-63E8-40D6-AA41-8EFE5FC22981}" destId="{D6430A3A-95B5-4C18-A9B9-D27093B4D605}" srcOrd="1" destOrd="0" presId="urn:microsoft.com/office/officeart/2005/8/layout/radial6"/>
    <dgm:cxn modelId="{80878A89-0971-40FC-BBC0-F639BA35F0C3}" type="presParOf" srcId="{A313D944-63E8-40D6-AA41-8EFE5FC22981}" destId="{6E1E78CB-1C32-4C61-AF5E-D4BEDA87769A}" srcOrd="2" destOrd="0" presId="urn:microsoft.com/office/officeart/2005/8/layout/radial6"/>
    <dgm:cxn modelId="{BA4C0D8E-B1ED-488D-8160-857B68663F73}" type="presParOf" srcId="{A313D944-63E8-40D6-AA41-8EFE5FC22981}" destId="{E2DE584E-0258-45E5-9189-AEA54B4A8FF6}" srcOrd="3" destOrd="0" presId="urn:microsoft.com/office/officeart/2005/8/layout/radial6"/>
    <dgm:cxn modelId="{6D13F3FF-4E4B-4EF5-932B-62DFD8C028C2}" type="presParOf" srcId="{A313D944-63E8-40D6-AA41-8EFE5FC22981}" destId="{A33C4776-599B-4738-87B9-CBF8C589D218}" srcOrd="4" destOrd="0" presId="urn:microsoft.com/office/officeart/2005/8/layout/radial6"/>
    <dgm:cxn modelId="{21B4EB53-1618-43B8-9E2D-B73166D06A37}" type="presParOf" srcId="{A313D944-63E8-40D6-AA41-8EFE5FC22981}" destId="{9A9E7083-98BB-4C09-BFD8-832856BEC509}" srcOrd="5" destOrd="0" presId="urn:microsoft.com/office/officeart/2005/8/layout/radial6"/>
    <dgm:cxn modelId="{60B2D8D7-D94D-4265-A336-83AB6F5E53D6}" type="presParOf" srcId="{A313D944-63E8-40D6-AA41-8EFE5FC22981}" destId="{C0D2BAEB-0BF6-420C-97B0-37E32C7CD7BF}" srcOrd="6" destOrd="0" presId="urn:microsoft.com/office/officeart/2005/8/layout/radial6"/>
    <dgm:cxn modelId="{3B944AE2-8706-4D76-9BA9-EF694919E989}" type="presParOf" srcId="{A313D944-63E8-40D6-AA41-8EFE5FC22981}" destId="{0D583831-D0ED-4EEE-AF3C-FBCD9304AD13}" srcOrd="7" destOrd="0" presId="urn:microsoft.com/office/officeart/2005/8/layout/radial6"/>
    <dgm:cxn modelId="{A8D2FD23-B2EE-47C3-992A-6FA1A1DF7999}" type="presParOf" srcId="{A313D944-63E8-40D6-AA41-8EFE5FC22981}" destId="{DC6E784A-3F76-467B-A7A2-2844FA9A908D}" srcOrd="8" destOrd="0" presId="urn:microsoft.com/office/officeart/2005/8/layout/radial6"/>
    <dgm:cxn modelId="{C92250C8-D0D1-44CF-B349-875EB45C972B}" type="presParOf" srcId="{A313D944-63E8-40D6-AA41-8EFE5FC22981}" destId="{9B6A8600-D381-4724-B128-B4C6220A9F2D}" srcOrd="9" destOrd="0" presId="urn:microsoft.com/office/officeart/2005/8/layout/radial6"/>
    <dgm:cxn modelId="{48662A84-CA42-4979-8965-A80A0DA56CCB}" type="presParOf" srcId="{A313D944-63E8-40D6-AA41-8EFE5FC22981}" destId="{48DF4449-CBC1-42A0-98DA-F4B5BAF797C6}" srcOrd="10" destOrd="0" presId="urn:microsoft.com/office/officeart/2005/8/layout/radial6"/>
    <dgm:cxn modelId="{7C117849-9D22-48CE-A389-06229B244D4E}" type="presParOf" srcId="{A313D944-63E8-40D6-AA41-8EFE5FC22981}" destId="{5266C198-579A-4783-9D6F-9BE495A6E240}" srcOrd="11" destOrd="0" presId="urn:microsoft.com/office/officeart/2005/8/layout/radial6"/>
    <dgm:cxn modelId="{EA048438-C8E0-45D2-9AFE-E9DDDA8B667E}" type="presParOf" srcId="{A313D944-63E8-40D6-AA41-8EFE5FC22981}" destId="{4F96B221-7769-409F-8692-011191D95A47}" srcOrd="12" destOrd="0" presId="urn:microsoft.com/office/officeart/2005/8/layout/radial6"/>
    <dgm:cxn modelId="{DDDF2825-611C-403A-8395-BEBF102CE063}" type="presParOf" srcId="{A313D944-63E8-40D6-AA41-8EFE5FC22981}" destId="{2FBF21BB-FB4B-4B3D-97BE-B7676B2DAD3A}" srcOrd="13" destOrd="0" presId="urn:microsoft.com/office/officeart/2005/8/layout/radial6"/>
    <dgm:cxn modelId="{C9566F20-0D9C-457C-A9B8-148A458EE43D}" type="presParOf" srcId="{A313D944-63E8-40D6-AA41-8EFE5FC22981}" destId="{8D9E7B3A-F607-43D8-801C-36D8F1EC2E4D}" srcOrd="14" destOrd="0" presId="urn:microsoft.com/office/officeart/2005/8/layout/radial6"/>
    <dgm:cxn modelId="{6F7D899F-E15C-4A8F-8656-356AE7F2A0A4}" type="presParOf" srcId="{A313D944-63E8-40D6-AA41-8EFE5FC22981}" destId="{9C241A2D-03F2-4CE9-B152-DB628A3C410B}"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ED2292-E3DA-411E-99BE-06F3325EFE37}" type="doc">
      <dgm:prSet loTypeId="urn:microsoft.com/office/officeart/2005/8/layout/venn2" loCatId="relationship" qsTypeId="urn:microsoft.com/office/officeart/2005/8/quickstyle/simple5" qsCatId="simple" csTypeId="urn:microsoft.com/office/officeart/2005/8/colors/accent1_3" csCatId="accent1" phldr="1"/>
      <dgm:spPr/>
      <dgm:t>
        <a:bodyPr/>
        <a:lstStyle/>
        <a:p>
          <a:endParaRPr lang="zh-HK" altLang="en-US"/>
        </a:p>
      </dgm:t>
    </dgm:pt>
    <dgm:pt modelId="{2AFFDE83-ECEF-41E9-B8AD-2D042D2E3DA8}">
      <dgm:prSet phldrT="[文字]" custT="1"/>
      <dgm:spPr>
        <a:solidFill>
          <a:srgbClr val="E9EDF7"/>
        </a:solidFill>
      </dgm:spPr>
      <dgm:t>
        <a:bodyPr/>
        <a:lstStyle/>
        <a:p>
          <a:r>
            <a:rPr lang="en-US" altLang="zh-HK" sz="1600" dirty="0">
              <a:solidFill>
                <a:schemeClr val="tx1"/>
              </a:solidFill>
            </a:rPr>
            <a:t>Computer Program</a:t>
          </a:r>
          <a:endParaRPr lang="zh-HK" altLang="en-US" sz="1600" dirty="0">
            <a:solidFill>
              <a:schemeClr val="tx1"/>
            </a:solidFill>
          </a:endParaRPr>
        </a:p>
      </dgm:t>
    </dgm:pt>
    <dgm:pt modelId="{5C30E9BF-0C46-41D0-ABB1-A6001B67821B}" type="parTrans" cxnId="{08E9AB73-9B7A-4409-AF16-D245F35F1132}">
      <dgm:prSet/>
      <dgm:spPr/>
      <dgm:t>
        <a:bodyPr/>
        <a:lstStyle/>
        <a:p>
          <a:endParaRPr lang="zh-HK" altLang="en-US" sz="2000"/>
        </a:p>
      </dgm:t>
    </dgm:pt>
    <dgm:pt modelId="{703C3939-41AA-4F5B-8356-BEBC84B5D4E3}" type="sibTrans" cxnId="{08E9AB73-9B7A-4409-AF16-D245F35F1132}">
      <dgm:prSet/>
      <dgm:spPr/>
      <dgm:t>
        <a:bodyPr/>
        <a:lstStyle/>
        <a:p>
          <a:endParaRPr lang="zh-HK" altLang="en-US" sz="2000"/>
        </a:p>
      </dgm:t>
    </dgm:pt>
    <dgm:pt modelId="{41683573-888A-4A8B-A006-101F869F440D}">
      <dgm:prSet phldrT="[文字]" custT="1"/>
      <dgm:spPr>
        <a:solidFill>
          <a:srgbClr val="284FBE"/>
        </a:solidFill>
      </dgm:spPr>
      <dgm:t>
        <a:bodyPr/>
        <a:lstStyle/>
        <a:p>
          <a:r>
            <a:rPr lang="en-US" altLang="zh-HK" sz="1600" dirty="0"/>
            <a:t>Artificial Neural Network (ANN)</a:t>
          </a:r>
          <a:endParaRPr lang="zh-HK" altLang="en-US" sz="1600" dirty="0"/>
        </a:p>
      </dgm:t>
    </dgm:pt>
    <dgm:pt modelId="{D898F3D9-37F5-4765-9210-C2626E977CDD}" type="parTrans" cxnId="{68512EF2-E502-4CEE-A513-0AFE1E0F53D4}">
      <dgm:prSet/>
      <dgm:spPr/>
      <dgm:t>
        <a:bodyPr/>
        <a:lstStyle/>
        <a:p>
          <a:endParaRPr lang="zh-HK" altLang="en-US" sz="2000"/>
        </a:p>
      </dgm:t>
    </dgm:pt>
    <dgm:pt modelId="{0EAC35FC-13C8-4924-B36F-6AF9937F75CE}" type="sibTrans" cxnId="{68512EF2-E502-4CEE-A513-0AFE1E0F53D4}">
      <dgm:prSet/>
      <dgm:spPr/>
      <dgm:t>
        <a:bodyPr/>
        <a:lstStyle/>
        <a:p>
          <a:endParaRPr lang="zh-HK" altLang="en-US" sz="2000"/>
        </a:p>
      </dgm:t>
    </dgm:pt>
    <dgm:pt modelId="{27759803-3614-4CAB-A153-1A62695C7620}">
      <dgm:prSet phldrT="[文字]" custT="1"/>
      <dgm:spPr>
        <a:solidFill>
          <a:srgbClr val="27457B"/>
        </a:solidFill>
      </dgm:spPr>
      <dgm:t>
        <a:bodyPr/>
        <a:lstStyle/>
        <a:p>
          <a:r>
            <a:rPr lang="en-US" altLang="zh-HK" sz="1600" dirty="0"/>
            <a:t>D</a:t>
          </a:r>
          <a:r>
            <a:rPr lang="en-US" altLang="zh-CN" sz="1600" dirty="0"/>
            <a:t>eep </a:t>
          </a:r>
          <a:r>
            <a:rPr lang="en-US" altLang="zh-HK" sz="1600" dirty="0"/>
            <a:t>Learning (DL)</a:t>
          </a:r>
          <a:endParaRPr lang="zh-HK" altLang="en-US" sz="1600" dirty="0"/>
        </a:p>
      </dgm:t>
    </dgm:pt>
    <dgm:pt modelId="{7A5B22BE-8C85-4218-8FD0-3979264131AD}" type="parTrans" cxnId="{FD046296-2BEC-4207-BC22-86CEAB6DEF6D}">
      <dgm:prSet/>
      <dgm:spPr/>
      <dgm:t>
        <a:bodyPr/>
        <a:lstStyle/>
        <a:p>
          <a:endParaRPr lang="zh-HK" altLang="en-US" sz="2000"/>
        </a:p>
      </dgm:t>
    </dgm:pt>
    <dgm:pt modelId="{F16C9A85-71E3-4B5D-BA01-E57BA977FB15}" type="sibTrans" cxnId="{FD046296-2BEC-4207-BC22-86CEAB6DEF6D}">
      <dgm:prSet/>
      <dgm:spPr/>
      <dgm:t>
        <a:bodyPr/>
        <a:lstStyle/>
        <a:p>
          <a:endParaRPr lang="zh-HK" altLang="en-US" sz="2000"/>
        </a:p>
      </dgm:t>
    </dgm:pt>
    <dgm:pt modelId="{E7738851-A1C2-4240-AAF7-48BEA7CDDA71}">
      <dgm:prSet phldrT="[文字]" custT="1"/>
      <dgm:spPr>
        <a:solidFill>
          <a:srgbClr val="13223D"/>
        </a:solidFill>
      </dgm:spPr>
      <dgm:t>
        <a:bodyPr/>
        <a:lstStyle/>
        <a:p>
          <a:r>
            <a:rPr lang="en-US" altLang="zh-HK" sz="1600" dirty="0"/>
            <a:t>CNN</a:t>
          </a:r>
          <a:endParaRPr lang="zh-HK" altLang="en-US" sz="1600" dirty="0"/>
        </a:p>
      </dgm:t>
    </dgm:pt>
    <dgm:pt modelId="{3A225F1C-5368-4F62-B9A0-50E5FDBBCB13}" type="parTrans" cxnId="{13493AE5-08DD-442A-92F5-F9431F4E1CEB}">
      <dgm:prSet/>
      <dgm:spPr/>
      <dgm:t>
        <a:bodyPr/>
        <a:lstStyle/>
        <a:p>
          <a:endParaRPr lang="zh-HK" altLang="en-US" sz="2000"/>
        </a:p>
      </dgm:t>
    </dgm:pt>
    <dgm:pt modelId="{1F96031D-C6BE-4B61-ADB3-E2856CA1ED03}" type="sibTrans" cxnId="{13493AE5-08DD-442A-92F5-F9431F4E1CEB}">
      <dgm:prSet/>
      <dgm:spPr/>
      <dgm:t>
        <a:bodyPr/>
        <a:lstStyle/>
        <a:p>
          <a:endParaRPr lang="zh-HK" altLang="en-US" sz="2000"/>
        </a:p>
      </dgm:t>
    </dgm:pt>
    <dgm:pt modelId="{FD27CD44-3931-48B1-BCF4-DB5AE3FD5FEC}">
      <dgm:prSet custT="1"/>
      <dgm:spPr>
        <a:solidFill>
          <a:srgbClr val="5C95D4"/>
        </a:solidFill>
      </dgm:spPr>
      <dgm:t>
        <a:bodyPr/>
        <a:lstStyle/>
        <a:p>
          <a:r>
            <a:rPr lang="en-US" altLang="zh-HK" sz="1600" dirty="0"/>
            <a:t>Machine Learning (ML)</a:t>
          </a:r>
          <a:endParaRPr lang="zh-HK" altLang="en-US" sz="1600" dirty="0"/>
        </a:p>
      </dgm:t>
    </dgm:pt>
    <dgm:pt modelId="{CE99539E-4AE7-4F2D-9328-309A6A626BC6}" type="parTrans" cxnId="{63662FEC-E12F-4B9D-B8DA-BE05661C7B54}">
      <dgm:prSet/>
      <dgm:spPr/>
      <dgm:t>
        <a:bodyPr/>
        <a:lstStyle/>
        <a:p>
          <a:endParaRPr lang="zh-HK" altLang="en-US" sz="2000"/>
        </a:p>
      </dgm:t>
    </dgm:pt>
    <dgm:pt modelId="{14270298-7060-43A7-B686-6875AD443A1D}" type="sibTrans" cxnId="{63662FEC-E12F-4B9D-B8DA-BE05661C7B54}">
      <dgm:prSet/>
      <dgm:spPr/>
      <dgm:t>
        <a:bodyPr/>
        <a:lstStyle/>
        <a:p>
          <a:endParaRPr lang="zh-HK" altLang="en-US" sz="2000"/>
        </a:p>
      </dgm:t>
    </dgm:pt>
    <dgm:pt modelId="{F2AFF73D-C1D1-44CB-9522-13D68C390AE7}">
      <dgm:prSet custT="1"/>
      <dgm:spPr>
        <a:solidFill>
          <a:schemeClr val="accent5">
            <a:lumMod val="40000"/>
            <a:lumOff val="60000"/>
          </a:schemeClr>
        </a:solidFill>
      </dgm:spPr>
      <dgm:t>
        <a:bodyPr/>
        <a:lstStyle/>
        <a:p>
          <a:r>
            <a:rPr lang="en-US" altLang="zh-HK" sz="1600" dirty="0">
              <a:solidFill>
                <a:schemeClr val="tx1"/>
              </a:solidFill>
            </a:rPr>
            <a:t>Artificial Intelligence (AI) </a:t>
          </a:r>
          <a:endParaRPr lang="zh-HK" altLang="en-US" sz="1600" dirty="0">
            <a:solidFill>
              <a:schemeClr val="tx1"/>
            </a:solidFill>
          </a:endParaRPr>
        </a:p>
      </dgm:t>
    </dgm:pt>
    <dgm:pt modelId="{EFCDA854-9017-46A2-B882-BF1C18229DFE}" type="parTrans" cxnId="{7C9C15CE-EDD8-441C-B0FE-A62849E00B22}">
      <dgm:prSet/>
      <dgm:spPr/>
      <dgm:t>
        <a:bodyPr/>
        <a:lstStyle/>
        <a:p>
          <a:endParaRPr lang="zh-HK" altLang="en-US" sz="2000"/>
        </a:p>
      </dgm:t>
    </dgm:pt>
    <dgm:pt modelId="{24920C93-0495-4EA4-8A99-8AC29178349D}" type="sibTrans" cxnId="{7C9C15CE-EDD8-441C-B0FE-A62849E00B22}">
      <dgm:prSet/>
      <dgm:spPr/>
      <dgm:t>
        <a:bodyPr/>
        <a:lstStyle/>
        <a:p>
          <a:endParaRPr lang="zh-HK" altLang="en-US" sz="2000"/>
        </a:p>
      </dgm:t>
    </dgm:pt>
    <dgm:pt modelId="{25D70528-7059-491D-90A5-0086D9560A33}" type="pres">
      <dgm:prSet presAssocID="{2DED2292-E3DA-411E-99BE-06F3325EFE37}" presName="Name0" presStyleCnt="0">
        <dgm:presLayoutVars>
          <dgm:chMax val="7"/>
          <dgm:resizeHandles val="exact"/>
        </dgm:presLayoutVars>
      </dgm:prSet>
      <dgm:spPr/>
      <dgm:t>
        <a:bodyPr/>
        <a:lstStyle/>
        <a:p>
          <a:endParaRPr lang="en-US"/>
        </a:p>
      </dgm:t>
    </dgm:pt>
    <dgm:pt modelId="{30146272-F496-47F7-B7F1-325BCD21C62D}" type="pres">
      <dgm:prSet presAssocID="{2DED2292-E3DA-411E-99BE-06F3325EFE37}" presName="comp1" presStyleCnt="0"/>
      <dgm:spPr/>
    </dgm:pt>
    <dgm:pt modelId="{A1CDF794-4A7C-41D6-ACC6-5B7E41B7B8E8}" type="pres">
      <dgm:prSet presAssocID="{2DED2292-E3DA-411E-99BE-06F3325EFE37}" presName="circle1" presStyleLbl="node1" presStyleIdx="0" presStyleCnt="6" custLinFactNeighborY="-304"/>
      <dgm:spPr/>
      <dgm:t>
        <a:bodyPr/>
        <a:lstStyle/>
        <a:p>
          <a:endParaRPr lang="en-US"/>
        </a:p>
      </dgm:t>
    </dgm:pt>
    <dgm:pt modelId="{D2BD51C7-F0EC-4082-88EA-47E99DD28A1C}" type="pres">
      <dgm:prSet presAssocID="{2DED2292-E3DA-411E-99BE-06F3325EFE37}" presName="c1text" presStyleLbl="node1" presStyleIdx="0" presStyleCnt="6">
        <dgm:presLayoutVars>
          <dgm:bulletEnabled val="1"/>
        </dgm:presLayoutVars>
      </dgm:prSet>
      <dgm:spPr/>
      <dgm:t>
        <a:bodyPr/>
        <a:lstStyle/>
        <a:p>
          <a:endParaRPr lang="en-US"/>
        </a:p>
      </dgm:t>
    </dgm:pt>
    <dgm:pt modelId="{02BF9C06-8E88-4740-B57C-55E9E30061FC}" type="pres">
      <dgm:prSet presAssocID="{2DED2292-E3DA-411E-99BE-06F3325EFE37}" presName="comp2" presStyleCnt="0"/>
      <dgm:spPr/>
    </dgm:pt>
    <dgm:pt modelId="{D4F858FF-DAB1-48F0-B02F-9498EBF33813}" type="pres">
      <dgm:prSet presAssocID="{2DED2292-E3DA-411E-99BE-06F3325EFE37}" presName="circle2" presStyleLbl="node1" presStyleIdx="1" presStyleCnt="6"/>
      <dgm:spPr/>
      <dgm:t>
        <a:bodyPr/>
        <a:lstStyle/>
        <a:p>
          <a:endParaRPr lang="en-US"/>
        </a:p>
      </dgm:t>
    </dgm:pt>
    <dgm:pt modelId="{E3D6456D-0EBC-485F-BFEF-2A21CF6C9E8E}" type="pres">
      <dgm:prSet presAssocID="{2DED2292-E3DA-411E-99BE-06F3325EFE37}" presName="c2text" presStyleLbl="node1" presStyleIdx="1" presStyleCnt="6">
        <dgm:presLayoutVars>
          <dgm:bulletEnabled val="1"/>
        </dgm:presLayoutVars>
      </dgm:prSet>
      <dgm:spPr/>
      <dgm:t>
        <a:bodyPr/>
        <a:lstStyle/>
        <a:p>
          <a:endParaRPr lang="en-US"/>
        </a:p>
      </dgm:t>
    </dgm:pt>
    <dgm:pt modelId="{2BF36E6F-2B24-45A2-9BCC-E90DB2375605}" type="pres">
      <dgm:prSet presAssocID="{2DED2292-E3DA-411E-99BE-06F3325EFE37}" presName="comp3" presStyleCnt="0"/>
      <dgm:spPr/>
    </dgm:pt>
    <dgm:pt modelId="{58BA81C5-F1DC-4303-842F-6B4243F85A82}" type="pres">
      <dgm:prSet presAssocID="{2DED2292-E3DA-411E-99BE-06F3325EFE37}" presName="circle3" presStyleLbl="node1" presStyleIdx="2" presStyleCnt="6" custLinFactNeighborX="1087" custLinFactNeighborY="0"/>
      <dgm:spPr/>
      <dgm:t>
        <a:bodyPr/>
        <a:lstStyle/>
        <a:p>
          <a:endParaRPr lang="en-US"/>
        </a:p>
      </dgm:t>
    </dgm:pt>
    <dgm:pt modelId="{0F7C9B0E-75C7-4474-9670-53E0B742A7B4}" type="pres">
      <dgm:prSet presAssocID="{2DED2292-E3DA-411E-99BE-06F3325EFE37}" presName="c3text" presStyleLbl="node1" presStyleIdx="2" presStyleCnt="6">
        <dgm:presLayoutVars>
          <dgm:bulletEnabled val="1"/>
        </dgm:presLayoutVars>
      </dgm:prSet>
      <dgm:spPr/>
      <dgm:t>
        <a:bodyPr/>
        <a:lstStyle/>
        <a:p>
          <a:endParaRPr lang="en-US"/>
        </a:p>
      </dgm:t>
    </dgm:pt>
    <dgm:pt modelId="{083C09C4-C16A-4D18-9363-AE7441CE5A09}" type="pres">
      <dgm:prSet presAssocID="{2DED2292-E3DA-411E-99BE-06F3325EFE37}" presName="comp4" presStyleCnt="0"/>
      <dgm:spPr/>
    </dgm:pt>
    <dgm:pt modelId="{B1C3934F-0FE8-44B2-ABF6-06C9F257D9F1}" type="pres">
      <dgm:prSet presAssocID="{2DED2292-E3DA-411E-99BE-06F3325EFE37}" presName="circle4" presStyleLbl="node1" presStyleIdx="3" presStyleCnt="6" custLinFactNeighborX="1384" custLinFactNeighborY="0"/>
      <dgm:spPr/>
      <dgm:t>
        <a:bodyPr/>
        <a:lstStyle/>
        <a:p>
          <a:endParaRPr lang="en-US"/>
        </a:p>
      </dgm:t>
    </dgm:pt>
    <dgm:pt modelId="{2439F4E9-838C-4843-8990-5C22312D9726}" type="pres">
      <dgm:prSet presAssocID="{2DED2292-E3DA-411E-99BE-06F3325EFE37}" presName="c4text" presStyleLbl="node1" presStyleIdx="3" presStyleCnt="6">
        <dgm:presLayoutVars>
          <dgm:bulletEnabled val="1"/>
        </dgm:presLayoutVars>
      </dgm:prSet>
      <dgm:spPr/>
      <dgm:t>
        <a:bodyPr/>
        <a:lstStyle/>
        <a:p>
          <a:endParaRPr lang="en-US"/>
        </a:p>
      </dgm:t>
    </dgm:pt>
    <dgm:pt modelId="{1694F295-7EED-4115-9EE8-A8FAAB959D94}" type="pres">
      <dgm:prSet presAssocID="{2DED2292-E3DA-411E-99BE-06F3325EFE37}" presName="comp5" presStyleCnt="0"/>
      <dgm:spPr/>
    </dgm:pt>
    <dgm:pt modelId="{FDA49F22-33BC-4CF0-BCF6-E3A52D0F7C92}" type="pres">
      <dgm:prSet presAssocID="{2DED2292-E3DA-411E-99BE-06F3325EFE37}" presName="circle5" presStyleLbl="node1" presStyleIdx="4" presStyleCnt="6"/>
      <dgm:spPr/>
      <dgm:t>
        <a:bodyPr/>
        <a:lstStyle/>
        <a:p>
          <a:endParaRPr lang="en-US"/>
        </a:p>
      </dgm:t>
    </dgm:pt>
    <dgm:pt modelId="{1921DDE6-16E5-4BBC-BAEE-4D3E53250A10}" type="pres">
      <dgm:prSet presAssocID="{2DED2292-E3DA-411E-99BE-06F3325EFE37}" presName="c5text" presStyleLbl="node1" presStyleIdx="4" presStyleCnt="6">
        <dgm:presLayoutVars>
          <dgm:bulletEnabled val="1"/>
        </dgm:presLayoutVars>
      </dgm:prSet>
      <dgm:spPr/>
      <dgm:t>
        <a:bodyPr/>
        <a:lstStyle/>
        <a:p>
          <a:endParaRPr lang="en-US"/>
        </a:p>
      </dgm:t>
    </dgm:pt>
    <dgm:pt modelId="{B7301B8A-2F05-41AC-B75F-50D9403CB078}" type="pres">
      <dgm:prSet presAssocID="{2DED2292-E3DA-411E-99BE-06F3325EFE37}" presName="comp6" presStyleCnt="0"/>
      <dgm:spPr/>
    </dgm:pt>
    <dgm:pt modelId="{70203A0B-CC47-4A34-A8D1-3E1A23549CDA}" type="pres">
      <dgm:prSet presAssocID="{2DED2292-E3DA-411E-99BE-06F3325EFE37}" presName="circle6" presStyleLbl="node1" presStyleIdx="5" presStyleCnt="6"/>
      <dgm:spPr/>
      <dgm:t>
        <a:bodyPr/>
        <a:lstStyle/>
        <a:p>
          <a:endParaRPr lang="en-US"/>
        </a:p>
      </dgm:t>
    </dgm:pt>
    <dgm:pt modelId="{EA6E8CAF-50A7-4789-B793-C99B33DB8870}" type="pres">
      <dgm:prSet presAssocID="{2DED2292-E3DA-411E-99BE-06F3325EFE37}" presName="c6text" presStyleLbl="node1" presStyleIdx="5" presStyleCnt="6">
        <dgm:presLayoutVars>
          <dgm:bulletEnabled val="1"/>
        </dgm:presLayoutVars>
      </dgm:prSet>
      <dgm:spPr/>
      <dgm:t>
        <a:bodyPr/>
        <a:lstStyle/>
        <a:p>
          <a:endParaRPr lang="en-US"/>
        </a:p>
      </dgm:t>
    </dgm:pt>
  </dgm:ptLst>
  <dgm:cxnLst>
    <dgm:cxn modelId="{E93DCEB9-FF11-48CC-82A2-A927764F7999}" type="presOf" srcId="{41683573-888A-4A8B-A006-101F869F440D}" destId="{2439F4E9-838C-4843-8990-5C22312D9726}" srcOrd="1" destOrd="0" presId="urn:microsoft.com/office/officeart/2005/8/layout/venn2"/>
    <dgm:cxn modelId="{93269249-751E-45A3-B518-4FAFEC1588D6}" type="presOf" srcId="{2AFFDE83-ECEF-41E9-B8AD-2D042D2E3DA8}" destId="{D2BD51C7-F0EC-4082-88EA-47E99DD28A1C}" srcOrd="1" destOrd="0" presId="urn:microsoft.com/office/officeart/2005/8/layout/venn2"/>
    <dgm:cxn modelId="{B0963BF3-B6FE-421B-ADAA-707C7C6476EF}" type="presOf" srcId="{41683573-888A-4A8B-A006-101F869F440D}" destId="{B1C3934F-0FE8-44B2-ABF6-06C9F257D9F1}" srcOrd="0" destOrd="0" presId="urn:microsoft.com/office/officeart/2005/8/layout/venn2"/>
    <dgm:cxn modelId="{52D36BA1-D132-4164-B59F-BDDC4269E1AA}" type="presOf" srcId="{E7738851-A1C2-4240-AAF7-48BEA7CDDA71}" destId="{70203A0B-CC47-4A34-A8D1-3E1A23549CDA}" srcOrd="0" destOrd="0" presId="urn:microsoft.com/office/officeart/2005/8/layout/venn2"/>
    <dgm:cxn modelId="{8CD140F9-32D4-4B22-8969-50F22ACF3B24}" type="presOf" srcId="{FD27CD44-3931-48B1-BCF4-DB5AE3FD5FEC}" destId="{0F7C9B0E-75C7-4474-9670-53E0B742A7B4}" srcOrd="1" destOrd="0" presId="urn:microsoft.com/office/officeart/2005/8/layout/venn2"/>
    <dgm:cxn modelId="{FD046296-2BEC-4207-BC22-86CEAB6DEF6D}" srcId="{2DED2292-E3DA-411E-99BE-06F3325EFE37}" destId="{27759803-3614-4CAB-A153-1A62695C7620}" srcOrd="4" destOrd="0" parTransId="{7A5B22BE-8C85-4218-8FD0-3979264131AD}" sibTransId="{F16C9A85-71E3-4B5D-BA01-E57BA977FB15}"/>
    <dgm:cxn modelId="{7C9C15CE-EDD8-441C-B0FE-A62849E00B22}" srcId="{2DED2292-E3DA-411E-99BE-06F3325EFE37}" destId="{F2AFF73D-C1D1-44CB-9522-13D68C390AE7}" srcOrd="1" destOrd="0" parTransId="{EFCDA854-9017-46A2-B882-BF1C18229DFE}" sibTransId="{24920C93-0495-4EA4-8A99-8AC29178349D}"/>
    <dgm:cxn modelId="{D1D1C275-9373-461A-AA8B-CCB34181B660}" type="presOf" srcId="{27759803-3614-4CAB-A153-1A62695C7620}" destId="{FDA49F22-33BC-4CF0-BCF6-E3A52D0F7C92}" srcOrd="0" destOrd="0" presId="urn:microsoft.com/office/officeart/2005/8/layout/venn2"/>
    <dgm:cxn modelId="{87E526FE-2BD6-480D-A41E-3814A5138C37}" type="presOf" srcId="{E7738851-A1C2-4240-AAF7-48BEA7CDDA71}" destId="{EA6E8CAF-50A7-4789-B793-C99B33DB8870}" srcOrd="1" destOrd="0" presId="urn:microsoft.com/office/officeart/2005/8/layout/venn2"/>
    <dgm:cxn modelId="{63662FEC-E12F-4B9D-B8DA-BE05661C7B54}" srcId="{2DED2292-E3DA-411E-99BE-06F3325EFE37}" destId="{FD27CD44-3931-48B1-BCF4-DB5AE3FD5FEC}" srcOrd="2" destOrd="0" parTransId="{CE99539E-4AE7-4F2D-9328-309A6A626BC6}" sibTransId="{14270298-7060-43A7-B686-6875AD443A1D}"/>
    <dgm:cxn modelId="{02688E7C-1874-48D6-A422-406739468158}" type="presOf" srcId="{27759803-3614-4CAB-A153-1A62695C7620}" destId="{1921DDE6-16E5-4BBC-BAEE-4D3E53250A10}" srcOrd="1" destOrd="0" presId="urn:microsoft.com/office/officeart/2005/8/layout/venn2"/>
    <dgm:cxn modelId="{50943E1B-222C-4932-92D4-6BEE77C7C6E4}" type="presOf" srcId="{FD27CD44-3931-48B1-BCF4-DB5AE3FD5FEC}" destId="{58BA81C5-F1DC-4303-842F-6B4243F85A82}" srcOrd="0" destOrd="0" presId="urn:microsoft.com/office/officeart/2005/8/layout/venn2"/>
    <dgm:cxn modelId="{E9575C34-C10C-40A0-8CD5-1A9E5D1DCEA6}" type="presOf" srcId="{F2AFF73D-C1D1-44CB-9522-13D68C390AE7}" destId="{E3D6456D-0EBC-485F-BFEF-2A21CF6C9E8E}" srcOrd="1" destOrd="0" presId="urn:microsoft.com/office/officeart/2005/8/layout/venn2"/>
    <dgm:cxn modelId="{68512EF2-E502-4CEE-A513-0AFE1E0F53D4}" srcId="{2DED2292-E3DA-411E-99BE-06F3325EFE37}" destId="{41683573-888A-4A8B-A006-101F869F440D}" srcOrd="3" destOrd="0" parTransId="{D898F3D9-37F5-4765-9210-C2626E977CDD}" sibTransId="{0EAC35FC-13C8-4924-B36F-6AF9937F75CE}"/>
    <dgm:cxn modelId="{37EFAC4A-00A7-4059-A780-D63D750D83D7}" type="presOf" srcId="{F2AFF73D-C1D1-44CB-9522-13D68C390AE7}" destId="{D4F858FF-DAB1-48F0-B02F-9498EBF33813}" srcOrd="0" destOrd="0" presId="urn:microsoft.com/office/officeart/2005/8/layout/venn2"/>
    <dgm:cxn modelId="{CA7B92A1-87C1-4CE4-B9B4-A95B39193931}" type="presOf" srcId="{2AFFDE83-ECEF-41E9-B8AD-2D042D2E3DA8}" destId="{A1CDF794-4A7C-41D6-ACC6-5B7E41B7B8E8}" srcOrd="0" destOrd="0" presId="urn:microsoft.com/office/officeart/2005/8/layout/venn2"/>
    <dgm:cxn modelId="{13493AE5-08DD-442A-92F5-F9431F4E1CEB}" srcId="{2DED2292-E3DA-411E-99BE-06F3325EFE37}" destId="{E7738851-A1C2-4240-AAF7-48BEA7CDDA71}" srcOrd="5" destOrd="0" parTransId="{3A225F1C-5368-4F62-B9A0-50E5FDBBCB13}" sibTransId="{1F96031D-C6BE-4B61-ADB3-E2856CA1ED03}"/>
    <dgm:cxn modelId="{08E9AB73-9B7A-4409-AF16-D245F35F1132}" srcId="{2DED2292-E3DA-411E-99BE-06F3325EFE37}" destId="{2AFFDE83-ECEF-41E9-B8AD-2D042D2E3DA8}" srcOrd="0" destOrd="0" parTransId="{5C30E9BF-0C46-41D0-ABB1-A6001B67821B}" sibTransId="{703C3939-41AA-4F5B-8356-BEBC84B5D4E3}"/>
    <dgm:cxn modelId="{2E27490B-76B4-49A7-96CB-25DC4B11BC37}" type="presOf" srcId="{2DED2292-E3DA-411E-99BE-06F3325EFE37}" destId="{25D70528-7059-491D-90A5-0086D9560A33}" srcOrd="0" destOrd="0" presId="urn:microsoft.com/office/officeart/2005/8/layout/venn2"/>
    <dgm:cxn modelId="{2EBA3545-2629-4B0F-8D9E-28EB7F283805}" type="presParOf" srcId="{25D70528-7059-491D-90A5-0086D9560A33}" destId="{30146272-F496-47F7-B7F1-325BCD21C62D}" srcOrd="0" destOrd="0" presId="urn:microsoft.com/office/officeart/2005/8/layout/venn2"/>
    <dgm:cxn modelId="{A034D528-B7C0-4DCA-9E6E-9A09465860A3}" type="presParOf" srcId="{30146272-F496-47F7-B7F1-325BCD21C62D}" destId="{A1CDF794-4A7C-41D6-ACC6-5B7E41B7B8E8}" srcOrd="0" destOrd="0" presId="urn:microsoft.com/office/officeart/2005/8/layout/venn2"/>
    <dgm:cxn modelId="{25238D01-CFCE-4C83-B844-974BE46D6732}" type="presParOf" srcId="{30146272-F496-47F7-B7F1-325BCD21C62D}" destId="{D2BD51C7-F0EC-4082-88EA-47E99DD28A1C}" srcOrd="1" destOrd="0" presId="urn:microsoft.com/office/officeart/2005/8/layout/venn2"/>
    <dgm:cxn modelId="{0C88E914-7FB5-40CD-A199-CB2836675C29}" type="presParOf" srcId="{25D70528-7059-491D-90A5-0086D9560A33}" destId="{02BF9C06-8E88-4740-B57C-55E9E30061FC}" srcOrd="1" destOrd="0" presId="urn:microsoft.com/office/officeart/2005/8/layout/venn2"/>
    <dgm:cxn modelId="{AABDE924-5C64-4EEE-837C-0EF39E5936A2}" type="presParOf" srcId="{02BF9C06-8E88-4740-B57C-55E9E30061FC}" destId="{D4F858FF-DAB1-48F0-B02F-9498EBF33813}" srcOrd="0" destOrd="0" presId="urn:microsoft.com/office/officeart/2005/8/layout/venn2"/>
    <dgm:cxn modelId="{507AE482-1582-4E66-90E9-721A250C8273}" type="presParOf" srcId="{02BF9C06-8E88-4740-B57C-55E9E30061FC}" destId="{E3D6456D-0EBC-485F-BFEF-2A21CF6C9E8E}" srcOrd="1" destOrd="0" presId="urn:microsoft.com/office/officeart/2005/8/layout/venn2"/>
    <dgm:cxn modelId="{5295B3DD-1AAF-4583-9C3D-0B5DAA90ABCF}" type="presParOf" srcId="{25D70528-7059-491D-90A5-0086D9560A33}" destId="{2BF36E6F-2B24-45A2-9BCC-E90DB2375605}" srcOrd="2" destOrd="0" presId="urn:microsoft.com/office/officeart/2005/8/layout/venn2"/>
    <dgm:cxn modelId="{6F00A993-3744-428E-B84B-EBF16AC8ED2D}" type="presParOf" srcId="{2BF36E6F-2B24-45A2-9BCC-E90DB2375605}" destId="{58BA81C5-F1DC-4303-842F-6B4243F85A82}" srcOrd="0" destOrd="0" presId="urn:microsoft.com/office/officeart/2005/8/layout/venn2"/>
    <dgm:cxn modelId="{3A1FD02B-0FA0-4A28-B9E7-93753DEFB752}" type="presParOf" srcId="{2BF36E6F-2B24-45A2-9BCC-E90DB2375605}" destId="{0F7C9B0E-75C7-4474-9670-53E0B742A7B4}" srcOrd="1" destOrd="0" presId="urn:microsoft.com/office/officeart/2005/8/layout/venn2"/>
    <dgm:cxn modelId="{AEE96AA3-66D6-44FB-AF16-4B1C0D1D2BC4}" type="presParOf" srcId="{25D70528-7059-491D-90A5-0086D9560A33}" destId="{083C09C4-C16A-4D18-9363-AE7441CE5A09}" srcOrd="3" destOrd="0" presId="urn:microsoft.com/office/officeart/2005/8/layout/venn2"/>
    <dgm:cxn modelId="{9D702DED-689C-4C59-BFE5-F6D6932A3FE5}" type="presParOf" srcId="{083C09C4-C16A-4D18-9363-AE7441CE5A09}" destId="{B1C3934F-0FE8-44B2-ABF6-06C9F257D9F1}" srcOrd="0" destOrd="0" presId="urn:microsoft.com/office/officeart/2005/8/layout/venn2"/>
    <dgm:cxn modelId="{3EE84FF9-385E-4239-A7D8-AA783BA2CAAD}" type="presParOf" srcId="{083C09C4-C16A-4D18-9363-AE7441CE5A09}" destId="{2439F4E9-838C-4843-8990-5C22312D9726}" srcOrd="1" destOrd="0" presId="urn:microsoft.com/office/officeart/2005/8/layout/venn2"/>
    <dgm:cxn modelId="{F5D069CF-FDEA-44FA-9FD7-8B1F8BC9EC2B}" type="presParOf" srcId="{25D70528-7059-491D-90A5-0086D9560A33}" destId="{1694F295-7EED-4115-9EE8-A8FAAB959D94}" srcOrd="4" destOrd="0" presId="urn:microsoft.com/office/officeart/2005/8/layout/venn2"/>
    <dgm:cxn modelId="{EBE15441-2C6E-4A16-A1E7-D6944113E528}" type="presParOf" srcId="{1694F295-7EED-4115-9EE8-A8FAAB959D94}" destId="{FDA49F22-33BC-4CF0-BCF6-E3A52D0F7C92}" srcOrd="0" destOrd="0" presId="urn:microsoft.com/office/officeart/2005/8/layout/venn2"/>
    <dgm:cxn modelId="{BD7DE3AC-F381-4530-81BC-01B0A6C64D32}" type="presParOf" srcId="{1694F295-7EED-4115-9EE8-A8FAAB959D94}" destId="{1921DDE6-16E5-4BBC-BAEE-4D3E53250A10}" srcOrd="1" destOrd="0" presId="urn:microsoft.com/office/officeart/2005/8/layout/venn2"/>
    <dgm:cxn modelId="{B72AAE94-CCF5-4147-97DD-E1A1D7B86802}" type="presParOf" srcId="{25D70528-7059-491D-90A5-0086D9560A33}" destId="{B7301B8A-2F05-41AC-B75F-50D9403CB078}" srcOrd="5" destOrd="0" presId="urn:microsoft.com/office/officeart/2005/8/layout/venn2"/>
    <dgm:cxn modelId="{A23AC17C-A816-407D-84A4-D6C2768EE017}" type="presParOf" srcId="{B7301B8A-2F05-41AC-B75F-50D9403CB078}" destId="{70203A0B-CC47-4A34-A8D1-3E1A23549CDA}" srcOrd="0" destOrd="0" presId="urn:microsoft.com/office/officeart/2005/8/layout/venn2"/>
    <dgm:cxn modelId="{28B47F64-AB3F-4C38-BBFF-6BE4122A959F}" type="presParOf" srcId="{B7301B8A-2F05-41AC-B75F-50D9403CB078}" destId="{EA6E8CAF-50A7-4789-B793-C99B33DB887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04C56-FAB0-42A8-B037-FA6E514AE556}">
      <dsp:nvSpPr>
        <dsp:cNvPr id="0" name=""/>
        <dsp:cNvSpPr/>
      </dsp:nvSpPr>
      <dsp:spPr>
        <a:xfrm>
          <a:off x="1408" y="1931745"/>
          <a:ext cx="3103762" cy="1919797"/>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zh-TW" altLang="en-US" sz="2000" kern="1200" dirty="0"/>
            <a:t>程序設計者只需告訴機器一些通用知識</a:t>
          </a:r>
          <a:endParaRPr lang="zh-HK" altLang="en-US" sz="2000" kern="1200" dirty="0"/>
        </a:p>
      </dsp:txBody>
      <dsp:txXfrm>
        <a:off x="1408" y="1931745"/>
        <a:ext cx="2623813" cy="1919797"/>
      </dsp:txXfrm>
    </dsp:sp>
    <dsp:sp modelId="{58FBE51F-3A48-4F2D-A7F4-88E3A5990B37}">
      <dsp:nvSpPr>
        <dsp:cNvPr id="0" name=""/>
        <dsp:cNvSpPr/>
      </dsp:nvSpPr>
      <dsp:spPr>
        <a:xfrm>
          <a:off x="2378294" y="1931745"/>
          <a:ext cx="3304199" cy="191979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zh-TW" altLang="en-US" sz="2000" kern="1200" dirty="0"/>
            <a:t>程序設計者定義一個足夠靈活的學習結構​</a:t>
          </a:r>
          <a:endParaRPr lang="zh-HK" altLang="en-US" sz="2000" kern="1200" dirty="0"/>
        </a:p>
      </dsp:txBody>
      <dsp:txXfrm>
        <a:off x="3338193" y="1931745"/>
        <a:ext cx="1384402" cy="1919797"/>
      </dsp:txXfrm>
    </dsp:sp>
    <dsp:sp modelId="{15686DAB-D774-4270-91BF-14FFC931798D}">
      <dsp:nvSpPr>
        <dsp:cNvPr id="0" name=""/>
        <dsp:cNvSpPr/>
      </dsp:nvSpPr>
      <dsp:spPr>
        <a:xfrm>
          <a:off x="4955617" y="1931745"/>
          <a:ext cx="3868909" cy="191979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zh-TW" altLang="en-US" sz="2000" kern="1200" dirty="0"/>
            <a:t>機器通過觀察和體驗，</a:t>
          </a:r>
          <a:r>
            <a:rPr lang="zh-HK" altLang="en-US" sz="2000" kern="1200" dirty="0"/>
            <a:t>累積</a:t>
          </a:r>
          <a:r>
            <a:rPr lang="zh-TW" altLang="en-US" sz="2000" kern="1200" dirty="0">
              <a:latin typeface="+mn-ea"/>
              <a:ea typeface="+mn-ea"/>
            </a:rPr>
            <a:t>實</a:t>
          </a:r>
          <a:r>
            <a:rPr lang="zh-TW" altLang="en-US" sz="2000" kern="1200" dirty="0"/>
            <a:t>際經驗，對所定義的學習結構進行調整、改進​</a:t>
          </a:r>
          <a:endParaRPr lang="zh-HK" altLang="en-US" sz="2000" kern="1200" dirty="0"/>
        </a:p>
      </dsp:txBody>
      <dsp:txXfrm>
        <a:off x="5915516" y="1931745"/>
        <a:ext cx="1949112" cy="1919797"/>
      </dsp:txXfrm>
    </dsp:sp>
    <dsp:sp modelId="{13F2049A-8C11-4A1E-9390-D4847652D863}">
      <dsp:nvSpPr>
        <dsp:cNvPr id="0" name=""/>
        <dsp:cNvSpPr/>
      </dsp:nvSpPr>
      <dsp:spPr>
        <a:xfrm>
          <a:off x="8097650" y="1931745"/>
          <a:ext cx="3076941" cy="1919797"/>
        </a:xfrm>
        <a:prstGeom prst="chevron">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zh-TW" altLang="en-US" sz="2000" kern="1200" dirty="0"/>
            <a:t>機器獲得面向特定任務的處理能力​</a:t>
          </a:r>
          <a:endParaRPr lang="zh-HK" altLang="en-US" sz="2000" kern="1200" dirty="0"/>
        </a:p>
      </dsp:txBody>
      <dsp:txXfrm>
        <a:off x="9057549" y="1931745"/>
        <a:ext cx="1157144" cy="1919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465DB-F4E4-47CE-B42A-5C6BC15E88F5}">
      <dsp:nvSpPr>
        <dsp:cNvPr id="0" name=""/>
        <dsp:cNvSpPr/>
      </dsp:nvSpPr>
      <dsp:spPr>
        <a:xfrm>
          <a:off x="606316" y="2441495"/>
          <a:ext cx="1578483" cy="9429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b="1" kern="1200" dirty="0">
              <a:latin typeface="新細明體" panose="02020500000000000000" pitchFamily="18" charset="-120"/>
              <a:ea typeface="新細明體" panose="02020500000000000000" pitchFamily="18" charset="-120"/>
            </a:rPr>
            <a:t>學習目標</a:t>
          </a:r>
          <a:endParaRPr lang="zh-HK" altLang="en-US" sz="2400" b="1" kern="1200" dirty="0">
            <a:latin typeface="新細明體" panose="02020500000000000000" pitchFamily="18" charset="-120"/>
            <a:ea typeface="新細明體" panose="02020500000000000000" pitchFamily="18" charset="-120"/>
          </a:endParaRPr>
        </a:p>
      </dsp:txBody>
      <dsp:txXfrm>
        <a:off x="633935" y="2469114"/>
        <a:ext cx="1523245" cy="887737"/>
      </dsp:txXfrm>
    </dsp:sp>
    <dsp:sp modelId="{2D141888-3B19-49EF-BC6B-5FCD9B2FF7C3}">
      <dsp:nvSpPr>
        <dsp:cNvPr id="0" name=""/>
        <dsp:cNvSpPr/>
      </dsp:nvSpPr>
      <dsp:spPr>
        <a:xfrm rot="17945813">
          <a:off x="1786338" y="2219158"/>
          <a:ext cx="1551303" cy="32124"/>
        </a:xfrm>
        <a:custGeom>
          <a:avLst/>
          <a:gdLst/>
          <a:ahLst/>
          <a:cxnLst/>
          <a:rect l="0" t="0" r="0" b="0"/>
          <a:pathLst>
            <a:path>
              <a:moveTo>
                <a:pt x="0" y="16062"/>
              </a:moveTo>
              <a:lnTo>
                <a:pt x="1551303"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2523207" y="2196437"/>
        <a:ext cx="77565" cy="77565"/>
      </dsp:txXfrm>
    </dsp:sp>
    <dsp:sp modelId="{48E3FD41-9EAB-4B0A-BF2B-1A4C4631C327}">
      <dsp:nvSpPr>
        <dsp:cNvPr id="0" name=""/>
        <dsp:cNvSpPr/>
      </dsp:nvSpPr>
      <dsp:spPr>
        <a:xfrm>
          <a:off x="2939180" y="1085969"/>
          <a:ext cx="1562151" cy="9429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應用角度</a:t>
          </a:r>
        </a:p>
      </dsp:txBody>
      <dsp:txXfrm>
        <a:off x="2966799" y="1113588"/>
        <a:ext cx="1506913" cy="887737"/>
      </dsp:txXfrm>
    </dsp:sp>
    <dsp:sp modelId="{3CFEA6B9-4524-4D6F-91BA-B8FFD524F32E}">
      <dsp:nvSpPr>
        <dsp:cNvPr id="0" name=""/>
        <dsp:cNvSpPr/>
      </dsp:nvSpPr>
      <dsp:spPr>
        <a:xfrm rot="18289469">
          <a:off x="4218018" y="999184"/>
          <a:ext cx="1321006" cy="32124"/>
        </a:xfrm>
        <a:custGeom>
          <a:avLst/>
          <a:gdLst/>
          <a:ahLst/>
          <a:cxnLst/>
          <a:rect l="0" t="0" r="0" b="0"/>
          <a:pathLst>
            <a:path>
              <a:moveTo>
                <a:pt x="0" y="16062"/>
              </a:moveTo>
              <a:lnTo>
                <a:pt x="1321006"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4845496" y="982220"/>
        <a:ext cx="66050" cy="66050"/>
      </dsp:txXfrm>
    </dsp:sp>
    <dsp:sp modelId="{8B1CB206-7645-4874-83F3-0140918D8CB3}">
      <dsp:nvSpPr>
        <dsp:cNvPr id="0" name=""/>
        <dsp:cNvSpPr/>
      </dsp:nvSpPr>
      <dsp:spPr>
        <a:xfrm>
          <a:off x="5255711" y="1547"/>
          <a:ext cx="1885950" cy="942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感知 </a:t>
          </a:r>
          <a:endParaRPr lang="en-US" altLang="zh-HK" sz="2400" kern="1200" dirty="0">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en-US" altLang="en-US" sz="2400" kern="1200" dirty="0">
              <a:latin typeface="新細明體" panose="02020500000000000000" pitchFamily="18" charset="-120"/>
              <a:ea typeface="新細明體" panose="02020500000000000000" pitchFamily="18" charset="-120"/>
            </a:rPr>
            <a:t>Perception</a:t>
          </a:r>
          <a:endParaRPr lang="zh-HK" altLang="en-US" sz="2400" kern="1200" dirty="0">
            <a:latin typeface="新細明體" panose="02020500000000000000" pitchFamily="18" charset="-120"/>
            <a:ea typeface="新細明體" panose="02020500000000000000" pitchFamily="18" charset="-120"/>
          </a:endParaRPr>
        </a:p>
      </dsp:txBody>
      <dsp:txXfrm>
        <a:off x="5283330" y="29166"/>
        <a:ext cx="1830712" cy="887737"/>
      </dsp:txXfrm>
    </dsp:sp>
    <dsp:sp modelId="{4FAEF87C-04E6-4C42-ACC2-88BED8195448}">
      <dsp:nvSpPr>
        <dsp:cNvPr id="0" name=""/>
        <dsp:cNvSpPr/>
      </dsp:nvSpPr>
      <dsp:spPr>
        <a:xfrm>
          <a:off x="7141661" y="456973"/>
          <a:ext cx="754380" cy="32124"/>
        </a:xfrm>
        <a:custGeom>
          <a:avLst/>
          <a:gdLst/>
          <a:ahLst/>
          <a:cxnLst/>
          <a:rect l="0" t="0" r="0" b="0"/>
          <a:pathLst>
            <a:path>
              <a:moveTo>
                <a:pt x="0" y="16062"/>
              </a:moveTo>
              <a:lnTo>
                <a:pt x="754380"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7499991" y="454175"/>
        <a:ext cx="37719" cy="37719"/>
      </dsp:txXfrm>
    </dsp:sp>
    <dsp:sp modelId="{4CB99E5E-FB6F-477D-8DDC-E61F6D91E737}">
      <dsp:nvSpPr>
        <dsp:cNvPr id="0" name=""/>
        <dsp:cNvSpPr/>
      </dsp:nvSpPr>
      <dsp:spPr>
        <a:xfrm>
          <a:off x="7896041" y="1547"/>
          <a:ext cx="2995096" cy="9429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聽聲、看畫</a:t>
          </a:r>
        </a:p>
      </dsp:txBody>
      <dsp:txXfrm>
        <a:off x="7923660" y="29166"/>
        <a:ext cx="2939858" cy="887737"/>
      </dsp:txXfrm>
    </dsp:sp>
    <dsp:sp modelId="{CD924629-6E51-4F57-B711-0F905B441712}">
      <dsp:nvSpPr>
        <dsp:cNvPr id="0" name=""/>
        <dsp:cNvSpPr/>
      </dsp:nvSpPr>
      <dsp:spPr>
        <a:xfrm>
          <a:off x="4501331" y="1541394"/>
          <a:ext cx="754380" cy="32124"/>
        </a:xfrm>
        <a:custGeom>
          <a:avLst/>
          <a:gdLst/>
          <a:ahLst/>
          <a:cxnLst/>
          <a:rect l="0" t="0" r="0" b="0"/>
          <a:pathLst>
            <a:path>
              <a:moveTo>
                <a:pt x="0" y="16062"/>
              </a:moveTo>
              <a:lnTo>
                <a:pt x="754380"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4859661" y="1538597"/>
        <a:ext cx="37719" cy="37719"/>
      </dsp:txXfrm>
    </dsp:sp>
    <dsp:sp modelId="{7CA8256F-EE8D-4B89-90A9-0990D66163F1}">
      <dsp:nvSpPr>
        <dsp:cNvPr id="0" name=""/>
        <dsp:cNvSpPr/>
      </dsp:nvSpPr>
      <dsp:spPr>
        <a:xfrm>
          <a:off x="5255711" y="1085969"/>
          <a:ext cx="1885950" cy="942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推理 </a:t>
          </a:r>
          <a:endParaRPr lang="en-US" altLang="zh-HK" sz="2400" kern="1200" dirty="0">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en-US" altLang="en-US" sz="2400" kern="1200" dirty="0">
              <a:latin typeface="新細明體" panose="02020500000000000000" pitchFamily="18" charset="-120"/>
              <a:ea typeface="新細明體" panose="02020500000000000000" pitchFamily="18" charset="-120"/>
            </a:rPr>
            <a:t>Induction</a:t>
          </a:r>
          <a:endParaRPr lang="zh-HK" altLang="en-US" sz="2400" kern="1200" dirty="0">
            <a:latin typeface="新細明體" panose="02020500000000000000" pitchFamily="18" charset="-120"/>
            <a:ea typeface="新細明體" panose="02020500000000000000" pitchFamily="18" charset="-120"/>
          </a:endParaRPr>
        </a:p>
      </dsp:txBody>
      <dsp:txXfrm>
        <a:off x="5283330" y="1113588"/>
        <a:ext cx="1830712" cy="887737"/>
      </dsp:txXfrm>
    </dsp:sp>
    <dsp:sp modelId="{B265098E-5CB2-467C-A1E9-41F567C17F9C}">
      <dsp:nvSpPr>
        <dsp:cNvPr id="0" name=""/>
        <dsp:cNvSpPr/>
      </dsp:nvSpPr>
      <dsp:spPr>
        <a:xfrm>
          <a:off x="7141661" y="1541394"/>
          <a:ext cx="754380" cy="32124"/>
        </a:xfrm>
        <a:custGeom>
          <a:avLst/>
          <a:gdLst/>
          <a:ahLst/>
          <a:cxnLst/>
          <a:rect l="0" t="0" r="0" b="0"/>
          <a:pathLst>
            <a:path>
              <a:moveTo>
                <a:pt x="0" y="16062"/>
              </a:moveTo>
              <a:lnTo>
                <a:pt x="754380"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7499991" y="1538597"/>
        <a:ext cx="37719" cy="37719"/>
      </dsp:txXfrm>
    </dsp:sp>
    <dsp:sp modelId="{3CADFFA3-9839-4179-8017-6B8536D1CD61}">
      <dsp:nvSpPr>
        <dsp:cNvPr id="0" name=""/>
        <dsp:cNvSpPr/>
      </dsp:nvSpPr>
      <dsp:spPr>
        <a:xfrm>
          <a:off x="7896041" y="1085969"/>
          <a:ext cx="2995096" cy="9429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latin typeface="新細明體" panose="02020500000000000000" pitchFamily="18" charset="-120"/>
              <a:ea typeface="新細明體" panose="02020500000000000000" pitchFamily="18" charset="-120"/>
            </a:rPr>
            <a:t>尋找原因，作出决策</a:t>
          </a:r>
          <a:endParaRPr lang="zh-HK" altLang="en-US" sz="2400" kern="1200" dirty="0">
            <a:latin typeface="新細明體" panose="02020500000000000000" pitchFamily="18" charset="-120"/>
            <a:ea typeface="新細明體" panose="02020500000000000000" pitchFamily="18" charset="-120"/>
          </a:endParaRPr>
        </a:p>
      </dsp:txBody>
      <dsp:txXfrm>
        <a:off x="7923660" y="1113588"/>
        <a:ext cx="2939858" cy="887737"/>
      </dsp:txXfrm>
    </dsp:sp>
    <dsp:sp modelId="{83B34F7D-CE25-402B-944D-9A86FEDFC322}">
      <dsp:nvSpPr>
        <dsp:cNvPr id="0" name=""/>
        <dsp:cNvSpPr/>
      </dsp:nvSpPr>
      <dsp:spPr>
        <a:xfrm rot="3310531">
          <a:off x="4218018" y="2083605"/>
          <a:ext cx="1321006" cy="32124"/>
        </a:xfrm>
        <a:custGeom>
          <a:avLst/>
          <a:gdLst/>
          <a:ahLst/>
          <a:cxnLst/>
          <a:rect l="0" t="0" r="0" b="0"/>
          <a:pathLst>
            <a:path>
              <a:moveTo>
                <a:pt x="0" y="16062"/>
              </a:moveTo>
              <a:lnTo>
                <a:pt x="1321006"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4845496" y="2066642"/>
        <a:ext cx="66050" cy="66050"/>
      </dsp:txXfrm>
    </dsp:sp>
    <dsp:sp modelId="{F8B8D9EF-5FC5-4521-BF90-63DA8C0D1B92}">
      <dsp:nvSpPr>
        <dsp:cNvPr id="0" name=""/>
        <dsp:cNvSpPr/>
      </dsp:nvSpPr>
      <dsp:spPr>
        <a:xfrm>
          <a:off x="5255711" y="2170390"/>
          <a:ext cx="1885950" cy="942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生成 </a:t>
          </a:r>
          <a:endParaRPr lang="en-US" altLang="zh-HK" sz="2400" kern="1200" dirty="0">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en-US" altLang="en-US" sz="2400" kern="1200" dirty="0">
              <a:latin typeface="新細明體" panose="02020500000000000000" pitchFamily="18" charset="-120"/>
              <a:ea typeface="新細明體" panose="02020500000000000000" pitchFamily="18" charset="-120"/>
            </a:rPr>
            <a:t>Generation</a:t>
          </a:r>
          <a:endParaRPr lang="zh-HK" altLang="en-US" sz="2400" kern="1200" dirty="0">
            <a:latin typeface="新細明體" panose="02020500000000000000" pitchFamily="18" charset="-120"/>
            <a:ea typeface="新細明體" panose="02020500000000000000" pitchFamily="18" charset="-120"/>
          </a:endParaRPr>
        </a:p>
      </dsp:txBody>
      <dsp:txXfrm>
        <a:off x="5283330" y="2198009"/>
        <a:ext cx="1830712" cy="887737"/>
      </dsp:txXfrm>
    </dsp:sp>
    <dsp:sp modelId="{45E54F62-787B-4EDD-A384-2A05A4729ED2}">
      <dsp:nvSpPr>
        <dsp:cNvPr id="0" name=""/>
        <dsp:cNvSpPr/>
      </dsp:nvSpPr>
      <dsp:spPr>
        <a:xfrm>
          <a:off x="7141661" y="2625815"/>
          <a:ext cx="754380" cy="32124"/>
        </a:xfrm>
        <a:custGeom>
          <a:avLst/>
          <a:gdLst/>
          <a:ahLst/>
          <a:cxnLst/>
          <a:rect l="0" t="0" r="0" b="0"/>
          <a:pathLst>
            <a:path>
              <a:moveTo>
                <a:pt x="0" y="16062"/>
              </a:moveTo>
              <a:lnTo>
                <a:pt x="754380"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7499991" y="2623018"/>
        <a:ext cx="37719" cy="37719"/>
      </dsp:txXfrm>
    </dsp:sp>
    <dsp:sp modelId="{DB77D396-223F-4625-B146-131542D57485}">
      <dsp:nvSpPr>
        <dsp:cNvPr id="0" name=""/>
        <dsp:cNvSpPr/>
      </dsp:nvSpPr>
      <dsp:spPr>
        <a:xfrm>
          <a:off x="7896041" y="2170390"/>
          <a:ext cx="2995096" cy="9429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latin typeface="新細明體" panose="02020500000000000000" pitchFamily="18" charset="-120"/>
              <a:ea typeface="新細明體" panose="02020500000000000000" pitchFamily="18" charset="-120"/>
            </a:rPr>
            <a:t>生成語音、圖片、文字等</a:t>
          </a:r>
          <a:endParaRPr lang="zh-HK" altLang="en-US" sz="2400" kern="1200" dirty="0">
            <a:latin typeface="新細明體" panose="02020500000000000000" pitchFamily="18" charset="-120"/>
            <a:ea typeface="新細明體" panose="02020500000000000000" pitchFamily="18" charset="-120"/>
          </a:endParaRPr>
        </a:p>
      </dsp:txBody>
      <dsp:txXfrm>
        <a:off x="7923660" y="2198009"/>
        <a:ext cx="2939858" cy="887737"/>
      </dsp:txXfrm>
    </dsp:sp>
    <dsp:sp modelId="{B218F58D-7863-4EFD-AA76-EDAD14B32D2F}">
      <dsp:nvSpPr>
        <dsp:cNvPr id="0" name=""/>
        <dsp:cNvSpPr/>
      </dsp:nvSpPr>
      <dsp:spPr>
        <a:xfrm rot="3654187">
          <a:off x="1786338" y="3574684"/>
          <a:ext cx="1551303" cy="32124"/>
        </a:xfrm>
        <a:custGeom>
          <a:avLst/>
          <a:gdLst/>
          <a:ahLst/>
          <a:cxnLst/>
          <a:rect l="0" t="0" r="0" b="0"/>
          <a:pathLst>
            <a:path>
              <a:moveTo>
                <a:pt x="0" y="16062"/>
              </a:moveTo>
              <a:lnTo>
                <a:pt x="1551303" y="1606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2523207" y="3551964"/>
        <a:ext cx="77565" cy="77565"/>
      </dsp:txXfrm>
    </dsp:sp>
    <dsp:sp modelId="{2BFF2D8B-80D5-40FC-87B2-0804AB262C98}">
      <dsp:nvSpPr>
        <dsp:cNvPr id="0" name=""/>
        <dsp:cNvSpPr/>
      </dsp:nvSpPr>
      <dsp:spPr>
        <a:xfrm>
          <a:off x="2939180" y="3797022"/>
          <a:ext cx="1562151" cy="94297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latin typeface="新細明體" panose="02020500000000000000" pitchFamily="18" charset="-120"/>
              <a:ea typeface="新細明體" panose="02020500000000000000" pitchFamily="18" charset="-120"/>
            </a:rPr>
            <a:t>任務</a:t>
          </a:r>
          <a:r>
            <a:rPr lang="zh-HK" altLang="en-US" sz="2400" kern="1200" dirty="0">
              <a:latin typeface="新細明體" panose="02020500000000000000" pitchFamily="18" charset="-120"/>
              <a:ea typeface="新細明體" panose="02020500000000000000" pitchFamily="18" charset="-120"/>
            </a:rPr>
            <a:t>性質</a:t>
          </a:r>
        </a:p>
      </dsp:txBody>
      <dsp:txXfrm>
        <a:off x="2966799" y="3824641"/>
        <a:ext cx="1506913" cy="887737"/>
      </dsp:txXfrm>
    </dsp:sp>
    <dsp:sp modelId="{DE919E87-30BE-42B3-A32E-2ACCDAFA7D07}">
      <dsp:nvSpPr>
        <dsp:cNvPr id="0" name=""/>
        <dsp:cNvSpPr/>
      </dsp:nvSpPr>
      <dsp:spPr>
        <a:xfrm rot="19457599">
          <a:off x="4414010" y="3981342"/>
          <a:ext cx="929021" cy="32124"/>
        </a:xfrm>
        <a:custGeom>
          <a:avLst/>
          <a:gdLst/>
          <a:ahLst/>
          <a:cxnLst/>
          <a:rect l="0" t="0" r="0" b="0"/>
          <a:pathLst>
            <a:path>
              <a:moveTo>
                <a:pt x="0" y="16062"/>
              </a:moveTo>
              <a:lnTo>
                <a:pt x="929021"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4855295" y="3974179"/>
        <a:ext cx="46451" cy="46451"/>
      </dsp:txXfrm>
    </dsp:sp>
    <dsp:sp modelId="{E90CFE4B-E155-46F4-B7AF-059DCE5C8B44}">
      <dsp:nvSpPr>
        <dsp:cNvPr id="0" name=""/>
        <dsp:cNvSpPr/>
      </dsp:nvSpPr>
      <dsp:spPr>
        <a:xfrm>
          <a:off x="5255711" y="3254811"/>
          <a:ext cx="1885950" cy="942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預測</a:t>
          </a:r>
          <a:endParaRPr lang="en-US" altLang="zh-HK" sz="2400" kern="1200" dirty="0">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 </a:t>
          </a:r>
          <a:r>
            <a:rPr lang="en-US" altLang="en-US" sz="2400" kern="1200" dirty="0">
              <a:latin typeface="新細明體" panose="02020500000000000000" pitchFamily="18" charset="-120"/>
              <a:ea typeface="新細明體" panose="02020500000000000000" pitchFamily="18" charset="-120"/>
            </a:rPr>
            <a:t>Prediction</a:t>
          </a:r>
          <a:endParaRPr lang="zh-HK" altLang="en-US" sz="2400" kern="1200" dirty="0">
            <a:latin typeface="新細明體" panose="02020500000000000000" pitchFamily="18" charset="-120"/>
            <a:ea typeface="新細明體" panose="02020500000000000000" pitchFamily="18" charset="-120"/>
          </a:endParaRPr>
        </a:p>
      </dsp:txBody>
      <dsp:txXfrm>
        <a:off x="5283330" y="3282430"/>
        <a:ext cx="1830712" cy="887737"/>
      </dsp:txXfrm>
    </dsp:sp>
    <dsp:sp modelId="{182CB87F-E00B-424D-90BE-80A727A09D7E}">
      <dsp:nvSpPr>
        <dsp:cNvPr id="0" name=""/>
        <dsp:cNvSpPr/>
      </dsp:nvSpPr>
      <dsp:spPr>
        <a:xfrm>
          <a:off x="7141661" y="3710237"/>
          <a:ext cx="754380" cy="32124"/>
        </a:xfrm>
        <a:custGeom>
          <a:avLst/>
          <a:gdLst/>
          <a:ahLst/>
          <a:cxnLst/>
          <a:rect l="0" t="0" r="0" b="0"/>
          <a:pathLst>
            <a:path>
              <a:moveTo>
                <a:pt x="0" y="16062"/>
              </a:moveTo>
              <a:lnTo>
                <a:pt x="754380"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7499991" y="3707439"/>
        <a:ext cx="37719" cy="37719"/>
      </dsp:txXfrm>
    </dsp:sp>
    <dsp:sp modelId="{C2230D13-F7AC-479D-821A-2D570B4AB7ED}">
      <dsp:nvSpPr>
        <dsp:cNvPr id="0" name=""/>
        <dsp:cNvSpPr/>
      </dsp:nvSpPr>
      <dsp:spPr>
        <a:xfrm>
          <a:off x="7896041" y="3254811"/>
          <a:ext cx="2995096" cy="9429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latin typeface="新細明體" panose="02020500000000000000" pitchFamily="18" charset="-120"/>
              <a:ea typeface="新細明體" panose="02020500000000000000" pitchFamily="18" charset="-120"/>
            </a:rPr>
            <a:t>從一部分數據對推測另一部分數據</a:t>
          </a:r>
          <a:endParaRPr lang="zh-HK" altLang="en-US" sz="2400" kern="1200" dirty="0">
            <a:latin typeface="新細明體" panose="02020500000000000000" pitchFamily="18" charset="-120"/>
            <a:ea typeface="新細明體" panose="02020500000000000000" pitchFamily="18" charset="-120"/>
          </a:endParaRPr>
        </a:p>
      </dsp:txBody>
      <dsp:txXfrm>
        <a:off x="7923660" y="3282430"/>
        <a:ext cx="2939858" cy="887737"/>
      </dsp:txXfrm>
    </dsp:sp>
    <dsp:sp modelId="{2F133835-09E7-4FB2-B7CB-AA63269D08D2}">
      <dsp:nvSpPr>
        <dsp:cNvPr id="0" name=""/>
        <dsp:cNvSpPr/>
      </dsp:nvSpPr>
      <dsp:spPr>
        <a:xfrm rot="2142401">
          <a:off x="4414010" y="4523553"/>
          <a:ext cx="929021" cy="32124"/>
        </a:xfrm>
        <a:custGeom>
          <a:avLst/>
          <a:gdLst/>
          <a:ahLst/>
          <a:cxnLst/>
          <a:rect l="0" t="0" r="0" b="0"/>
          <a:pathLst>
            <a:path>
              <a:moveTo>
                <a:pt x="0" y="16062"/>
              </a:moveTo>
              <a:lnTo>
                <a:pt x="929021" y="16062"/>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4855295" y="4516389"/>
        <a:ext cx="46451" cy="46451"/>
      </dsp:txXfrm>
    </dsp:sp>
    <dsp:sp modelId="{80F2FFC8-B63D-4D6F-8FBE-E0FF16CEC461}">
      <dsp:nvSpPr>
        <dsp:cNvPr id="0" name=""/>
        <dsp:cNvSpPr/>
      </dsp:nvSpPr>
      <dsp:spPr>
        <a:xfrm>
          <a:off x="5255711" y="4339233"/>
          <a:ext cx="1885950" cy="942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HK" altLang="en-US" sz="2400" kern="1200" dirty="0">
              <a:latin typeface="新細明體" panose="02020500000000000000" pitchFamily="18" charset="-120"/>
              <a:ea typeface="新細明體" panose="02020500000000000000" pitchFamily="18" charset="-120"/>
            </a:rPr>
            <a:t>描</a:t>
          </a:r>
          <a:r>
            <a:rPr lang="zh-CN" altLang="en-US" sz="2400" kern="1200" dirty="0">
              <a:latin typeface="新細明體" panose="02020500000000000000" pitchFamily="18" charset="-120"/>
              <a:ea typeface="新細明體" panose="02020500000000000000" pitchFamily="18" charset="-120"/>
            </a:rPr>
            <a:t>述 </a:t>
          </a:r>
          <a:endParaRPr lang="en-US" altLang="zh-CN" sz="2400" kern="1200" dirty="0">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en-US" altLang="en-US" sz="2400" kern="1200" dirty="0">
              <a:latin typeface="新細明體" panose="02020500000000000000" pitchFamily="18" charset="-120"/>
              <a:ea typeface="新細明體" panose="02020500000000000000" pitchFamily="18" charset="-120"/>
            </a:rPr>
            <a:t>Description </a:t>
          </a:r>
          <a:endParaRPr lang="zh-HK" altLang="en-US" sz="2400" kern="1200" dirty="0">
            <a:latin typeface="新細明體" panose="02020500000000000000" pitchFamily="18" charset="-120"/>
            <a:ea typeface="新細明體" panose="02020500000000000000" pitchFamily="18" charset="-120"/>
          </a:endParaRPr>
        </a:p>
      </dsp:txBody>
      <dsp:txXfrm>
        <a:off x="5283330" y="4366852"/>
        <a:ext cx="1830712" cy="887737"/>
      </dsp:txXfrm>
    </dsp:sp>
    <dsp:sp modelId="{E64B548F-FB5E-424A-ACA9-FFA18A4D66FB}">
      <dsp:nvSpPr>
        <dsp:cNvPr id="0" name=""/>
        <dsp:cNvSpPr/>
      </dsp:nvSpPr>
      <dsp:spPr>
        <a:xfrm>
          <a:off x="7141661" y="4794658"/>
          <a:ext cx="754380" cy="32124"/>
        </a:xfrm>
        <a:custGeom>
          <a:avLst/>
          <a:gdLst/>
          <a:ahLst/>
          <a:cxnLst/>
          <a:rect l="0" t="0" r="0" b="0"/>
          <a:pathLst>
            <a:path>
              <a:moveTo>
                <a:pt x="0" y="16062"/>
              </a:moveTo>
              <a:lnTo>
                <a:pt x="754380"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HK" altLang="en-US" sz="2400" kern="1200">
            <a:latin typeface="新細明體" panose="02020500000000000000" pitchFamily="18" charset="-120"/>
            <a:ea typeface="新細明體" panose="02020500000000000000" pitchFamily="18" charset="-120"/>
          </a:endParaRPr>
        </a:p>
      </dsp:txBody>
      <dsp:txXfrm>
        <a:off x="7499991" y="4791861"/>
        <a:ext cx="37719" cy="37719"/>
      </dsp:txXfrm>
    </dsp:sp>
    <dsp:sp modelId="{67FBA995-04A4-45F0-8ED3-C0808893D109}">
      <dsp:nvSpPr>
        <dsp:cNvPr id="0" name=""/>
        <dsp:cNvSpPr/>
      </dsp:nvSpPr>
      <dsp:spPr>
        <a:xfrm>
          <a:off x="7896041" y="4339233"/>
          <a:ext cx="2995096" cy="9429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CN" altLang="en-US" sz="2400" kern="1200" dirty="0">
              <a:latin typeface="新細明體" panose="02020500000000000000" pitchFamily="18" charset="-120"/>
              <a:ea typeface="新細明體" panose="02020500000000000000" pitchFamily="18" charset="-120"/>
            </a:rPr>
            <a:t>發現和刻畫數據的內在規律</a:t>
          </a:r>
          <a:endParaRPr lang="zh-HK" altLang="en-US" sz="2400" kern="1200" dirty="0">
            <a:latin typeface="新細明體" panose="02020500000000000000" pitchFamily="18" charset="-120"/>
            <a:ea typeface="新細明體" panose="02020500000000000000" pitchFamily="18" charset="-120"/>
          </a:endParaRPr>
        </a:p>
      </dsp:txBody>
      <dsp:txXfrm>
        <a:off x="7923660" y="4366852"/>
        <a:ext cx="2939858" cy="887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F179B-2148-4F9E-B62D-A7EAFA44BB7B}">
      <dsp:nvSpPr>
        <dsp:cNvPr id="0" name=""/>
        <dsp:cNvSpPr/>
      </dsp:nvSpPr>
      <dsp:spPr>
        <a:xfrm>
          <a:off x="2623" y="892613"/>
          <a:ext cx="3196622" cy="127864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CN" altLang="en-US" sz="2700" kern="1200" dirty="0"/>
            <a:t>通過攝錄獲取圖像信號</a:t>
          </a:r>
          <a:endParaRPr lang="zh-HK" altLang="en-US" sz="2700" kern="1200" dirty="0"/>
        </a:p>
      </dsp:txBody>
      <dsp:txXfrm>
        <a:off x="641947" y="892613"/>
        <a:ext cx="1917974" cy="1278648"/>
      </dsp:txXfrm>
    </dsp:sp>
    <dsp:sp modelId="{7AB21BED-BACB-4AD1-964F-700645ADD72E}">
      <dsp:nvSpPr>
        <dsp:cNvPr id="0" name=""/>
        <dsp:cNvSpPr/>
      </dsp:nvSpPr>
      <dsp:spPr>
        <a:xfrm>
          <a:off x="2879583" y="892613"/>
          <a:ext cx="3196622" cy="127864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CN" altLang="en-US" sz="2700" kern="1200" dirty="0"/>
            <a:t>分析處理該圖像</a:t>
          </a:r>
          <a:endParaRPr lang="zh-HK" altLang="en-US" sz="2700" kern="1200" dirty="0"/>
        </a:p>
      </dsp:txBody>
      <dsp:txXfrm>
        <a:off x="3518907" y="892613"/>
        <a:ext cx="1917974" cy="1278648"/>
      </dsp:txXfrm>
    </dsp:sp>
    <dsp:sp modelId="{6E4F8739-2873-44C9-87A1-FB110A948072}">
      <dsp:nvSpPr>
        <dsp:cNvPr id="0" name=""/>
        <dsp:cNvSpPr/>
      </dsp:nvSpPr>
      <dsp:spPr>
        <a:xfrm>
          <a:off x="5756543" y="892613"/>
          <a:ext cx="3196622" cy="127864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lvl="0" algn="ctr" defTabSz="1200150">
            <a:lnSpc>
              <a:spcPct val="90000"/>
            </a:lnSpc>
            <a:spcBef>
              <a:spcPct val="0"/>
            </a:spcBef>
            <a:spcAft>
              <a:spcPct val="35000"/>
            </a:spcAft>
          </a:pPr>
          <a:r>
            <a:rPr lang="zh-CN" altLang="en-US" sz="2700" kern="1200" dirty="0"/>
            <a:t>理解圖像內容</a:t>
          </a:r>
          <a:endParaRPr lang="zh-HK" altLang="en-US" sz="2700" kern="1200" dirty="0"/>
        </a:p>
      </dsp:txBody>
      <dsp:txXfrm>
        <a:off x="6395867" y="892613"/>
        <a:ext cx="1917974" cy="1278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105E-1685-498A-BEBA-CA1B9B409081}">
      <dsp:nvSpPr>
        <dsp:cNvPr id="0" name=""/>
        <dsp:cNvSpPr/>
      </dsp:nvSpPr>
      <dsp:spPr>
        <a:xfrm>
          <a:off x="0" y="3940491"/>
          <a:ext cx="4781550" cy="862083"/>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zh-TW" altLang="en-US" sz="2000" kern="1200" dirty="0"/>
            <a:t>根據特徵在記憶中搜索最相似的臉，確定對方是不是訪客​</a:t>
          </a:r>
          <a:endParaRPr lang="zh-HK" altLang="en-US" sz="2000" kern="1200" dirty="0"/>
        </a:p>
      </dsp:txBody>
      <dsp:txXfrm>
        <a:off x="0" y="3940491"/>
        <a:ext cx="4781550" cy="862083"/>
      </dsp:txXfrm>
    </dsp:sp>
    <dsp:sp modelId="{BB0C2B9B-5E32-4065-BBE5-34265940729F}">
      <dsp:nvSpPr>
        <dsp:cNvPr id="0" name=""/>
        <dsp:cNvSpPr/>
      </dsp:nvSpPr>
      <dsp:spPr>
        <a:xfrm rot="10800000">
          <a:off x="0" y="2627538"/>
          <a:ext cx="4781550" cy="1325883"/>
        </a:xfrm>
        <a:prstGeom prst="upArrowCallou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a:t>記著這張臉上的主要特徵​</a:t>
          </a:r>
          <a:endParaRPr lang="zh-HK" altLang="en-US" sz="2400" kern="1200" dirty="0"/>
        </a:p>
      </dsp:txBody>
      <dsp:txXfrm rot="10800000">
        <a:off x="0" y="2627538"/>
        <a:ext cx="4781550" cy="861519"/>
      </dsp:txXfrm>
    </dsp:sp>
    <dsp:sp modelId="{EFC83A10-EFA4-446A-89FD-8E86E9A47821}">
      <dsp:nvSpPr>
        <dsp:cNvPr id="0" name=""/>
        <dsp:cNvSpPr/>
      </dsp:nvSpPr>
      <dsp:spPr>
        <a:xfrm rot="10800000">
          <a:off x="0" y="1314586"/>
          <a:ext cx="4781550" cy="1325883"/>
        </a:xfrm>
        <a:prstGeom prst="upArrowCallou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a:t>找到臉的位置​</a:t>
          </a:r>
          <a:endParaRPr lang="zh-HK" altLang="en-US" sz="2400" kern="1200" dirty="0"/>
        </a:p>
      </dsp:txBody>
      <dsp:txXfrm rot="10800000">
        <a:off x="0" y="1314586"/>
        <a:ext cx="4781550" cy="861519"/>
      </dsp:txXfrm>
    </dsp:sp>
    <dsp:sp modelId="{831250ED-EA28-4364-99AF-64D3487B539B}">
      <dsp:nvSpPr>
        <dsp:cNvPr id="0" name=""/>
        <dsp:cNvSpPr/>
      </dsp:nvSpPr>
      <dsp:spPr>
        <a:xfrm rot="10800000">
          <a:off x="0" y="1633"/>
          <a:ext cx="4781550" cy="1325883"/>
        </a:xfrm>
        <a:prstGeom prst="upArrowCallou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a:t>用雙眼把訪客的形像印入腦海</a:t>
          </a:r>
        </a:p>
      </dsp:txBody>
      <dsp:txXfrm rot="10800000">
        <a:off x="0" y="1633"/>
        <a:ext cx="4781550" cy="861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105E-1685-498A-BEBA-CA1B9B409081}">
      <dsp:nvSpPr>
        <dsp:cNvPr id="0" name=""/>
        <dsp:cNvSpPr/>
      </dsp:nvSpPr>
      <dsp:spPr>
        <a:xfrm>
          <a:off x="0" y="3940491"/>
          <a:ext cx="4781550" cy="862083"/>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a:t>模式匹配</a:t>
          </a:r>
          <a:endParaRPr lang="en-US" altLang="zh-CN" sz="2400" kern="1200" dirty="0"/>
        </a:p>
        <a:p>
          <a:pPr lvl="0" algn="ctr" defTabSz="1066800">
            <a:lnSpc>
              <a:spcPct val="90000"/>
            </a:lnSpc>
            <a:spcBef>
              <a:spcPct val="0"/>
            </a:spcBef>
            <a:spcAft>
              <a:spcPct val="35000"/>
            </a:spcAft>
          </a:pPr>
          <a:r>
            <a:rPr lang="en-US" altLang="zh-HK" sz="2400" kern="1200" dirty="0"/>
            <a:t>Pattern Matching</a:t>
          </a:r>
          <a:endParaRPr lang="zh-HK" altLang="en-US" sz="2400" kern="1200" dirty="0"/>
        </a:p>
      </dsp:txBody>
      <dsp:txXfrm>
        <a:off x="0" y="3940491"/>
        <a:ext cx="4781550" cy="862083"/>
      </dsp:txXfrm>
    </dsp:sp>
    <dsp:sp modelId="{BB0C2B9B-5E32-4065-BBE5-34265940729F}">
      <dsp:nvSpPr>
        <dsp:cNvPr id="0" name=""/>
        <dsp:cNvSpPr/>
      </dsp:nvSpPr>
      <dsp:spPr>
        <a:xfrm rot="10800000">
          <a:off x="0" y="2627538"/>
          <a:ext cx="4781550" cy="1325883"/>
        </a:xfrm>
        <a:prstGeom prst="upArrowCallout">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a:t>特徵提取</a:t>
          </a:r>
          <a:endParaRPr lang="en-US" altLang="zh-CN" sz="2400" kern="1200" dirty="0"/>
        </a:p>
        <a:p>
          <a:pPr lvl="0" algn="ctr" defTabSz="1066800">
            <a:lnSpc>
              <a:spcPct val="90000"/>
            </a:lnSpc>
            <a:spcBef>
              <a:spcPct val="0"/>
            </a:spcBef>
            <a:spcAft>
              <a:spcPct val="35000"/>
            </a:spcAft>
          </a:pPr>
          <a:r>
            <a:rPr lang="en-US" altLang="zh-CN" sz="2400" kern="1200" dirty="0"/>
            <a:t>Feature Extraction</a:t>
          </a:r>
          <a:endParaRPr lang="zh-HK" altLang="en-US" sz="2400" kern="1200" dirty="0"/>
        </a:p>
      </dsp:txBody>
      <dsp:txXfrm rot="10800000">
        <a:off x="0" y="2627538"/>
        <a:ext cx="4781550" cy="861519"/>
      </dsp:txXfrm>
    </dsp:sp>
    <dsp:sp modelId="{EFC83A10-EFA4-446A-89FD-8E86E9A47821}">
      <dsp:nvSpPr>
        <dsp:cNvPr id="0" name=""/>
        <dsp:cNvSpPr/>
      </dsp:nvSpPr>
      <dsp:spPr>
        <a:xfrm rot="10800000">
          <a:off x="0" y="1314586"/>
          <a:ext cx="4781550" cy="1325883"/>
        </a:xfrm>
        <a:prstGeom prst="upArrowCallout">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a:t>數據預處理</a:t>
          </a:r>
          <a:endParaRPr lang="en-US" altLang="zh-CN" sz="2400" kern="1200" dirty="0"/>
        </a:p>
        <a:p>
          <a:pPr lvl="0" algn="ctr" defTabSz="1066800">
            <a:lnSpc>
              <a:spcPct val="90000"/>
            </a:lnSpc>
            <a:spcBef>
              <a:spcPct val="0"/>
            </a:spcBef>
            <a:spcAft>
              <a:spcPct val="35000"/>
            </a:spcAft>
          </a:pPr>
          <a:r>
            <a:rPr lang="en-US" altLang="zh-CN" sz="2400" kern="1200" dirty="0"/>
            <a:t>Data Processing</a:t>
          </a:r>
          <a:endParaRPr lang="zh-HK" altLang="en-US" sz="2400" kern="1200" dirty="0"/>
        </a:p>
      </dsp:txBody>
      <dsp:txXfrm rot="10800000">
        <a:off x="0" y="1314586"/>
        <a:ext cx="4781550" cy="861519"/>
      </dsp:txXfrm>
    </dsp:sp>
    <dsp:sp modelId="{831250ED-EA28-4364-99AF-64D3487B539B}">
      <dsp:nvSpPr>
        <dsp:cNvPr id="0" name=""/>
        <dsp:cNvSpPr/>
      </dsp:nvSpPr>
      <dsp:spPr>
        <a:xfrm rot="10800000">
          <a:off x="0" y="1633"/>
          <a:ext cx="4781550" cy="1325883"/>
        </a:xfrm>
        <a:prstGeom prst="upArrowCallou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CN" altLang="en-US" sz="2400" kern="1200" dirty="0"/>
            <a:t>圖像</a:t>
          </a:r>
          <a:r>
            <a:rPr lang="zh-HK" altLang="en-US" sz="2400" kern="1200" dirty="0"/>
            <a:t>採</a:t>
          </a:r>
          <a:r>
            <a:rPr lang="zh-CN" altLang="en-US" sz="2400" kern="1200" dirty="0"/>
            <a:t>集</a:t>
          </a:r>
          <a:endParaRPr lang="en-US" altLang="zh-CN" sz="2400" kern="1200" dirty="0"/>
        </a:p>
        <a:p>
          <a:pPr lvl="0" algn="ctr" defTabSz="1066800">
            <a:lnSpc>
              <a:spcPct val="90000"/>
            </a:lnSpc>
            <a:spcBef>
              <a:spcPct val="0"/>
            </a:spcBef>
            <a:spcAft>
              <a:spcPct val="35000"/>
            </a:spcAft>
          </a:pPr>
          <a:r>
            <a:rPr lang="en-US" altLang="zh-CN" sz="2400" kern="1200" dirty="0"/>
            <a:t>Image Capturing</a:t>
          </a:r>
          <a:endParaRPr lang="zh-HK" altLang="en-US" sz="2400" kern="1200" dirty="0"/>
        </a:p>
      </dsp:txBody>
      <dsp:txXfrm rot="10800000">
        <a:off x="0" y="1633"/>
        <a:ext cx="4781550" cy="861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41A2D-03F2-4CE9-B152-DB628A3C410B}">
      <dsp:nvSpPr>
        <dsp:cNvPr id="0" name=""/>
        <dsp:cNvSpPr/>
      </dsp:nvSpPr>
      <dsp:spPr>
        <a:xfrm>
          <a:off x="2873014" y="578701"/>
          <a:ext cx="3855170" cy="3855170"/>
        </a:xfrm>
        <a:prstGeom prst="blockArc">
          <a:avLst>
            <a:gd name="adj1" fmla="val 11880000"/>
            <a:gd name="adj2" fmla="val 16200000"/>
            <a:gd name="adj3" fmla="val 464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96B221-7769-409F-8692-011191D95A47}">
      <dsp:nvSpPr>
        <dsp:cNvPr id="0" name=""/>
        <dsp:cNvSpPr/>
      </dsp:nvSpPr>
      <dsp:spPr>
        <a:xfrm>
          <a:off x="2873014" y="578701"/>
          <a:ext cx="3855170" cy="3855170"/>
        </a:xfrm>
        <a:prstGeom prst="blockArc">
          <a:avLst>
            <a:gd name="adj1" fmla="val 7560000"/>
            <a:gd name="adj2" fmla="val 11880000"/>
            <a:gd name="adj3" fmla="val 4640"/>
          </a:avLst>
        </a:prstGeom>
        <a:solidFill>
          <a:schemeClr val="accent4">
            <a:hueOff val="7350668"/>
            <a:satOff val="-30583"/>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6A8600-D381-4724-B128-B4C6220A9F2D}">
      <dsp:nvSpPr>
        <dsp:cNvPr id="0" name=""/>
        <dsp:cNvSpPr/>
      </dsp:nvSpPr>
      <dsp:spPr>
        <a:xfrm>
          <a:off x="2873014" y="578701"/>
          <a:ext cx="3855170" cy="3855170"/>
        </a:xfrm>
        <a:prstGeom prst="blockArc">
          <a:avLst>
            <a:gd name="adj1" fmla="val 3240000"/>
            <a:gd name="adj2" fmla="val 7560000"/>
            <a:gd name="adj3" fmla="val 464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D2BAEB-0BF6-420C-97B0-37E32C7CD7BF}">
      <dsp:nvSpPr>
        <dsp:cNvPr id="0" name=""/>
        <dsp:cNvSpPr/>
      </dsp:nvSpPr>
      <dsp:spPr>
        <a:xfrm>
          <a:off x="2873014" y="578701"/>
          <a:ext cx="3855170" cy="3855170"/>
        </a:xfrm>
        <a:prstGeom prst="blockArc">
          <a:avLst>
            <a:gd name="adj1" fmla="val 20520000"/>
            <a:gd name="adj2" fmla="val 3240000"/>
            <a:gd name="adj3" fmla="val 4640"/>
          </a:avLst>
        </a:prstGeom>
        <a:solidFill>
          <a:schemeClr val="accent4">
            <a:hueOff val="2450223"/>
            <a:satOff val="-10194"/>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DE584E-0258-45E5-9189-AEA54B4A8FF6}">
      <dsp:nvSpPr>
        <dsp:cNvPr id="0" name=""/>
        <dsp:cNvSpPr/>
      </dsp:nvSpPr>
      <dsp:spPr>
        <a:xfrm>
          <a:off x="2873014" y="578701"/>
          <a:ext cx="3855170" cy="3855170"/>
        </a:xfrm>
        <a:prstGeom prst="blockArc">
          <a:avLst>
            <a:gd name="adj1" fmla="val 16200000"/>
            <a:gd name="adj2" fmla="val 2052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5834BE-4C09-4910-AF7F-C98305FE8666}">
      <dsp:nvSpPr>
        <dsp:cNvPr id="0" name=""/>
        <dsp:cNvSpPr/>
      </dsp:nvSpPr>
      <dsp:spPr>
        <a:xfrm>
          <a:off x="3913379" y="1619066"/>
          <a:ext cx="1774440" cy="177444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zh-HK" altLang="en-US" sz="2600" kern="1200" dirty="0"/>
            <a:t>人工智能的五大理念</a:t>
          </a:r>
        </a:p>
      </dsp:txBody>
      <dsp:txXfrm>
        <a:off x="4173240" y="1878927"/>
        <a:ext cx="1254718" cy="1254718"/>
      </dsp:txXfrm>
    </dsp:sp>
    <dsp:sp modelId="{D6430A3A-95B5-4C18-A9B9-D27093B4D605}">
      <dsp:nvSpPr>
        <dsp:cNvPr id="0" name=""/>
        <dsp:cNvSpPr/>
      </dsp:nvSpPr>
      <dsp:spPr>
        <a:xfrm>
          <a:off x="4179545" y="2363"/>
          <a:ext cx="1242108" cy="124210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zh-HK" altLang="en-US" sz="2100" kern="1200" dirty="0"/>
            <a:t>感知</a:t>
          </a:r>
        </a:p>
      </dsp:txBody>
      <dsp:txXfrm>
        <a:off x="4361448" y="184266"/>
        <a:ext cx="878302" cy="878302"/>
      </dsp:txXfrm>
    </dsp:sp>
    <dsp:sp modelId="{A33C4776-599B-4738-87B9-CBF8C589D218}">
      <dsp:nvSpPr>
        <dsp:cNvPr id="0" name=""/>
        <dsp:cNvSpPr/>
      </dsp:nvSpPr>
      <dsp:spPr>
        <a:xfrm>
          <a:off x="5970261" y="1303394"/>
          <a:ext cx="1242108" cy="1242108"/>
        </a:xfrm>
        <a:prstGeom prst="ellipse">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zh-HK" altLang="en-US" sz="2100" kern="1200" dirty="0"/>
            <a:t>表示與推理</a:t>
          </a:r>
        </a:p>
      </dsp:txBody>
      <dsp:txXfrm>
        <a:off x="6152164" y="1485297"/>
        <a:ext cx="878302" cy="878302"/>
      </dsp:txXfrm>
    </dsp:sp>
    <dsp:sp modelId="{0D583831-D0ED-4EEE-AF3C-FBCD9304AD13}">
      <dsp:nvSpPr>
        <dsp:cNvPr id="0" name=""/>
        <dsp:cNvSpPr/>
      </dsp:nvSpPr>
      <dsp:spPr>
        <a:xfrm>
          <a:off x="5286268" y="3408506"/>
          <a:ext cx="1242108" cy="1242108"/>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HK" altLang="en-US" sz="2400" kern="1200" dirty="0"/>
            <a:t>機器學習</a:t>
          </a:r>
        </a:p>
      </dsp:txBody>
      <dsp:txXfrm>
        <a:off x="5468171" y="3590409"/>
        <a:ext cx="878302" cy="878302"/>
      </dsp:txXfrm>
    </dsp:sp>
    <dsp:sp modelId="{48DF4449-CBC1-42A0-98DA-F4B5BAF797C6}">
      <dsp:nvSpPr>
        <dsp:cNvPr id="0" name=""/>
        <dsp:cNvSpPr/>
      </dsp:nvSpPr>
      <dsp:spPr>
        <a:xfrm>
          <a:off x="3072822" y="3408506"/>
          <a:ext cx="1242108" cy="1242108"/>
        </a:xfrm>
        <a:prstGeom prst="ellipse">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HK" altLang="en-US" sz="2400" kern="1200" dirty="0"/>
            <a:t>人機交互</a:t>
          </a:r>
        </a:p>
      </dsp:txBody>
      <dsp:txXfrm>
        <a:off x="3254725" y="3590409"/>
        <a:ext cx="878302" cy="878302"/>
      </dsp:txXfrm>
    </dsp:sp>
    <dsp:sp modelId="{2FBF21BB-FB4B-4B3D-97BE-B7676B2DAD3A}">
      <dsp:nvSpPr>
        <dsp:cNvPr id="0" name=""/>
        <dsp:cNvSpPr/>
      </dsp:nvSpPr>
      <dsp:spPr>
        <a:xfrm>
          <a:off x="2388830" y="1303394"/>
          <a:ext cx="1242108" cy="1242108"/>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HK" altLang="en-US" sz="2400" kern="1200" dirty="0"/>
            <a:t>社會影響</a:t>
          </a:r>
        </a:p>
      </dsp:txBody>
      <dsp:txXfrm>
        <a:off x="2570733" y="1485297"/>
        <a:ext cx="878302" cy="878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DF794-4A7C-41D6-ACC6-5B7E41B7B8E8}">
      <dsp:nvSpPr>
        <dsp:cNvPr id="0" name=""/>
        <dsp:cNvSpPr/>
      </dsp:nvSpPr>
      <dsp:spPr>
        <a:xfrm>
          <a:off x="228716" y="0"/>
          <a:ext cx="5762687" cy="5762687"/>
        </a:xfrm>
        <a:prstGeom prst="ellipse">
          <a:avLst/>
        </a:prstGeom>
        <a:solidFill>
          <a:srgbClr val="E9EDF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solidFill>
                <a:schemeClr val="tx1"/>
              </a:solidFill>
            </a:rPr>
            <a:t>Computer Program</a:t>
          </a:r>
          <a:endParaRPr lang="zh-HK" altLang="en-US" sz="1600" kern="1200" dirty="0">
            <a:solidFill>
              <a:schemeClr val="tx1"/>
            </a:solidFill>
          </a:endParaRPr>
        </a:p>
      </dsp:txBody>
      <dsp:txXfrm>
        <a:off x="2029556" y="288134"/>
        <a:ext cx="2161007" cy="576268"/>
      </dsp:txXfrm>
    </dsp:sp>
    <dsp:sp modelId="{D4F858FF-DAB1-48F0-B02F-9498EBF33813}">
      <dsp:nvSpPr>
        <dsp:cNvPr id="0" name=""/>
        <dsp:cNvSpPr/>
      </dsp:nvSpPr>
      <dsp:spPr>
        <a:xfrm>
          <a:off x="660918" y="864403"/>
          <a:ext cx="4898283" cy="4898283"/>
        </a:xfrm>
        <a:prstGeom prst="ellipse">
          <a:avLst/>
        </a:prstGeom>
        <a:solidFill>
          <a:schemeClr val="accent5">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solidFill>
                <a:schemeClr val="tx1"/>
              </a:solidFill>
            </a:rPr>
            <a:t>Artificial Intelligence (AI) </a:t>
          </a:r>
          <a:endParaRPr lang="zh-HK" altLang="en-US" sz="1600" kern="1200" dirty="0">
            <a:solidFill>
              <a:schemeClr val="tx1"/>
            </a:solidFill>
          </a:endParaRPr>
        </a:p>
      </dsp:txBody>
      <dsp:txXfrm>
        <a:off x="2053868" y="1146054"/>
        <a:ext cx="2112384" cy="563302"/>
      </dsp:txXfrm>
    </dsp:sp>
    <dsp:sp modelId="{58BA81C5-F1DC-4303-842F-6B4243F85A82}">
      <dsp:nvSpPr>
        <dsp:cNvPr id="0" name=""/>
        <dsp:cNvSpPr/>
      </dsp:nvSpPr>
      <dsp:spPr>
        <a:xfrm>
          <a:off x="1136968" y="1728806"/>
          <a:ext cx="4033880" cy="4033880"/>
        </a:xfrm>
        <a:prstGeom prst="ellipse">
          <a:avLst/>
        </a:prstGeom>
        <a:solidFill>
          <a:srgbClr val="5C95D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t>Machine Learning (ML)</a:t>
          </a:r>
          <a:endParaRPr lang="zh-HK" altLang="en-US" sz="1600" kern="1200" dirty="0"/>
        </a:p>
      </dsp:txBody>
      <dsp:txXfrm>
        <a:off x="2110142" y="2007143"/>
        <a:ext cx="2087533" cy="556675"/>
      </dsp:txXfrm>
    </dsp:sp>
    <dsp:sp modelId="{B1C3934F-0FE8-44B2-ABF6-06C9F257D9F1}">
      <dsp:nvSpPr>
        <dsp:cNvPr id="0" name=""/>
        <dsp:cNvSpPr/>
      </dsp:nvSpPr>
      <dsp:spPr>
        <a:xfrm>
          <a:off x="1569187" y="2593209"/>
          <a:ext cx="3169477" cy="3169477"/>
        </a:xfrm>
        <a:prstGeom prst="ellipse">
          <a:avLst/>
        </a:prstGeom>
        <a:solidFill>
          <a:srgbClr val="284FB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t>Artificial Neural Network (ANN)</a:t>
          </a:r>
          <a:endParaRPr lang="zh-HK" altLang="en-US" sz="1600" kern="1200" dirty="0"/>
        </a:p>
      </dsp:txBody>
      <dsp:txXfrm>
        <a:off x="2298167" y="2878462"/>
        <a:ext cx="1711518" cy="570506"/>
      </dsp:txXfrm>
    </dsp:sp>
    <dsp:sp modelId="{FDA49F22-33BC-4CF0-BCF6-E3A52D0F7C92}">
      <dsp:nvSpPr>
        <dsp:cNvPr id="0" name=""/>
        <dsp:cNvSpPr/>
      </dsp:nvSpPr>
      <dsp:spPr>
        <a:xfrm>
          <a:off x="1957523" y="3457612"/>
          <a:ext cx="2305074" cy="2305074"/>
        </a:xfrm>
        <a:prstGeom prst="ellipse">
          <a:avLst/>
        </a:prstGeom>
        <a:solidFill>
          <a:srgbClr val="27457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t>D</a:t>
          </a:r>
          <a:r>
            <a:rPr lang="en-US" altLang="zh-CN" sz="1600" kern="1200" dirty="0"/>
            <a:t>eep </a:t>
          </a:r>
          <a:r>
            <a:rPr lang="en-US" altLang="zh-HK" sz="1600" kern="1200" dirty="0"/>
            <a:t>Learning (DL)</a:t>
          </a:r>
          <a:endParaRPr lang="zh-HK" altLang="en-US" sz="1600" kern="1200" dirty="0"/>
        </a:p>
      </dsp:txBody>
      <dsp:txXfrm>
        <a:off x="2360911" y="3745746"/>
        <a:ext cx="1498298" cy="576268"/>
      </dsp:txXfrm>
    </dsp:sp>
    <dsp:sp modelId="{70203A0B-CC47-4A34-A8D1-3E1A23549CDA}">
      <dsp:nvSpPr>
        <dsp:cNvPr id="0" name=""/>
        <dsp:cNvSpPr/>
      </dsp:nvSpPr>
      <dsp:spPr>
        <a:xfrm>
          <a:off x="2389724" y="4322015"/>
          <a:ext cx="1440671" cy="1440671"/>
        </a:xfrm>
        <a:prstGeom prst="ellipse">
          <a:avLst/>
        </a:prstGeom>
        <a:solidFill>
          <a:srgbClr val="13223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HK" sz="1600" kern="1200" dirty="0"/>
            <a:t>CNN</a:t>
          </a:r>
          <a:endParaRPr lang="zh-HK" altLang="en-US" sz="1600" kern="1200" dirty="0"/>
        </a:p>
      </dsp:txBody>
      <dsp:txXfrm>
        <a:off x="2600706" y="4682183"/>
        <a:ext cx="1018708" cy="7203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9808731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9355422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6644945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820410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20181450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80131704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4176712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9105442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5590340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13079628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E8352ED3-3C46-4C9A-9738-67B2D875E7E2}" type="datetime2">
              <a:rPr lang="en-US" smtClean="0"/>
              <a:pPr/>
              <a:t>Wednesday, September 29, 2021</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7955885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52ED3-3C46-4C9A-9738-67B2D875E7E2}" type="datetime2">
              <a:rPr lang="en-US" smtClean="0"/>
              <a:pPr/>
              <a:t>Wednesday, September 29, 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6043-7A67-491B-98BC-F933DED7226D}" type="slidenum">
              <a:rPr lang="en-US" smtClean="0"/>
              <a:pPr/>
              <a:t>‹#›</a:t>
            </a:fld>
            <a:endParaRPr lang="en-US" dirty="0"/>
          </a:p>
        </p:txBody>
      </p:sp>
    </p:spTree>
    <p:extLst>
      <p:ext uri="{BB962C8B-B14F-4D97-AF65-F5344CB8AC3E}">
        <p14:creationId xmlns:p14="http://schemas.microsoft.com/office/powerpoint/2010/main" val="30224784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masswerk.at/elizabot/"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1.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kopu.chat/2017/01/18/%e4%b8%80%e5%b0%8f%e6%99%82python%e5%85%a5%e9%96%80-part-2/" TargetMode="External"/><Relationship Id="rId2" Type="http://schemas.openxmlformats.org/officeDocument/2006/relationships/hyperlink" Target="https://kopu.chat/2017/01/18/%E4%B8%80%E5%B0%8F%E6%99%82python%E5%85%A5%E9%96%80-part-1/" TargetMode="External"/><Relationship Id="rId1" Type="http://schemas.openxmlformats.org/officeDocument/2006/relationships/slideLayout" Target="../slideLayouts/slideLayout2.xml"/><Relationship Id="rId5" Type="http://schemas.openxmlformats.org/officeDocument/2006/relationships/hyperlink" Target="https://aleelive.com/pythonbasic/pybasic-2/.html" TargetMode="External"/><Relationship Id="rId4" Type="http://schemas.openxmlformats.org/officeDocument/2006/relationships/hyperlink" Target="https://aleelive.com/pythonbasic/pybasic-1/.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圖片 3" descr="白色背景上的玩具機器人。">
            <a:extLst>
              <a:ext uri="{FF2B5EF4-FFF2-40B4-BE49-F238E27FC236}">
                <a16:creationId xmlns:a16="http://schemas.microsoft.com/office/drawing/2014/main" id="{1C8CE5E2-3F98-422E-995F-E7A32D1BA7FD}"/>
              </a:ext>
            </a:extLst>
          </p:cNvPr>
          <p:cNvPicPr>
            <a:picLocks noChangeAspect="1"/>
          </p:cNvPicPr>
          <p:nvPr/>
        </p:nvPicPr>
        <p:blipFill rotWithShape="1">
          <a:blip r:embed="rId2">
            <a:extLst>
              <a:ext uri="{28A0092B-C50C-407E-A947-70E740481C1C}">
                <a14:useLocalDpi xmlns:a14="http://schemas.microsoft.com/office/drawing/2010/main" val="0"/>
              </a:ext>
            </a:extLst>
          </a:blip>
          <a:srcRect t="11960" b="3771"/>
          <a:stretch/>
        </p:blipFill>
        <p:spPr>
          <a:xfrm>
            <a:off x="20" y="10"/>
            <a:ext cx="12191980" cy="6857990"/>
          </a:xfrm>
          <a:prstGeom prst="rect">
            <a:avLst/>
          </a:prstGeom>
        </p:spPr>
      </p:pic>
      <p:sp>
        <p:nvSpPr>
          <p:cNvPr id="3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標題 1">
            <a:extLst>
              <a:ext uri="{FF2B5EF4-FFF2-40B4-BE49-F238E27FC236}">
                <a16:creationId xmlns:a16="http://schemas.microsoft.com/office/drawing/2014/main" id="{8C22C60C-7D71-4CD3-BDC0-E15DFE9A5855}"/>
              </a:ext>
            </a:extLst>
          </p:cNvPr>
          <p:cNvSpPr>
            <a:spLocks noGrp="1"/>
          </p:cNvSpPr>
          <p:nvPr>
            <p:ph type="ctrTitle"/>
          </p:nvPr>
        </p:nvSpPr>
        <p:spPr>
          <a:xfrm>
            <a:off x="7941589" y="3281868"/>
            <a:ext cx="4173272" cy="1841925"/>
          </a:xfrm>
        </p:spPr>
        <p:txBody>
          <a:bodyPr>
            <a:normAutofit/>
          </a:bodyPr>
          <a:lstStyle/>
          <a:p>
            <a:r>
              <a:rPr lang="zh-CN" sz="3100" b="1" dirty="0">
                <a:solidFill>
                  <a:srgbClr val="FF0000"/>
                </a:solidFill>
                <a:latin typeface="新細明體" panose="02020500000000000000" pitchFamily="18" charset="-120"/>
                <a:ea typeface="新細明體" panose="02020500000000000000" pitchFamily="18" charset="-120"/>
                <a:cs typeface="+mj-lt"/>
              </a:rPr>
              <a:t>第</a:t>
            </a:r>
            <a:r>
              <a:rPr lang="zh-CN" altLang="en-US" sz="3100" b="1" dirty="0">
                <a:solidFill>
                  <a:srgbClr val="FF0000"/>
                </a:solidFill>
                <a:latin typeface="新細明體" panose="02020500000000000000" pitchFamily="18" charset="-120"/>
                <a:ea typeface="新細明體" panose="02020500000000000000" pitchFamily="18" charset="-120"/>
                <a:cs typeface="+mj-lt"/>
              </a:rPr>
              <a:t>一</a:t>
            </a:r>
            <a:r>
              <a:rPr lang="zh-CN" sz="3100" b="1" dirty="0">
                <a:solidFill>
                  <a:srgbClr val="FF0000"/>
                </a:solidFill>
                <a:latin typeface="新細明體" panose="02020500000000000000" pitchFamily="18" charset="-120"/>
                <a:ea typeface="新細明體" panose="02020500000000000000" pitchFamily="18" charset="-120"/>
                <a:cs typeface="+mj-lt"/>
              </a:rPr>
              <a:t>講：</a:t>
            </a:r>
            <a:r>
              <a:rPr lang="en-US" altLang="zh-CN" sz="3100" dirty="0">
                <a:latin typeface="新細明體" panose="02020500000000000000" pitchFamily="18" charset="-120"/>
                <a:ea typeface="新細明體" panose="02020500000000000000" pitchFamily="18" charset="-120"/>
                <a:cs typeface="+mj-lt"/>
              </a:rPr>
              <a:t/>
            </a:r>
            <a:br>
              <a:rPr lang="en-US" altLang="zh-CN" sz="3100" dirty="0">
                <a:latin typeface="新細明體" panose="02020500000000000000" pitchFamily="18" charset="-120"/>
                <a:ea typeface="新細明體" panose="02020500000000000000" pitchFamily="18" charset="-120"/>
                <a:cs typeface="+mj-lt"/>
              </a:rPr>
            </a:br>
            <a:r>
              <a:rPr lang="zh-CN" altLang="en-US" sz="3100" dirty="0">
                <a:latin typeface="新細明體" panose="02020500000000000000" pitchFamily="18" charset="-120"/>
                <a:ea typeface="新細明體" panose="02020500000000000000" pitchFamily="18" charset="-120"/>
              </a:rPr>
              <a:t>人工智能的定義、歷史發展趨勢、人工智能的道德問題</a:t>
            </a:r>
            <a:endParaRPr lang="zh-HK" altLang="en-US" sz="3100" dirty="0">
              <a:latin typeface="新細明體" panose="02020500000000000000" pitchFamily="18" charset="-120"/>
              <a:ea typeface="新細明體" panose="02020500000000000000" pitchFamily="18" charset="-120"/>
              <a:cs typeface="Calibri Light"/>
            </a:endParaRPr>
          </a:p>
        </p:txBody>
      </p:sp>
      <p:cxnSp>
        <p:nvCxnSpPr>
          <p:cNvPr id="33" name="Straight Connector 32">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6" name="標題 1">
            <a:extLst>
              <a:ext uri="{FF2B5EF4-FFF2-40B4-BE49-F238E27FC236}">
                <a16:creationId xmlns:a16="http://schemas.microsoft.com/office/drawing/2014/main" id="{C07F658A-7871-4760-A368-AF85517E727E}"/>
              </a:ext>
            </a:extLst>
          </p:cNvPr>
          <p:cNvSpPr txBox="1">
            <a:spLocks/>
          </p:cNvSpPr>
          <p:nvPr/>
        </p:nvSpPr>
        <p:spPr>
          <a:xfrm>
            <a:off x="4638686" y="4420599"/>
            <a:ext cx="2914627" cy="76889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zh-HK" altLang="en-US" sz="3600" dirty="0"/>
          </a:p>
        </p:txBody>
      </p:sp>
    </p:spTree>
    <p:extLst>
      <p:ext uri="{BB962C8B-B14F-4D97-AF65-F5344CB8AC3E}">
        <p14:creationId xmlns:p14="http://schemas.microsoft.com/office/powerpoint/2010/main" val="1978007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CCFDDC-EF26-453C-A208-72E92524497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人工智能的三起兩落</a:t>
            </a:r>
            <a:endParaRPr lang="zh-HK" altLang="en-US" dirty="0">
              <a:latin typeface="新細明體" panose="02020500000000000000" pitchFamily="18" charset="-120"/>
              <a:ea typeface="新細明體" panose="02020500000000000000" pitchFamily="18" charset="-120"/>
            </a:endParaRPr>
          </a:p>
        </p:txBody>
      </p:sp>
      <p:graphicFrame>
        <p:nvGraphicFramePr>
          <p:cNvPr id="9" name="圖表 8">
            <a:extLst>
              <a:ext uri="{FF2B5EF4-FFF2-40B4-BE49-F238E27FC236}">
                <a16:creationId xmlns:a16="http://schemas.microsoft.com/office/drawing/2014/main" id="{AB7DB7F8-56A7-4E16-9CC6-D91778C0C8A7}"/>
              </a:ext>
            </a:extLst>
          </p:cNvPr>
          <p:cNvGraphicFramePr/>
          <p:nvPr>
            <p:extLst>
              <p:ext uri="{D42A27DB-BD31-4B8C-83A1-F6EECF244321}">
                <p14:modId xmlns:p14="http://schemas.microsoft.com/office/powerpoint/2010/main" val="212624768"/>
              </p:ext>
            </p:extLst>
          </p:nvPr>
        </p:nvGraphicFramePr>
        <p:xfrm>
          <a:off x="694266" y="1498601"/>
          <a:ext cx="10803467" cy="5359399"/>
        </p:xfrm>
        <a:graphic>
          <a:graphicData uri="http://schemas.openxmlformats.org/drawingml/2006/chart">
            <c:chart xmlns:c="http://schemas.openxmlformats.org/drawingml/2006/chart" xmlns:r="http://schemas.openxmlformats.org/officeDocument/2006/relationships" r:id="rId2"/>
          </a:graphicData>
        </a:graphic>
      </p:graphicFrame>
      <p:sp>
        <p:nvSpPr>
          <p:cNvPr id="10" name="文字方塊 9">
            <a:extLst>
              <a:ext uri="{FF2B5EF4-FFF2-40B4-BE49-F238E27FC236}">
                <a16:creationId xmlns:a16="http://schemas.microsoft.com/office/drawing/2014/main" id="{7B7AA748-FF08-4DC2-B309-EFD46197DACE}"/>
              </a:ext>
            </a:extLst>
          </p:cNvPr>
          <p:cNvSpPr txBox="1"/>
          <p:nvPr/>
        </p:nvSpPr>
        <p:spPr>
          <a:xfrm>
            <a:off x="1703239" y="2411552"/>
            <a:ext cx="1378857" cy="400110"/>
          </a:xfrm>
          <a:prstGeom prst="rect">
            <a:avLst/>
          </a:prstGeom>
          <a:noFill/>
        </p:spPr>
        <p:txBody>
          <a:bodyPr wrap="square" rtlCol="0">
            <a:spAutoFit/>
          </a:bodyPr>
          <a:lstStyle/>
          <a:p>
            <a:pPr algn="ctr"/>
            <a:r>
              <a:rPr lang="zh-CN" altLang="en-US" sz="2000" dirty="0">
                <a:latin typeface="新細明體" panose="02020500000000000000" pitchFamily="18" charset="-120"/>
                <a:ea typeface="新細明體" panose="02020500000000000000" pitchFamily="18" charset="-120"/>
              </a:rPr>
              <a:t>黃金十年</a:t>
            </a:r>
            <a:endParaRPr lang="zh-HK" altLang="en-US" sz="2000" dirty="0">
              <a:latin typeface="新細明體" panose="02020500000000000000" pitchFamily="18" charset="-120"/>
              <a:ea typeface="新細明體" panose="02020500000000000000" pitchFamily="18" charset="-120"/>
            </a:endParaRPr>
          </a:p>
        </p:txBody>
      </p:sp>
      <p:cxnSp>
        <p:nvCxnSpPr>
          <p:cNvPr id="13" name="直線接點 12">
            <a:extLst>
              <a:ext uri="{FF2B5EF4-FFF2-40B4-BE49-F238E27FC236}">
                <a16:creationId xmlns:a16="http://schemas.microsoft.com/office/drawing/2014/main" id="{55C37642-EBF2-4312-8D54-D53EAF761880}"/>
              </a:ext>
            </a:extLst>
          </p:cNvPr>
          <p:cNvCxnSpPr/>
          <p:nvPr/>
        </p:nvCxnSpPr>
        <p:spPr>
          <a:xfrm flipV="1">
            <a:off x="1133475" y="1762125"/>
            <a:ext cx="0" cy="4257675"/>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5E07AA23-5BB7-4679-9AC2-0D4C4BCDB78F}"/>
              </a:ext>
            </a:extLst>
          </p:cNvPr>
          <p:cNvSpPr txBox="1"/>
          <p:nvPr/>
        </p:nvSpPr>
        <p:spPr>
          <a:xfrm>
            <a:off x="3397478" y="5183096"/>
            <a:ext cx="1133928" cy="400110"/>
          </a:xfrm>
          <a:prstGeom prst="rect">
            <a:avLst/>
          </a:prstGeom>
          <a:noFill/>
        </p:spPr>
        <p:txBody>
          <a:bodyPr wrap="square" rtlCol="0">
            <a:spAutoFit/>
          </a:bodyPr>
          <a:lstStyle/>
          <a:p>
            <a:pPr algn="ctr"/>
            <a:r>
              <a:rPr lang="en-US" altLang="zh-HK" sz="2000" dirty="0">
                <a:latin typeface="新細明體" panose="02020500000000000000" pitchFamily="18" charset="-120"/>
                <a:ea typeface="新細明體" panose="02020500000000000000" pitchFamily="18" charset="-120"/>
              </a:rPr>
              <a:t>AI </a:t>
            </a:r>
            <a:r>
              <a:rPr lang="zh-HK" altLang="en-US" sz="2000" dirty="0">
                <a:latin typeface="新細明體" panose="02020500000000000000" pitchFamily="18" charset="-120"/>
                <a:ea typeface="新細明體" panose="02020500000000000000" pitchFamily="18" charset="-120"/>
              </a:rPr>
              <a:t>嚴冬</a:t>
            </a:r>
          </a:p>
        </p:txBody>
      </p:sp>
      <p:sp>
        <p:nvSpPr>
          <p:cNvPr id="16" name="文字方塊 15">
            <a:extLst>
              <a:ext uri="{FF2B5EF4-FFF2-40B4-BE49-F238E27FC236}">
                <a16:creationId xmlns:a16="http://schemas.microsoft.com/office/drawing/2014/main" id="{CDD1B77E-1FBF-4CAE-8032-C18A7F728E24}"/>
              </a:ext>
            </a:extLst>
          </p:cNvPr>
          <p:cNvSpPr txBox="1"/>
          <p:nvPr/>
        </p:nvSpPr>
        <p:spPr>
          <a:xfrm>
            <a:off x="4433963" y="2634118"/>
            <a:ext cx="1522639" cy="400110"/>
          </a:xfrm>
          <a:prstGeom prst="rect">
            <a:avLst/>
          </a:prstGeom>
          <a:noFill/>
        </p:spPr>
        <p:txBody>
          <a:bodyPr wrap="square">
            <a:spAutoFit/>
          </a:bodyPr>
          <a:lstStyle/>
          <a:p>
            <a:pPr algn="ctr"/>
            <a:r>
              <a:rPr lang="zh-HK" altLang="en-US" sz="2000" dirty="0">
                <a:latin typeface="新細明體" panose="02020500000000000000" pitchFamily="18" charset="-120"/>
                <a:ea typeface="新細明體" panose="02020500000000000000" pitchFamily="18" charset="-120"/>
              </a:rPr>
              <a:t>短暫回暖</a:t>
            </a:r>
          </a:p>
        </p:txBody>
      </p:sp>
      <p:sp>
        <p:nvSpPr>
          <p:cNvPr id="17" name="文字方塊 16">
            <a:extLst>
              <a:ext uri="{FF2B5EF4-FFF2-40B4-BE49-F238E27FC236}">
                <a16:creationId xmlns:a16="http://schemas.microsoft.com/office/drawing/2014/main" id="{4E080AEA-94B5-4299-B922-89A7F7FCFEBC}"/>
              </a:ext>
            </a:extLst>
          </p:cNvPr>
          <p:cNvSpPr txBox="1"/>
          <p:nvPr/>
        </p:nvSpPr>
        <p:spPr>
          <a:xfrm>
            <a:off x="7533896" y="2270464"/>
            <a:ext cx="1522639" cy="400110"/>
          </a:xfrm>
          <a:prstGeom prst="rect">
            <a:avLst/>
          </a:prstGeom>
          <a:noFill/>
        </p:spPr>
        <p:txBody>
          <a:bodyPr wrap="square">
            <a:spAutoFit/>
          </a:bodyPr>
          <a:lstStyle/>
          <a:p>
            <a:pPr algn="ctr"/>
            <a:r>
              <a:rPr lang="zh-HK" altLang="en-US" sz="2000" dirty="0">
                <a:latin typeface="新細明體" panose="02020500000000000000" pitchFamily="18" charset="-120"/>
                <a:ea typeface="新細明體" panose="02020500000000000000" pitchFamily="18" charset="-120"/>
              </a:rPr>
              <a:t>務實與復蘇</a:t>
            </a:r>
          </a:p>
        </p:txBody>
      </p:sp>
      <p:sp>
        <p:nvSpPr>
          <p:cNvPr id="18" name="文字方塊 17">
            <a:extLst>
              <a:ext uri="{FF2B5EF4-FFF2-40B4-BE49-F238E27FC236}">
                <a16:creationId xmlns:a16="http://schemas.microsoft.com/office/drawing/2014/main" id="{533EA63B-FA93-400F-B0BF-0A2022612797}"/>
              </a:ext>
            </a:extLst>
          </p:cNvPr>
          <p:cNvSpPr txBox="1"/>
          <p:nvPr/>
        </p:nvSpPr>
        <p:spPr>
          <a:xfrm>
            <a:off x="6034088" y="5113898"/>
            <a:ext cx="1522639" cy="400110"/>
          </a:xfrm>
          <a:prstGeom prst="rect">
            <a:avLst/>
          </a:prstGeom>
          <a:noFill/>
        </p:spPr>
        <p:txBody>
          <a:bodyPr wrap="square">
            <a:spAutoFit/>
          </a:bodyPr>
          <a:lstStyle/>
          <a:p>
            <a:pPr algn="ctr"/>
            <a:r>
              <a:rPr lang="zh-HK" altLang="en-US" sz="2000" dirty="0">
                <a:latin typeface="新細明體" panose="02020500000000000000" pitchFamily="18" charset="-120"/>
                <a:ea typeface="新細明體" panose="02020500000000000000" pitchFamily="18" charset="-120"/>
              </a:rPr>
              <a:t>二次低潮</a:t>
            </a:r>
          </a:p>
        </p:txBody>
      </p:sp>
      <p:sp>
        <p:nvSpPr>
          <p:cNvPr id="19" name="文字方塊 18">
            <a:extLst>
              <a:ext uri="{FF2B5EF4-FFF2-40B4-BE49-F238E27FC236}">
                <a16:creationId xmlns:a16="http://schemas.microsoft.com/office/drawing/2014/main" id="{7B9BB4E5-BAFD-435E-829B-D18109E530A3}"/>
              </a:ext>
            </a:extLst>
          </p:cNvPr>
          <p:cNvSpPr txBox="1"/>
          <p:nvPr/>
        </p:nvSpPr>
        <p:spPr>
          <a:xfrm>
            <a:off x="9237514" y="1490633"/>
            <a:ext cx="1522639" cy="400110"/>
          </a:xfrm>
          <a:prstGeom prst="rect">
            <a:avLst/>
          </a:prstGeom>
          <a:noFill/>
        </p:spPr>
        <p:txBody>
          <a:bodyPr wrap="square">
            <a:spAutoFit/>
          </a:bodyPr>
          <a:lstStyle/>
          <a:p>
            <a:pPr algn="ctr"/>
            <a:r>
              <a:rPr lang="zh-CN" altLang="en-US" sz="2000" dirty="0">
                <a:latin typeface="新細明體" panose="02020500000000000000" pitchFamily="18" charset="-120"/>
                <a:ea typeface="新細明體" panose="02020500000000000000" pitchFamily="18" charset="-120"/>
              </a:rPr>
              <a:t>迅猛發展</a:t>
            </a:r>
            <a:endParaRPr lang="zh-HK" altLang="en-US" sz="2000" dirty="0">
              <a:latin typeface="新細明體" panose="02020500000000000000" pitchFamily="18" charset="-120"/>
              <a:ea typeface="新細明體" panose="02020500000000000000" pitchFamily="18" charset="-120"/>
            </a:endParaRPr>
          </a:p>
        </p:txBody>
      </p:sp>
      <p:cxnSp>
        <p:nvCxnSpPr>
          <p:cNvPr id="23" name="直線接點 22">
            <a:extLst>
              <a:ext uri="{FF2B5EF4-FFF2-40B4-BE49-F238E27FC236}">
                <a16:creationId xmlns:a16="http://schemas.microsoft.com/office/drawing/2014/main" id="{C19D1769-5CE5-42C4-B9DD-B3BCD87076F6}"/>
              </a:ext>
            </a:extLst>
          </p:cNvPr>
          <p:cNvCxnSpPr>
            <a:cxnSpLocks/>
          </p:cNvCxnSpPr>
          <p:nvPr/>
        </p:nvCxnSpPr>
        <p:spPr>
          <a:xfrm flipV="1">
            <a:off x="3902832" y="4174414"/>
            <a:ext cx="0" cy="1008682"/>
          </a:xfrm>
          <a:prstGeom prst="line">
            <a:avLst/>
          </a:prstGeom>
        </p:spPr>
        <p:style>
          <a:lnRef idx="1">
            <a:schemeClr val="dk1"/>
          </a:lnRef>
          <a:fillRef idx="0">
            <a:schemeClr val="dk1"/>
          </a:fillRef>
          <a:effectRef idx="0">
            <a:schemeClr val="dk1"/>
          </a:effectRef>
          <a:fontRef idx="minor">
            <a:schemeClr val="tx1"/>
          </a:fontRef>
        </p:style>
      </p:cxnSp>
      <p:cxnSp>
        <p:nvCxnSpPr>
          <p:cNvPr id="26" name="直線接點 25">
            <a:extLst>
              <a:ext uri="{FF2B5EF4-FFF2-40B4-BE49-F238E27FC236}">
                <a16:creationId xmlns:a16="http://schemas.microsoft.com/office/drawing/2014/main" id="{5ABCCDFB-7704-4540-AD63-363751CB20C6}"/>
              </a:ext>
            </a:extLst>
          </p:cNvPr>
          <p:cNvCxnSpPr>
            <a:cxnSpLocks/>
          </p:cNvCxnSpPr>
          <p:nvPr/>
        </p:nvCxnSpPr>
        <p:spPr>
          <a:xfrm>
            <a:off x="5165725" y="3059938"/>
            <a:ext cx="0" cy="1547811"/>
          </a:xfrm>
          <a:prstGeom prst="line">
            <a:avLst/>
          </a:prstGeom>
        </p:spPr>
        <p:style>
          <a:lnRef idx="1">
            <a:schemeClr val="dk1"/>
          </a:lnRef>
          <a:fillRef idx="0">
            <a:schemeClr val="dk1"/>
          </a:fillRef>
          <a:effectRef idx="0">
            <a:schemeClr val="dk1"/>
          </a:effectRef>
          <a:fontRef idx="minor">
            <a:schemeClr val="tx1"/>
          </a:fontRef>
        </p:style>
      </p:cxnSp>
      <p:cxnSp>
        <p:nvCxnSpPr>
          <p:cNvPr id="28" name="直線接點 27">
            <a:extLst>
              <a:ext uri="{FF2B5EF4-FFF2-40B4-BE49-F238E27FC236}">
                <a16:creationId xmlns:a16="http://schemas.microsoft.com/office/drawing/2014/main" id="{75539FC8-A2DD-4115-A677-CB8DBB05FD02}"/>
              </a:ext>
            </a:extLst>
          </p:cNvPr>
          <p:cNvCxnSpPr>
            <a:cxnSpLocks/>
          </p:cNvCxnSpPr>
          <p:nvPr/>
        </p:nvCxnSpPr>
        <p:spPr>
          <a:xfrm flipV="1">
            <a:off x="6795407" y="4176077"/>
            <a:ext cx="0" cy="863343"/>
          </a:xfrm>
          <a:prstGeom prst="line">
            <a:avLst/>
          </a:prstGeom>
        </p:spPr>
        <p:style>
          <a:lnRef idx="1">
            <a:schemeClr val="dk1"/>
          </a:lnRef>
          <a:fillRef idx="0">
            <a:schemeClr val="dk1"/>
          </a:fillRef>
          <a:effectRef idx="0">
            <a:schemeClr val="dk1"/>
          </a:effectRef>
          <a:fontRef idx="minor">
            <a:schemeClr val="tx1"/>
          </a:fontRef>
        </p:style>
      </p:cxnSp>
      <p:cxnSp>
        <p:nvCxnSpPr>
          <p:cNvPr id="34" name="直線接點 33">
            <a:extLst>
              <a:ext uri="{FF2B5EF4-FFF2-40B4-BE49-F238E27FC236}">
                <a16:creationId xmlns:a16="http://schemas.microsoft.com/office/drawing/2014/main" id="{1918E533-EC71-4209-8BF6-D5AAD19E72AC}"/>
              </a:ext>
            </a:extLst>
          </p:cNvPr>
          <p:cNvCxnSpPr>
            <a:cxnSpLocks/>
          </p:cNvCxnSpPr>
          <p:nvPr/>
        </p:nvCxnSpPr>
        <p:spPr>
          <a:xfrm>
            <a:off x="8301945" y="2708644"/>
            <a:ext cx="0" cy="1730006"/>
          </a:xfrm>
          <a:prstGeom prst="line">
            <a:avLst/>
          </a:prstGeom>
        </p:spPr>
        <p:style>
          <a:lnRef idx="1">
            <a:schemeClr val="dk1"/>
          </a:lnRef>
          <a:fillRef idx="0">
            <a:schemeClr val="dk1"/>
          </a:fillRef>
          <a:effectRef idx="0">
            <a:schemeClr val="dk1"/>
          </a:effectRef>
          <a:fontRef idx="minor">
            <a:schemeClr val="tx1"/>
          </a:fontRef>
        </p:style>
      </p:cxnSp>
      <p:cxnSp>
        <p:nvCxnSpPr>
          <p:cNvPr id="39" name="直線接點 38">
            <a:extLst>
              <a:ext uri="{FF2B5EF4-FFF2-40B4-BE49-F238E27FC236}">
                <a16:creationId xmlns:a16="http://schemas.microsoft.com/office/drawing/2014/main" id="{5E2D867D-89AF-48E2-A2D6-051D395AF5C0}"/>
              </a:ext>
            </a:extLst>
          </p:cNvPr>
          <p:cNvCxnSpPr>
            <a:cxnSpLocks/>
          </p:cNvCxnSpPr>
          <p:nvPr/>
        </p:nvCxnSpPr>
        <p:spPr>
          <a:xfrm>
            <a:off x="10053865" y="1926462"/>
            <a:ext cx="0" cy="1133476"/>
          </a:xfrm>
          <a:prstGeom prst="line">
            <a:avLst/>
          </a:prstGeom>
        </p:spPr>
        <p:style>
          <a:lnRef idx="1">
            <a:schemeClr val="dk1"/>
          </a:lnRef>
          <a:fillRef idx="0">
            <a:schemeClr val="dk1"/>
          </a:fillRef>
          <a:effectRef idx="0">
            <a:schemeClr val="dk1"/>
          </a:effectRef>
          <a:fontRef idx="minor">
            <a:schemeClr val="tx1"/>
          </a:fontRef>
        </p:style>
      </p:cxnSp>
      <p:cxnSp>
        <p:nvCxnSpPr>
          <p:cNvPr id="22" name="直線接點 21">
            <a:extLst>
              <a:ext uri="{FF2B5EF4-FFF2-40B4-BE49-F238E27FC236}">
                <a16:creationId xmlns:a16="http://schemas.microsoft.com/office/drawing/2014/main" id="{A5D2D143-7F73-4AAC-9554-15C9D3F5BE85}"/>
              </a:ext>
            </a:extLst>
          </p:cNvPr>
          <p:cNvCxnSpPr>
            <a:cxnSpLocks/>
          </p:cNvCxnSpPr>
          <p:nvPr/>
        </p:nvCxnSpPr>
        <p:spPr>
          <a:xfrm>
            <a:off x="2357742" y="2890839"/>
            <a:ext cx="0" cy="154781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0446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720B5B-9741-44D1-A5EB-C54701D4A2B4}"/>
              </a:ext>
            </a:extLst>
          </p:cNvPr>
          <p:cNvSpPr>
            <a:spLocks noGrp="1"/>
          </p:cNvSpPr>
          <p:nvPr>
            <p:ph type="title"/>
          </p:nvPr>
        </p:nvSpPr>
        <p:spPr/>
        <p:txBody>
          <a:bodyPr/>
          <a:lstStyle/>
          <a:p>
            <a:r>
              <a:rPr lang="zh-CN" altLang="en-US" sz="4400" dirty="0">
                <a:latin typeface="新細明體" panose="02020500000000000000" pitchFamily="18" charset="-120"/>
                <a:ea typeface="新細明體" panose="02020500000000000000" pitchFamily="18" charset="-120"/>
              </a:rPr>
              <a:t>黃金十年（</a:t>
            </a:r>
            <a:r>
              <a:rPr lang="en-US" altLang="zh-HK" dirty="0">
                <a:latin typeface="新細明體" panose="02020500000000000000" pitchFamily="18" charset="-120"/>
                <a:ea typeface="新細明體" panose="02020500000000000000" pitchFamily="18" charset="-120"/>
              </a:rPr>
              <a:t>1956-1974</a:t>
            </a:r>
            <a:r>
              <a:rPr lang="zh-HK" altLang="en-US" dirty="0">
                <a:latin typeface="新細明體" panose="02020500000000000000" pitchFamily="18" charset="-120"/>
                <a:ea typeface="新細明體" panose="02020500000000000000" pitchFamily="18" charset="-120"/>
              </a:rPr>
              <a:t>年）</a:t>
            </a:r>
          </a:p>
        </p:txBody>
      </p:sp>
      <p:sp>
        <p:nvSpPr>
          <p:cNvPr id="3" name="內容版面配置區 2">
            <a:extLst>
              <a:ext uri="{FF2B5EF4-FFF2-40B4-BE49-F238E27FC236}">
                <a16:creationId xmlns:a16="http://schemas.microsoft.com/office/drawing/2014/main" id="{11EA4D60-B2F7-49F4-BBE6-FABFBB513301}"/>
              </a:ext>
            </a:extLst>
          </p:cNvPr>
          <p:cNvSpPr>
            <a:spLocks noGrp="1"/>
          </p:cNvSpPr>
          <p:nvPr>
            <p:ph idx="1"/>
          </p:nvPr>
        </p:nvSpPr>
        <p:spPr/>
        <p:txBody>
          <a:bodyPr>
            <a:normAutofit/>
          </a:bodyPr>
          <a:lstStyle/>
          <a:p>
            <a:pPr>
              <a:lnSpc>
                <a:spcPct val="150000"/>
              </a:lnSpc>
            </a:pPr>
            <a:r>
              <a:rPr lang="zh-CN" altLang="en-US" dirty="0">
                <a:latin typeface="新細明體" panose="02020500000000000000" pitchFamily="18" charset="-120"/>
                <a:ea typeface="新細明體" panose="02020500000000000000" pitchFamily="18" charset="-120"/>
              </a:rPr>
              <a:t>樂觀地認爲創造出與人類具有同等智能水準的機器並不是個難題</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b="1" dirty="0">
                <a:solidFill>
                  <a:srgbClr val="009BD2"/>
                </a:solidFill>
                <a:latin typeface="新細明體" panose="02020500000000000000" pitchFamily="18" charset="-120"/>
                <a:ea typeface="新細明體" panose="02020500000000000000" pitchFamily="18" charset="-120"/>
              </a:rPr>
              <a:t>符號方法</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Symbolic Method</a:t>
            </a:r>
            <a:r>
              <a:rPr lang="zh-CN" altLang="en-US" dirty="0">
                <a:latin typeface="新細明體" panose="02020500000000000000" pitchFamily="18" charset="-120"/>
                <a:ea typeface="新細明體" panose="02020500000000000000" pitchFamily="18" charset="-120"/>
              </a:rPr>
              <a:t>）：基於人爲定義的知識，利用符號的邏輯演算解决推理問題</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b="1" dirty="0">
                <a:solidFill>
                  <a:srgbClr val="00B050"/>
                </a:solidFill>
                <a:latin typeface="新細明體" panose="02020500000000000000" pitchFamily="18" charset="-120"/>
                <a:ea typeface="新細明體" panose="02020500000000000000" pitchFamily="18" charset="-120"/>
              </a:rPr>
              <a:t>啓發式搜索</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Heuristic Search</a:t>
            </a:r>
            <a:r>
              <a:rPr lang="zh-CN" altLang="en-US" dirty="0">
                <a:latin typeface="新細明體" panose="02020500000000000000" pitchFamily="18" charset="-120"/>
                <a:ea typeface="新細明體" panose="02020500000000000000" pitchFamily="18" charset="-120"/>
              </a:rPr>
              <a:t>）：通過引入問題相關的領域知識（稱爲啓發資訊）限制搜索空間，提高符號演算的效率</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成果：</a:t>
            </a:r>
            <a:r>
              <a:rPr lang="zh-HK" altLang="en-US" dirty="0">
                <a:latin typeface="新細明體" panose="02020500000000000000" pitchFamily="18" charset="-120"/>
                <a:ea typeface="新細明體" panose="02020500000000000000" pitchFamily="18" charset="-120"/>
              </a:rPr>
              <a:t>基於</a:t>
            </a:r>
            <a:r>
              <a:rPr lang="zh-CN" altLang="en-US" dirty="0">
                <a:latin typeface="新細明體" panose="02020500000000000000" pitchFamily="18" charset="-120"/>
                <a:ea typeface="新細明體" panose="02020500000000000000" pitchFamily="18" charset="-120"/>
              </a:rPr>
              <a:t>模</a:t>
            </a:r>
            <a:r>
              <a:rPr lang="zh-HK" altLang="en-US" dirty="0">
                <a:latin typeface="新細明體" panose="02020500000000000000" pitchFamily="18" charset="-120"/>
                <a:ea typeface="新細明體" panose="02020500000000000000" pitchFamily="18" charset="-120"/>
              </a:rPr>
              <a:t>板的對話機器人</a:t>
            </a:r>
            <a:r>
              <a:rPr lang="en-US" altLang="zh-CN" dirty="0">
                <a:solidFill>
                  <a:srgbClr val="009BD2"/>
                </a:solidFill>
                <a:latin typeface="新細明體" panose="02020500000000000000" pitchFamily="18" charset="-120"/>
                <a:ea typeface="新細明體" panose="02020500000000000000" pitchFamily="18" charset="-120"/>
              </a:rPr>
              <a:t>ELIZA</a:t>
            </a:r>
            <a:r>
              <a:rPr lang="zh-CN" altLang="en-US" dirty="0">
                <a:latin typeface="新細明體" panose="02020500000000000000" pitchFamily="18" charset="-120"/>
                <a:ea typeface="新細明體" panose="02020500000000000000" pitchFamily="18" charset="-120"/>
              </a:rPr>
              <a:t>和</a:t>
            </a:r>
            <a:r>
              <a:rPr lang="en-US" altLang="zh-CN" dirty="0">
                <a:solidFill>
                  <a:srgbClr val="009BD2"/>
                </a:solidFill>
                <a:latin typeface="新細明體" panose="02020500000000000000" pitchFamily="18" charset="-120"/>
                <a:ea typeface="新細明體" panose="02020500000000000000" pitchFamily="18" charset="-120"/>
              </a:rPr>
              <a:t>SHRDLU</a:t>
            </a:r>
            <a:endParaRPr lang="zh-HK" altLang="en-US" dirty="0">
              <a:solidFill>
                <a:srgbClr val="009BD2"/>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107162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AE2C9A-057D-45A2-BFF9-4419B61C06F1}"/>
              </a:ext>
            </a:extLst>
          </p:cNvPr>
          <p:cNvSpPr>
            <a:spLocks noGrp="1"/>
          </p:cNvSpPr>
          <p:nvPr>
            <p:ph type="title"/>
          </p:nvPr>
        </p:nvSpPr>
        <p:spPr/>
        <p:txBody>
          <a:bodyPr/>
          <a:lstStyle/>
          <a:p>
            <a:r>
              <a:rPr lang="en-US" altLang="zh-HK" dirty="0"/>
              <a:t>Eliza</a:t>
            </a:r>
            <a:endParaRPr lang="zh-HK" altLang="en-US" dirty="0"/>
          </a:p>
        </p:txBody>
      </p:sp>
      <p:sp>
        <p:nvSpPr>
          <p:cNvPr id="3" name="內容版面配置區 2">
            <a:extLst>
              <a:ext uri="{FF2B5EF4-FFF2-40B4-BE49-F238E27FC236}">
                <a16:creationId xmlns:a16="http://schemas.microsoft.com/office/drawing/2014/main" id="{D24EC86F-D783-447C-99B7-A2DEECF35CC2}"/>
              </a:ext>
            </a:extLst>
          </p:cNvPr>
          <p:cNvSpPr>
            <a:spLocks noGrp="1"/>
          </p:cNvSpPr>
          <p:nvPr>
            <p:ph idx="1"/>
          </p:nvPr>
        </p:nvSpPr>
        <p:spPr/>
        <p:txBody>
          <a:bodyPr/>
          <a:lstStyle/>
          <a:p>
            <a:endParaRPr lang="en-US" altLang="zh-HK" dirty="0">
              <a:hlinkClick r:id="rId2"/>
            </a:endParaRPr>
          </a:p>
          <a:p>
            <a:endParaRPr lang="en-US" altLang="zh-HK" dirty="0">
              <a:hlinkClick r:id="rId2"/>
            </a:endParaRPr>
          </a:p>
          <a:p>
            <a:pPr marL="0" indent="0">
              <a:buNone/>
            </a:pPr>
            <a:r>
              <a:rPr lang="en-US" altLang="zh-HK" dirty="0">
                <a:hlinkClick r:id="rId2"/>
              </a:rPr>
              <a:t>https://www.masswerk.at/elizabot/</a:t>
            </a:r>
            <a:endParaRPr lang="en-US" altLang="zh-HK" dirty="0"/>
          </a:p>
          <a:p>
            <a:endParaRPr lang="en-US" altLang="zh-HK" dirty="0"/>
          </a:p>
          <a:p>
            <a:endParaRPr lang="zh-HK" altLang="en-US" dirty="0"/>
          </a:p>
        </p:txBody>
      </p:sp>
    </p:spTree>
    <p:extLst>
      <p:ext uri="{BB962C8B-B14F-4D97-AF65-F5344CB8AC3E}">
        <p14:creationId xmlns:p14="http://schemas.microsoft.com/office/powerpoint/2010/main" val="1249036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E0F32A-5748-438B-B16C-B7CF3E569D31}"/>
              </a:ext>
            </a:extLst>
          </p:cNvPr>
          <p:cNvSpPr>
            <a:spLocks noGrp="1"/>
          </p:cNvSpPr>
          <p:nvPr>
            <p:ph type="title"/>
          </p:nvPr>
        </p:nvSpPr>
        <p:spPr/>
        <p:txBody>
          <a:bodyPr/>
          <a:lstStyle/>
          <a:p>
            <a:r>
              <a:rPr lang="en-US" altLang="zh-HK" dirty="0">
                <a:latin typeface="新細明體" panose="02020500000000000000" pitchFamily="18" charset="-120"/>
                <a:ea typeface="新細明體" panose="02020500000000000000" pitchFamily="18" charset="-120"/>
              </a:rPr>
              <a:t>AI </a:t>
            </a:r>
            <a:r>
              <a:rPr lang="zh-HK" altLang="en-US" dirty="0">
                <a:latin typeface="新細明體" panose="02020500000000000000" pitchFamily="18" charset="-120"/>
                <a:ea typeface="新細明體" panose="02020500000000000000" pitchFamily="18" charset="-120"/>
              </a:rPr>
              <a:t>嚴冬</a:t>
            </a:r>
            <a:r>
              <a:rPr lang="zh-CN" altLang="en-US" sz="4400" dirty="0">
                <a:latin typeface="新細明體" panose="02020500000000000000" pitchFamily="18" charset="-120"/>
                <a:ea typeface="新細明體" panose="02020500000000000000" pitchFamily="18" charset="-120"/>
              </a:rPr>
              <a:t>（</a:t>
            </a:r>
            <a:r>
              <a:rPr lang="en-US" altLang="zh-HK" dirty="0">
                <a:latin typeface="新細明體" panose="02020500000000000000" pitchFamily="18" charset="-120"/>
                <a:ea typeface="新細明體" panose="02020500000000000000" pitchFamily="18" charset="-120"/>
              </a:rPr>
              <a:t>1974-1980</a:t>
            </a:r>
            <a:r>
              <a:rPr lang="zh-HK" altLang="en-US" dirty="0">
                <a:latin typeface="新細明體" panose="02020500000000000000" pitchFamily="18" charset="-120"/>
                <a:ea typeface="新細明體" panose="02020500000000000000" pitchFamily="18" charset="-120"/>
              </a:rPr>
              <a:t>年）</a:t>
            </a:r>
          </a:p>
        </p:txBody>
      </p:sp>
      <p:sp>
        <p:nvSpPr>
          <p:cNvPr id="3" name="內容版面配置區 2">
            <a:extLst>
              <a:ext uri="{FF2B5EF4-FFF2-40B4-BE49-F238E27FC236}">
                <a16:creationId xmlns:a16="http://schemas.microsoft.com/office/drawing/2014/main" id="{7CE3F80D-DAA9-4A24-B3E2-6A63B37608A1}"/>
              </a:ext>
            </a:extLst>
          </p:cNvPr>
          <p:cNvSpPr>
            <a:spLocks noGrp="1"/>
          </p:cNvSpPr>
          <p:nvPr>
            <p:ph idx="1"/>
          </p:nvPr>
        </p:nvSpPr>
        <p:spPr/>
        <p:txBody>
          <a:bodyPr/>
          <a:lstStyle/>
          <a:p>
            <a:pPr>
              <a:lnSpc>
                <a:spcPct val="150000"/>
              </a:lnSpc>
            </a:pPr>
            <a:r>
              <a:rPr lang="en-US" altLang="zh-CN" dirty="0">
                <a:latin typeface="新細明體" panose="02020500000000000000" pitchFamily="18" charset="-120"/>
                <a:ea typeface="新細明體" panose="02020500000000000000" pitchFamily="18" charset="-120"/>
              </a:rPr>
              <a:t>AI </a:t>
            </a:r>
            <a:r>
              <a:rPr lang="zh-CN" altLang="en-US" dirty="0">
                <a:latin typeface="新細明體" panose="02020500000000000000" pitchFamily="18" charset="-120"/>
                <a:ea typeface="新細明體" panose="02020500000000000000" pitchFamily="18" charset="-120"/>
              </a:rPr>
              <a:t>不是無所不能，只能解決比較簡單的問題</a:t>
            </a:r>
            <a:endParaRPr lang="en-US" altLang="zh-CN" dirty="0">
              <a:latin typeface="新細明體" panose="02020500000000000000" pitchFamily="18" charset="-120"/>
              <a:ea typeface="新細明體" panose="02020500000000000000" pitchFamily="18" charset="-120"/>
            </a:endParaRPr>
          </a:p>
          <a:p>
            <a:pPr>
              <a:lnSpc>
                <a:spcPct val="150000"/>
              </a:lnSpc>
            </a:pPr>
            <a:r>
              <a:rPr lang="en-US" altLang="zh-CN" dirty="0">
                <a:latin typeface="新細明體" panose="02020500000000000000" pitchFamily="18" charset="-120"/>
                <a:ea typeface="新細明體" panose="02020500000000000000" pitchFamily="18" charset="-120"/>
              </a:rPr>
              <a:t>AI</a:t>
            </a:r>
            <a:r>
              <a:rPr lang="zh-CN" altLang="en-US" dirty="0">
                <a:latin typeface="新細明體" panose="02020500000000000000" pitchFamily="18" charset="-120"/>
                <a:ea typeface="新細明體" panose="02020500000000000000" pitchFamily="18" charset="-120"/>
              </a:rPr>
              <a:t>發展出現了計算資源、資料量和方法論上的問題</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例如： </a:t>
            </a:r>
            <a:r>
              <a:rPr lang="en-US" altLang="zh-CN" dirty="0">
                <a:latin typeface="新細明體" panose="02020500000000000000" pitchFamily="18" charset="-120"/>
                <a:ea typeface="新細明體" panose="02020500000000000000" pitchFamily="18" charset="-120"/>
              </a:rPr>
              <a:t>AI</a:t>
            </a:r>
            <a:r>
              <a:rPr lang="zh-CN" altLang="en-US" dirty="0">
                <a:latin typeface="新細明體" panose="02020500000000000000" pitchFamily="18" charset="-120"/>
                <a:ea typeface="新細明體" panose="02020500000000000000" pitchFamily="18" charset="-120"/>
              </a:rPr>
              <a:t>不能解決含大量</a:t>
            </a:r>
            <a:r>
              <a:rPr lang="zh-CN" altLang="en-US" b="1" dirty="0">
                <a:solidFill>
                  <a:srgbClr val="00B0F0"/>
                </a:solidFill>
                <a:latin typeface="新細明體" panose="02020500000000000000" pitchFamily="18" charset="-120"/>
                <a:ea typeface="新細明體" panose="02020500000000000000" pitchFamily="18" charset="-120"/>
              </a:rPr>
              <a:t>不確定性</a:t>
            </a:r>
            <a:r>
              <a:rPr lang="zh-CN" altLang="en-US" dirty="0">
                <a:latin typeface="新細明體" panose="02020500000000000000" pitchFamily="18" charset="-120"/>
                <a:ea typeface="新細明體" panose="02020500000000000000" pitchFamily="18" charset="-120"/>
              </a:rPr>
              <a:t>的實際問題</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715506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9070E2-51E8-468F-AD93-1F3306F1F52E}"/>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短暫回暖（</a:t>
            </a:r>
            <a:r>
              <a:rPr lang="en-US" altLang="zh-CN" dirty="0">
                <a:latin typeface="新細明體" panose="02020500000000000000" pitchFamily="18" charset="-120"/>
                <a:ea typeface="新細明體" panose="02020500000000000000" pitchFamily="18" charset="-120"/>
              </a:rPr>
              <a:t>1980-1987</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C1A46E6F-6BE6-40CC-BC8E-EAC1ECBFC63F}"/>
              </a:ext>
            </a:extLst>
          </p:cNvPr>
          <p:cNvSpPr>
            <a:spLocks noGrp="1"/>
          </p:cNvSpPr>
          <p:nvPr>
            <p:ph idx="1"/>
          </p:nvPr>
        </p:nvSpPr>
        <p:spPr>
          <a:xfrm>
            <a:off x="838200" y="1825624"/>
            <a:ext cx="10515600" cy="4937125"/>
          </a:xfrm>
        </p:spPr>
        <p:txBody>
          <a:bodyPr>
            <a:normAutofit lnSpcReduction="10000"/>
          </a:bodyPr>
          <a:lstStyle/>
          <a:p>
            <a:pPr>
              <a:lnSpc>
                <a:spcPct val="150000"/>
              </a:lnSpc>
            </a:pPr>
            <a:r>
              <a:rPr lang="en-US" altLang="zh-CN" dirty="0">
                <a:latin typeface="新細明體" panose="02020500000000000000" pitchFamily="18" charset="-120"/>
                <a:ea typeface="新細明體" panose="02020500000000000000" pitchFamily="18" charset="-120"/>
              </a:rPr>
              <a:t>AI</a:t>
            </a:r>
            <a:r>
              <a:rPr lang="zh-CN" altLang="en-US" dirty="0">
                <a:latin typeface="新細明體" panose="02020500000000000000" pitchFamily="18" charset="-120"/>
                <a:ea typeface="新細明體" panose="02020500000000000000" pitchFamily="18" charset="-120"/>
              </a:rPr>
              <a:t>發展的重心由通用</a:t>
            </a:r>
            <a:r>
              <a:rPr lang="en-US" altLang="zh-CN" dirty="0">
                <a:latin typeface="新細明體" panose="02020500000000000000" pitchFamily="18" charset="-120"/>
                <a:ea typeface="新細明體" panose="02020500000000000000" pitchFamily="18" charset="-120"/>
              </a:rPr>
              <a:t>AI </a:t>
            </a:r>
            <a:r>
              <a:rPr lang="zh-CN" altLang="en-US" dirty="0">
                <a:latin typeface="新細明體" panose="02020500000000000000" pitchFamily="18" charset="-120"/>
                <a:ea typeface="新細明體" panose="02020500000000000000" pitchFamily="18" charset="-120"/>
              </a:rPr>
              <a:t>轉為受限任務</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b="1" dirty="0">
                <a:latin typeface="新細明體" panose="02020500000000000000" pitchFamily="18" charset="-120"/>
                <a:ea typeface="新細明體" panose="02020500000000000000" pitchFamily="18" charset="-120"/>
              </a:rPr>
              <a:t>專家系統</a:t>
            </a:r>
            <a:r>
              <a:rPr lang="en-US" altLang="zh-CN" dirty="0">
                <a:latin typeface="新細明體" panose="02020500000000000000" pitchFamily="18" charset="-120"/>
                <a:ea typeface="新細明體" panose="02020500000000000000" pitchFamily="18" charset="-120"/>
              </a:rPr>
              <a:t>(Expert Systems)</a:t>
            </a:r>
            <a:r>
              <a:rPr lang="zh-CN" altLang="en-US" dirty="0">
                <a:latin typeface="新細明體" panose="02020500000000000000" pitchFamily="18" charset="-120"/>
                <a:ea typeface="新細明體" panose="02020500000000000000" pitchFamily="18" charset="-120"/>
              </a:rPr>
              <a:t>的興起：積累大量領域知識，可應用於特定場景下的專家系統</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b="1" dirty="0">
                <a:latin typeface="新細明體" panose="02020500000000000000" pitchFamily="18" charset="-120"/>
                <a:ea typeface="新細明體" panose="02020500000000000000" pitchFamily="18" charset="-120"/>
              </a:rPr>
              <a:t>神經網絡</a:t>
            </a:r>
            <a:r>
              <a:rPr lang="en-US" altLang="zh-CN" dirty="0">
                <a:latin typeface="新細明體" panose="02020500000000000000" pitchFamily="18" charset="-120"/>
                <a:ea typeface="新細明體" panose="02020500000000000000" pitchFamily="18" charset="-120"/>
              </a:rPr>
              <a:t>(Neural Networks)</a:t>
            </a:r>
            <a:r>
              <a:rPr lang="zh-CN" altLang="en-US" dirty="0">
                <a:latin typeface="新細明體" panose="02020500000000000000" pitchFamily="18" charset="-120"/>
                <a:ea typeface="新細明體" panose="02020500000000000000" pitchFamily="18" charset="-120"/>
              </a:rPr>
              <a:t>復蘇：通過學習通用的非綫性模型，可以得到更複雜的模型</a:t>
            </a:r>
            <a:endParaRPr lang="en-US" altLang="zh-CN"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Ø"/>
            </a:pPr>
            <a:r>
              <a:rPr lang="en-US" altLang="zh-CN" b="1" dirty="0">
                <a:solidFill>
                  <a:srgbClr val="C00000"/>
                </a:solidFill>
                <a:latin typeface="新細明體" panose="02020500000000000000" pitchFamily="18" charset="-120"/>
                <a:ea typeface="新細明體" panose="02020500000000000000" pitchFamily="18" charset="-120"/>
              </a:rPr>
              <a:t>AI</a:t>
            </a:r>
            <a:r>
              <a:rPr lang="zh-CN" altLang="en-US" b="1" dirty="0">
                <a:solidFill>
                  <a:srgbClr val="0070C0"/>
                </a:solidFill>
                <a:latin typeface="新細明體" panose="02020500000000000000" pitchFamily="18" charset="-120"/>
                <a:ea typeface="新細明體" panose="02020500000000000000" pitchFamily="18" charset="-120"/>
              </a:rPr>
              <a:t>從抽象的符號轉向更具體的資料，從人爲設計的推理規則轉向基於數據的自我學習</a:t>
            </a:r>
            <a:endParaRPr lang="zh-HK" altLang="en-US" b="1" dirty="0">
              <a:solidFill>
                <a:srgbClr val="0070C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690257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6B3A58-F20F-4D82-B161-3DBA43E346F5}"/>
              </a:ext>
            </a:extLst>
          </p:cNvPr>
          <p:cNvSpPr>
            <a:spLocks noGrp="1"/>
          </p:cNvSpPr>
          <p:nvPr>
            <p:ph type="title"/>
          </p:nvPr>
        </p:nvSpPr>
        <p:spPr/>
        <p:txBody>
          <a:bodyPr/>
          <a:lstStyle/>
          <a:p>
            <a:r>
              <a:rPr lang="zh-HK" altLang="en-US" dirty="0">
                <a:latin typeface="新細明體" panose="02020500000000000000" pitchFamily="18" charset="-120"/>
                <a:ea typeface="新細明體" panose="02020500000000000000" pitchFamily="18" charset="-120"/>
              </a:rPr>
              <a:t>二次低潮（</a:t>
            </a:r>
            <a:r>
              <a:rPr lang="en-US" altLang="zh-HK" dirty="0">
                <a:latin typeface="新細明體" panose="02020500000000000000" pitchFamily="18" charset="-120"/>
                <a:ea typeface="新細明體" panose="02020500000000000000" pitchFamily="18" charset="-120"/>
              </a:rPr>
              <a:t>1987-1993</a:t>
            </a:r>
            <a:r>
              <a:rPr lang="zh-HK" altLang="en-US" dirty="0">
                <a:latin typeface="新細明體" panose="02020500000000000000" pitchFamily="18" charset="-120"/>
                <a:ea typeface="新細明體" panose="02020500000000000000" pitchFamily="18" charset="-120"/>
              </a:rPr>
              <a:t>年）</a:t>
            </a:r>
          </a:p>
        </p:txBody>
      </p:sp>
      <p:sp>
        <p:nvSpPr>
          <p:cNvPr id="3" name="內容版面配置區 2">
            <a:extLst>
              <a:ext uri="{FF2B5EF4-FFF2-40B4-BE49-F238E27FC236}">
                <a16:creationId xmlns:a16="http://schemas.microsoft.com/office/drawing/2014/main" id="{9E65D86B-E55B-45CC-8A3A-297BB7BAF013}"/>
              </a:ext>
            </a:extLst>
          </p:cNvPr>
          <p:cNvSpPr>
            <a:spLocks noGrp="1"/>
          </p:cNvSpPr>
          <p:nvPr>
            <p:ph idx="1"/>
          </p:nvPr>
        </p:nvSpPr>
        <p:spPr/>
        <p:txBody>
          <a:bodyPr/>
          <a:lstStyle/>
          <a:p>
            <a:pPr>
              <a:lnSpc>
                <a:spcPct val="150000"/>
              </a:lnSpc>
            </a:pPr>
            <a:r>
              <a:rPr lang="zh-CN" altLang="en-US" dirty="0">
                <a:latin typeface="新細明體" panose="02020500000000000000" pitchFamily="18" charset="-120"/>
                <a:ea typeface="新細明體" panose="02020500000000000000" pitchFamily="18" charset="-120"/>
              </a:rPr>
              <a:t>專家系統出現知識的維護的問題：加入的新知識會和舊有知識互相衝突</a:t>
            </a:r>
            <a:endParaRPr lang="en-US" altLang="zh-CN" dirty="0">
              <a:latin typeface="新細明體" panose="02020500000000000000" pitchFamily="18" charset="-120"/>
              <a:ea typeface="新細明體" panose="02020500000000000000" pitchFamily="18" charset="-120"/>
            </a:endParaRPr>
          </a:p>
          <a:p>
            <a:pPr>
              <a:lnSpc>
                <a:spcPct val="150000"/>
              </a:lnSpc>
            </a:pPr>
            <a:r>
              <a:rPr lang="en-US" altLang="zh-CN" dirty="0">
                <a:latin typeface="新細明體" panose="02020500000000000000" pitchFamily="18" charset="-120"/>
                <a:ea typeface="新細明體" panose="02020500000000000000" pitchFamily="18" charset="-120"/>
              </a:rPr>
              <a:t>AI</a:t>
            </a:r>
            <a:r>
              <a:rPr lang="zh-CN" altLang="en-US" dirty="0">
                <a:latin typeface="新細明體" panose="02020500000000000000" pitchFamily="18" charset="-120"/>
                <a:ea typeface="新細明體" panose="02020500000000000000" pitchFamily="18" charset="-120"/>
              </a:rPr>
              <a:t>需先發展感知、移動、交互等基礎能力，而不是推理和決策等任務</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感知、移動、交互等能力跟符號邏輯並沒有必然聯繫 </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189376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800364-20D4-4532-B410-5ED65C3EC552}"/>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務實與復蘇（</a:t>
            </a:r>
            <a:r>
              <a:rPr lang="en-US" altLang="zh-CN" dirty="0">
                <a:latin typeface="新細明體" panose="02020500000000000000" pitchFamily="18" charset="-120"/>
                <a:ea typeface="新細明體" panose="02020500000000000000" pitchFamily="18" charset="-120"/>
              </a:rPr>
              <a:t>1993-2010</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694594E0-4AC3-4102-B033-C5CC4DFFCB8B}"/>
              </a:ext>
            </a:extLst>
          </p:cNvPr>
          <p:cNvSpPr>
            <a:spLocks noGrp="1"/>
          </p:cNvSpPr>
          <p:nvPr>
            <p:ph idx="1"/>
          </p:nvPr>
        </p:nvSpPr>
        <p:spPr>
          <a:xfrm>
            <a:off x="838200" y="1825624"/>
            <a:ext cx="10515600" cy="5032375"/>
          </a:xfrm>
        </p:spPr>
        <p:txBody>
          <a:bodyPr>
            <a:normAutofit/>
          </a:bodyPr>
          <a:lstStyle/>
          <a:p>
            <a:pPr>
              <a:lnSpc>
                <a:spcPct val="150000"/>
              </a:lnSpc>
            </a:pPr>
            <a:r>
              <a:rPr lang="zh-CN" altLang="en-US" dirty="0">
                <a:latin typeface="新細明體" panose="02020500000000000000" pitchFamily="18" charset="-120"/>
                <a:ea typeface="新細明體" panose="02020500000000000000" pitchFamily="18" charset="-120"/>
              </a:rPr>
              <a:t>研究者專注特定領域內特定問題的解决方法，如</a:t>
            </a:r>
            <a:r>
              <a:rPr lang="zh-CN" altLang="en-US" dirty="0">
                <a:solidFill>
                  <a:srgbClr val="009BD2"/>
                </a:solidFill>
                <a:latin typeface="新細明體" panose="02020500000000000000" pitchFamily="18" charset="-120"/>
                <a:ea typeface="新細明體" panose="02020500000000000000" pitchFamily="18" charset="-120"/>
              </a:rPr>
              <a:t>語音辨識、圖像識別、自然語言處理</a:t>
            </a:r>
            <a:endParaRPr lang="en-US" altLang="zh-CN" dirty="0">
              <a:solidFill>
                <a:srgbClr val="009BD2"/>
              </a:solidFill>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以數學模型爲基礎，從概率論、控制論、資訊理論、數值優化等領域</a:t>
            </a:r>
            <a:r>
              <a:rPr lang="zh-HK" altLang="en-US" dirty="0">
                <a:latin typeface="新細明體" panose="02020500000000000000" pitchFamily="18" charset="-120"/>
                <a:ea typeface="新細明體" panose="02020500000000000000" pitchFamily="18" charset="-120"/>
              </a:rPr>
              <a:t>汲取</a:t>
            </a:r>
            <a:r>
              <a:rPr lang="zh-CN" altLang="en-US" dirty="0">
                <a:latin typeface="新細明體" panose="02020500000000000000" pitchFamily="18" charset="-120"/>
                <a:ea typeface="新細明體" panose="02020500000000000000" pitchFamily="18" charset="-120"/>
              </a:rPr>
              <a:t>營養，提高系統的性能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solidFill>
                  <a:srgbClr val="009BD2"/>
                </a:solidFill>
                <a:latin typeface="新細明體" panose="02020500000000000000" pitchFamily="18" charset="-120"/>
                <a:ea typeface="新細明體" panose="02020500000000000000" pitchFamily="18" charset="-120"/>
                <a:sym typeface="Wingdings" panose="05000000000000000000" pitchFamily="2" charset="2"/>
              </a:rPr>
              <a:t>意識到</a:t>
            </a:r>
            <a:r>
              <a:rPr lang="zh-CN" altLang="en-US" dirty="0">
                <a:solidFill>
                  <a:srgbClr val="009BD2"/>
                </a:solidFill>
                <a:latin typeface="新細明體" panose="02020500000000000000" pitchFamily="18" charset="-120"/>
                <a:ea typeface="新細明體" panose="02020500000000000000" pitchFamily="18" charset="-120"/>
              </a:rPr>
              <a:t>數據的重要性和統計模型的價值</a:t>
            </a:r>
            <a:endParaRPr lang="en-US" altLang="zh-CN" dirty="0">
              <a:solidFill>
                <a:srgbClr val="009BD2"/>
              </a:solidFill>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貝葉斯模型</a:t>
            </a:r>
            <a:r>
              <a:rPr lang="en-US" altLang="zh-CN" dirty="0">
                <a:latin typeface="新細明體" panose="02020500000000000000" pitchFamily="18" charset="-120"/>
                <a:ea typeface="新細明體" panose="02020500000000000000" pitchFamily="18" charset="-120"/>
              </a:rPr>
              <a:t>(Bayes Model) </a:t>
            </a:r>
            <a:r>
              <a:rPr lang="zh-CN" altLang="en-US" dirty="0">
                <a:latin typeface="新細明體" panose="02020500000000000000" pitchFamily="18" charset="-120"/>
                <a:ea typeface="新細明體" panose="02020500000000000000" pitchFamily="18" charset="-120"/>
              </a:rPr>
              <a:t>和神經網路越來越受到重視，</a:t>
            </a:r>
            <a:r>
              <a:rPr lang="zh-CN" altLang="en-US" b="1" dirty="0">
                <a:solidFill>
                  <a:srgbClr val="0070C0"/>
                </a:solidFill>
                <a:latin typeface="新細明體" panose="02020500000000000000" pitchFamily="18" charset="-120"/>
                <a:ea typeface="新細明體" panose="02020500000000000000" pitchFamily="18" charset="-120"/>
              </a:rPr>
              <a:t>機器學習成爲</a:t>
            </a:r>
            <a:r>
              <a:rPr lang="en-US" altLang="zh-CN" b="1" dirty="0">
                <a:solidFill>
                  <a:srgbClr val="0070C0"/>
                </a:solidFill>
                <a:latin typeface="新細明體" panose="02020500000000000000" pitchFamily="18" charset="-120"/>
                <a:ea typeface="新細明體" panose="02020500000000000000" pitchFamily="18" charset="-120"/>
              </a:rPr>
              <a:t>AI</a:t>
            </a:r>
            <a:r>
              <a:rPr lang="zh-CN" altLang="en-US" b="1" dirty="0">
                <a:solidFill>
                  <a:srgbClr val="0070C0"/>
                </a:solidFill>
                <a:latin typeface="新細明體" panose="02020500000000000000" pitchFamily="18" charset="-120"/>
                <a:ea typeface="新細明體" panose="02020500000000000000" pitchFamily="18" charset="-120"/>
              </a:rPr>
              <a:t>的主流方法</a:t>
            </a:r>
            <a:endParaRPr lang="zh-HK" altLang="en-US" b="1" dirty="0">
              <a:solidFill>
                <a:srgbClr val="0070C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538787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828923-0746-4352-95FE-20BBAC0EDEF4}"/>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迅猛發展（</a:t>
            </a:r>
            <a:r>
              <a:rPr lang="en-US" altLang="zh-CN" dirty="0">
                <a:latin typeface="新細明體" panose="02020500000000000000" pitchFamily="18" charset="-120"/>
                <a:ea typeface="新細明體" panose="02020500000000000000" pitchFamily="18" charset="-120"/>
              </a:rPr>
              <a:t>2011</a:t>
            </a:r>
            <a:r>
              <a:rPr lang="zh-CN" altLang="en-US" dirty="0">
                <a:latin typeface="新細明體" panose="02020500000000000000" pitchFamily="18" charset="-120"/>
                <a:ea typeface="新細明體" panose="02020500000000000000" pitchFamily="18" charset="-120"/>
              </a:rPr>
              <a:t>至今）</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1028D8BF-84E0-4E3B-85D6-F73ABB6128F2}"/>
              </a:ext>
            </a:extLst>
          </p:cNvPr>
          <p:cNvSpPr>
            <a:spLocks noGrp="1"/>
          </p:cNvSpPr>
          <p:nvPr>
            <p:ph idx="1"/>
          </p:nvPr>
        </p:nvSpPr>
        <p:spPr>
          <a:xfrm>
            <a:off x="838200" y="1825624"/>
            <a:ext cx="10706100" cy="4803775"/>
          </a:xfrm>
        </p:spPr>
        <p:txBody>
          <a:bodyPr>
            <a:normAutofit lnSpcReduction="10000"/>
          </a:bodyPr>
          <a:lstStyle/>
          <a:p>
            <a:pPr>
              <a:lnSpc>
                <a:spcPct val="150000"/>
              </a:lnSpc>
            </a:pPr>
            <a:r>
              <a:rPr lang="zh-HK" altLang="en-US" dirty="0">
                <a:latin typeface="新細明體" panose="02020500000000000000" pitchFamily="18" charset="-120"/>
                <a:ea typeface="新細明體" panose="02020500000000000000" pitchFamily="18" charset="-120"/>
              </a:rPr>
              <a:t>蘋果</a:t>
            </a:r>
            <a:r>
              <a:rPr lang="zh-CN" altLang="en-US" dirty="0">
                <a:latin typeface="新細明體" panose="02020500000000000000" pitchFamily="18" charset="-120"/>
                <a:ea typeface="新細明體" panose="02020500000000000000" pitchFamily="18" charset="-120"/>
              </a:rPr>
              <a:t>公司研發的</a:t>
            </a:r>
            <a:r>
              <a:rPr lang="en-US" altLang="zh-CN" dirty="0">
                <a:solidFill>
                  <a:srgbClr val="009BD2"/>
                </a:solidFill>
                <a:latin typeface="新細明體" panose="02020500000000000000" pitchFamily="18" charset="-120"/>
                <a:ea typeface="新細明體" panose="02020500000000000000" pitchFamily="18" charset="-120"/>
              </a:rPr>
              <a:t>Siri</a:t>
            </a:r>
            <a:r>
              <a:rPr lang="zh-CN" altLang="en-US" dirty="0">
                <a:latin typeface="新細明體" panose="02020500000000000000" pitchFamily="18" charset="-120"/>
                <a:ea typeface="新細明體" panose="02020500000000000000" pitchFamily="18" charset="-120"/>
              </a:rPr>
              <a:t>語音再次吸引大衆關注人工智能</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人工智能浪潮出現，原因包括：</a:t>
            </a:r>
            <a:endParaRPr lang="en-US" altLang="zh-CN" dirty="0">
              <a:latin typeface="新細明體" panose="02020500000000000000" pitchFamily="18" charset="-120"/>
              <a:ea typeface="新細明體" panose="02020500000000000000" pitchFamily="18" charset="-120"/>
            </a:endParaRPr>
          </a:p>
          <a:p>
            <a:pPr lvl="1">
              <a:lnSpc>
                <a:spcPct val="150000"/>
              </a:lnSpc>
            </a:pPr>
            <a:r>
              <a:rPr lang="zh-CN" altLang="en-US" sz="2800" dirty="0">
                <a:latin typeface="新細明體" panose="02020500000000000000" pitchFamily="18" charset="-120"/>
                <a:ea typeface="新細明體" panose="02020500000000000000" pitchFamily="18" charset="-120"/>
              </a:rPr>
              <a:t>過去研究者在相關領域的踏實積累</a:t>
            </a:r>
            <a:endParaRPr lang="en-US" altLang="zh-CN" sz="2800" dirty="0">
              <a:latin typeface="新細明體" panose="02020500000000000000" pitchFamily="18" charset="-120"/>
              <a:ea typeface="新細明體" panose="02020500000000000000" pitchFamily="18" charset="-120"/>
            </a:endParaRPr>
          </a:p>
          <a:p>
            <a:pPr lvl="1">
              <a:lnSpc>
                <a:spcPct val="150000"/>
              </a:lnSpc>
            </a:pPr>
            <a:r>
              <a:rPr lang="zh-CN" altLang="en-US" sz="2800" dirty="0">
                <a:solidFill>
                  <a:srgbClr val="000000"/>
                </a:solidFill>
                <a:latin typeface="新細明體" panose="02020500000000000000" pitchFamily="18" charset="-120"/>
                <a:ea typeface="新細明體" panose="02020500000000000000" pitchFamily="18" charset="-120"/>
              </a:rPr>
              <a:t>持續累積的</a:t>
            </a:r>
            <a:r>
              <a:rPr lang="zh-CN" altLang="en-US" sz="2800" dirty="0">
                <a:solidFill>
                  <a:srgbClr val="009BD2"/>
                </a:solidFill>
                <a:latin typeface="新細明體" panose="02020500000000000000" pitchFamily="18" charset="-120"/>
                <a:ea typeface="新細明體" panose="02020500000000000000" pitchFamily="18" charset="-120"/>
              </a:rPr>
              <a:t>大數據</a:t>
            </a:r>
            <a:endParaRPr lang="en-US" altLang="zh-CN" sz="2800" dirty="0">
              <a:solidFill>
                <a:srgbClr val="009BD2"/>
              </a:solidFill>
              <a:latin typeface="新細明體" panose="02020500000000000000" pitchFamily="18" charset="-120"/>
              <a:ea typeface="新細明體" panose="02020500000000000000" pitchFamily="18" charset="-120"/>
            </a:endParaRPr>
          </a:p>
          <a:p>
            <a:pPr lvl="1">
              <a:lnSpc>
                <a:spcPct val="150000"/>
              </a:lnSpc>
            </a:pPr>
            <a:r>
              <a:rPr lang="zh-CN" altLang="en-US" sz="2800" dirty="0">
                <a:solidFill>
                  <a:srgbClr val="009BD2"/>
                </a:solidFill>
                <a:latin typeface="新細明體" panose="02020500000000000000" pitchFamily="18" charset="-120"/>
                <a:ea typeface="新細明體" panose="02020500000000000000" pitchFamily="18" charset="-120"/>
              </a:rPr>
              <a:t>深度神經網路</a:t>
            </a:r>
            <a:r>
              <a:rPr lang="zh-CN" altLang="en-US" sz="2800" dirty="0">
                <a:solidFill>
                  <a:srgbClr val="000000"/>
                </a:solidFill>
                <a:latin typeface="新細明體" panose="02020500000000000000" pitchFamily="18" charset="-120"/>
                <a:ea typeface="新細明體" panose="02020500000000000000" pitchFamily="18" charset="-120"/>
              </a:rPr>
              <a:t>（</a:t>
            </a:r>
            <a:r>
              <a:rPr lang="en-US" altLang="zh-CN" sz="2800" dirty="0">
                <a:solidFill>
                  <a:srgbClr val="000000"/>
                </a:solidFill>
                <a:latin typeface="新細明體" panose="02020500000000000000" pitchFamily="18" charset="-120"/>
                <a:ea typeface="新細明體" panose="02020500000000000000" pitchFamily="18" charset="-120"/>
              </a:rPr>
              <a:t>Deep Neural Net</a:t>
            </a:r>
            <a:r>
              <a:rPr lang="zh-CN" altLang="en-US" sz="2800" dirty="0">
                <a:solidFill>
                  <a:srgbClr val="000000"/>
                </a:solidFill>
                <a:latin typeface="新細明體" panose="02020500000000000000" pitchFamily="18" charset="-120"/>
                <a:ea typeface="新細明體" panose="02020500000000000000" pitchFamily="18" charset="-120"/>
              </a:rPr>
              <a:t>，</a:t>
            </a:r>
            <a:r>
              <a:rPr lang="en-US" altLang="zh-CN" sz="2800" dirty="0">
                <a:solidFill>
                  <a:srgbClr val="000000"/>
                </a:solidFill>
                <a:latin typeface="新細明體" panose="02020500000000000000" pitchFamily="18" charset="-120"/>
                <a:ea typeface="新細明體" panose="02020500000000000000" pitchFamily="18" charset="-120"/>
              </a:rPr>
              <a:t>DNN</a:t>
            </a:r>
            <a:r>
              <a:rPr lang="zh-CN" altLang="en-US" sz="2800" dirty="0">
                <a:solidFill>
                  <a:srgbClr val="000000"/>
                </a:solidFill>
                <a:latin typeface="新細明體" panose="02020500000000000000" pitchFamily="18" charset="-120"/>
                <a:ea typeface="新細明體" panose="02020500000000000000" pitchFamily="18" charset="-120"/>
              </a:rPr>
              <a:t>）</a:t>
            </a:r>
            <a:r>
              <a:rPr lang="zh-CN" altLang="en-US" sz="2800" dirty="0">
                <a:latin typeface="新細明體" panose="02020500000000000000" pitchFamily="18" charset="-120"/>
                <a:ea typeface="新細明體" panose="02020500000000000000" pitchFamily="18" charset="-120"/>
              </a:rPr>
              <a:t>成熟，成爲新一代機器學習的方法</a:t>
            </a:r>
            <a:endParaRPr lang="en-US" altLang="zh-CN" sz="2800"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解决了大量過去無法解决的問題，使人工智能技術更成熟</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424931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60561C-EFD3-46C5-85A0-C5A801FAC198}"/>
              </a:ext>
            </a:extLst>
          </p:cNvPr>
          <p:cNvSpPr>
            <a:spLocks noGrp="1"/>
          </p:cNvSpPr>
          <p:nvPr>
            <p:ph type="title"/>
          </p:nvPr>
        </p:nvSpPr>
        <p:spPr/>
        <p:txBody>
          <a:bodyPr/>
          <a:lstStyle/>
          <a:p>
            <a:r>
              <a:rPr lang="zh-CN" altLang="en-US" sz="4400" dirty="0">
                <a:latin typeface="新細明體" panose="02020500000000000000" pitchFamily="18" charset="-120"/>
                <a:ea typeface="新細明體" panose="02020500000000000000" pitchFamily="18" charset="-120"/>
              </a:rPr>
              <a:t>人工智能的歷史發展趨勢</a:t>
            </a:r>
            <a:r>
              <a:rPr lang="zh-CN" altLang="en-US" dirty="0">
                <a:latin typeface="新細明體" panose="02020500000000000000" pitchFamily="18" charset="-120"/>
                <a:ea typeface="新細明體" panose="02020500000000000000" pitchFamily="18" charset="-120"/>
              </a:rPr>
              <a:t>（總結）</a:t>
            </a:r>
            <a:endParaRPr lang="zh-HK" altLang="en-US" dirty="0">
              <a:latin typeface="新細明體" panose="02020500000000000000" pitchFamily="18" charset="-120"/>
              <a:ea typeface="新細明體" panose="02020500000000000000" pitchFamily="18" charset="-120"/>
            </a:endParaRPr>
          </a:p>
        </p:txBody>
      </p:sp>
      <p:graphicFrame>
        <p:nvGraphicFramePr>
          <p:cNvPr id="4" name="表格 4">
            <a:extLst>
              <a:ext uri="{FF2B5EF4-FFF2-40B4-BE49-F238E27FC236}">
                <a16:creationId xmlns:a16="http://schemas.microsoft.com/office/drawing/2014/main" id="{D907684F-2ECB-4F14-B9BA-B4531E9B4890}"/>
              </a:ext>
            </a:extLst>
          </p:cNvPr>
          <p:cNvGraphicFramePr>
            <a:graphicFrameLocks noGrp="1"/>
          </p:cNvGraphicFramePr>
          <p:nvPr>
            <p:extLst>
              <p:ext uri="{D42A27DB-BD31-4B8C-83A1-F6EECF244321}">
                <p14:modId xmlns:p14="http://schemas.microsoft.com/office/powerpoint/2010/main" val="564389479"/>
              </p:ext>
            </p:extLst>
          </p:nvPr>
        </p:nvGraphicFramePr>
        <p:xfrm>
          <a:off x="942974" y="1584855"/>
          <a:ext cx="7592380" cy="3962400"/>
        </p:xfrm>
        <a:graphic>
          <a:graphicData uri="http://schemas.openxmlformats.org/drawingml/2006/table">
            <a:tbl>
              <a:tblPr firstRow="1" bandRow="1">
                <a:tableStyleId>{7DF18680-E054-41AD-8BC1-D1AEF772440D}</a:tableStyleId>
              </a:tblPr>
              <a:tblGrid>
                <a:gridCol w="3486983">
                  <a:extLst>
                    <a:ext uri="{9D8B030D-6E8A-4147-A177-3AD203B41FA5}">
                      <a16:colId xmlns:a16="http://schemas.microsoft.com/office/drawing/2014/main" val="1053964116"/>
                    </a:ext>
                  </a:extLst>
                </a:gridCol>
                <a:gridCol w="4105397">
                  <a:extLst>
                    <a:ext uri="{9D8B030D-6E8A-4147-A177-3AD203B41FA5}">
                      <a16:colId xmlns:a16="http://schemas.microsoft.com/office/drawing/2014/main" val="422263080"/>
                    </a:ext>
                  </a:extLst>
                </a:gridCol>
              </a:tblGrid>
              <a:tr h="370840">
                <a:tc>
                  <a:txBody>
                    <a:bodyPr/>
                    <a:lstStyle/>
                    <a:p>
                      <a:pPr>
                        <a:lnSpc>
                          <a:spcPct val="150000"/>
                        </a:lnSpc>
                      </a:pPr>
                      <a:r>
                        <a:rPr lang="zh-CN" altLang="en-US" dirty="0">
                          <a:latin typeface="新細明體" panose="02020500000000000000" pitchFamily="18" charset="-120"/>
                          <a:ea typeface="新細明體" panose="02020500000000000000" pitchFamily="18" charset="-120"/>
                        </a:rPr>
                        <a:t>傳統</a:t>
                      </a:r>
                      <a:r>
                        <a:rPr lang="en-US" altLang="zh-CN"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a:txBody>
                  <a:tcPr/>
                </a:tc>
                <a:tc>
                  <a:txBody>
                    <a:bodyPr/>
                    <a:lstStyle/>
                    <a:p>
                      <a:pPr>
                        <a:lnSpc>
                          <a:spcPct val="150000"/>
                        </a:lnSpc>
                      </a:pPr>
                      <a:r>
                        <a:rPr lang="zh-CN" altLang="en-US" dirty="0">
                          <a:latin typeface="新細明體" panose="02020500000000000000" pitchFamily="18" charset="-120"/>
                          <a:ea typeface="新細明體" panose="02020500000000000000" pitchFamily="18" charset="-120"/>
                        </a:rPr>
                        <a:t>現代</a:t>
                      </a:r>
                      <a:r>
                        <a:rPr lang="en-US" altLang="zh-CN"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194355912"/>
                  </a:ext>
                </a:extLst>
              </a:tr>
              <a:tr h="370840">
                <a:tc>
                  <a:txBody>
                    <a:bodyPr/>
                    <a:lstStyle/>
                    <a:p>
                      <a:pPr>
                        <a:lnSpc>
                          <a:spcPct val="150000"/>
                        </a:lnSpc>
                      </a:pPr>
                      <a:r>
                        <a:rPr lang="zh-CN" altLang="en-US" dirty="0">
                          <a:latin typeface="新細明體" panose="02020500000000000000" pitchFamily="18" charset="-120"/>
                          <a:ea typeface="新細明體" panose="02020500000000000000" pitchFamily="18" charset="-120"/>
                        </a:rPr>
                        <a:t>著重數理邏輯</a:t>
                      </a:r>
                      <a:endParaRPr lang="zh-HK" altLang="en-US" dirty="0">
                        <a:latin typeface="新細明體" panose="02020500000000000000" pitchFamily="18" charset="-120"/>
                        <a:ea typeface="新細明體" panose="02020500000000000000" pitchFamily="18" charset="-120"/>
                      </a:endParaRPr>
                    </a:p>
                  </a:txBody>
                  <a:tcPr/>
                </a:tc>
                <a:tc>
                  <a:txBody>
                    <a:bodyPr/>
                    <a:lstStyle/>
                    <a:p>
                      <a:pPr>
                        <a:lnSpc>
                          <a:spcPct val="150000"/>
                        </a:lnSpc>
                      </a:pPr>
                      <a:r>
                        <a:rPr lang="zh-CN" altLang="en-US" dirty="0">
                          <a:latin typeface="新細明體" panose="02020500000000000000" pitchFamily="18" charset="-120"/>
                          <a:ea typeface="新細明體" panose="02020500000000000000" pitchFamily="18" charset="-120"/>
                        </a:rPr>
                        <a:t>反邏輯</a:t>
                      </a:r>
                      <a:endParaRPr lang="zh-HK" altLang="en-US"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1199138999"/>
                  </a:ext>
                </a:extLst>
              </a:tr>
              <a:tr h="370840">
                <a:tc>
                  <a:txBody>
                    <a:bodyPr/>
                    <a:lstStyle/>
                    <a:p>
                      <a:pPr>
                        <a:lnSpc>
                          <a:spcPct val="150000"/>
                        </a:lnSpc>
                      </a:pPr>
                      <a:r>
                        <a:rPr lang="zh-CN" altLang="en-US" dirty="0">
                          <a:latin typeface="新細明體" panose="02020500000000000000" pitchFamily="18" charset="-120"/>
                          <a:ea typeface="新細明體" panose="02020500000000000000" pitchFamily="18" charset="-120"/>
                        </a:rPr>
                        <a:t>複製人類的知識</a:t>
                      </a:r>
                      <a:endParaRPr lang="zh-HK" altLang="en-US" dirty="0">
                        <a:latin typeface="新細明體" panose="02020500000000000000" pitchFamily="18" charset="-120"/>
                        <a:ea typeface="新細明體" panose="02020500000000000000" pitchFamily="18" charset="-120"/>
                      </a:endParaRPr>
                    </a:p>
                  </a:txBody>
                  <a:tcPr/>
                </a:tc>
                <a:tc>
                  <a:txBody>
                    <a:bodyPr/>
                    <a:lstStyle/>
                    <a:p>
                      <a:pPr>
                        <a:lnSpc>
                          <a:spcPct val="150000"/>
                        </a:lnSpc>
                      </a:pPr>
                      <a:r>
                        <a:rPr lang="zh-CN" altLang="en-US" b="1" dirty="0">
                          <a:solidFill>
                            <a:srgbClr val="FF0000"/>
                          </a:solidFill>
                          <a:latin typeface="新細明體" panose="02020500000000000000" pitchFamily="18" charset="-120"/>
                          <a:ea typeface="新細明體" panose="02020500000000000000" pitchFamily="18" charset="-120"/>
                        </a:rPr>
                        <a:t>機器學習</a:t>
                      </a:r>
                      <a:endParaRPr lang="zh-HK" altLang="en-US" b="1" dirty="0">
                        <a:solidFill>
                          <a:srgbClr val="FF0000"/>
                        </a:solidFill>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1668039118"/>
                  </a:ext>
                </a:extLst>
              </a:tr>
              <a:tr h="370840">
                <a:tc>
                  <a:txBody>
                    <a:bodyPr/>
                    <a:lstStyle/>
                    <a:p>
                      <a:pPr>
                        <a:lnSpc>
                          <a:spcPct val="150000"/>
                        </a:lnSpc>
                      </a:pPr>
                      <a:r>
                        <a:rPr lang="zh-CN" altLang="en-US" dirty="0">
                          <a:latin typeface="新細明體" panose="02020500000000000000" pitchFamily="18" charset="-120"/>
                          <a:ea typeface="新細明體" panose="02020500000000000000" pitchFamily="18" charset="-120"/>
                        </a:rPr>
                        <a:t>人工智能擁有的知識是真確，但</a:t>
                      </a:r>
                      <a:r>
                        <a:rPr lang="zh-CN" altLang="en-US" dirty="0">
                          <a:solidFill>
                            <a:srgbClr val="FF0000"/>
                          </a:solidFill>
                          <a:latin typeface="新細明體" panose="02020500000000000000" pitchFamily="18" charset="-120"/>
                          <a:ea typeface="新細明體" panose="02020500000000000000" pitchFamily="18" charset="-120"/>
                        </a:rPr>
                        <a:t>不實用</a:t>
                      </a:r>
                      <a:endParaRPr lang="zh-HK" altLang="en-US" dirty="0">
                        <a:solidFill>
                          <a:srgbClr val="FF0000"/>
                        </a:solidFill>
                        <a:latin typeface="新細明體" panose="02020500000000000000" pitchFamily="18" charset="-120"/>
                        <a:ea typeface="新細明體" panose="02020500000000000000" pitchFamily="18" charset="-120"/>
                      </a:endParaRPr>
                    </a:p>
                  </a:txBody>
                  <a:tcPr/>
                </a:tc>
                <a:tc>
                  <a:txBody>
                    <a:bodyPr/>
                    <a:lstStyle/>
                    <a:p>
                      <a:pPr>
                        <a:lnSpc>
                          <a:spcPct val="150000"/>
                        </a:lnSpc>
                      </a:pPr>
                      <a:r>
                        <a:rPr lang="zh-CN" altLang="en-US" dirty="0">
                          <a:latin typeface="新細明體" panose="02020500000000000000" pitchFamily="18" charset="-120"/>
                          <a:ea typeface="新細明體" panose="02020500000000000000" pitchFamily="18" charset="-120"/>
                        </a:rPr>
                        <a:t>資料中學習得到的知識是不精確、不全面的， 但在很多時候更</a:t>
                      </a:r>
                      <a:r>
                        <a:rPr lang="zh-CN" altLang="en-US" dirty="0">
                          <a:solidFill>
                            <a:srgbClr val="FF0000"/>
                          </a:solidFill>
                          <a:latin typeface="新細明體" panose="02020500000000000000" pitchFamily="18" charset="-120"/>
                          <a:ea typeface="新細明體" panose="02020500000000000000" pitchFamily="18" charset="-120"/>
                        </a:rPr>
                        <a:t>適合實際應用</a:t>
                      </a:r>
                      <a:endParaRPr lang="zh-HK" altLang="en-US" dirty="0">
                        <a:solidFill>
                          <a:srgbClr val="FF0000"/>
                        </a:solidFill>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254049049"/>
                  </a:ext>
                </a:extLst>
              </a:tr>
              <a:tr h="370840">
                <a:tc>
                  <a:txBody>
                    <a:bodyPr/>
                    <a:lstStyle/>
                    <a:p>
                      <a:pPr>
                        <a:lnSpc>
                          <a:spcPct val="150000"/>
                        </a:lnSpc>
                      </a:pPr>
                      <a:r>
                        <a:rPr lang="zh-CN" altLang="en-US" dirty="0">
                          <a:solidFill>
                            <a:schemeClr val="tx1"/>
                          </a:solidFill>
                          <a:latin typeface="新細明體" panose="02020500000000000000" pitchFamily="18" charset="-120"/>
                          <a:ea typeface="新細明體" panose="02020500000000000000" pitchFamily="18" charset="-120"/>
                        </a:rPr>
                        <a:t>人的附庸</a:t>
                      </a:r>
                      <a:endParaRPr lang="zh-HK" altLang="en-US" dirty="0">
                        <a:solidFill>
                          <a:schemeClr val="tx1"/>
                        </a:solidFill>
                        <a:latin typeface="新細明體" panose="02020500000000000000" pitchFamily="18" charset="-120"/>
                        <a:ea typeface="新細明體" panose="02020500000000000000" pitchFamily="18" charset="-120"/>
                      </a:endParaRPr>
                    </a:p>
                  </a:txBody>
                  <a:tcPr/>
                </a:tc>
                <a:tc>
                  <a:txBody>
                    <a:bodyPr/>
                    <a:lstStyle/>
                    <a:p>
                      <a:pPr>
                        <a:lnSpc>
                          <a:spcPct val="150000"/>
                        </a:lnSpc>
                      </a:pPr>
                      <a:r>
                        <a:rPr lang="zh-CN" altLang="en-US" dirty="0">
                          <a:solidFill>
                            <a:schemeClr val="tx1"/>
                          </a:solidFill>
                          <a:latin typeface="新細明體" panose="02020500000000000000" pitchFamily="18" charset="-120"/>
                          <a:ea typeface="新細明體" panose="02020500000000000000" pitchFamily="18" charset="-120"/>
                        </a:rPr>
                        <a:t>站在和人類平等的起跑綫上吸取、總結知識，</a:t>
                      </a:r>
                      <a:r>
                        <a:rPr lang="zh-CN" altLang="en-US" dirty="0">
                          <a:latin typeface="新細明體" panose="02020500000000000000" pitchFamily="18" charset="-120"/>
                          <a:ea typeface="新細明體" panose="02020500000000000000" pitchFamily="18" charset="-120"/>
                        </a:rPr>
                        <a:t>而有可能創造出比人類更巧妙的方法、比人類更高效的决策</a:t>
                      </a:r>
                      <a:endParaRPr lang="zh-HK" altLang="en-US" dirty="0">
                        <a:solidFill>
                          <a:schemeClr val="tx1"/>
                        </a:solidFill>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444273871"/>
                  </a:ext>
                </a:extLst>
              </a:tr>
              <a:tr h="370840">
                <a:tc>
                  <a:txBody>
                    <a:bodyPr/>
                    <a:lstStyle/>
                    <a:p>
                      <a:pPr>
                        <a:lnSpc>
                          <a:spcPct val="150000"/>
                        </a:lnSpc>
                      </a:pPr>
                      <a:r>
                        <a:rPr lang="zh-CN" altLang="en-US" dirty="0">
                          <a:solidFill>
                            <a:schemeClr val="tx1"/>
                          </a:solidFill>
                          <a:latin typeface="新細明體" panose="02020500000000000000" pitchFamily="18" charset="-120"/>
                          <a:ea typeface="新細明體" panose="02020500000000000000" pitchFamily="18" charset="-120"/>
                        </a:rPr>
                        <a:t>以前研究者的追求</a:t>
                      </a:r>
                      <a:endParaRPr lang="zh-HK" altLang="en-US" dirty="0">
                        <a:solidFill>
                          <a:schemeClr val="tx1"/>
                        </a:solidFill>
                        <a:latin typeface="新細明體" panose="02020500000000000000" pitchFamily="18" charset="-120"/>
                        <a:ea typeface="新細明體" panose="02020500000000000000" pitchFamily="18" charset="-120"/>
                      </a:endParaRPr>
                    </a:p>
                  </a:txBody>
                  <a:tcPr/>
                </a:tc>
                <a:tc>
                  <a:txBody>
                    <a:bodyPr/>
                    <a:lstStyle/>
                    <a:p>
                      <a:pPr>
                        <a:lnSpc>
                          <a:spcPct val="150000"/>
                        </a:lnSpc>
                      </a:pPr>
                      <a:r>
                        <a:rPr lang="en-US" altLang="zh-HK" dirty="0">
                          <a:solidFill>
                            <a:srgbClr val="FF0000"/>
                          </a:solidFill>
                          <a:latin typeface="新細明體" panose="02020500000000000000" pitchFamily="18" charset="-120"/>
                          <a:ea typeface="新細明體" panose="02020500000000000000" pitchFamily="18" charset="-120"/>
                        </a:rPr>
                        <a:t>21</a:t>
                      </a:r>
                      <a:r>
                        <a:rPr lang="zh-CN" altLang="en-US" dirty="0">
                          <a:solidFill>
                            <a:srgbClr val="FF0000"/>
                          </a:solidFill>
                          <a:latin typeface="新細明體" panose="02020500000000000000" pitchFamily="18" charset="-120"/>
                          <a:ea typeface="新細明體" panose="02020500000000000000" pitchFamily="18" charset="-120"/>
                        </a:rPr>
                        <a:t>世紀研究者的追求</a:t>
                      </a:r>
                      <a:endParaRPr lang="zh-HK" altLang="en-US" dirty="0">
                        <a:solidFill>
                          <a:srgbClr val="FF0000"/>
                        </a:solidFill>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3238704661"/>
                  </a:ext>
                </a:extLst>
              </a:tr>
            </a:tbl>
          </a:graphicData>
        </a:graphic>
      </p:graphicFrame>
      <p:sp>
        <p:nvSpPr>
          <p:cNvPr id="5" name="箭號: 向下 4">
            <a:extLst>
              <a:ext uri="{FF2B5EF4-FFF2-40B4-BE49-F238E27FC236}">
                <a16:creationId xmlns:a16="http://schemas.microsoft.com/office/drawing/2014/main" id="{01BD1585-C40C-4266-B14D-06761317B6E6}"/>
              </a:ext>
            </a:extLst>
          </p:cNvPr>
          <p:cNvSpPr/>
          <p:nvPr/>
        </p:nvSpPr>
        <p:spPr>
          <a:xfrm rot="16200000">
            <a:off x="8405656" y="5990697"/>
            <a:ext cx="381000" cy="8013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文字方塊 6">
            <a:extLst>
              <a:ext uri="{FF2B5EF4-FFF2-40B4-BE49-F238E27FC236}">
                <a16:creationId xmlns:a16="http://schemas.microsoft.com/office/drawing/2014/main" id="{FE6DC9E8-4BDB-4955-AF9E-6B2E4D629E59}"/>
              </a:ext>
            </a:extLst>
          </p:cNvPr>
          <p:cNvSpPr txBox="1"/>
          <p:nvPr/>
        </p:nvSpPr>
        <p:spPr>
          <a:xfrm>
            <a:off x="8996839" y="5494882"/>
            <a:ext cx="3071335" cy="1323439"/>
          </a:xfrm>
          <a:prstGeom prst="rect">
            <a:avLst/>
          </a:prstGeom>
          <a:noFill/>
          <a:ln>
            <a:solidFill>
              <a:srgbClr val="4472C4"/>
            </a:solidFill>
          </a:ln>
        </p:spPr>
        <p:txBody>
          <a:bodyPr wrap="square" rtlCol="0">
            <a:spAutoFit/>
          </a:bodyPr>
          <a:lstStyle/>
          <a:p>
            <a:r>
              <a:rPr lang="zh-CN" altLang="en-US" sz="2000" dirty="0">
                <a:latin typeface="新細明體" panose="02020500000000000000" pitchFamily="18" charset="-120"/>
                <a:ea typeface="新細明體" panose="02020500000000000000" pitchFamily="18" charset="-120"/>
              </a:rPr>
              <a:t>資料越豐富，計算能力越强，這種學習方法帶來的效果越强，</a:t>
            </a:r>
            <a:r>
              <a:rPr lang="zh-CN" altLang="en-US" sz="2000" dirty="0">
                <a:solidFill>
                  <a:srgbClr val="009BD2"/>
                </a:solidFill>
                <a:latin typeface="新細明體" panose="02020500000000000000" pitchFamily="18" charset="-120"/>
                <a:ea typeface="新細明體" panose="02020500000000000000" pitchFamily="18" charset="-120"/>
              </a:rPr>
              <a:t>超越人類</a:t>
            </a:r>
            <a:r>
              <a:rPr lang="zh-CN" altLang="en-US" sz="2000" dirty="0">
                <a:latin typeface="新細明體" panose="02020500000000000000" pitchFamily="18" charset="-120"/>
                <a:ea typeface="新細明體" panose="02020500000000000000" pitchFamily="18" charset="-120"/>
              </a:rPr>
              <a:t>的可能性越高</a:t>
            </a:r>
            <a:endParaRPr lang="zh-HK" altLang="en-US" sz="2000"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916852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A9D744A-C604-4556-AD0D-7A6075242B58}"/>
              </a:ext>
            </a:extLst>
          </p:cNvPr>
          <p:cNvSpPr>
            <a:spLocks noGrp="1"/>
          </p:cNvSpPr>
          <p:nvPr>
            <p:ph idx="1"/>
          </p:nvPr>
        </p:nvSpPr>
        <p:spPr>
          <a:xfrm>
            <a:off x="776056" y="1932157"/>
            <a:ext cx="10515600" cy="4844998"/>
          </a:xfrm>
        </p:spPr>
        <p:txBody>
          <a:bodyPr>
            <a:normAutofit/>
          </a:bodyPr>
          <a:lstStyle/>
          <a:p>
            <a:pPr>
              <a:lnSpc>
                <a:spcPct val="100000"/>
              </a:lnSpc>
            </a:pPr>
            <a:r>
              <a:rPr lang="zh-CN" altLang="en-US" sz="2600" b="0" i="0" dirty="0">
                <a:effectLst/>
                <a:latin typeface="新細明體" panose="02020500000000000000" pitchFamily="18" charset="-120"/>
                <a:ea typeface="新細明體" panose="02020500000000000000" pitchFamily="18" charset="-120"/>
              </a:rPr>
              <a:t>技術發展越複雜，所産生的倫理問題就越複雜</a:t>
            </a:r>
            <a:endParaRPr lang="en-US" altLang="zh-CN" sz="2600" b="0" i="0" dirty="0">
              <a:effectLst/>
              <a:latin typeface="新細明體" panose="02020500000000000000" pitchFamily="18" charset="-120"/>
              <a:ea typeface="新細明體" panose="02020500000000000000" pitchFamily="18" charset="-120"/>
            </a:endParaRPr>
          </a:p>
          <a:p>
            <a:pPr>
              <a:lnSpc>
                <a:spcPct val="100000"/>
              </a:lnSpc>
            </a:pPr>
            <a:r>
              <a:rPr lang="zh-CN" altLang="en-US" sz="2600" b="1" dirty="0">
                <a:solidFill>
                  <a:srgbClr val="00B050"/>
                </a:solidFill>
                <a:latin typeface="新細明體" panose="02020500000000000000" pitchFamily="18" charset="-120"/>
                <a:ea typeface="新細明體" panose="02020500000000000000" pitchFamily="18" charset="-120"/>
              </a:rPr>
              <a:t>問題</a:t>
            </a:r>
            <a:r>
              <a:rPr lang="en-US" altLang="zh-CN" sz="2600" b="1" dirty="0">
                <a:solidFill>
                  <a:srgbClr val="00B050"/>
                </a:solidFill>
                <a:latin typeface="新細明體" panose="02020500000000000000" pitchFamily="18" charset="-120"/>
                <a:ea typeface="新細明體" panose="02020500000000000000" pitchFamily="18" charset="-120"/>
              </a:rPr>
              <a:t>1</a:t>
            </a:r>
            <a:r>
              <a:rPr lang="zh-CN" altLang="en-US" sz="2600" b="1" dirty="0">
                <a:solidFill>
                  <a:srgbClr val="00B050"/>
                </a:solidFill>
                <a:latin typeface="新細明體" panose="02020500000000000000" pitchFamily="18" charset="-120"/>
                <a:ea typeface="新細明體" panose="02020500000000000000" pitchFamily="18" charset="-120"/>
              </a:rPr>
              <a:t>：</a:t>
            </a:r>
            <a:r>
              <a:rPr lang="zh-CN" altLang="en-US" sz="2600" b="1" dirty="0">
                <a:solidFill>
                  <a:srgbClr val="FF0000"/>
                </a:solidFill>
                <a:latin typeface="新細明體" panose="02020500000000000000" pitchFamily="18" charset="-120"/>
                <a:ea typeface="新細明體" panose="02020500000000000000" pitchFamily="18" charset="-120"/>
              </a:rPr>
              <a:t>個人</a:t>
            </a:r>
            <a:r>
              <a:rPr lang="zh-CN" altLang="en-US" sz="2600" b="1" i="0" dirty="0">
                <a:solidFill>
                  <a:srgbClr val="FF0000"/>
                </a:solidFill>
                <a:effectLst/>
                <a:latin typeface="新細明體" panose="02020500000000000000" pitchFamily="18" charset="-120"/>
                <a:ea typeface="新細明體" panose="02020500000000000000" pitchFamily="18" charset="-120"/>
              </a:rPr>
              <a:t>隱私、保密和自主概念隨</a:t>
            </a:r>
            <a:r>
              <a:rPr lang="en-US" altLang="zh-CN" sz="2600" b="1" i="0" dirty="0">
                <a:solidFill>
                  <a:srgbClr val="FF0000"/>
                </a:solidFill>
                <a:effectLst/>
                <a:latin typeface="新細明體" panose="02020500000000000000" pitchFamily="18" charset="-120"/>
                <a:ea typeface="新細明體" panose="02020500000000000000" pitchFamily="18" charset="-120"/>
              </a:rPr>
              <a:t>AI</a:t>
            </a:r>
            <a:r>
              <a:rPr lang="zh-CN" altLang="en-US" sz="2600" b="1" i="0" dirty="0">
                <a:solidFill>
                  <a:srgbClr val="FF0000"/>
                </a:solidFill>
                <a:effectLst/>
                <a:latin typeface="新細明體" panose="02020500000000000000" pitchFamily="18" charset="-120"/>
                <a:ea typeface="新細明體" panose="02020500000000000000" pitchFamily="18" charset="-120"/>
              </a:rPr>
              <a:t>技術的進步可能會發生根本性變化</a:t>
            </a:r>
            <a:endParaRPr lang="en-US" altLang="zh-CN" sz="2600" b="1" i="0" dirty="0">
              <a:solidFill>
                <a:srgbClr val="FF0000"/>
              </a:solidFill>
              <a:effectLst/>
              <a:latin typeface="新細明體" panose="02020500000000000000" pitchFamily="18" charset="-120"/>
              <a:ea typeface="新細明體" panose="02020500000000000000" pitchFamily="18" charset="-120"/>
            </a:endParaRPr>
          </a:p>
          <a:p>
            <a:pPr lvl="1">
              <a:lnSpc>
                <a:spcPct val="100000"/>
              </a:lnSpc>
            </a:pPr>
            <a:r>
              <a:rPr lang="zh-CN" altLang="en-US" sz="2600" dirty="0">
                <a:latin typeface="新細明體" panose="02020500000000000000" pitchFamily="18" charset="-120"/>
                <a:ea typeface="新細明體" panose="02020500000000000000" pitchFamily="18" charset="-120"/>
              </a:rPr>
              <a:t>例如：</a:t>
            </a:r>
            <a:r>
              <a:rPr lang="zh-CN" altLang="en-US" sz="2600" b="0" i="0" dirty="0">
                <a:effectLst/>
                <a:latin typeface="新細明體" panose="02020500000000000000" pitchFamily="18" charset="-120"/>
                <a:ea typeface="新細明體" panose="02020500000000000000" pitchFamily="18" charset="-120"/>
              </a:rPr>
              <a:t>智能裝置</a:t>
            </a:r>
            <a:r>
              <a:rPr lang="zh-CN" altLang="en-US" sz="2600" dirty="0">
                <a:latin typeface="新細明體" panose="02020500000000000000" pitchFamily="18" charset="-120"/>
                <a:ea typeface="新細明體" panose="02020500000000000000" pitchFamily="18" charset="-120"/>
              </a:rPr>
              <a:t>和</a:t>
            </a:r>
            <a:r>
              <a:rPr lang="en-US" altLang="zh-CN" sz="2600" b="0" i="0" dirty="0">
                <a:effectLst/>
                <a:latin typeface="新細明體" panose="02020500000000000000" pitchFamily="18" charset="-120"/>
                <a:ea typeface="新細明體" panose="02020500000000000000" pitchFamily="18" charset="-120"/>
              </a:rPr>
              <a:t>Facebook</a:t>
            </a:r>
            <a:r>
              <a:rPr lang="zh-CN" altLang="en-US" sz="2600" b="0" i="0" dirty="0">
                <a:effectLst/>
                <a:latin typeface="新細明體" panose="02020500000000000000" pitchFamily="18" charset="-120"/>
                <a:ea typeface="新細明體" panose="02020500000000000000" pitchFamily="18" charset="-120"/>
              </a:rPr>
              <a:t>、</a:t>
            </a:r>
            <a:r>
              <a:rPr lang="en-US" altLang="zh-CN" sz="2600" b="0" i="0" dirty="0">
                <a:effectLst/>
                <a:latin typeface="新細明體" panose="02020500000000000000" pitchFamily="18" charset="-120"/>
                <a:ea typeface="新細明體" panose="02020500000000000000" pitchFamily="18" charset="-120"/>
              </a:rPr>
              <a:t>Instagram</a:t>
            </a:r>
            <a:r>
              <a:rPr lang="zh-CN" altLang="en-US" sz="2600" b="0" i="0" dirty="0">
                <a:effectLst/>
                <a:latin typeface="新細明體" panose="02020500000000000000" pitchFamily="18" charset="-120"/>
                <a:ea typeface="新細明體" panose="02020500000000000000" pitchFamily="18" charset="-120"/>
              </a:rPr>
              <a:t>等社交網絡工具</a:t>
            </a:r>
            <a:endParaRPr lang="en-US" altLang="zh-CN" sz="2600" b="0" i="0" dirty="0">
              <a:effectLst/>
              <a:latin typeface="新細明體" panose="02020500000000000000" pitchFamily="18" charset="-120"/>
              <a:ea typeface="新細明體" panose="02020500000000000000" pitchFamily="18" charset="-120"/>
            </a:endParaRPr>
          </a:p>
          <a:p>
            <a:pPr lvl="1">
              <a:lnSpc>
                <a:spcPct val="100000"/>
              </a:lnSpc>
            </a:pPr>
            <a:r>
              <a:rPr lang="zh-CN" altLang="en-US" sz="2600" b="0" i="0" dirty="0">
                <a:effectLst/>
                <a:latin typeface="新細明體" panose="02020500000000000000" pitchFamily="18" charset="-120"/>
                <a:ea typeface="新細明體" panose="02020500000000000000" pitchFamily="18" charset="-120"/>
              </a:rPr>
              <a:t>我們在沒有切實了解數據的潜在用途和使用者的情况下，就自願地提供了個人信息 </a:t>
            </a:r>
            <a:r>
              <a:rPr lang="en-US" altLang="zh-CN" sz="2600" b="0" i="0" dirty="0">
                <a:effectLst/>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b="0" i="0" dirty="0">
                <a:effectLst/>
                <a:latin typeface="新細明體" panose="02020500000000000000" pitchFamily="18" charset="-120"/>
                <a:ea typeface="新細明體" panose="02020500000000000000" pitchFamily="18" charset="-120"/>
              </a:rPr>
              <a:t>數據被輸入主要</a:t>
            </a:r>
            <a:r>
              <a:rPr lang="zh-CN" altLang="en-US" sz="2600" b="0" i="0" dirty="0">
                <a:solidFill>
                  <a:srgbClr val="FF0000"/>
                </a:solidFill>
                <a:effectLst/>
                <a:latin typeface="新細明體" panose="02020500000000000000" pitchFamily="18" charset="-120"/>
                <a:ea typeface="新細明體" panose="02020500000000000000" pitchFamily="18" charset="-120"/>
              </a:rPr>
              <a:t>由私營部門開發的人工智能</a:t>
            </a:r>
            <a:r>
              <a:rPr lang="zh-CN" altLang="en-US" sz="2600" b="0" i="0" dirty="0">
                <a:effectLst/>
                <a:latin typeface="新細明體" panose="02020500000000000000" pitchFamily="18" charset="-120"/>
                <a:ea typeface="新細明體" panose="02020500000000000000" pitchFamily="18" charset="-120"/>
              </a:rPr>
              <a:t>支持 </a:t>
            </a:r>
            <a:r>
              <a:rPr lang="en-US" altLang="zh-CN" sz="2600" b="0" i="0" dirty="0">
                <a:effectLst/>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b="0" i="0" dirty="0">
                <a:solidFill>
                  <a:srgbClr val="FF0000"/>
                </a:solidFill>
                <a:effectLst/>
                <a:latin typeface="新細明體" panose="02020500000000000000" pitchFamily="18" charset="-120"/>
                <a:ea typeface="新細明體" panose="02020500000000000000" pitchFamily="18" charset="-120"/>
              </a:rPr>
              <a:t>私營部門的倫理有可能不符合社會倫理</a:t>
            </a:r>
            <a:endParaRPr lang="en-US" altLang="zh-CN" sz="2600" b="0" i="0" dirty="0">
              <a:solidFill>
                <a:srgbClr val="FF0000"/>
              </a:solidFill>
              <a:effectLst/>
              <a:latin typeface="新細明體" panose="02020500000000000000" pitchFamily="18" charset="-120"/>
              <a:ea typeface="新細明體" panose="02020500000000000000" pitchFamily="18" charset="-120"/>
            </a:endParaRPr>
          </a:p>
          <a:p>
            <a:pPr lvl="1">
              <a:lnSpc>
                <a:spcPct val="100000"/>
              </a:lnSpc>
            </a:pPr>
            <a:r>
              <a:rPr lang="zh-CN" altLang="en-US" sz="2600" dirty="0">
                <a:latin typeface="新細明體" panose="02020500000000000000" pitchFamily="18" charset="-120"/>
                <a:ea typeface="新細明體" panose="02020500000000000000" pitchFamily="18" charset="-120"/>
              </a:rPr>
              <a:t>另外，</a:t>
            </a:r>
            <a:r>
              <a:rPr lang="zh-CN" altLang="en-US" sz="2600" b="0" i="0" dirty="0">
                <a:effectLst/>
                <a:latin typeface="新細明體" panose="02020500000000000000" pitchFamily="18" charset="-120"/>
                <a:ea typeface="新細明體" panose="02020500000000000000" pitchFamily="18" charset="-120"/>
              </a:rPr>
              <a:t>我們的喜好和習慣的信息會被用來創建行爲模式，使人工智能可以向我們推送政治或商業訊息，</a:t>
            </a:r>
            <a:r>
              <a:rPr lang="zh-CN" altLang="en-US" sz="2600" b="0" i="0" dirty="0">
                <a:solidFill>
                  <a:srgbClr val="FF0000"/>
                </a:solidFill>
                <a:effectLst/>
                <a:latin typeface="新細明體" panose="02020500000000000000" pitchFamily="18" charset="-120"/>
                <a:ea typeface="新細明體" panose="02020500000000000000" pitchFamily="18" charset="-120"/>
              </a:rPr>
              <a:t>追踪</a:t>
            </a:r>
            <a:r>
              <a:rPr lang="zh-CN" altLang="en-US" sz="2600" b="0" i="0" dirty="0">
                <a:effectLst/>
                <a:latin typeface="新細明體" panose="02020500000000000000" pitchFamily="18" charset="-120"/>
                <a:ea typeface="新細明體" panose="02020500000000000000" pitchFamily="18" charset="-120"/>
              </a:rPr>
              <a:t>我們的活動</a:t>
            </a:r>
            <a:endParaRPr lang="en-US" altLang="zh-CN" sz="2600" b="0" i="0" dirty="0">
              <a:effectLst/>
              <a:latin typeface="新細明體" panose="02020500000000000000" pitchFamily="18" charset="-120"/>
              <a:ea typeface="新細明體" panose="02020500000000000000" pitchFamily="18" charset="-120"/>
            </a:endParaRPr>
          </a:p>
          <a:p>
            <a:pPr marL="0" indent="0">
              <a:lnSpc>
                <a:spcPct val="100000"/>
              </a:lnSpc>
              <a:buNone/>
            </a:pPr>
            <a:endParaRPr lang="zh-TW" altLang="zh-HK" sz="2600" dirty="0">
              <a:effectLst/>
              <a:latin typeface="新細明體" panose="02020500000000000000" pitchFamily="18" charset="-120"/>
              <a:ea typeface="新細明體" panose="02020500000000000000" pitchFamily="18" charset="-120"/>
              <a:cs typeface="WenQuanYi Micro Hei Mono"/>
            </a:endParaRPr>
          </a:p>
        </p:txBody>
      </p:sp>
      <p:sp>
        <p:nvSpPr>
          <p:cNvPr id="4" name="標題 1">
            <a:extLst>
              <a:ext uri="{FF2B5EF4-FFF2-40B4-BE49-F238E27FC236}">
                <a16:creationId xmlns:a16="http://schemas.microsoft.com/office/drawing/2014/main" id="{710E5D9F-21E7-4DE1-88B1-C938FA0E601B}"/>
              </a:ext>
            </a:extLst>
          </p:cNvPr>
          <p:cNvSpPr>
            <a:spLocks noGrp="1"/>
          </p:cNvSpPr>
          <p:nvPr>
            <p:ph type="title"/>
          </p:nvPr>
        </p:nvSpPr>
        <p:spPr>
          <a:xfrm>
            <a:off x="838200" y="365125"/>
            <a:ext cx="10515600" cy="1325563"/>
          </a:xfrm>
        </p:spPr>
        <p:txBody>
          <a:bodyPr/>
          <a:lstStyle/>
          <a:p>
            <a:r>
              <a:rPr lang="zh-TW" altLang="en-US" dirty="0">
                <a:latin typeface="新細明體" panose="02020500000000000000" pitchFamily="18" charset="-120"/>
                <a:ea typeface="新細明體" panose="02020500000000000000" pitchFamily="18" charset="-120"/>
              </a:rPr>
              <a:t>人工智能和道德</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
            </a:r>
            <a:br>
              <a:rPr lang="en-US" altLang="zh-CN" dirty="0">
                <a:latin typeface="新細明體" panose="02020500000000000000" pitchFamily="18" charset="-120"/>
                <a:ea typeface="新細明體" panose="02020500000000000000" pitchFamily="18" charset="-120"/>
              </a:rPr>
            </a:br>
            <a:r>
              <a:rPr lang="zh-TW" altLang="en-US" dirty="0">
                <a:latin typeface="新細明體" panose="02020500000000000000" pitchFamily="18" charset="-120"/>
                <a:ea typeface="新細明體" panose="02020500000000000000" pitchFamily="18" charset="-120"/>
              </a:rPr>
              <a:t>如何正確使用</a:t>
            </a:r>
            <a:r>
              <a:rPr lang="en-US" altLang="zh-TW" dirty="0">
                <a:latin typeface="新細明體" panose="02020500000000000000" pitchFamily="18" charset="-120"/>
                <a:ea typeface="新細明體" panose="02020500000000000000" pitchFamily="18" charset="-120"/>
              </a:rPr>
              <a:t>AI</a:t>
            </a:r>
            <a:r>
              <a:rPr lang="zh-TW" altLang="en-US" dirty="0">
                <a:latin typeface="新細明體" panose="02020500000000000000" pitchFamily="18" charset="-120"/>
                <a:ea typeface="新細明體" panose="02020500000000000000" pitchFamily="18" charset="-120"/>
              </a:rPr>
              <a:t>技術、良知</a:t>
            </a:r>
            <a:r>
              <a:rPr lang="en-US" altLang="zh-TW"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513474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77600D-7692-4EF1-A098-78DE7562828B}"/>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課堂目標</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1B43F55F-999C-415D-AE3D-0899DC2B11B2}"/>
              </a:ext>
            </a:extLst>
          </p:cNvPr>
          <p:cNvSpPr>
            <a:spLocks noGrp="1"/>
          </p:cNvSpPr>
          <p:nvPr>
            <p:ph idx="1"/>
          </p:nvPr>
        </p:nvSpPr>
        <p:spPr/>
        <p:txBody>
          <a:bodyPr/>
          <a:lstStyle/>
          <a:p>
            <a:pPr marL="514350" indent="-514350">
              <a:buFont typeface="+mj-lt"/>
              <a:buAutoNum type="arabicPeriod"/>
            </a:pPr>
            <a:r>
              <a:rPr lang="zh-CN" altLang="en-US" dirty="0">
                <a:latin typeface="新細明體" panose="02020500000000000000" pitchFamily="18" charset="-120"/>
                <a:ea typeface="新細明體" panose="02020500000000000000" pitchFamily="18" charset="-120"/>
              </a:rPr>
              <a:t>認識</a:t>
            </a:r>
            <a:r>
              <a:rPr lang="zh-TW" altLang="en-US" b="1" dirty="0">
                <a:latin typeface="新細明體" panose="02020500000000000000" pitchFamily="18" charset="-120"/>
                <a:ea typeface="新細明體" panose="02020500000000000000" pitchFamily="18" charset="-120"/>
              </a:rPr>
              <a:t>人工智能</a:t>
            </a:r>
            <a:r>
              <a:rPr lang="zh-TW" altLang="en-US" dirty="0">
                <a:latin typeface="新細明體" panose="02020500000000000000" pitchFamily="18" charset="-120"/>
                <a:ea typeface="新細明體" panose="02020500000000000000" pitchFamily="18" charset="-120"/>
              </a:rPr>
              <a:t>的定義</a:t>
            </a:r>
            <a:endParaRPr lang="en-US" altLang="zh-TW" dirty="0">
              <a:latin typeface="新細明體" panose="02020500000000000000" pitchFamily="18" charset="-120"/>
              <a:ea typeface="新細明體" panose="02020500000000000000" pitchFamily="18" charset="-120"/>
            </a:endParaRPr>
          </a:p>
          <a:p>
            <a:pPr marL="514350" indent="-514350">
              <a:buFont typeface="+mj-lt"/>
              <a:buAutoNum type="arabicPeriod"/>
            </a:pPr>
            <a:endParaRPr lang="en-US" altLang="zh-CN" dirty="0">
              <a:latin typeface="新細明體" panose="02020500000000000000" pitchFamily="18" charset="-120"/>
              <a:ea typeface="新細明體" panose="02020500000000000000" pitchFamily="18" charset="-120"/>
            </a:endParaRPr>
          </a:p>
          <a:p>
            <a:pPr marL="514350" indent="-514350">
              <a:buFont typeface="+mj-lt"/>
              <a:buAutoNum type="arabicPeriod"/>
            </a:pPr>
            <a:r>
              <a:rPr lang="zh-CN" altLang="en-US" dirty="0">
                <a:latin typeface="新細明體" panose="02020500000000000000" pitchFamily="18" charset="-120"/>
                <a:ea typeface="新細明體" panose="02020500000000000000" pitchFamily="18" charset="-120"/>
              </a:rPr>
              <a:t>認識</a:t>
            </a:r>
            <a:r>
              <a:rPr lang="zh-CN" altLang="en-US" b="1" dirty="0">
                <a:latin typeface="新細明體" panose="02020500000000000000" pitchFamily="18" charset="-120"/>
                <a:ea typeface="新細明體" panose="02020500000000000000" pitchFamily="18" charset="-120"/>
              </a:rPr>
              <a:t>人工智能</a:t>
            </a:r>
            <a:r>
              <a:rPr lang="zh-CN" altLang="en-US" dirty="0">
                <a:latin typeface="新細明體" panose="02020500000000000000" pitchFamily="18" charset="-120"/>
                <a:ea typeface="新細明體" panose="02020500000000000000" pitchFamily="18" charset="-120"/>
              </a:rPr>
              <a:t>的</a:t>
            </a:r>
            <a:r>
              <a:rPr lang="zh-TW" altLang="en-US" dirty="0">
                <a:latin typeface="新細明體" panose="02020500000000000000" pitchFamily="18" charset="-120"/>
                <a:ea typeface="新細明體" panose="02020500000000000000" pitchFamily="18" charset="-120"/>
              </a:rPr>
              <a:t>歷史發展趨勢</a:t>
            </a:r>
            <a:endParaRPr lang="en-US" altLang="zh-TW" dirty="0">
              <a:latin typeface="新細明體" panose="02020500000000000000" pitchFamily="18" charset="-120"/>
              <a:ea typeface="新細明體" panose="02020500000000000000" pitchFamily="18" charset="-120"/>
            </a:endParaRPr>
          </a:p>
          <a:p>
            <a:pPr marL="514350" indent="-514350">
              <a:buFont typeface="+mj-lt"/>
              <a:buAutoNum type="arabicPeriod"/>
            </a:pPr>
            <a:endParaRPr lang="en-US" altLang="zh-TW" dirty="0">
              <a:latin typeface="新細明體" panose="02020500000000000000" pitchFamily="18" charset="-120"/>
              <a:ea typeface="新細明體" panose="02020500000000000000" pitchFamily="18" charset="-120"/>
            </a:endParaRPr>
          </a:p>
          <a:p>
            <a:pPr marL="514350" indent="-514350">
              <a:buFont typeface="+mj-lt"/>
              <a:buAutoNum type="arabicPeriod"/>
            </a:pPr>
            <a:r>
              <a:rPr lang="zh-CN" altLang="en-US" dirty="0">
                <a:latin typeface="新細明體" panose="02020500000000000000" pitchFamily="18" charset="-120"/>
                <a:ea typeface="新細明體" panose="02020500000000000000" pitchFamily="18" charset="-120"/>
              </a:rPr>
              <a:t>反思</a:t>
            </a:r>
            <a:r>
              <a:rPr lang="zh-TW" altLang="en-US" b="1" dirty="0">
                <a:latin typeface="新細明體" panose="02020500000000000000" pitchFamily="18" charset="-120"/>
                <a:ea typeface="新細明體" panose="02020500000000000000" pitchFamily="18" charset="-120"/>
              </a:rPr>
              <a:t>人工智能</a:t>
            </a:r>
            <a:r>
              <a:rPr lang="zh-CN" altLang="en-US" dirty="0">
                <a:latin typeface="新細明體" panose="02020500000000000000" pitchFamily="18" charset="-120"/>
                <a:ea typeface="新細明體" panose="02020500000000000000" pitchFamily="18" charset="-120"/>
              </a:rPr>
              <a:t>帶來</a:t>
            </a:r>
            <a:r>
              <a:rPr lang="zh-TW" altLang="en-US" dirty="0">
                <a:latin typeface="新細明體" panose="02020500000000000000" pitchFamily="18" charset="-120"/>
                <a:ea typeface="新細明體" panose="02020500000000000000" pitchFamily="18" charset="-120"/>
              </a:rPr>
              <a:t>的道德問題</a:t>
            </a:r>
            <a:endParaRPr lang="en-US" altLang="zh-TW" dirty="0">
              <a:latin typeface="新細明體" panose="02020500000000000000" pitchFamily="18" charset="-120"/>
              <a:ea typeface="新細明體" panose="02020500000000000000" pitchFamily="18" charset="-120"/>
            </a:endParaRPr>
          </a:p>
          <a:p>
            <a:pPr marL="514350" indent="-514350">
              <a:buFont typeface="+mj-lt"/>
              <a:buAutoNum type="arabicPeriod"/>
            </a:pPr>
            <a:endParaRPr lang="en-US" altLang="zh-TW" dirty="0">
              <a:latin typeface="新細明體" panose="02020500000000000000" pitchFamily="18" charset="-120"/>
              <a:ea typeface="新細明體" panose="02020500000000000000" pitchFamily="18" charset="-120"/>
            </a:endParaRPr>
          </a:p>
          <a:p>
            <a:pPr marL="514350" indent="-514350">
              <a:buFont typeface="+mj-lt"/>
              <a:buAutoNum type="arabicPeriod"/>
            </a:pPr>
            <a:r>
              <a:rPr lang="zh-CN" altLang="en-US" dirty="0">
                <a:latin typeface="新細明體" panose="02020500000000000000" pitchFamily="18" charset="-120"/>
                <a:ea typeface="新細明體" panose="02020500000000000000" pitchFamily="18" charset="-120"/>
              </a:rPr>
              <a:t>了解</a:t>
            </a:r>
            <a:r>
              <a:rPr lang="zh-CN" altLang="en-US" b="1" dirty="0">
                <a:latin typeface="新細明體" panose="02020500000000000000" pitchFamily="18" charset="-120"/>
                <a:ea typeface="新細明體" panose="02020500000000000000" pitchFamily="18" charset="-120"/>
              </a:rPr>
              <a:t>人工智能</a:t>
            </a:r>
            <a:r>
              <a:rPr lang="zh-CN" altLang="en-US" dirty="0">
                <a:latin typeface="新細明體" panose="02020500000000000000" pitchFamily="18" charset="-120"/>
                <a:ea typeface="新細明體" panose="02020500000000000000" pitchFamily="18" charset="-120"/>
              </a:rPr>
              <a:t>的人面識別技術的發展和原理</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62114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BDB9F18-5359-4846-8848-917C82C8CB56}"/>
              </a:ext>
            </a:extLst>
          </p:cNvPr>
          <p:cNvSpPr>
            <a:spLocks noGrp="1"/>
          </p:cNvSpPr>
          <p:nvPr>
            <p:ph idx="1"/>
          </p:nvPr>
        </p:nvSpPr>
        <p:spPr>
          <a:xfrm>
            <a:off x="749424" y="2141537"/>
            <a:ext cx="10515600" cy="4351338"/>
          </a:xfrm>
        </p:spPr>
        <p:txBody>
          <a:bodyPr>
            <a:normAutofit/>
          </a:bodyPr>
          <a:lstStyle/>
          <a:p>
            <a:pPr>
              <a:lnSpc>
                <a:spcPct val="100000"/>
              </a:lnSpc>
            </a:pPr>
            <a:r>
              <a:rPr lang="zh-CN" altLang="en-US" sz="2600" b="1" i="0" dirty="0">
                <a:solidFill>
                  <a:srgbClr val="00B050"/>
                </a:solidFill>
                <a:effectLst/>
                <a:latin typeface="新細明體" panose="02020500000000000000" pitchFamily="18" charset="-120"/>
                <a:ea typeface="新細明體" panose="02020500000000000000" pitchFamily="18" charset="-120"/>
              </a:rPr>
              <a:t>問題</a:t>
            </a:r>
            <a:r>
              <a:rPr lang="en-US" altLang="zh-CN" sz="2600" b="1" i="0" dirty="0">
                <a:solidFill>
                  <a:srgbClr val="00B050"/>
                </a:solidFill>
                <a:effectLst/>
                <a:latin typeface="新細明體" panose="02020500000000000000" pitchFamily="18" charset="-120"/>
                <a:ea typeface="新細明體" panose="02020500000000000000" pitchFamily="18" charset="-120"/>
              </a:rPr>
              <a:t>2</a:t>
            </a:r>
            <a:r>
              <a:rPr lang="zh-CN" altLang="en-US" sz="2600" b="1" i="0" dirty="0">
                <a:solidFill>
                  <a:srgbClr val="00B050"/>
                </a:solidFill>
                <a:effectLst/>
                <a:latin typeface="新細明體" panose="02020500000000000000" pitchFamily="18" charset="-120"/>
                <a:ea typeface="新細明體" panose="02020500000000000000" pitchFamily="18" charset="-120"/>
              </a:rPr>
              <a:t>：</a:t>
            </a:r>
            <a:r>
              <a:rPr lang="zh-CN" altLang="en-US" sz="2600" b="1" i="0" dirty="0">
                <a:solidFill>
                  <a:srgbClr val="FF0000"/>
                </a:solidFill>
                <a:effectLst/>
                <a:latin typeface="新細明體" panose="02020500000000000000" pitchFamily="18" charset="-120"/>
                <a:ea typeface="新細明體" panose="02020500000000000000" pitchFamily="18" charset="-120"/>
              </a:rPr>
              <a:t>人工智能支持系統用來學習的數據本身是否包含偏見或成見</a:t>
            </a:r>
            <a:endParaRPr lang="en-US" altLang="zh-TW" sz="2600" b="1" dirty="0">
              <a:solidFill>
                <a:srgbClr val="FF0000"/>
              </a:solidFill>
              <a:effectLst/>
              <a:latin typeface="新細明體" panose="02020500000000000000" pitchFamily="18" charset="-120"/>
              <a:ea typeface="新細明體" panose="02020500000000000000" pitchFamily="18" charset="-120"/>
              <a:cs typeface="WenQuanYi Micro Hei Mono"/>
            </a:endParaRPr>
          </a:p>
          <a:p>
            <a:pPr>
              <a:lnSpc>
                <a:spcPct val="100000"/>
              </a:lnSpc>
            </a:pPr>
            <a:r>
              <a:rPr lang="zh-TW" altLang="zh-HK" sz="2600" dirty="0">
                <a:effectLst/>
                <a:latin typeface="新細明體" panose="02020500000000000000" pitchFamily="18" charset="-120"/>
                <a:ea typeface="新細明體" panose="02020500000000000000" pitchFamily="18" charset="-120"/>
                <a:cs typeface="WenQuanYi Micro Hei Mono"/>
              </a:rPr>
              <a:t>深度學習系統以網路上的資訊爲</a:t>
            </a:r>
            <a:r>
              <a:rPr lang="zh-TW" altLang="zh-HK" sz="2600" spc="-105" dirty="0">
                <a:effectLst/>
                <a:latin typeface="新細明體" panose="02020500000000000000" pitchFamily="18" charset="-120"/>
                <a:ea typeface="新細明體" panose="02020500000000000000" pitchFamily="18" charset="-120"/>
                <a:cs typeface="WenQuanYi Micro Hei Mono"/>
              </a:rPr>
              <a:t>基礎，而這些資訊本身帶有</a:t>
            </a:r>
            <a:r>
              <a:rPr lang="zh-TW" altLang="zh-HK" sz="2600" spc="-105" dirty="0">
                <a:solidFill>
                  <a:srgbClr val="FF0000"/>
                </a:solidFill>
                <a:effectLst/>
                <a:latin typeface="新細明體" panose="02020500000000000000" pitchFamily="18" charset="-120"/>
                <a:ea typeface="新細明體" panose="02020500000000000000" pitchFamily="18" charset="-120"/>
                <a:cs typeface="WenQuanYi Micro Hei Mono"/>
              </a:rPr>
              <a:t>偏見</a:t>
            </a:r>
            <a:endParaRPr lang="en-US" altLang="zh-TW" sz="2600" spc="-105" dirty="0">
              <a:solidFill>
                <a:srgbClr val="FF0000"/>
              </a:solidFill>
              <a:effectLst/>
              <a:latin typeface="新細明體" panose="02020500000000000000" pitchFamily="18" charset="-120"/>
              <a:ea typeface="新細明體" panose="02020500000000000000" pitchFamily="18" charset="-120"/>
              <a:cs typeface="WenQuanYi Micro Hei Mono"/>
            </a:endParaRPr>
          </a:p>
          <a:p>
            <a:pPr>
              <a:lnSpc>
                <a:spcPct val="100000"/>
              </a:lnSpc>
            </a:pPr>
            <a:r>
              <a:rPr lang="zh-TW" altLang="zh-HK" sz="2600" spc="-105" dirty="0">
                <a:effectLst/>
                <a:latin typeface="新細明體" panose="02020500000000000000" pitchFamily="18" charset="-120"/>
                <a:ea typeface="新細明體" panose="02020500000000000000" pitchFamily="18" charset="-120"/>
                <a:cs typeface="WenQuanYi Micro Hei Mono"/>
              </a:rPr>
              <a:t>系統吸收了人類的偏見，例如</a:t>
            </a:r>
            <a:r>
              <a:rPr lang="en-US" altLang="zh-TW" sz="2600" spc="-105" dirty="0">
                <a:effectLst/>
                <a:latin typeface="新細明體" panose="02020500000000000000" pitchFamily="18" charset="-120"/>
                <a:ea typeface="新細明體" panose="02020500000000000000" pitchFamily="18" charset="-120"/>
                <a:cs typeface="WenQuanYi Micro Hei Mono"/>
              </a:rPr>
              <a:t>: </a:t>
            </a:r>
            <a:r>
              <a:rPr lang="zh-TW" altLang="zh-HK" sz="2600" spc="-105" dirty="0">
                <a:solidFill>
                  <a:srgbClr val="FF0000"/>
                </a:solidFill>
                <a:effectLst/>
                <a:latin typeface="新細明體" panose="02020500000000000000" pitchFamily="18" charset="-120"/>
                <a:ea typeface="新細明體" panose="02020500000000000000" pitchFamily="18" charset="-120"/>
                <a:cs typeface="WenQuanYi Micro Hei Mono"/>
              </a:rPr>
              <a:t>偏好白種中年男性</a:t>
            </a:r>
            <a:r>
              <a:rPr lang="zh-TW" altLang="zh-HK" sz="2600" spc="-105" dirty="0">
                <a:effectLst/>
                <a:latin typeface="新細明體" panose="02020500000000000000" pitchFamily="18" charset="-120"/>
                <a:ea typeface="新細明體" panose="02020500000000000000" pitchFamily="18" charset="-120"/>
                <a:cs typeface="WenQuanYi Micro Hei Mono"/>
              </a:rPr>
              <a:t>。</a:t>
            </a:r>
            <a:r>
              <a:rPr lang="zh-TW" altLang="zh-HK" sz="2600" spc="-40" dirty="0">
                <a:effectLst/>
                <a:latin typeface="新細明體" panose="02020500000000000000" pitchFamily="18" charset="-120"/>
                <a:ea typeface="新細明體" panose="02020500000000000000" pitchFamily="18" charset="-120"/>
                <a:cs typeface="WenQuanYi Micro Hei Mono"/>
              </a:rPr>
              <a:t>這樣的現象可能引起未來的</a:t>
            </a:r>
            <a:r>
              <a:rPr lang="zh-TW" altLang="zh-HK" sz="2600" spc="-40" dirty="0">
                <a:solidFill>
                  <a:srgbClr val="FF0000"/>
                </a:solidFill>
                <a:effectLst/>
                <a:latin typeface="新細明體" panose="02020500000000000000" pitchFamily="18" charset="-120"/>
                <a:ea typeface="新細明體" panose="02020500000000000000" pitchFamily="18" charset="-120"/>
                <a:cs typeface="WenQuanYi Micro Hei Mono"/>
              </a:rPr>
              <a:t>醫療應用診斷系統較不適用于女性和少數族群</a:t>
            </a:r>
            <a:endParaRPr lang="en-US" altLang="zh-TW" sz="2600" spc="-40" dirty="0">
              <a:effectLst/>
              <a:latin typeface="新細明體" panose="02020500000000000000" pitchFamily="18" charset="-120"/>
              <a:ea typeface="新細明體" panose="02020500000000000000" pitchFamily="18" charset="-120"/>
              <a:cs typeface="WenQuanYi Micro Hei Mono"/>
            </a:endParaRPr>
          </a:p>
          <a:p>
            <a:pPr>
              <a:lnSpc>
                <a:spcPct val="100000"/>
              </a:lnSpc>
            </a:pPr>
            <a:r>
              <a:rPr lang="zh-CN" altLang="en-US" sz="2600" spc="-40" dirty="0">
                <a:effectLst/>
                <a:latin typeface="新細明體" panose="02020500000000000000" pitchFamily="18" charset="-120"/>
                <a:ea typeface="新細明體" panose="02020500000000000000" pitchFamily="18" charset="-120"/>
                <a:cs typeface="WenQuanYi Micro Hei Mono"/>
              </a:rPr>
              <a:t>其他有機會出現</a:t>
            </a:r>
            <a:r>
              <a:rPr lang="zh-TW" altLang="zh-HK" sz="2600" spc="-40" dirty="0">
                <a:effectLst/>
                <a:latin typeface="新細明體" panose="02020500000000000000" pitchFamily="18" charset="-120"/>
                <a:ea typeface="新細明體" panose="02020500000000000000" pitchFamily="18" charset="-120"/>
                <a:cs typeface="WenQuanYi Micro Hei Mono"/>
              </a:rPr>
              <a:t>的</a:t>
            </a:r>
            <a:r>
              <a:rPr lang="zh-CN" altLang="en-US" sz="2600" spc="-40" dirty="0">
                <a:effectLst/>
                <a:latin typeface="新細明體" panose="02020500000000000000" pitchFamily="18" charset="-120"/>
                <a:ea typeface="新細明體" panose="02020500000000000000" pitchFamily="18" charset="-120"/>
                <a:cs typeface="WenQuanYi Micro Hei Mono"/>
              </a:rPr>
              <a:t>問題：</a:t>
            </a:r>
            <a:r>
              <a:rPr lang="zh-TW" altLang="zh-HK" sz="2600" spc="-40" dirty="0">
                <a:effectLst/>
                <a:latin typeface="新細明體" panose="02020500000000000000" pitchFamily="18" charset="-120"/>
                <a:ea typeface="新細明體" panose="02020500000000000000" pitchFamily="18" charset="-120"/>
                <a:cs typeface="WenQuanYi Micro Hei Mono"/>
              </a:rPr>
              <a:t>語音辨識軟體對女性聲音的辨識能力較差</a:t>
            </a:r>
            <a:r>
              <a:rPr lang="zh-CN" altLang="en-US" sz="2600" spc="-40" dirty="0">
                <a:effectLst/>
                <a:latin typeface="新細明體" panose="02020500000000000000" pitchFamily="18" charset="-120"/>
                <a:ea typeface="新細明體" panose="02020500000000000000" pitchFamily="18" charset="-120"/>
                <a:cs typeface="WenQuanYi Micro Hei Mono"/>
              </a:rPr>
              <a:t>，</a:t>
            </a:r>
            <a:r>
              <a:rPr lang="zh-TW" altLang="zh-HK" sz="2600" spc="-40" dirty="0">
                <a:effectLst/>
                <a:latin typeface="新細明體" panose="02020500000000000000" pitchFamily="18" charset="-120"/>
                <a:ea typeface="新細明體" panose="02020500000000000000" pitchFamily="18" charset="-120"/>
                <a:cs typeface="WenQuanYi Micro Hei Mono"/>
              </a:rPr>
              <a:t>或是臉部辨識程式在</a:t>
            </a:r>
            <a:r>
              <a:rPr lang="zh-TW" altLang="zh-HK" sz="2600" dirty="0">
                <a:effectLst/>
                <a:latin typeface="新細明體" panose="02020500000000000000" pitchFamily="18" charset="-120"/>
                <a:ea typeface="新細明體" panose="02020500000000000000" pitchFamily="18" charset="-120"/>
                <a:cs typeface="WenQuanYi Micro Hei Mono"/>
              </a:rPr>
              <a:t>辨識黑人和白人臉孔時出現明顯的效能差</a:t>
            </a:r>
            <a:r>
              <a:rPr lang="zh-TW" altLang="en-US" sz="2600" dirty="0">
                <a:effectLst/>
                <a:latin typeface="新細明體" panose="02020500000000000000" pitchFamily="18" charset="-120"/>
                <a:ea typeface="新細明體" panose="02020500000000000000" pitchFamily="18" charset="-120"/>
                <a:cs typeface="WenQuanYi Micro Hei Mono"/>
              </a:rPr>
              <a:t>異</a:t>
            </a:r>
            <a:endParaRPr lang="zh-TW" altLang="zh-HK" sz="2600" dirty="0">
              <a:effectLst/>
              <a:latin typeface="新細明體" panose="02020500000000000000" pitchFamily="18" charset="-120"/>
              <a:ea typeface="新細明體" panose="02020500000000000000" pitchFamily="18" charset="-120"/>
              <a:cs typeface="WenQuanYi Micro Hei Mono"/>
            </a:endParaRPr>
          </a:p>
          <a:p>
            <a:pPr>
              <a:lnSpc>
                <a:spcPct val="100000"/>
              </a:lnSpc>
            </a:pPr>
            <a:endParaRPr lang="zh-HK" altLang="en-US" sz="2600" dirty="0">
              <a:latin typeface="新細明體" panose="02020500000000000000" pitchFamily="18" charset="-120"/>
              <a:ea typeface="新細明體" panose="02020500000000000000" pitchFamily="18" charset="-120"/>
            </a:endParaRPr>
          </a:p>
        </p:txBody>
      </p:sp>
      <p:sp>
        <p:nvSpPr>
          <p:cNvPr id="4" name="標題 1">
            <a:extLst>
              <a:ext uri="{FF2B5EF4-FFF2-40B4-BE49-F238E27FC236}">
                <a16:creationId xmlns:a16="http://schemas.microsoft.com/office/drawing/2014/main" id="{FEEB4171-5189-4ECC-96AA-017E32F1886C}"/>
              </a:ext>
            </a:extLst>
          </p:cNvPr>
          <p:cNvSpPr>
            <a:spLocks noGrp="1"/>
          </p:cNvSpPr>
          <p:nvPr>
            <p:ph type="title"/>
          </p:nvPr>
        </p:nvSpPr>
        <p:spPr>
          <a:xfrm>
            <a:off x="838200" y="365125"/>
            <a:ext cx="10515600" cy="1325563"/>
          </a:xfrm>
        </p:spPr>
        <p:txBody>
          <a:bodyPr/>
          <a:lstStyle/>
          <a:p>
            <a:r>
              <a:rPr lang="zh-TW" altLang="en-US" dirty="0">
                <a:latin typeface="新細明體" panose="02020500000000000000" pitchFamily="18" charset="-120"/>
                <a:ea typeface="新細明體" panose="02020500000000000000" pitchFamily="18" charset="-120"/>
              </a:rPr>
              <a:t>人工智能和道德</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
            </a:r>
            <a:br>
              <a:rPr lang="en-US" altLang="zh-CN" dirty="0">
                <a:latin typeface="新細明體" panose="02020500000000000000" pitchFamily="18" charset="-120"/>
                <a:ea typeface="新細明體" panose="02020500000000000000" pitchFamily="18" charset="-120"/>
              </a:rPr>
            </a:br>
            <a:r>
              <a:rPr lang="zh-TW" altLang="en-US" dirty="0">
                <a:latin typeface="新細明體" panose="02020500000000000000" pitchFamily="18" charset="-120"/>
                <a:ea typeface="新細明體" panose="02020500000000000000" pitchFamily="18" charset="-120"/>
              </a:rPr>
              <a:t>如何正確使用</a:t>
            </a:r>
            <a:r>
              <a:rPr lang="en-US" altLang="zh-TW" dirty="0">
                <a:latin typeface="新細明體" panose="02020500000000000000" pitchFamily="18" charset="-120"/>
                <a:ea typeface="新細明體" panose="02020500000000000000" pitchFamily="18" charset="-120"/>
              </a:rPr>
              <a:t>AI</a:t>
            </a:r>
            <a:r>
              <a:rPr lang="zh-TW" altLang="en-US" dirty="0">
                <a:latin typeface="新細明體" panose="02020500000000000000" pitchFamily="18" charset="-120"/>
                <a:ea typeface="新細明體" panose="02020500000000000000" pitchFamily="18" charset="-120"/>
              </a:rPr>
              <a:t>技術、良知</a:t>
            </a:r>
            <a:r>
              <a:rPr lang="en-US" altLang="zh-TW"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049531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C6654E3-A00B-4D4C-A591-C9933E7B4D6A}"/>
              </a:ext>
            </a:extLst>
          </p:cNvPr>
          <p:cNvSpPr>
            <a:spLocks noGrp="1"/>
          </p:cNvSpPr>
          <p:nvPr>
            <p:ph idx="1"/>
          </p:nvPr>
        </p:nvSpPr>
        <p:spPr>
          <a:xfrm>
            <a:off x="838200" y="1825625"/>
            <a:ext cx="10515600" cy="4889500"/>
          </a:xfrm>
        </p:spPr>
        <p:txBody>
          <a:bodyPr>
            <a:normAutofit/>
          </a:bodyPr>
          <a:lstStyle/>
          <a:p>
            <a:r>
              <a:rPr lang="zh-CN" altLang="en-US" sz="2400" spc="-10" dirty="0">
                <a:effectLst/>
                <a:latin typeface="新細明體" panose="02020500000000000000" pitchFamily="18" charset="-120"/>
                <a:ea typeface="新細明體" panose="02020500000000000000" pitchFamily="18" charset="-120"/>
                <a:cs typeface="WenQuanYi Micro Hei Mono"/>
              </a:rPr>
              <a:t>比起</a:t>
            </a:r>
            <a:r>
              <a:rPr lang="en-US" altLang="zh-CN" sz="2400" spc="-10" dirty="0">
                <a:effectLst/>
                <a:latin typeface="新細明體" panose="02020500000000000000" pitchFamily="18" charset="-120"/>
                <a:ea typeface="新細明體" panose="02020500000000000000" pitchFamily="18" charset="-120"/>
                <a:cs typeface="WenQuanYi Micro Hei Mono"/>
              </a:rPr>
              <a:t>AI</a:t>
            </a:r>
            <a:r>
              <a:rPr lang="zh-CN" altLang="en-US" sz="2400" spc="-10" dirty="0">
                <a:effectLst/>
                <a:latin typeface="新細明體" panose="02020500000000000000" pitchFamily="18" charset="-120"/>
                <a:ea typeface="新細明體" panose="02020500000000000000" pitchFamily="18" charset="-120"/>
                <a:cs typeface="WenQuanYi Micro Hei Mono"/>
              </a:rPr>
              <a:t>的技術發展，其道德</a:t>
            </a:r>
            <a:r>
              <a:rPr lang="zh-HK" altLang="en-US" sz="2400" b="0" i="0" dirty="0">
                <a:effectLst/>
                <a:latin typeface="新細明體" panose="02020500000000000000" pitchFamily="18" charset="-120"/>
                <a:ea typeface="新細明體" panose="02020500000000000000" pitchFamily="18" charset="-120"/>
              </a:rPr>
              <a:t>指</a:t>
            </a:r>
            <a:r>
              <a:rPr lang="zh-CN" altLang="en-US" sz="2400" b="0" i="0" dirty="0">
                <a:effectLst/>
                <a:latin typeface="新細明體" panose="02020500000000000000" pitchFamily="18" charset="-120"/>
                <a:ea typeface="新細明體" panose="02020500000000000000" pitchFamily="18" charset="-120"/>
              </a:rPr>
              <a:t>引和討論是不足的</a:t>
            </a:r>
            <a:endParaRPr lang="en-US" altLang="zh-TW" sz="2400" spc="-10" dirty="0">
              <a:effectLst/>
              <a:latin typeface="新細明體" panose="02020500000000000000" pitchFamily="18" charset="-120"/>
              <a:ea typeface="新細明體" panose="02020500000000000000" pitchFamily="18" charset="-120"/>
              <a:cs typeface="WenQuanYi Micro Hei Mono"/>
            </a:endParaRPr>
          </a:p>
          <a:p>
            <a:r>
              <a:rPr lang="zh-TW" altLang="zh-HK" sz="2400" spc="-10" dirty="0">
                <a:effectLst/>
                <a:latin typeface="新細明體" panose="02020500000000000000" pitchFamily="18" charset="-120"/>
                <a:ea typeface="新細明體" panose="02020500000000000000" pitchFamily="18" charset="-120"/>
                <a:cs typeface="WenQuanYi Micro Hei Mono"/>
              </a:rPr>
              <a:t>艾西</a:t>
            </a:r>
            <a:r>
              <a:rPr lang="en-US" altLang="zh-TW" sz="2400" spc="-10" dirty="0">
                <a:effectLst/>
                <a:latin typeface="新細明體" panose="02020500000000000000" pitchFamily="18" charset="-120"/>
                <a:ea typeface="新細明體" panose="02020500000000000000" pitchFamily="18" charset="-120"/>
                <a:cs typeface="WenQuanYi Micro Hei Mono"/>
              </a:rPr>
              <a:t>·</a:t>
            </a:r>
            <a:r>
              <a:rPr lang="zh-TW" altLang="zh-HK" sz="2400" spc="-10" dirty="0">
                <a:effectLst/>
                <a:latin typeface="新細明體" panose="02020500000000000000" pitchFamily="18" charset="-120"/>
                <a:ea typeface="新細明體" panose="02020500000000000000" pitchFamily="18" charset="-120"/>
                <a:cs typeface="WenQuanYi Micro Hei Mono"/>
              </a:rPr>
              <a:t>莫夫</a:t>
            </a:r>
            <a:r>
              <a:rPr lang="zh-TW" altLang="zh-HK" sz="2400" dirty="0">
                <a:effectLst/>
                <a:latin typeface="新細明體" panose="02020500000000000000" pitchFamily="18" charset="-120"/>
                <a:ea typeface="新細明體" panose="02020500000000000000" pitchFamily="18" charset="-120"/>
                <a:cs typeface="WenQuanYi Micro Hei Mono"/>
              </a:rPr>
              <a:t>（</a:t>
            </a:r>
            <a:r>
              <a:rPr lang="en-US" altLang="zh-HK" sz="2400" dirty="0">
                <a:effectLst/>
                <a:latin typeface="新細明體" panose="02020500000000000000" pitchFamily="18" charset="-120"/>
                <a:ea typeface="新細明體" panose="02020500000000000000" pitchFamily="18" charset="-120"/>
                <a:cs typeface="WenQuanYi Micro Hei Mono"/>
              </a:rPr>
              <a:t>Isaac Asimov</a:t>
            </a:r>
            <a:r>
              <a:rPr lang="zh-TW" altLang="zh-HK" sz="2400" dirty="0">
                <a:effectLst/>
                <a:latin typeface="新細明體" panose="02020500000000000000" pitchFamily="18" charset="-120"/>
                <a:ea typeface="新細明體" panose="02020500000000000000" pitchFamily="18" charset="-120"/>
                <a:cs typeface="WenQuanYi Micro Hei Mono"/>
              </a:rPr>
              <a:t>）</a:t>
            </a:r>
            <a:r>
              <a:rPr lang="zh-TW" altLang="zh-HK" sz="2400" spc="-20" dirty="0">
                <a:effectLst/>
                <a:latin typeface="新細明體" panose="02020500000000000000" pitchFamily="18" charset="-120"/>
                <a:ea typeface="新細明體" panose="02020500000000000000" pitchFamily="18" charset="-120"/>
                <a:cs typeface="WenQuanYi Micro Hei Mono"/>
              </a:rPr>
              <a:t>曾在他的科幻小說中提出「機</a:t>
            </a:r>
            <a:r>
              <a:rPr lang="zh-HK" altLang="en-US" sz="2400" b="0" i="0" dirty="0">
                <a:effectLst/>
                <a:latin typeface="新細明體" panose="02020500000000000000" pitchFamily="18" charset="-120"/>
                <a:ea typeface="新細明體" panose="02020500000000000000" pitchFamily="18" charset="-120"/>
              </a:rPr>
              <a:t>械</a:t>
            </a:r>
            <a:r>
              <a:rPr lang="zh-TW" altLang="zh-HK" sz="2400" spc="-20" dirty="0">
                <a:effectLst/>
                <a:latin typeface="新細明體" panose="02020500000000000000" pitchFamily="18" charset="-120"/>
                <a:ea typeface="新細明體" panose="02020500000000000000" pitchFamily="18" charset="-120"/>
                <a:cs typeface="WenQuanYi Micro Hei Mono"/>
              </a:rPr>
              <a:t>人三定律 」</a:t>
            </a:r>
            <a:endParaRPr lang="en-US" altLang="zh-TW" sz="2400" dirty="0">
              <a:effectLst/>
              <a:latin typeface="新細明體" panose="02020500000000000000" pitchFamily="18" charset="-120"/>
              <a:ea typeface="新細明體" panose="02020500000000000000" pitchFamily="18" charset="-120"/>
              <a:cs typeface="WenQuanYi Micro Hei Mono"/>
            </a:endParaRPr>
          </a:p>
          <a:p>
            <a:pPr marL="914400" lvl="1" indent="-457200">
              <a:buFont typeface="+mj-lt"/>
              <a:buAutoNum type="arabicParenR"/>
            </a:pPr>
            <a:r>
              <a:rPr lang="zh-TW" altLang="zh-HK" sz="2000" dirty="0">
                <a:effectLst/>
                <a:latin typeface="新細明體" panose="02020500000000000000" pitchFamily="18" charset="-120"/>
                <a:ea typeface="新細明體" panose="02020500000000000000" pitchFamily="18" charset="-120"/>
                <a:cs typeface="WenQuanYi Micro Hei Mono"/>
              </a:rPr>
              <a:t>機</a:t>
            </a:r>
            <a:r>
              <a:rPr lang="zh-HK" altLang="en-US" sz="2000" b="0" i="0" dirty="0">
                <a:effectLst/>
                <a:latin typeface="新細明體" panose="02020500000000000000" pitchFamily="18" charset="-120"/>
                <a:ea typeface="新細明體" panose="02020500000000000000" pitchFamily="18" charset="-120"/>
              </a:rPr>
              <a:t>械</a:t>
            </a:r>
            <a:r>
              <a:rPr lang="zh-TW" altLang="zh-HK" sz="2000" dirty="0">
                <a:effectLst/>
                <a:latin typeface="新細明體" panose="02020500000000000000" pitchFamily="18" charset="-120"/>
                <a:ea typeface="新細明體" panose="02020500000000000000" pitchFamily="18" charset="-120"/>
                <a:cs typeface="WenQuanYi Micro Hei Mono"/>
              </a:rPr>
              <a:t>人不得傷害人類，或不作為使人類受到傷害</a:t>
            </a:r>
            <a:endParaRPr lang="en-US" altLang="zh-TW" sz="2000" dirty="0">
              <a:latin typeface="新細明體" panose="02020500000000000000" pitchFamily="18" charset="-120"/>
              <a:ea typeface="新細明體" panose="02020500000000000000" pitchFamily="18" charset="-120"/>
              <a:cs typeface="WenQuanYi Micro Hei Mono"/>
            </a:endParaRPr>
          </a:p>
          <a:p>
            <a:pPr marL="914400" lvl="1" indent="-457200">
              <a:buFont typeface="+mj-lt"/>
              <a:buAutoNum type="arabicParenR"/>
            </a:pPr>
            <a:r>
              <a:rPr lang="zh-TW" altLang="zh-HK" sz="2000" dirty="0">
                <a:effectLst/>
                <a:latin typeface="新細明體" panose="02020500000000000000" pitchFamily="18" charset="-120"/>
                <a:ea typeface="新細明體" panose="02020500000000000000" pitchFamily="18" charset="-120"/>
                <a:cs typeface="WenQuanYi Micro Hei Mono"/>
              </a:rPr>
              <a:t>機</a:t>
            </a:r>
            <a:r>
              <a:rPr lang="zh-HK" altLang="en-US" sz="2000" b="0" i="0" dirty="0">
                <a:effectLst/>
                <a:latin typeface="新細明體" panose="02020500000000000000" pitchFamily="18" charset="-120"/>
                <a:ea typeface="新細明體" panose="02020500000000000000" pitchFamily="18" charset="-120"/>
              </a:rPr>
              <a:t>械</a:t>
            </a:r>
            <a:r>
              <a:rPr lang="zh-TW" altLang="zh-HK" sz="2000" dirty="0">
                <a:effectLst/>
                <a:latin typeface="新細明體" panose="02020500000000000000" pitchFamily="18" charset="-120"/>
                <a:ea typeface="新細明體" panose="02020500000000000000" pitchFamily="18" charset="-120"/>
                <a:cs typeface="WenQuanYi Micro Hei Mono"/>
              </a:rPr>
              <a:t>人</a:t>
            </a:r>
            <a:r>
              <a:rPr lang="zh-TW" altLang="en-US" sz="2000" dirty="0">
                <a:effectLst/>
                <a:latin typeface="新細明體" panose="02020500000000000000" pitchFamily="18" charset="-120"/>
                <a:ea typeface="新細明體" panose="02020500000000000000" pitchFamily="18" charset="-120"/>
                <a:cs typeface="WenQuanYi Micro Hei Mono"/>
              </a:rPr>
              <a:t>須</a:t>
            </a:r>
            <a:r>
              <a:rPr lang="zh-TW" altLang="zh-HK" sz="2000" dirty="0">
                <a:effectLst/>
                <a:latin typeface="新細明體" panose="02020500000000000000" pitchFamily="18" charset="-120"/>
                <a:ea typeface="新細明體" panose="02020500000000000000" pitchFamily="18" charset="-120"/>
                <a:cs typeface="WenQuanYi Micro Hei Mono"/>
              </a:rPr>
              <a:t>服從人類的命令，除非違反第一定律</a:t>
            </a:r>
            <a:endParaRPr lang="en-US" altLang="zh-TW" sz="2000" dirty="0">
              <a:effectLst/>
              <a:latin typeface="新細明體" panose="02020500000000000000" pitchFamily="18" charset="-120"/>
              <a:ea typeface="新細明體" panose="02020500000000000000" pitchFamily="18" charset="-120"/>
              <a:cs typeface="WenQuanYi Micro Hei Mono"/>
            </a:endParaRPr>
          </a:p>
          <a:p>
            <a:pPr marL="914400" lvl="1" indent="-457200">
              <a:buFont typeface="+mj-lt"/>
              <a:buAutoNum type="arabicParenR"/>
            </a:pPr>
            <a:r>
              <a:rPr lang="zh-TW" altLang="zh-HK" sz="2000" dirty="0">
                <a:effectLst/>
                <a:latin typeface="新細明體" panose="02020500000000000000" pitchFamily="18" charset="-120"/>
                <a:ea typeface="新細明體" panose="02020500000000000000" pitchFamily="18" charset="-120"/>
                <a:cs typeface="WenQuanYi Micro Hei Mono"/>
              </a:rPr>
              <a:t>在不違反第一及第二定律的情形下，機</a:t>
            </a:r>
            <a:r>
              <a:rPr lang="zh-HK" altLang="en-US" sz="2000" b="0" i="0" dirty="0">
                <a:effectLst/>
                <a:latin typeface="新細明體" panose="02020500000000000000" pitchFamily="18" charset="-120"/>
                <a:ea typeface="新細明體" panose="02020500000000000000" pitchFamily="18" charset="-120"/>
              </a:rPr>
              <a:t>械</a:t>
            </a:r>
            <a:r>
              <a:rPr lang="zh-TW" altLang="zh-HK" sz="2000" dirty="0">
                <a:effectLst/>
                <a:latin typeface="新細明體" panose="02020500000000000000" pitchFamily="18" charset="-120"/>
                <a:ea typeface="新細明體" panose="02020500000000000000" pitchFamily="18" charset="-120"/>
                <a:cs typeface="WenQuanYi Micro Hei Mono"/>
              </a:rPr>
              <a:t>人要保護自己</a:t>
            </a:r>
            <a:endParaRPr lang="en-US" altLang="zh-TW" sz="2000" dirty="0">
              <a:effectLst/>
              <a:latin typeface="新細明體" panose="02020500000000000000" pitchFamily="18" charset="-120"/>
              <a:ea typeface="新細明體" panose="02020500000000000000" pitchFamily="18" charset="-120"/>
              <a:cs typeface="WenQuanYi Micro Hei Mono"/>
            </a:endParaRPr>
          </a:p>
          <a:p>
            <a:pPr marL="457200" lvl="1" indent="0">
              <a:buNone/>
            </a:pPr>
            <a:endParaRPr lang="en-US" altLang="zh-TW" dirty="0">
              <a:effectLst/>
              <a:latin typeface="新細明體" panose="02020500000000000000" pitchFamily="18" charset="-120"/>
              <a:ea typeface="新細明體" panose="02020500000000000000" pitchFamily="18" charset="-120"/>
              <a:cs typeface="WenQuanYi Micro Hei Mono"/>
            </a:endParaRPr>
          </a:p>
          <a:p>
            <a:pPr>
              <a:lnSpc>
                <a:spcPct val="100000"/>
              </a:lnSpc>
            </a:pPr>
            <a:r>
              <a:rPr lang="zh-TW" altLang="en-US" sz="2400" b="0" i="0" dirty="0">
                <a:effectLst/>
                <a:latin typeface="新細明體" panose="02020500000000000000" pitchFamily="18" charset="-120"/>
                <a:ea typeface="新細明體" panose="02020500000000000000" pitchFamily="18" charset="-120"/>
              </a:rPr>
              <a:t>英國標準協會</a:t>
            </a:r>
            <a:r>
              <a:rPr lang="zh-CN" altLang="en-US" sz="2400" b="0" i="0" dirty="0">
                <a:effectLst/>
                <a:latin typeface="新細明體" panose="02020500000000000000" pitchFamily="18" charset="-120"/>
                <a:ea typeface="新細明體" panose="02020500000000000000" pitchFamily="18" charset="-120"/>
              </a:rPr>
              <a:t>（</a:t>
            </a:r>
            <a:r>
              <a:rPr lang="en-US" altLang="zh-CN" sz="2400" b="0" i="0" dirty="0">
                <a:effectLst/>
                <a:latin typeface="新細明體" panose="02020500000000000000" pitchFamily="18" charset="-120"/>
                <a:ea typeface="新細明體" panose="02020500000000000000" pitchFamily="18" charset="-120"/>
              </a:rPr>
              <a:t>BSI</a:t>
            </a:r>
            <a:r>
              <a:rPr lang="zh-CN" altLang="en-US" sz="2400" b="0" i="0" dirty="0">
                <a:effectLst/>
                <a:latin typeface="新細明體" panose="02020500000000000000" pitchFamily="18" charset="-120"/>
                <a:ea typeface="新細明體" panose="02020500000000000000" pitchFamily="18" charset="-120"/>
              </a:rPr>
              <a:t>）在</a:t>
            </a:r>
            <a:r>
              <a:rPr lang="en-US" altLang="zh-CN" sz="2400" b="0" i="0" dirty="0">
                <a:effectLst/>
                <a:latin typeface="新細明體" panose="02020500000000000000" pitchFamily="18" charset="-120"/>
                <a:ea typeface="新細明體" panose="02020500000000000000" pitchFamily="18" charset="-120"/>
              </a:rPr>
              <a:t>2016</a:t>
            </a:r>
            <a:r>
              <a:rPr lang="zh-CN" altLang="en-US" sz="2400" b="0" i="0" dirty="0">
                <a:effectLst/>
                <a:latin typeface="新細明體" panose="02020500000000000000" pitchFamily="18" charset="-120"/>
                <a:ea typeface="新細明體" panose="02020500000000000000" pitchFamily="18" charset="-120"/>
              </a:rPr>
              <a:t>年</a:t>
            </a:r>
            <a:r>
              <a:rPr lang="zh-TW" altLang="en-US" sz="2400" b="0" i="0" dirty="0">
                <a:effectLst/>
                <a:latin typeface="新細明體" panose="02020500000000000000" pitchFamily="18" charset="-120"/>
                <a:ea typeface="新細明體" panose="02020500000000000000" pitchFamily="18" charset="-120"/>
              </a:rPr>
              <a:t>制定出第一個機器人倫理標準</a:t>
            </a:r>
            <a:r>
              <a:rPr lang="en-US" altLang="zh-TW" sz="2400" b="0" i="0" dirty="0">
                <a:solidFill>
                  <a:srgbClr val="FF0000"/>
                </a:solidFill>
                <a:effectLst/>
                <a:latin typeface="新細明體" panose="02020500000000000000" pitchFamily="18" charset="-120"/>
                <a:ea typeface="新細明體" panose="02020500000000000000" pitchFamily="18" charset="-120"/>
              </a:rPr>
              <a:t>《BS 8611 </a:t>
            </a:r>
            <a:r>
              <a:rPr lang="zh-TW" altLang="en-US" sz="2400" b="0" i="0" dirty="0">
                <a:solidFill>
                  <a:srgbClr val="FF0000"/>
                </a:solidFill>
                <a:effectLst/>
                <a:latin typeface="新細明體" panose="02020500000000000000" pitchFamily="18" charset="-120"/>
                <a:ea typeface="新細明體" panose="02020500000000000000" pitchFamily="18" charset="-120"/>
              </a:rPr>
              <a:t>機器人與機器系統的倫理設計與應用指南</a:t>
            </a:r>
            <a:r>
              <a:rPr lang="en-US" altLang="zh-TW" sz="2400" b="0" i="0" dirty="0">
                <a:solidFill>
                  <a:srgbClr val="FF0000"/>
                </a:solidFill>
                <a:effectLst/>
                <a:latin typeface="新細明體" panose="02020500000000000000" pitchFamily="18" charset="-120"/>
                <a:ea typeface="新細明體" panose="02020500000000000000" pitchFamily="18" charset="-120"/>
              </a:rPr>
              <a:t>》</a:t>
            </a:r>
          </a:p>
          <a:p>
            <a:r>
              <a:rPr lang="zh-TW" altLang="zh-HK" sz="2400" spc="-45" dirty="0">
                <a:effectLst/>
                <a:latin typeface="新細明體" panose="02020500000000000000" pitchFamily="18" charset="-120"/>
                <a:ea typeface="新細明體" panose="02020500000000000000" pitchFamily="18" charset="-120"/>
                <a:cs typeface="WenQuanYi Micro Hei Mono"/>
              </a:rPr>
              <a:t>基本準則：</a:t>
            </a:r>
            <a:r>
              <a:rPr lang="zh-TW" altLang="zh-HK" sz="2400" spc="-45" dirty="0">
                <a:solidFill>
                  <a:srgbClr val="FF0000"/>
                </a:solidFill>
                <a:effectLst/>
                <a:latin typeface="新細明體" panose="02020500000000000000" pitchFamily="18" charset="-120"/>
                <a:ea typeface="新細明體" panose="02020500000000000000" pitchFamily="18" charset="-120"/>
                <a:cs typeface="WenQuanYi Micro Hei Mono"/>
              </a:rPr>
              <a:t>機器人的設計不應該以殺害或者傷害人類為唯一</a:t>
            </a:r>
            <a:r>
              <a:rPr lang="zh-TW" altLang="zh-HK" sz="2400" spc="-55" dirty="0">
                <a:solidFill>
                  <a:srgbClr val="FF0000"/>
                </a:solidFill>
                <a:effectLst/>
                <a:latin typeface="新細明體" panose="02020500000000000000" pitchFamily="18" charset="-120"/>
                <a:ea typeface="新細明體" panose="02020500000000000000" pitchFamily="18" charset="-120"/>
                <a:cs typeface="WenQuanYi Micro Hei Mono"/>
              </a:rPr>
              <a:t>或首要目的；</a:t>
            </a:r>
            <a:r>
              <a:rPr lang="zh-TW" altLang="en-US" sz="2400" spc="-55" dirty="0">
                <a:solidFill>
                  <a:srgbClr val="FF0000"/>
                </a:solidFill>
                <a:effectLst/>
                <a:latin typeface="新細明體" panose="02020500000000000000" pitchFamily="18" charset="-120"/>
                <a:ea typeface="新細明體" panose="02020500000000000000" pitchFamily="18" charset="-120"/>
                <a:cs typeface="WenQuanYi Micro Hei Mono"/>
              </a:rPr>
              <a:t>負</a:t>
            </a:r>
            <a:r>
              <a:rPr lang="zh-TW" altLang="zh-HK" sz="2400" spc="-55" dirty="0">
                <a:solidFill>
                  <a:srgbClr val="FF0000"/>
                </a:solidFill>
                <a:effectLst/>
                <a:latin typeface="新細明體" panose="02020500000000000000" pitchFamily="18" charset="-120"/>
                <a:ea typeface="新細明體" panose="02020500000000000000" pitchFamily="18" charset="-120"/>
                <a:cs typeface="WenQuanYi Micro Hei Mono"/>
              </a:rPr>
              <a:t>責任人應該是人類而非機器人；任何機器人都應該有負責人，而這個人應該為機</a:t>
            </a:r>
            <a:r>
              <a:rPr lang="zh-TW" altLang="zh-HK" sz="2400" dirty="0">
                <a:solidFill>
                  <a:srgbClr val="FF0000"/>
                </a:solidFill>
                <a:effectLst/>
                <a:latin typeface="新細明體" panose="02020500000000000000" pitchFamily="18" charset="-120"/>
                <a:ea typeface="新細明體" panose="02020500000000000000" pitchFamily="18" charset="-120"/>
                <a:cs typeface="WenQuanYi Micro Hei Mono"/>
              </a:rPr>
              <a:t>器人的行為負責</a:t>
            </a:r>
            <a:endParaRPr lang="en-US" altLang="zh-TW" sz="2400" dirty="0">
              <a:solidFill>
                <a:srgbClr val="FF0000"/>
              </a:solidFill>
              <a:effectLst/>
              <a:latin typeface="新細明體" panose="02020500000000000000" pitchFamily="18" charset="-120"/>
              <a:ea typeface="新細明體" panose="02020500000000000000" pitchFamily="18" charset="-120"/>
              <a:cs typeface="WenQuanYi Micro Hei Mono"/>
            </a:endParaRPr>
          </a:p>
          <a:p>
            <a:pPr marL="0" indent="0">
              <a:buNone/>
            </a:pPr>
            <a:endParaRPr lang="zh-TW" altLang="zh-HK" sz="2400" dirty="0">
              <a:solidFill>
                <a:srgbClr val="FF0000"/>
              </a:solidFill>
              <a:effectLst/>
              <a:latin typeface="新細明體" panose="02020500000000000000" pitchFamily="18" charset="-120"/>
              <a:ea typeface="新細明體" panose="02020500000000000000" pitchFamily="18" charset="-120"/>
              <a:cs typeface="WenQuanYi Micro Hei Mono"/>
            </a:endParaRPr>
          </a:p>
          <a:p>
            <a:endParaRPr lang="en-US" altLang="zh-TW" sz="2400" dirty="0">
              <a:effectLst/>
              <a:latin typeface="新細明體" panose="02020500000000000000" pitchFamily="18" charset="-120"/>
              <a:ea typeface="新細明體" panose="02020500000000000000" pitchFamily="18" charset="-120"/>
              <a:cs typeface="WenQuanYi Micro Hei Mono"/>
            </a:endParaRPr>
          </a:p>
        </p:txBody>
      </p:sp>
      <p:sp>
        <p:nvSpPr>
          <p:cNvPr id="4" name="標題 1">
            <a:extLst>
              <a:ext uri="{FF2B5EF4-FFF2-40B4-BE49-F238E27FC236}">
                <a16:creationId xmlns:a16="http://schemas.microsoft.com/office/drawing/2014/main" id="{8662E061-A071-4743-A356-2FB706C63252}"/>
              </a:ext>
            </a:extLst>
          </p:cNvPr>
          <p:cNvSpPr>
            <a:spLocks noGrp="1"/>
          </p:cNvSpPr>
          <p:nvPr>
            <p:ph type="title"/>
          </p:nvPr>
        </p:nvSpPr>
        <p:spPr>
          <a:xfrm>
            <a:off x="838200" y="365125"/>
            <a:ext cx="10515600" cy="1325563"/>
          </a:xfrm>
        </p:spPr>
        <p:txBody>
          <a:bodyPr/>
          <a:lstStyle/>
          <a:p>
            <a:r>
              <a:rPr lang="zh-TW" altLang="en-US" dirty="0">
                <a:latin typeface="新細明體" panose="02020500000000000000" pitchFamily="18" charset="-120"/>
                <a:ea typeface="新細明體" panose="02020500000000000000" pitchFamily="18" charset="-120"/>
              </a:rPr>
              <a:t>人工智能和道德</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
            </a:r>
            <a:br>
              <a:rPr lang="en-US" altLang="zh-CN" dirty="0">
                <a:latin typeface="新細明體" panose="02020500000000000000" pitchFamily="18" charset="-120"/>
                <a:ea typeface="新細明體" panose="02020500000000000000" pitchFamily="18" charset="-120"/>
              </a:rPr>
            </a:br>
            <a:r>
              <a:rPr lang="zh-TW" altLang="en-US" dirty="0">
                <a:latin typeface="新細明體" panose="02020500000000000000" pitchFamily="18" charset="-120"/>
                <a:ea typeface="新細明體" panose="02020500000000000000" pitchFamily="18" charset="-120"/>
              </a:rPr>
              <a:t>如何正確使用</a:t>
            </a:r>
            <a:r>
              <a:rPr lang="en-US" altLang="zh-TW" dirty="0">
                <a:latin typeface="新細明體" panose="02020500000000000000" pitchFamily="18" charset="-120"/>
                <a:ea typeface="新細明體" panose="02020500000000000000" pitchFamily="18" charset="-120"/>
              </a:rPr>
              <a:t>AI</a:t>
            </a:r>
            <a:r>
              <a:rPr lang="zh-TW" altLang="en-US" dirty="0">
                <a:latin typeface="新細明體" panose="02020500000000000000" pitchFamily="18" charset="-120"/>
                <a:ea typeface="新細明體" panose="02020500000000000000" pitchFamily="18" charset="-120"/>
              </a:rPr>
              <a:t>技術、良知</a:t>
            </a:r>
            <a:r>
              <a:rPr lang="en-US" altLang="zh-TW"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921665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0D6333-F924-4CE3-8A7F-ECA1D78B5A85}"/>
              </a:ext>
            </a:extLst>
          </p:cNvPr>
          <p:cNvSpPr>
            <a:spLocks noGrp="1"/>
          </p:cNvSpPr>
          <p:nvPr>
            <p:ph type="title"/>
          </p:nvPr>
        </p:nvSpPr>
        <p:spPr/>
        <p:txBody>
          <a:bodyPr/>
          <a:lstStyle/>
          <a:p>
            <a:r>
              <a:rPr lang="zh-TW" altLang="en-US" dirty="0">
                <a:latin typeface="新細明體" panose="02020500000000000000" pitchFamily="18" charset="-120"/>
                <a:ea typeface="新細明體" panose="02020500000000000000" pitchFamily="18" charset="-120"/>
              </a:rPr>
              <a:t>人工智能和道德</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
            </a:r>
            <a:br>
              <a:rPr lang="en-US" altLang="zh-CN" dirty="0">
                <a:latin typeface="新細明體" panose="02020500000000000000" pitchFamily="18" charset="-120"/>
                <a:ea typeface="新細明體" panose="02020500000000000000" pitchFamily="18" charset="-120"/>
              </a:rPr>
            </a:br>
            <a:r>
              <a:rPr lang="zh-TW" altLang="en-US" dirty="0">
                <a:latin typeface="新細明體" panose="02020500000000000000" pitchFamily="18" charset="-120"/>
                <a:ea typeface="新細明體" panose="02020500000000000000" pitchFamily="18" charset="-120"/>
              </a:rPr>
              <a:t>如何正確使用</a:t>
            </a:r>
            <a:r>
              <a:rPr lang="en-US" altLang="zh-TW" dirty="0">
                <a:latin typeface="新細明體" panose="02020500000000000000" pitchFamily="18" charset="-120"/>
                <a:ea typeface="新細明體" panose="02020500000000000000" pitchFamily="18" charset="-120"/>
              </a:rPr>
              <a:t>AI</a:t>
            </a:r>
            <a:r>
              <a:rPr lang="zh-TW" altLang="en-US" dirty="0">
                <a:latin typeface="新細明體" panose="02020500000000000000" pitchFamily="18" charset="-120"/>
                <a:ea typeface="新細明體" panose="02020500000000000000" pitchFamily="18" charset="-120"/>
              </a:rPr>
              <a:t>技術、良知</a:t>
            </a:r>
            <a:r>
              <a:rPr lang="en-US" altLang="zh-TW" dirty="0">
                <a:latin typeface="新細明體" panose="02020500000000000000" pitchFamily="18" charset="-120"/>
                <a:ea typeface="新細明體" panose="02020500000000000000" pitchFamily="18" charset="-120"/>
              </a:rPr>
              <a:t>AI</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10C9D3B5-F9CA-4B2A-A64F-A037BA0203A2}"/>
              </a:ext>
            </a:extLst>
          </p:cNvPr>
          <p:cNvSpPr>
            <a:spLocks noGrp="1"/>
          </p:cNvSpPr>
          <p:nvPr>
            <p:ph idx="1"/>
          </p:nvPr>
        </p:nvSpPr>
        <p:spPr>
          <a:xfrm>
            <a:off x="767179" y="2029811"/>
            <a:ext cx="10515600" cy="4351338"/>
          </a:xfrm>
        </p:spPr>
        <p:txBody>
          <a:bodyPr/>
          <a:lstStyle/>
          <a:p>
            <a:pPr>
              <a:lnSpc>
                <a:spcPct val="100000"/>
              </a:lnSpc>
            </a:pPr>
            <a:r>
              <a:rPr lang="zh-TW" altLang="en-US" dirty="0">
                <a:latin typeface="新細明體" panose="02020500000000000000" pitchFamily="18" charset="-120"/>
                <a:ea typeface="新細明體" panose="02020500000000000000" pitchFamily="18" charset="-120"/>
              </a:rPr>
              <a:t>在研發</a:t>
            </a:r>
            <a:r>
              <a:rPr lang="en-US" altLang="zh-TW" dirty="0">
                <a:latin typeface="新細明體" panose="02020500000000000000" pitchFamily="18" charset="-120"/>
                <a:ea typeface="新細明體" panose="02020500000000000000" pitchFamily="18" charset="-120"/>
              </a:rPr>
              <a:t>AI</a:t>
            </a:r>
            <a:r>
              <a:rPr lang="zh-TW" altLang="en-US" dirty="0">
                <a:latin typeface="新細明體" panose="02020500000000000000" pitchFamily="18" charset="-120"/>
                <a:ea typeface="新細明體" panose="02020500000000000000" pitchFamily="18" charset="-120"/>
              </a:rPr>
              <a:t>時</a:t>
            </a:r>
            <a:r>
              <a:rPr lang="zh-CN" altLang="en-US" dirty="0">
                <a:latin typeface="新細明體" panose="02020500000000000000" pitchFamily="18" charset="-120"/>
                <a:ea typeface="新細明體" panose="02020500000000000000" pitchFamily="18" charset="-120"/>
              </a:rPr>
              <a:t>，我們要抵消</a:t>
            </a:r>
            <a:r>
              <a:rPr lang="en-US" altLang="zh-CN" dirty="0">
                <a:latin typeface="新細明體" panose="02020500000000000000" pitchFamily="18" charset="-120"/>
                <a:ea typeface="新細明體" panose="02020500000000000000" pitchFamily="18" charset="-120"/>
              </a:rPr>
              <a:t>AI</a:t>
            </a:r>
            <a:r>
              <a:rPr lang="zh-CN" altLang="en-US" dirty="0">
                <a:latin typeface="新細明體" panose="02020500000000000000" pitchFamily="18" charset="-120"/>
                <a:ea typeface="新細明體" panose="02020500000000000000" pitchFamily="18" charset="-120"/>
              </a:rPr>
              <a:t>對人類社會的潛在破壞，必須考慮到</a:t>
            </a:r>
            <a:r>
              <a:rPr lang="zh-CN" altLang="en-US" dirty="0">
                <a:solidFill>
                  <a:srgbClr val="FF0000"/>
                </a:solidFill>
                <a:latin typeface="新細明體" panose="02020500000000000000" pitchFamily="18" charset="-120"/>
                <a:ea typeface="新細明體" panose="02020500000000000000" pitchFamily="18" charset="-120"/>
              </a:rPr>
              <a:t>倫理框架</a:t>
            </a:r>
            <a:r>
              <a:rPr lang="zh-CN" altLang="en-US" dirty="0">
                <a:latin typeface="新細明體" panose="02020500000000000000" pitchFamily="18" charset="-120"/>
                <a:ea typeface="新細明體" panose="02020500000000000000" pitchFamily="18" charset="-120"/>
              </a:rPr>
              <a:t>和</a:t>
            </a:r>
            <a:r>
              <a:rPr lang="zh-CN" altLang="en-US" dirty="0">
                <a:solidFill>
                  <a:srgbClr val="FF0000"/>
                </a:solidFill>
                <a:latin typeface="新細明體" panose="02020500000000000000" pitchFamily="18" charset="-120"/>
                <a:ea typeface="新細明體" panose="02020500000000000000" pitchFamily="18" charset="-120"/>
              </a:rPr>
              <a:t>社會責任</a:t>
            </a:r>
            <a:r>
              <a:rPr lang="zh-CN" altLang="en-US" dirty="0">
                <a:latin typeface="新細明體" panose="02020500000000000000" pitchFamily="18" charset="-120"/>
                <a:ea typeface="新細明體" panose="02020500000000000000" pitchFamily="18" charset="-120"/>
              </a:rPr>
              <a:t>等更大的問題</a:t>
            </a:r>
            <a:endParaRPr lang="zh-HK" altLang="en-US"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像所有工具一樣，再强大的機器也是爲人類服務的，只要</a:t>
            </a:r>
            <a:r>
              <a:rPr lang="zh-CN" altLang="en-US" dirty="0">
                <a:solidFill>
                  <a:srgbClr val="FF0000"/>
                </a:solidFill>
                <a:latin typeface="新細明體" panose="02020500000000000000" pitchFamily="18" charset="-120"/>
                <a:ea typeface="新細明體" panose="02020500000000000000" pitchFamily="18" charset="-120"/>
              </a:rPr>
              <a:t>保證機器的控制權握在理性人手中</a:t>
            </a:r>
            <a:r>
              <a:rPr lang="zh-CN" altLang="en-US" dirty="0">
                <a:latin typeface="新細明體" panose="02020500000000000000" pitchFamily="18" charset="-120"/>
                <a:ea typeface="新細明體" panose="02020500000000000000" pitchFamily="18" charset="-120"/>
              </a:rPr>
              <a:t>，並</a:t>
            </a:r>
            <a:r>
              <a:rPr lang="zh-CN" altLang="en-US" dirty="0">
                <a:solidFill>
                  <a:srgbClr val="FF0000"/>
                </a:solidFill>
                <a:latin typeface="新細明體" panose="02020500000000000000" pitchFamily="18" charset="-120"/>
                <a:ea typeface="新細明體" panose="02020500000000000000" pitchFamily="18" charset="-120"/>
              </a:rPr>
              <a:t>提前預知風險</a:t>
            </a:r>
            <a:r>
              <a:rPr lang="zh-CN" altLang="en-US" dirty="0">
                <a:latin typeface="新細明體" panose="02020500000000000000" pitchFamily="18" charset="-120"/>
                <a:ea typeface="新細明體" panose="02020500000000000000" pitchFamily="18" charset="-120"/>
              </a:rPr>
              <a:t>，機器就不會成爲人類的敵人</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59117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D0C448-10AC-4D09-A079-26B6FC8D84DC}"/>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 </a:t>
            </a:r>
            <a:r>
              <a:rPr lang="en-US" altLang="zh-CN" dirty="0">
                <a:latin typeface="新細明體" panose="02020500000000000000" pitchFamily="18" charset="-120"/>
                <a:ea typeface="新細明體" panose="02020500000000000000" pitchFamily="18" charset="-120"/>
              </a:rPr>
              <a:t>(Machine Learning)</a:t>
            </a:r>
            <a:r>
              <a:rPr lang="zh-CN" altLang="en-US" dirty="0">
                <a:latin typeface="新細明體" panose="02020500000000000000" pitchFamily="18" charset="-120"/>
                <a:ea typeface="新細明體" panose="02020500000000000000" pitchFamily="18" charset="-120"/>
              </a:rPr>
              <a:t> </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D0025854-9FB8-46BF-BB8A-EF6F6C357AEA}"/>
              </a:ext>
            </a:extLst>
          </p:cNvPr>
          <p:cNvSpPr>
            <a:spLocks noGrp="1"/>
          </p:cNvSpPr>
          <p:nvPr>
            <p:ph idx="1"/>
          </p:nvPr>
        </p:nvSpPr>
        <p:spPr/>
        <p:txBody>
          <a:bodyPr vert="horz" lIns="91440" tIns="45720" rIns="91440" bIns="45720" rtlCol="0" anchor="t">
            <a:normAutofit/>
          </a:bodyPr>
          <a:lstStyle/>
          <a:p>
            <a:r>
              <a:rPr lang="zh-CN" altLang="en-US" dirty="0">
                <a:latin typeface="新細明體" panose="02020500000000000000" pitchFamily="18" charset="-120"/>
                <a:ea typeface="新細明體" panose="02020500000000000000" pitchFamily="18" charset="-120"/>
              </a:rPr>
              <a:t>由</a:t>
            </a:r>
            <a:r>
              <a:rPr lang="zh-TW" altLang="en-US" dirty="0">
                <a:latin typeface="新細明體" panose="02020500000000000000" pitchFamily="18" charset="-120"/>
                <a:ea typeface="新細明體" panose="02020500000000000000" pitchFamily="18" charset="-120"/>
                <a:cs typeface="+mn-lt"/>
              </a:rPr>
              <a:t>亞瑟．塞繆爾</a:t>
            </a:r>
            <a:r>
              <a:rPr lang="zh-HK" altLang="en-US" dirty="0">
                <a:latin typeface="新細明體" panose="02020500000000000000" pitchFamily="18" charset="-120"/>
                <a:ea typeface="新細明體" panose="02020500000000000000" pitchFamily="18" charset="-120"/>
              </a:rPr>
              <a:t>（ </a:t>
            </a:r>
            <a:r>
              <a:rPr lang="en-US" altLang="zh-HK" dirty="0">
                <a:latin typeface="新細明體" panose="02020500000000000000" pitchFamily="18" charset="-120"/>
                <a:ea typeface="新細明體" panose="02020500000000000000" pitchFamily="18" charset="-120"/>
              </a:rPr>
              <a:t>Arthur </a:t>
            </a:r>
            <a:r>
              <a:rPr lang="en-US" altLang="zh-HK" dirty="0" err="1">
                <a:latin typeface="新細明體" panose="02020500000000000000" pitchFamily="18" charset="-120"/>
                <a:ea typeface="新細明體" panose="02020500000000000000" pitchFamily="18" charset="-120"/>
              </a:rPr>
              <a:t>Sa</a:t>
            </a:r>
            <a:r>
              <a:rPr lang="en-US" altLang="zh-CN" dirty="0" err="1">
                <a:latin typeface="新細明體" panose="02020500000000000000" pitchFamily="18" charset="-120"/>
                <a:ea typeface="新細明體" panose="02020500000000000000" pitchFamily="18" charset="-120"/>
              </a:rPr>
              <a:t>mule</a:t>
            </a:r>
            <a:r>
              <a:rPr lang="zh-CN" altLang="en-US" dirty="0">
                <a:latin typeface="新細明體" panose="02020500000000000000" pitchFamily="18" charset="-120"/>
                <a:ea typeface="新細明體" panose="02020500000000000000" pitchFamily="18" charset="-120"/>
              </a:rPr>
              <a:t>）在</a:t>
            </a:r>
            <a:r>
              <a:rPr lang="en-US" altLang="zh-CN" dirty="0">
                <a:latin typeface="新細明體" panose="02020500000000000000" pitchFamily="18" charset="-120"/>
                <a:ea typeface="新細明體" panose="02020500000000000000" pitchFamily="18" charset="-120"/>
              </a:rPr>
              <a:t>1959</a:t>
            </a:r>
            <a:r>
              <a:rPr lang="zh-CN" altLang="en-US" dirty="0">
                <a:latin typeface="新細明體" panose="02020500000000000000" pitchFamily="18" charset="-120"/>
                <a:ea typeface="新細明體" panose="02020500000000000000" pitchFamily="18" charset="-120"/>
              </a:rPr>
              <a:t>年首先提出：</a:t>
            </a:r>
            <a:endParaRPr lang="en-US" altLang="zh-CN" dirty="0">
              <a:latin typeface="新細明體" panose="02020500000000000000" pitchFamily="18" charset="-120"/>
              <a:ea typeface="新細明體" panose="02020500000000000000" pitchFamily="18" charset="-120"/>
            </a:endParaRPr>
          </a:p>
          <a:p>
            <a:r>
              <a:rPr lang="zh-TW" altLang="en-US" dirty="0">
                <a:latin typeface="新細明體" panose="02020500000000000000" pitchFamily="18" charset="-120"/>
                <a:ea typeface="新細明體" panose="02020500000000000000" pitchFamily="18" charset="-120"/>
                <a:cs typeface="+mn-lt"/>
              </a:rPr>
              <a:t>機器學習是「讓計算機擁有自主學習的能力，而無須對其進行事無鉅細的編程」的方法​</a:t>
            </a:r>
            <a:endParaRPr lang="en-US" altLang="zh-CN" dirty="0">
              <a:latin typeface="新細明體" panose="02020500000000000000" pitchFamily="18" charset="-120"/>
              <a:ea typeface="新細明體" panose="02020500000000000000" pitchFamily="18" charset="-120"/>
              <a:cs typeface="Calibri"/>
            </a:endParaRPr>
          </a:p>
          <a:p>
            <a:r>
              <a:rPr lang="zh-TW" altLang="en-US" dirty="0">
                <a:latin typeface="新細明體" panose="02020500000000000000" pitchFamily="18" charset="-120"/>
                <a:ea typeface="新細明體" panose="02020500000000000000" pitchFamily="18" charset="-120"/>
                <a:cs typeface="+mn-lt"/>
              </a:rPr>
              <a:t>尼爾斯</a:t>
            </a:r>
            <a:r>
              <a:rPr lang="en-US" altLang="zh-TW"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約翰</a:t>
            </a:r>
            <a:r>
              <a:rPr lang="en-US" altLang="zh-TW"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尼爾森（ </a:t>
            </a:r>
            <a:r>
              <a:rPr lang="en-US" altLang="zh-TW" dirty="0">
                <a:latin typeface="新細明體" panose="02020500000000000000" pitchFamily="18" charset="-120"/>
                <a:ea typeface="新細明體" panose="02020500000000000000" pitchFamily="18" charset="-120"/>
                <a:cs typeface="+mn-lt"/>
              </a:rPr>
              <a:t>Nils</a:t>
            </a:r>
            <a:r>
              <a:rPr lang="zh-TW" altLang="en-US" dirty="0">
                <a:latin typeface="新細明體" panose="02020500000000000000" pitchFamily="18" charset="-120"/>
                <a:ea typeface="新細明體" panose="02020500000000000000" pitchFamily="18" charset="-120"/>
                <a:cs typeface="+mn-lt"/>
              </a:rPr>
              <a:t> </a:t>
            </a:r>
            <a:r>
              <a:rPr lang="en-US" altLang="zh-TW" dirty="0">
                <a:latin typeface="新細明體" panose="02020500000000000000" pitchFamily="18" charset="-120"/>
                <a:ea typeface="新細明體" panose="02020500000000000000" pitchFamily="18" charset="-120"/>
                <a:cs typeface="+mn-lt"/>
              </a:rPr>
              <a:t>J.</a:t>
            </a:r>
            <a:r>
              <a:rPr lang="zh-TW" altLang="en-US" dirty="0">
                <a:latin typeface="新細明體" panose="02020500000000000000" pitchFamily="18" charset="-120"/>
                <a:ea typeface="新細明體" panose="02020500000000000000" pitchFamily="18" charset="-120"/>
                <a:cs typeface="+mn-lt"/>
              </a:rPr>
              <a:t> </a:t>
            </a:r>
            <a:r>
              <a:rPr lang="en-US" altLang="zh-TW" dirty="0">
                <a:latin typeface="新細明體" panose="02020500000000000000" pitchFamily="18" charset="-120"/>
                <a:ea typeface="新細明體" panose="02020500000000000000" pitchFamily="18" charset="-120"/>
                <a:cs typeface="+mn-lt"/>
              </a:rPr>
              <a:t>Nilsson</a:t>
            </a:r>
            <a:r>
              <a:rPr lang="zh-TW" altLang="en-US" dirty="0">
                <a:latin typeface="新細明體" panose="02020500000000000000" pitchFamily="18" charset="-120"/>
                <a:ea typeface="新細明體" panose="02020500000000000000" pitchFamily="18" charset="-120"/>
                <a:cs typeface="+mn-lt"/>
              </a:rPr>
              <a:t> ）：機器學習是“機器在結構、程序、數據等方面發生了基于外部信息的某種改變，</a:t>
            </a:r>
            <a:r>
              <a:rPr lang="zh-CN" altLang="en-US" dirty="0">
                <a:latin typeface="新細明體" panose="02020500000000000000" pitchFamily="18" charset="-120"/>
                <a:ea typeface="新細明體" panose="02020500000000000000" pitchFamily="18" charset="-120"/>
                <a:cs typeface="+mn-lt"/>
              </a:rPr>
              <a:t>而</a:t>
            </a:r>
            <a:r>
              <a:rPr lang="zh-TW" altLang="en-US" dirty="0">
                <a:latin typeface="新細明體" panose="02020500000000000000" pitchFamily="18" charset="-120"/>
                <a:ea typeface="新細明體" panose="02020500000000000000" pitchFamily="18" charset="-120"/>
                <a:cs typeface="+mn-lt"/>
              </a:rPr>
              <a:t>這種改變可以提高該機器在未來工作中的預期性能​</a:t>
            </a:r>
            <a:endParaRPr lang="en-US" altLang="zh-CN" dirty="0">
              <a:latin typeface="新細明體" panose="02020500000000000000" pitchFamily="18" charset="-120"/>
              <a:ea typeface="新細明體" panose="02020500000000000000" pitchFamily="18" charset="-120"/>
              <a:cs typeface="Calibri"/>
            </a:endParaRPr>
          </a:p>
          <a:p>
            <a:r>
              <a:rPr lang="zh-TW" altLang="en-US" dirty="0">
                <a:solidFill>
                  <a:srgbClr val="009BD2"/>
                </a:solidFill>
                <a:latin typeface="新細明體" panose="02020500000000000000" pitchFamily="18" charset="-120"/>
                <a:ea typeface="新細明體" panose="02020500000000000000" pitchFamily="18" charset="-120"/>
                <a:cs typeface="+mn-lt"/>
              </a:rPr>
              <a:t>通過接收外界信息（包括觀察樣例、外來監督、交互反饋等），獲得一系列知識、規則、方法和技能的過程​</a:t>
            </a:r>
            <a:endParaRPr lang="en-US" altLang="zh-CN" dirty="0">
              <a:solidFill>
                <a:srgbClr val="009BD2"/>
              </a:solidFill>
              <a:latin typeface="新細明體" panose="02020500000000000000" pitchFamily="18" charset="-120"/>
              <a:ea typeface="新細明體" panose="02020500000000000000" pitchFamily="18" charset="-120"/>
              <a:cs typeface="Calibri"/>
            </a:endParaRPr>
          </a:p>
          <a:p>
            <a:pPr marL="0" indent="0">
              <a:buNone/>
            </a:pPr>
            <a:endParaRPr lang="en-US" altLang="zh-CN" dirty="0">
              <a:solidFill>
                <a:srgbClr val="009BD2"/>
              </a:solidFill>
              <a:latin typeface="新細明體" panose="02020500000000000000" pitchFamily="18" charset="-120"/>
              <a:ea typeface="新細明體" panose="02020500000000000000" pitchFamily="18" charset="-120"/>
              <a:cs typeface="Calibri"/>
            </a:endParaRPr>
          </a:p>
          <a:p>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37101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D0C448-10AC-4D09-A079-26B6FC8D84DC}"/>
              </a:ext>
            </a:extLst>
          </p:cNvPr>
          <p:cNvSpPr>
            <a:spLocks noGrp="1"/>
          </p:cNvSpPr>
          <p:nvPr>
            <p:ph type="title"/>
          </p:nvPr>
        </p:nvSpPr>
        <p:spPr>
          <a:xfrm>
            <a:off x="838200" y="375945"/>
            <a:ext cx="10515600" cy="1325563"/>
          </a:xfrm>
        </p:spPr>
        <p:txBody>
          <a:bodyPr/>
          <a:lstStyle/>
          <a:p>
            <a:r>
              <a:rPr lang="zh-TW" altLang="en-US" dirty="0">
                <a:latin typeface="新細明體" panose="02020500000000000000" pitchFamily="18" charset="-120"/>
                <a:ea typeface="新細明體" panose="02020500000000000000" pitchFamily="18" charset="-120"/>
                <a:cs typeface="+mj-lt"/>
              </a:rPr>
              <a:t>機器學習的優勢​</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D0025854-9FB8-46BF-BB8A-EF6F6C357AEA}"/>
              </a:ext>
            </a:extLst>
          </p:cNvPr>
          <p:cNvSpPr>
            <a:spLocks noGrp="1"/>
          </p:cNvSpPr>
          <p:nvPr>
            <p:ph idx="1"/>
          </p:nvPr>
        </p:nvSpPr>
        <p:spPr>
          <a:xfrm>
            <a:off x="838200" y="1825625"/>
            <a:ext cx="10515600" cy="3525864"/>
          </a:xfrm>
        </p:spPr>
        <p:txBody>
          <a:bodyPr vert="horz" lIns="91440" tIns="45720" rIns="91440" bIns="45720" rtlCol="0" anchor="t">
            <a:normAutofit/>
          </a:bodyPr>
          <a:lstStyle/>
          <a:p>
            <a:r>
              <a:rPr lang="zh-TW" altLang="en-US" dirty="0">
                <a:latin typeface="+mn-ea"/>
                <a:cs typeface="+mn-lt"/>
              </a:rPr>
              <a:t>比起傳統算法，機器學習：</a:t>
            </a:r>
          </a:p>
        </p:txBody>
      </p:sp>
      <p:graphicFrame>
        <p:nvGraphicFramePr>
          <p:cNvPr id="4" name="資料庫圖表 3">
            <a:extLst>
              <a:ext uri="{FF2B5EF4-FFF2-40B4-BE49-F238E27FC236}">
                <a16:creationId xmlns:a16="http://schemas.microsoft.com/office/drawing/2014/main" id="{D9ADBD99-DABD-41A7-A512-01D4A3381597}"/>
              </a:ext>
            </a:extLst>
          </p:cNvPr>
          <p:cNvGraphicFramePr/>
          <p:nvPr>
            <p:extLst>
              <p:ext uri="{D42A27DB-BD31-4B8C-83A1-F6EECF244321}">
                <p14:modId xmlns:p14="http://schemas.microsoft.com/office/powerpoint/2010/main" val="1165101131"/>
              </p:ext>
            </p:extLst>
          </p:nvPr>
        </p:nvGraphicFramePr>
        <p:xfrm>
          <a:off x="838200" y="911225"/>
          <a:ext cx="11176000" cy="5783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506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2C7DAF-1A8F-4CFF-9456-533AB4B45288}"/>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機器學習發展史</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21910490-9F7E-4364-8707-224962FA5590}"/>
              </a:ext>
            </a:extLst>
          </p:cNvPr>
          <p:cNvSpPr>
            <a:spLocks noGrp="1"/>
          </p:cNvSpPr>
          <p:nvPr>
            <p:ph idx="1"/>
          </p:nvPr>
        </p:nvSpPr>
        <p:spPr/>
        <p:txBody>
          <a:bodyPr/>
          <a:lstStyle/>
          <a:p>
            <a:pPr>
              <a:lnSpc>
                <a:spcPct val="100000"/>
              </a:lnSpc>
            </a:pPr>
            <a:r>
              <a:rPr lang="en-US" altLang="zh-CN" dirty="0">
                <a:latin typeface="新細明體" panose="02020500000000000000" pitchFamily="18" charset="-120"/>
                <a:ea typeface="新細明體" panose="02020500000000000000" pitchFamily="18" charset="-120"/>
              </a:rPr>
              <a:t>20 </a:t>
            </a:r>
            <a:r>
              <a:rPr lang="zh-CN" altLang="en-US" dirty="0">
                <a:latin typeface="新細明體" panose="02020500000000000000" pitchFamily="18" charset="-120"/>
                <a:ea typeface="新細明體" panose="02020500000000000000" pitchFamily="18" charset="-120"/>
              </a:rPr>
              <a:t>世紀 </a:t>
            </a:r>
            <a:r>
              <a:rPr lang="en-US" altLang="zh-CN" dirty="0">
                <a:latin typeface="新細明體" panose="02020500000000000000" pitchFamily="18" charset="-120"/>
                <a:ea typeface="新細明體" panose="02020500000000000000" pitchFamily="18" charset="-120"/>
              </a:rPr>
              <a:t>50 </a:t>
            </a:r>
            <a:r>
              <a:rPr lang="zh-CN" altLang="en-US" dirty="0">
                <a:latin typeface="新細明體" panose="02020500000000000000" pitchFamily="18" charset="-120"/>
                <a:ea typeface="新細明體" panose="02020500000000000000" pitchFamily="18" charset="-120"/>
              </a:rPr>
              <a:t>年代：技術積累階段</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研究者在統計學習和優化方法上提出了一系列模型和準則</a:t>
            </a:r>
            <a:endParaRPr lang="en-US" altLang="zh-CN" dirty="0">
              <a:latin typeface="新細明體" panose="02020500000000000000" pitchFamily="18" charset="-120"/>
              <a:ea typeface="新細明體" panose="02020500000000000000" pitchFamily="18" charset="-120"/>
            </a:endParaRPr>
          </a:p>
          <a:p>
            <a:pPr>
              <a:lnSpc>
                <a:spcPct val="100000"/>
              </a:lnSpc>
            </a:pPr>
            <a:r>
              <a:rPr lang="en-US" altLang="zh-CN" dirty="0">
                <a:latin typeface="新細明體" panose="02020500000000000000" pitchFamily="18" charset="-120"/>
                <a:ea typeface="新細明體" panose="02020500000000000000" pitchFamily="18" charset="-120"/>
              </a:rPr>
              <a:t>1950 </a:t>
            </a:r>
            <a:r>
              <a:rPr lang="zh-CN" altLang="en-US" dirty="0">
                <a:latin typeface="新細明體" panose="02020500000000000000" pitchFamily="18" charset="-120"/>
                <a:ea typeface="新細明體" panose="02020500000000000000" pitchFamily="18" charset="-120"/>
              </a:rPr>
              <a:t>年：靈提出</a:t>
            </a:r>
            <a:r>
              <a:rPr lang="zh-CN" altLang="en-US" dirty="0">
                <a:solidFill>
                  <a:srgbClr val="00B0F0"/>
                </a:solidFill>
                <a:latin typeface="新細明體" panose="02020500000000000000" pitchFamily="18" charset="-120"/>
                <a:ea typeface="新細明體" panose="02020500000000000000" pitchFamily="18" charset="-120"/>
              </a:rPr>
              <a:t>圖靈測試</a:t>
            </a:r>
            <a:r>
              <a:rPr lang="zh-CN" altLang="en-US" dirty="0">
                <a:latin typeface="新細明體" panose="02020500000000000000" pitchFamily="18" charset="-120"/>
                <a:ea typeface="新細明體" panose="02020500000000000000" pitchFamily="18" charset="-120"/>
              </a:rPr>
              <a:t>準則，開創了人工智能的廣闊領域，機器學習伴隨著人工智能的研究開始萌芽</a:t>
            </a:r>
            <a:endParaRPr lang="en-US" altLang="zh-CN" dirty="0">
              <a:latin typeface="新細明體" panose="02020500000000000000" pitchFamily="18" charset="-120"/>
              <a:ea typeface="新細明體" panose="02020500000000000000" pitchFamily="18" charset="-120"/>
            </a:endParaRPr>
          </a:p>
          <a:p>
            <a:pPr>
              <a:lnSpc>
                <a:spcPct val="100000"/>
              </a:lnSpc>
            </a:pPr>
            <a:r>
              <a:rPr lang="en-US" altLang="zh-CN" dirty="0">
                <a:latin typeface="新細明體" panose="02020500000000000000" pitchFamily="18" charset="-120"/>
                <a:ea typeface="新細明體" panose="02020500000000000000" pitchFamily="18" charset="-120"/>
              </a:rPr>
              <a:t>1959</a:t>
            </a:r>
            <a:r>
              <a:rPr lang="zh-CN" altLang="en-US" dirty="0">
                <a:latin typeface="新細明體" panose="02020500000000000000" pitchFamily="18" charset="-120"/>
                <a:ea typeface="新細明體" panose="02020500000000000000" pitchFamily="18" charset="-120"/>
              </a:rPr>
              <a:t>年：亞瑟</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塞繆爾的劃時代論文</a:t>
            </a:r>
            <a:r>
              <a:rPr lang="zh-CN" altLang="en-US" dirty="0">
                <a:solidFill>
                  <a:srgbClr val="00B0F0"/>
                </a:solidFill>
                <a:latin typeface="新細明體" panose="02020500000000000000" pitchFamily="18" charset="-120"/>
                <a:ea typeface="新細明體" panose="02020500000000000000" pitchFamily="18" charset="-120"/>
              </a:rPr>
              <a:t>將「機器學習」這一重要概念引入人工智能</a:t>
            </a:r>
            <a:endParaRPr lang="zh-HK" altLang="en-US" dirty="0">
              <a:solidFill>
                <a:srgbClr val="00B0F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987702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A4D2DF-887A-40F3-B5A1-488B7F2E050B}"/>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機器學習發展史</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961F2E44-99F3-4BEF-AE28-3093510A0A90}"/>
              </a:ext>
            </a:extLst>
          </p:cNvPr>
          <p:cNvSpPr>
            <a:spLocks noGrp="1"/>
          </p:cNvSpPr>
          <p:nvPr>
            <p:ph idx="1"/>
          </p:nvPr>
        </p:nvSpPr>
        <p:spPr/>
        <p:txBody>
          <a:bodyPr/>
          <a:lstStyle/>
          <a:p>
            <a:r>
              <a:rPr lang="en-US" altLang="zh-CN" dirty="0">
                <a:latin typeface="新細明體" panose="02020500000000000000" pitchFamily="18" charset="-120"/>
                <a:ea typeface="新細明體" panose="02020500000000000000" pitchFamily="18" charset="-120"/>
              </a:rPr>
              <a:t>20 </a:t>
            </a:r>
            <a:r>
              <a:rPr lang="zh-CN" altLang="en-US" dirty="0">
                <a:latin typeface="新細明體" panose="02020500000000000000" pitchFamily="18" charset="-120"/>
                <a:ea typeface="新細明體" panose="02020500000000000000" pitchFamily="18" charset="-120"/>
              </a:rPr>
              <a:t>世紀 </a:t>
            </a:r>
            <a:r>
              <a:rPr lang="en-US" altLang="zh-CN" dirty="0">
                <a:latin typeface="新細明體" panose="02020500000000000000" pitchFamily="18" charset="-120"/>
                <a:ea typeface="新細明體" panose="02020500000000000000" pitchFamily="18" charset="-120"/>
              </a:rPr>
              <a:t>60 </a:t>
            </a:r>
            <a:r>
              <a:rPr lang="zh-CN" altLang="en-US" dirty="0">
                <a:latin typeface="新細明體" panose="02020500000000000000" pitchFamily="18" charset="-120"/>
                <a:ea typeface="新細明體" panose="02020500000000000000" pitchFamily="18" charset="-120"/>
              </a:rPr>
              <a:t>年代：以符號邏輯爲研究對象的</a:t>
            </a:r>
            <a:r>
              <a:rPr lang="zh-CN" altLang="en-US" dirty="0">
                <a:solidFill>
                  <a:srgbClr val="00B0F0"/>
                </a:solidFill>
                <a:latin typeface="新細明體" panose="02020500000000000000" pitchFamily="18" charset="-120"/>
                <a:ea typeface="新細明體" panose="02020500000000000000" pitchFamily="18" charset="-120"/>
              </a:rPr>
              <a:t>符號學派（</a:t>
            </a:r>
            <a:r>
              <a:rPr lang="en-US" altLang="zh-CN" dirty="0">
                <a:solidFill>
                  <a:srgbClr val="00B0F0"/>
                </a:solidFill>
                <a:latin typeface="新細明體" panose="02020500000000000000" pitchFamily="18" charset="-120"/>
                <a:ea typeface="新細明體" panose="02020500000000000000" pitchFamily="18" charset="-120"/>
              </a:rPr>
              <a:t>Symbolism </a:t>
            </a:r>
            <a:r>
              <a:rPr lang="zh-CN" altLang="en-US" dirty="0">
                <a:solidFill>
                  <a:srgbClr val="00B0F0"/>
                </a:solidFill>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是人工智能研究的主流。</a:t>
            </a:r>
            <a:r>
              <a:rPr lang="zh-CN" altLang="en-US" dirty="0">
                <a:solidFill>
                  <a:srgbClr val="00B0F0"/>
                </a:solidFill>
                <a:latin typeface="新細明體" panose="02020500000000000000" pitchFamily="18" charset="-120"/>
                <a:ea typeface="新細明體" panose="02020500000000000000" pitchFamily="18" charset="-120"/>
              </a:rPr>
              <a:t>人工神經網絡</a:t>
            </a:r>
            <a:r>
              <a:rPr lang="zh-CN" altLang="en-US" dirty="0">
                <a:latin typeface="新細明體" panose="02020500000000000000" pitchFamily="18" charset="-120"/>
                <a:ea typeface="新細明體" panose="02020500000000000000" pitchFamily="18" charset="-120"/>
              </a:rPr>
              <a:t>、</a:t>
            </a:r>
            <a:r>
              <a:rPr lang="zh-CN" altLang="en-US" dirty="0">
                <a:solidFill>
                  <a:srgbClr val="00B0F0"/>
                </a:solidFill>
                <a:latin typeface="新細明體" panose="02020500000000000000" pitchFamily="18" charset="-120"/>
                <a:ea typeface="新細明體" panose="02020500000000000000" pitchFamily="18" charset="-120"/>
              </a:rPr>
              <a:t>概率模型</a:t>
            </a:r>
            <a:r>
              <a:rPr lang="zh-CN" altLang="en-US" dirty="0">
                <a:latin typeface="新細明體" panose="02020500000000000000" pitchFamily="18" charset="-120"/>
                <a:ea typeface="新細明體" panose="02020500000000000000" pitchFamily="18" charset="-120"/>
              </a:rPr>
              <a:t>、</a:t>
            </a:r>
            <a:r>
              <a:rPr lang="zh-CN" altLang="en-US" dirty="0">
                <a:solidFill>
                  <a:srgbClr val="00B0F0"/>
                </a:solidFill>
                <a:latin typeface="新細明體" panose="02020500000000000000" pitchFamily="18" charset="-120"/>
                <a:ea typeface="新細明體" panose="02020500000000000000" pitchFamily="18" charset="-120"/>
              </a:rPr>
              <a:t>遺傳算法</a:t>
            </a:r>
            <a:r>
              <a:rPr lang="zh-CN" altLang="en-US" dirty="0">
                <a:latin typeface="新細明體" panose="02020500000000000000" pitchFamily="18" charset="-120"/>
                <a:ea typeface="新細明體" panose="02020500000000000000" pitchFamily="18" charset="-120"/>
              </a:rPr>
              <a:t>等更側重「學習」的方法開始萌芽</a:t>
            </a:r>
            <a:endParaRPr lang="en-US" altLang="zh-CN" dirty="0">
              <a:latin typeface="新細明體" panose="02020500000000000000" pitchFamily="18" charset="-120"/>
              <a:ea typeface="新細明體" panose="02020500000000000000" pitchFamily="18" charset="-120"/>
            </a:endParaRPr>
          </a:p>
          <a:p>
            <a:endParaRPr lang="en-US" altLang="zh-CN" dirty="0">
              <a:latin typeface="新細明體" panose="02020500000000000000" pitchFamily="18" charset="-120"/>
              <a:ea typeface="新細明體" panose="02020500000000000000" pitchFamily="18" charset="-120"/>
            </a:endParaRPr>
          </a:p>
          <a:p>
            <a:r>
              <a:rPr lang="en-US" altLang="zh-CN" dirty="0">
                <a:latin typeface="新細明體" panose="02020500000000000000" pitchFamily="18" charset="-120"/>
                <a:ea typeface="新細明體" panose="02020500000000000000" pitchFamily="18" charset="-120"/>
              </a:rPr>
              <a:t>20 </a:t>
            </a:r>
            <a:r>
              <a:rPr lang="zh-CN" altLang="en-US" dirty="0">
                <a:latin typeface="新細明體" panose="02020500000000000000" pitchFamily="18" charset="-120"/>
                <a:ea typeface="新細明體" panose="02020500000000000000" pitchFamily="18" charset="-120"/>
              </a:rPr>
              <a:t>世紀 </a:t>
            </a:r>
            <a:r>
              <a:rPr lang="en-US" altLang="zh-CN" dirty="0">
                <a:latin typeface="新細明體" panose="02020500000000000000" pitchFamily="18" charset="-120"/>
                <a:ea typeface="新細明體" panose="02020500000000000000" pitchFamily="18" charset="-120"/>
              </a:rPr>
              <a:t>70 </a:t>
            </a:r>
            <a:r>
              <a:rPr lang="zh-CN" altLang="en-US" dirty="0">
                <a:latin typeface="新細明體" panose="02020500000000000000" pitchFamily="18" charset="-120"/>
                <a:ea typeface="新細明體" panose="02020500000000000000" pitchFamily="18" charset="-120"/>
              </a:rPr>
              <a:t>年代：人工智能的</a:t>
            </a:r>
            <a:r>
              <a:rPr lang="zh-CN" altLang="en-US" dirty="0">
                <a:solidFill>
                  <a:srgbClr val="00B0F0"/>
                </a:solidFill>
                <a:latin typeface="新細明體" panose="02020500000000000000" pitchFamily="18" charset="-120"/>
                <a:ea typeface="新細明體" panose="02020500000000000000" pitchFamily="18" charset="-120"/>
              </a:rPr>
              <a:t>冬天</a:t>
            </a:r>
            <a:r>
              <a:rPr lang="zh-CN" altLang="en-US" dirty="0">
                <a:latin typeface="新細明體" panose="02020500000000000000" pitchFamily="18" charset="-120"/>
                <a:ea typeface="新細明體" panose="02020500000000000000" pitchFamily="18" charset="-120"/>
              </a:rPr>
              <a:t>。機器學習的研究走入困境，特別是在馬文</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明斯基發表</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感知器</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一書後，人工神經網絡的研究幾乎</a:t>
            </a:r>
            <a:r>
              <a:rPr lang="zh-CN" altLang="en-US" dirty="0">
                <a:solidFill>
                  <a:srgbClr val="00B0F0"/>
                </a:solidFill>
                <a:latin typeface="新細明體" panose="02020500000000000000" pitchFamily="18" charset="-120"/>
                <a:ea typeface="新細明體" panose="02020500000000000000" pitchFamily="18" charset="-120"/>
              </a:rPr>
              <a:t>停滯</a:t>
            </a:r>
            <a:endParaRPr lang="zh-HK" altLang="en-US" dirty="0">
              <a:solidFill>
                <a:srgbClr val="00B0F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006739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A4D2DF-887A-40F3-B5A1-488B7F2E050B}"/>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機器學習發展史</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961F2E44-99F3-4BEF-AE28-3093510A0A90}"/>
              </a:ext>
            </a:extLst>
          </p:cNvPr>
          <p:cNvSpPr>
            <a:spLocks noGrp="1"/>
          </p:cNvSpPr>
          <p:nvPr>
            <p:ph idx="1"/>
          </p:nvPr>
        </p:nvSpPr>
        <p:spPr>
          <a:xfrm>
            <a:off x="838200" y="1825625"/>
            <a:ext cx="10515600" cy="4815018"/>
          </a:xfrm>
        </p:spPr>
        <p:txBody>
          <a:bodyPr>
            <a:normAutofit/>
          </a:bodyPr>
          <a:lstStyle/>
          <a:p>
            <a:pPr>
              <a:lnSpc>
                <a:spcPct val="100000"/>
              </a:lnSpc>
            </a:pPr>
            <a:r>
              <a:rPr lang="en-US" altLang="zh-CN" dirty="0">
                <a:latin typeface="新細明體" panose="02020500000000000000" pitchFamily="18" charset="-120"/>
                <a:ea typeface="新細明體" panose="02020500000000000000" pitchFamily="18" charset="-120"/>
              </a:rPr>
              <a:t>20 </a:t>
            </a:r>
            <a:r>
              <a:rPr lang="zh-CN" altLang="en-US" dirty="0">
                <a:latin typeface="新細明體" panose="02020500000000000000" pitchFamily="18" charset="-120"/>
                <a:ea typeface="新細明體" panose="02020500000000000000" pitchFamily="18" charset="-120"/>
              </a:rPr>
              <a:t>世紀 </a:t>
            </a:r>
            <a:r>
              <a:rPr lang="en-US" altLang="zh-CN" dirty="0">
                <a:latin typeface="新細明體" panose="02020500000000000000" pitchFamily="18" charset="-120"/>
                <a:ea typeface="新細明體" panose="02020500000000000000" pitchFamily="18" charset="-120"/>
              </a:rPr>
              <a:t>80 </a:t>
            </a:r>
            <a:r>
              <a:rPr lang="zh-CN" altLang="en-US" dirty="0">
                <a:latin typeface="新細明體" panose="02020500000000000000" pitchFamily="18" charset="-120"/>
                <a:ea typeface="新細明體" panose="02020500000000000000" pitchFamily="18" charset="-120"/>
              </a:rPr>
              <a:t>年代：</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符號邏輯的人工智能方法無法提供足够的學習空間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統計學習</a:t>
            </a:r>
            <a:endParaRPr lang="en-US" altLang="zh-CN" dirty="0">
              <a:latin typeface="新細明體" panose="02020500000000000000" pitchFamily="18" charset="-120"/>
              <a:ea typeface="新細明體" panose="02020500000000000000" pitchFamily="18" charset="-120"/>
            </a:endParaRPr>
          </a:p>
          <a:p>
            <a:pPr lvl="1">
              <a:lnSpc>
                <a:spcPct val="100000"/>
              </a:lnSpc>
            </a:pPr>
            <a:r>
              <a:rPr lang="zh-HK" altLang="en-US" sz="2800" dirty="0">
                <a:latin typeface="新細明體" panose="02020500000000000000" pitchFamily="18" charset="-120"/>
                <a:ea typeface="新細明體" panose="02020500000000000000" pitchFamily="18" charset="-120"/>
              </a:rPr>
              <a:t>基於概率模型的</a:t>
            </a:r>
            <a:r>
              <a:rPr lang="zh-CN" altLang="en-US" sz="2800" dirty="0">
                <a:solidFill>
                  <a:srgbClr val="00B0F0"/>
                </a:solidFill>
                <a:latin typeface="新細明體" panose="02020500000000000000" pitchFamily="18" charset="-120"/>
                <a:ea typeface="新細明體" panose="02020500000000000000" pitchFamily="18" charset="-120"/>
              </a:rPr>
              <a:t>貝</a:t>
            </a:r>
            <a:r>
              <a:rPr lang="zh-HK" altLang="en-US" sz="2800" dirty="0">
                <a:solidFill>
                  <a:srgbClr val="00B0F0"/>
                </a:solidFill>
                <a:latin typeface="新細明體" panose="02020500000000000000" pitchFamily="18" charset="-120"/>
                <a:ea typeface="新細明體" panose="02020500000000000000" pitchFamily="18" charset="-120"/>
              </a:rPr>
              <a:t>葉斯學派</a:t>
            </a:r>
            <a:r>
              <a:rPr lang="zh-HK" altLang="en-US" sz="2800" dirty="0">
                <a:latin typeface="新細明體" panose="02020500000000000000" pitchFamily="18" charset="-120"/>
                <a:ea typeface="新細明體" panose="02020500000000000000" pitchFamily="18" charset="-120"/>
              </a:rPr>
              <a:t>（</a:t>
            </a:r>
            <a:r>
              <a:rPr lang="en-US" altLang="zh-HK" sz="2800" dirty="0" err="1">
                <a:latin typeface="新細明體" panose="02020500000000000000" pitchFamily="18" charset="-120"/>
                <a:ea typeface="新細明體" panose="02020500000000000000" pitchFamily="18" charset="-120"/>
              </a:rPr>
              <a:t>Bayesianism</a:t>
            </a:r>
            <a:r>
              <a:rPr lang="zh-HK" altLang="en-US" sz="2800" dirty="0">
                <a:latin typeface="新細明體" panose="02020500000000000000" pitchFamily="18" charset="-120"/>
                <a:ea typeface="新細明體" panose="02020500000000000000" pitchFamily="18" charset="-120"/>
              </a:rPr>
              <a:t>）</a:t>
            </a:r>
            <a:endParaRPr lang="en-US" altLang="zh-HK" sz="2800" dirty="0">
              <a:latin typeface="新細明體" panose="02020500000000000000" pitchFamily="18" charset="-120"/>
              <a:ea typeface="新細明體" panose="02020500000000000000" pitchFamily="18" charset="-120"/>
            </a:endParaRPr>
          </a:p>
          <a:p>
            <a:pPr lvl="2">
              <a:lnSpc>
                <a:spcPct val="100000"/>
              </a:lnSpc>
            </a:pPr>
            <a:r>
              <a:rPr lang="zh-CN" altLang="en-US" sz="2400" dirty="0">
                <a:latin typeface="新細明體" panose="02020500000000000000" pitchFamily="18" charset="-120"/>
                <a:ea typeface="新細明體" panose="02020500000000000000" pitchFamily="18" charset="-120"/>
              </a:rPr>
              <a:t>提出</a:t>
            </a:r>
            <a:r>
              <a:rPr lang="zh-CN" altLang="en-US" sz="2400" dirty="0">
                <a:solidFill>
                  <a:srgbClr val="00B0F0"/>
                </a:solidFill>
                <a:latin typeface="新細明體" panose="02020500000000000000" pitchFamily="18" charset="-120"/>
                <a:ea typeface="新細明體" panose="02020500000000000000" pitchFamily="18" charset="-120"/>
              </a:rPr>
              <a:t>圖</a:t>
            </a:r>
            <a:r>
              <a:rPr lang="zh-HK" altLang="en-US" sz="2400" dirty="0">
                <a:solidFill>
                  <a:srgbClr val="00B0F0"/>
                </a:solidFill>
                <a:latin typeface="新細明體" panose="02020500000000000000" pitchFamily="18" charset="-120"/>
                <a:ea typeface="新細明體" panose="02020500000000000000" pitchFamily="18" charset="-120"/>
              </a:rPr>
              <a:t>模型</a:t>
            </a:r>
            <a:endParaRPr lang="en-US" altLang="zh-HK" sz="2400" dirty="0">
              <a:solidFill>
                <a:srgbClr val="00B0F0"/>
              </a:solidFill>
              <a:latin typeface="新細明體" panose="02020500000000000000" pitchFamily="18" charset="-120"/>
              <a:ea typeface="新細明體" panose="02020500000000000000" pitchFamily="18" charset="-120"/>
            </a:endParaRPr>
          </a:p>
          <a:p>
            <a:pPr lvl="1">
              <a:lnSpc>
                <a:spcPct val="100000"/>
              </a:lnSpc>
            </a:pPr>
            <a:r>
              <a:rPr lang="zh-HK" altLang="en-US" sz="2800" dirty="0">
                <a:latin typeface="新細明體" panose="02020500000000000000" pitchFamily="18" charset="-120"/>
                <a:ea typeface="新細明體" panose="02020500000000000000" pitchFamily="18" charset="-120"/>
              </a:rPr>
              <a:t>基於神經網絡模型的</a:t>
            </a:r>
            <a:r>
              <a:rPr lang="zh-HK" altLang="en-US" sz="2800" dirty="0">
                <a:solidFill>
                  <a:schemeClr val="accent2">
                    <a:lumMod val="75000"/>
                  </a:schemeClr>
                </a:solidFill>
                <a:latin typeface="新細明體" panose="02020500000000000000" pitchFamily="18" charset="-120"/>
                <a:ea typeface="新細明體" panose="02020500000000000000" pitchFamily="18" charset="-120"/>
              </a:rPr>
              <a:t>連接學派</a:t>
            </a:r>
            <a:r>
              <a:rPr lang="zh-HK" altLang="en-US" sz="2800" dirty="0">
                <a:latin typeface="新細明體" panose="02020500000000000000" pitchFamily="18" charset="-120"/>
                <a:ea typeface="新細明體" panose="02020500000000000000" pitchFamily="18" charset="-120"/>
              </a:rPr>
              <a:t>（</a:t>
            </a:r>
            <a:r>
              <a:rPr lang="en-US" altLang="zh-HK" sz="2800" dirty="0">
                <a:latin typeface="新細明體" panose="02020500000000000000" pitchFamily="18" charset="-120"/>
                <a:ea typeface="新細明體" panose="02020500000000000000" pitchFamily="18" charset="-120"/>
              </a:rPr>
              <a:t>Connectionism</a:t>
            </a:r>
            <a:r>
              <a:rPr lang="zh-HK" altLang="en-US" sz="2800" dirty="0">
                <a:latin typeface="新細明體" panose="02020500000000000000" pitchFamily="18" charset="-120"/>
                <a:ea typeface="新細明體" panose="02020500000000000000" pitchFamily="18" charset="-120"/>
              </a:rPr>
              <a:t>）</a:t>
            </a:r>
            <a:endParaRPr lang="en-US" altLang="zh-HK" sz="2800" dirty="0">
              <a:latin typeface="新細明體" panose="02020500000000000000" pitchFamily="18" charset="-120"/>
              <a:ea typeface="新細明體" panose="02020500000000000000" pitchFamily="18" charset="-120"/>
            </a:endParaRPr>
          </a:p>
          <a:p>
            <a:pPr lvl="2">
              <a:lnSpc>
                <a:spcPct val="100000"/>
              </a:lnSpc>
            </a:pPr>
            <a:r>
              <a:rPr lang="zh-CN" altLang="en-US" sz="2400" dirty="0">
                <a:latin typeface="新細明體" panose="02020500000000000000" pitchFamily="18" charset="-120"/>
                <a:ea typeface="新細明體" panose="02020500000000000000" pitchFamily="18" charset="-120"/>
              </a:rPr>
              <a:t>發展出</a:t>
            </a:r>
            <a:r>
              <a:rPr lang="zh-CN" altLang="en-US" sz="2400" dirty="0">
                <a:solidFill>
                  <a:schemeClr val="accent2">
                    <a:lumMod val="75000"/>
                  </a:schemeClr>
                </a:solidFill>
                <a:latin typeface="新細明體" panose="02020500000000000000" pitchFamily="18" charset="-120"/>
                <a:ea typeface="新細明體" panose="02020500000000000000" pitchFamily="18" charset="-120"/>
              </a:rPr>
              <a:t>卷積神經網絡</a:t>
            </a:r>
            <a:r>
              <a:rPr lang="zh-CN" altLang="en-US" sz="2400" dirty="0">
                <a:latin typeface="新細明體" panose="02020500000000000000" pitchFamily="18" charset="-120"/>
                <a:ea typeface="新細明體" panose="02020500000000000000" pitchFamily="18" charset="-120"/>
              </a:rPr>
              <a:t>、</a:t>
            </a:r>
            <a:r>
              <a:rPr lang="zh-CN" altLang="en-US" sz="2400" dirty="0">
                <a:solidFill>
                  <a:schemeClr val="accent2">
                    <a:lumMod val="75000"/>
                  </a:schemeClr>
                </a:solidFill>
                <a:latin typeface="新細明體" panose="02020500000000000000" pitchFamily="18" charset="-120"/>
                <a:ea typeface="新細明體" panose="02020500000000000000" pitchFamily="18" charset="-120"/>
              </a:rPr>
              <a:t>遞歸神經網絡</a:t>
            </a:r>
            <a:r>
              <a:rPr lang="zh-CN" altLang="en-US" sz="2400" dirty="0">
                <a:latin typeface="新細明體" panose="02020500000000000000" pitchFamily="18" charset="-120"/>
                <a:ea typeface="新細明體" panose="02020500000000000000" pitchFamily="18" charset="-120"/>
              </a:rPr>
              <a:t>等新型網絡結構和高效的</a:t>
            </a:r>
            <a:r>
              <a:rPr lang="zh-CN" altLang="en-US" sz="2400" dirty="0">
                <a:solidFill>
                  <a:schemeClr val="accent2">
                    <a:lumMod val="75000"/>
                  </a:schemeClr>
                </a:solidFill>
                <a:latin typeface="新細明體" panose="02020500000000000000" pitchFamily="18" charset="-120"/>
                <a:ea typeface="新細明體" panose="02020500000000000000" pitchFamily="18" charset="-120"/>
              </a:rPr>
              <a:t>反向傳播</a:t>
            </a:r>
            <a:r>
              <a:rPr lang="zh-CN" altLang="en-US" sz="2400" dirty="0">
                <a:latin typeface="新細明體" panose="02020500000000000000" pitchFamily="18" charset="-120"/>
                <a:ea typeface="新細明體" panose="02020500000000000000" pitchFamily="18" charset="-120"/>
              </a:rPr>
              <a:t>（</a:t>
            </a:r>
            <a:r>
              <a:rPr lang="en-US" altLang="zh-CN" sz="2400" dirty="0">
                <a:latin typeface="新細明體" panose="02020500000000000000" pitchFamily="18" charset="-120"/>
                <a:ea typeface="新細明體" panose="02020500000000000000" pitchFamily="18" charset="-120"/>
              </a:rPr>
              <a:t>Back Propagation, BP</a:t>
            </a:r>
            <a:r>
              <a:rPr lang="zh-CN" altLang="en-US" sz="2400" dirty="0">
                <a:latin typeface="新細明體" panose="02020500000000000000" pitchFamily="18" charset="-120"/>
                <a:ea typeface="新細明體" panose="02020500000000000000" pitchFamily="18" charset="-120"/>
              </a:rPr>
              <a:t>）訓練算法</a:t>
            </a:r>
            <a:endParaRPr lang="en-US" altLang="zh-CN" sz="2400"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兩個</a:t>
            </a:r>
            <a:r>
              <a:rPr lang="zh-HK" altLang="en-US" dirty="0">
                <a:latin typeface="新細明體" panose="02020500000000000000" pitchFamily="18" charset="-120"/>
                <a:ea typeface="新細明體" panose="02020500000000000000" pitchFamily="18" charset="-120"/>
              </a:rPr>
              <a:t>學派</a:t>
            </a:r>
            <a:r>
              <a:rPr lang="zh-CN" altLang="en-US" dirty="0">
                <a:latin typeface="新細明體" panose="02020500000000000000" pitchFamily="18" charset="-120"/>
                <a:ea typeface="新細明體" panose="02020500000000000000" pitchFamily="18" charset="-120"/>
              </a:rPr>
              <a:t>均認爲爲</a:t>
            </a:r>
            <a:r>
              <a:rPr lang="zh-CN" altLang="en-US" dirty="0">
                <a:solidFill>
                  <a:srgbClr val="7030A0"/>
                </a:solidFill>
                <a:latin typeface="新細明體" panose="02020500000000000000" pitchFamily="18" charset="-120"/>
                <a:ea typeface="新細明體" panose="02020500000000000000" pitchFamily="18" charset="-120"/>
              </a:rPr>
              <a:t>機器學習</a:t>
            </a:r>
            <a:r>
              <a:rPr lang="zh-CN" altLang="en-US" dirty="0">
                <a:latin typeface="新細明體" panose="02020500000000000000" pitchFamily="18" charset="-120"/>
                <a:ea typeface="新細明體" panose="02020500000000000000" pitchFamily="18" charset="-120"/>
              </a:rPr>
              <a:t>（包括人工智能）</a:t>
            </a:r>
            <a:r>
              <a:rPr lang="zh-CN" altLang="en-US" dirty="0">
                <a:solidFill>
                  <a:srgbClr val="7030A0"/>
                </a:solidFill>
                <a:latin typeface="新細明體" panose="02020500000000000000" pitchFamily="18" charset="-120"/>
                <a:ea typeface="新細明體" panose="02020500000000000000" pitchFamily="18" charset="-120"/>
              </a:rPr>
              <a:t>應該有更靈活的學習框架</a:t>
            </a:r>
            <a:r>
              <a:rPr lang="zh-CN" altLang="en-US" dirty="0">
                <a:latin typeface="新細明體" panose="02020500000000000000" pitchFamily="18" charset="-120"/>
                <a:ea typeface="新細明體" panose="02020500000000000000" pitchFamily="18" charset="-120"/>
              </a:rPr>
              <a:t>，而非在人爲定義的符號系統中小修小改</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39678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70AD76-B33B-45FD-9F32-E1CC4B48111A}"/>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機器學習發展史</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068D4C93-A582-47A0-8414-FCB830FECBC6}"/>
              </a:ext>
            </a:extLst>
          </p:cNvPr>
          <p:cNvSpPr>
            <a:spLocks noGrp="1"/>
          </p:cNvSpPr>
          <p:nvPr>
            <p:ph idx="1"/>
          </p:nvPr>
        </p:nvSpPr>
        <p:spPr>
          <a:xfrm>
            <a:off x="838199" y="1825624"/>
            <a:ext cx="10989039" cy="5032376"/>
          </a:xfrm>
        </p:spPr>
        <p:txBody>
          <a:bodyPr>
            <a:normAutofit/>
          </a:bodyPr>
          <a:lstStyle/>
          <a:p>
            <a:pPr>
              <a:lnSpc>
                <a:spcPct val="110000"/>
              </a:lnSpc>
            </a:pPr>
            <a:r>
              <a:rPr lang="en-US" altLang="zh-CN" sz="2400" dirty="0">
                <a:latin typeface="新細明體" panose="02020500000000000000" pitchFamily="18" charset="-120"/>
                <a:ea typeface="新細明體" panose="02020500000000000000" pitchFamily="18" charset="-120"/>
              </a:rPr>
              <a:t>20 </a:t>
            </a:r>
            <a:r>
              <a:rPr lang="zh-CN" altLang="en-US" sz="2400" dirty="0">
                <a:latin typeface="新細明體" panose="02020500000000000000" pitchFamily="18" charset="-120"/>
                <a:ea typeface="新細明體" panose="02020500000000000000" pitchFamily="18" charset="-120"/>
              </a:rPr>
              <a:t>世紀 </a:t>
            </a:r>
            <a:r>
              <a:rPr lang="en-US" altLang="zh-CN" sz="2400" dirty="0">
                <a:latin typeface="新細明體" panose="02020500000000000000" pitchFamily="18" charset="-120"/>
                <a:ea typeface="新細明體" panose="02020500000000000000" pitchFamily="18" charset="-120"/>
              </a:rPr>
              <a:t>90 </a:t>
            </a:r>
            <a:r>
              <a:rPr lang="zh-CN" altLang="en-US" sz="2400" dirty="0">
                <a:latin typeface="新細明體" panose="02020500000000000000" pitchFamily="18" charset="-120"/>
                <a:ea typeface="新細明體" panose="02020500000000000000" pitchFamily="18" charset="-120"/>
              </a:rPr>
              <a:t>年代：</a:t>
            </a:r>
            <a:endParaRPr lang="en-US" altLang="zh-CN" sz="2400" dirty="0">
              <a:latin typeface="新細明體" panose="02020500000000000000" pitchFamily="18" charset="-120"/>
              <a:ea typeface="新細明體" panose="02020500000000000000" pitchFamily="18" charset="-120"/>
            </a:endParaRPr>
          </a:p>
          <a:p>
            <a:pPr>
              <a:lnSpc>
                <a:spcPct val="110000"/>
              </a:lnSpc>
            </a:pPr>
            <a:r>
              <a:rPr lang="zh-CN" altLang="en-US" sz="2400" dirty="0">
                <a:latin typeface="新細明體" panose="02020500000000000000" pitchFamily="18" charset="-120"/>
                <a:ea typeface="新細明體" panose="02020500000000000000" pitchFamily="18" charset="-120"/>
              </a:rPr>
              <a:t>以符號演算爲基礎的傳統人工智能方法越來越多局限：</a:t>
            </a:r>
            <a:endParaRPr lang="en-US" altLang="zh-CN" sz="2400" dirty="0">
              <a:latin typeface="新細明體" panose="02020500000000000000" pitchFamily="18" charset="-120"/>
              <a:ea typeface="新細明體" panose="02020500000000000000" pitchFamily="18" charset="-120"/>
            </a:endParaRPr>
          </a:p>
          <a:p>
            <a:pPr marL="971550" lvl="1" indent="-514350">
              <a:lnSpc>
                <a:spcPct val="110000"/>
              </a:lnSpc>
              <a:buFont typeface="+mj-lt"/>
              <a:buAutoNum type="arabicPeriod"/>
            </a:pPr>
            <a:r>
              <a:rPr lang="zh-CN" altLang="en-US" dirty="0">
                <a:latin typeface="新細明體" panose="02020500000000000000" pitchFamily="18" charset="-120"/>
                <a:ea typeface="新細明體" panose="02020500000000000000" pitchFamily="18" charset="-120"/>
              </a:rPr>
              <a:t>隨著任務越來越複雜，對知識的定義越來越困難，不僅知識數量越來越多，不同知識之間還經常出現矛盾</a:t>
            </a:r>
            <a:endParaRPr lang="en-US" altLang="zh-CN" dirty="0">
              <a:latin typeface="新細明體" panose="02020500000000000000" pitchFamily="18" charset="-120"/>
              <a:ea typeface="新細明體" panose="02020500000000000000" pitchFamily="18" charset="-120"/>
            </a:endParaRPr>
          </a:p>
          <a:p>
            <a:pPr marL="971550" lvl="1" indent="-514350">
              <a:lnSpc>
                <a:spcPct val="110000"/>
              </a:lnSpc>
              <a:buFont typeface="+mj-lt"/>
              <a:buAutoNum type="arabicPeriod"/>
            </a:pPr>
            <a:r>
              <a:rPr lang="zh-CN" altLang="en-US" dirty="0">
                <a:latin typeface="新細明體" panose="02020500000000000000" pitchFamily="18" charset="-120"/>
                <a:ea typeface="新細明體" panose="02020500000000000000" pitchFamily="18" charset="-120"/>
              </a:rPr>
              <a:t>知識系統越複雜，新知識的加入越困難，産生的結果越難以估計</a:t>
            </a:r>
            <a:endParaRPr lang="en-US" altLang="zh-CN" dirty="0">
              <a:latin typeface="新細明體" panose="02020500000000000000" pitchFamily="18" charset="-120"/>
              <a:ea typeface="新細明體" panose="02020500000000000000" pitchFamily="18" charset="-120"/>
            </a:endParaRPr>
          </a:p>
          <a:p>
            <a:pPr marL="971550" lvl="1" indent="-514350">
              <a:lnSpc>
                <a:spcPct val="110000"/>
              </a:lnSpc>
              <a:buFont typeface="+mj-lt"/>
              <a:buAutoNum type="arabicPeriod"/>
            </a:pPr>
            <a:r>
              <a:rPr lang="zh-CN" altLang="en-US" dirty="0">
                <a:latin typeface="新細明體" panose="02020500000000000000" pitchFamily="18" charset="-120"/>
                <a:ea typeface="新細明體" panose="02020500000000000000" pitchFamily="18" charset="-120"/>
              </a:rPr>
              <a:t>對一些沒有先驗知識的領域，推理系統無法工作</a:t>
            </a:r>
            <a:endParaRPr lang="en-US" altLang="zh-CN" dirty="0">
              <a:latin typeface="新細明體" panose="02020500000000000000" pitchFamily="18" charset="-120"/>
              <a:ea typeface="新細明體" panose="02020500000000000000" pitchFamily="18" charset="-120"/>
            </a:endParaRPr>
          </a:p>
          <a:p>
            <a:pPr marL="971550" lvl="1" indent="-514350">
              <a:lnSpc>
                <a:spcPct val="110000"/>
              </a:lnSpc>
              <a:buFont typeface="+mj-lt"/>
              <a:buAutoNum type="arabicPeriod"/>
            </a:pPr>
            <a:r>
              <a:rPr lang="zh-CN" altLang="en-US" dirty="0">
                <a:latin typeface="新細明體" panose="02020500000000000000" pitchFamily="18" charset="-120"/>
                <a:ea typeface="新細明體" panose="02020500000000000000" pitchFamily="18" charset="-120"/>
              </a:rPr>
              <a:t>人爲創建的知識在面對實際問題時經常會産生偏差，甚至會帶來嚴重錯誤</a:t>
            </a:r>
            <a:endParaRPr lang="en-US" altLang="zh-CN" dirty="0">
              <a:latin typeface="新細明體" panose="02020500000000000000" pitchFamily="18" charset="-120"/>
              <a:ea typeface="新細明體" panose="02020500000000000000" pitchFamily="18" charset="-120"/>
            </a:endParaRPr>
          </a:p>
          <a:p>
            <a:pPr>
              <a:lnSpc>
                <a:spcPct val="110000"/>
              </a:lnSpc>
            </a:pPr>
            <a:r>
              <a:rPr lang="zh-CN" altLang="en-US" sz="2400" dirty="0">
                <a:latin typeface="新細明體" panose="02020500000000000000" pitchFamily="18" charset="-120"/>
                <a:ea typeface="新細明體" panose="02020500000000000000" pitchFamily="18" charset="-120"/>
              </a:rPr>
              <a:t>統計方法爲基礎的機器學習方法可以通過靈活的結構從數據中學習知識，可以方便處理數據中的噪聲和矛盾 </a:t>
            </a:r>
            <a:r>
              <a:rPr lang="en-US" altLang="zh-CN" sz="24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400" dirty="0">
                <a:latin typeface="新細明體" panose="02020500000000000000" pitchFamily="18" charset="-120"/>
                <a:ea typeface="新細明體" panose="02020500000000000000" pitchFamily="18" charset="-120"/>
              </a:rPr>
              <a:t>成爲人工智能領域的主流方法 </a:t>
            </a:r>
            <a:endParaRPr lang="zh-HK" altLang="en-US" sz="2400"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721526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833301-446C-4711-8379-571447050D27}"/>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機器學習發展史</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F7B6B52D-4820-436C-9B55-9CDDD954730C}"/>
              </a:ext>
            </a:extLst>
          </p:cNvPr>
          <p:cNvSpPr>
            <a:spLocks noGrp="1"/>
          </p:cNvSpPr>
          <p:nvPr>
            <p:ph idx="1"/>
          </p:nvPr>
        </p:nvSpPr>
        <p:spPr>
          <a:xfrm>
            <a:off x="838200" y="1825625"/>
            <a:ext cx="10515600" cy="4667250"/>
          </a:xfrm>
        </p:spPr>
        <p:txBody>
          <a:bodyPr>
            <a:normAutofit/>
          </a:bodyPr>
          <a:lstStyle/>
          <a:p>
            <a:r>
              <a:rPr lang="en-US" altLang="zh-HK" dirty="0">
                <a:latin typeface="新細明體" panose="02020500000000000000" pitchFamily="18" charset="-120"/>
                <a:ea typeface="新細明體" panose="02020500000000000000" pitchFamily="18" charset="-120"/>
              </a:rPr>
              <a:t>21</a:t>
            </a:r>
            <a:r>
              <a:rPr lang="zh-CN" altLang="en-US" dirty="0">
                <a:latin typeface="新細明體" panose="02020500000000000000" pitchFamily="18" charset="-120"/>
                <a:ea typeface="新細明體" panose="02020500000000000000" pitchFamily="18" charset="-120"/>
              </a:rPr>
              <a:t>世紀</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計算機的性能大幅提高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統計學習爲特徵的機器學習方法提供了更加廣闊的發展空間</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機器學習在</a:t>
            </a:r>
            <a:r>
              <a:rPr lang="zh-CN" altLang="en-US" dirty="0">
                <a:solidFill>
                  <a:srgbClr val="00B0F0"/>
                </a:solidFill>
                <a:latin typeface="新細明體" panose="02020500000000000000" pitchFamily="18" charset="-120"/>
                <a:ea typeface="新細明體" panose="02020500000000000000" pitchFamily="18" charset="-120"/>
              </a:rPr>
              <a:t>信號處理、自然語言理解、圖像處理、生物與醫學</a:t>
            </a:r>
            <a:r>
              <a:rPr lang="zh-CN" altLang="en-US" dirty="0">
                <a:latin typeface="新細明體" panose="02020500000000000000" pitchFamily="18" charset="-120"/>
                <a:ea typeface="新細明體" panose="02020500000000000000" pitchFamily="18" charset="-120"/>
              </a:rPr>
              <a:t>等各方面取得前所未有的成功</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互聯網積累了大量人爲編輯的數據（維基百科）</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一定程度上解决了傳統符號方法在知識積累上的瓶頸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solidFill>
                  <a:srgbClr val="00B0F0"/>
                </a:solidFill>
                <a:latin typeface="新細明體" panose="02020500000000000000" pitchFamily="18" charset="-120"/>
                <a:ea typeface="新細明體" panose="02020500000000000000" pitchFamily="18" charset="-120"/>
              </a:rPr>
              <a:t>知識圖譜</a:t>
            </a:r>
            <a:r>
              <a:rPr lang="zh-CN" altLang="en-US" dirty="0">
                <a:latin typeface="新細明體" panose="02020500000000000000" pitchFamily="18" charset="-120"/>
                <a:ea typeface="新細明體" panose="02020500000000000000" pitchFamily="18" charset="-120"/>
              </a:rPr>
              <a:t>（ </a:t>
            </a:r>
            <a:r>
              <a:rPr lang="en-US" altLang="zh-CN" dirty="0">
                <a:latin typeface="新細明體" panose="02020500000000000000" pitchFamily="18" charset="-120"/>
                <a:ea typeface="新細明體" panose="02020500000000000000" pitchFamily="18" charset="-120"/>
              </a:rPr>
              <a:t>Knowledge Graph</a:t>
            </a:r>
            <a:r>
              <a:rPr lang="zh-CN" altLang="en-US" dirty="0">
                <a:latin typeface="新細明體" panose="02020500000000000000" pitchFamily="18" charset="-120"/>
                <a:ea typeface="新細明體" panose="02020500000000000000" pitchFamily="18" charset="-120"/>
              </a:rPr>
              <a:t>）代表的新一代符號方法取得了進步</a:t>
            </a:r>
            <a:endParaRPr lang="en-US" altLang="zh-CN" dirty="0">
              <a:latin typeface="新細明體" panose="02020500000000000000" pitchFamily="18" charset="-120"/>
              <a:ea typeface="新細明體" panose="02020500000000000000" pitchFamily="18" charset="-120"/>
            </a:endParaRPr>
          </a:p>
          <a:p>
            <a:r>
              <a:rPr lang="zh-CN" altLang="en-US" b="1" dirty="0">
                <a:solidFill>
                  <a:srgbClr val="00B050"/>
                </a:solidFill>
                <a:latin typeface="新細明體" panose="02020500000000000000" pitchFamily="18" charset="-120"/>
                <a:ea typeface="新細明體" panose="02020500000000000000" pitchFamily="18" charset="-120"/>
              </a:rPr>
              <a:t>新生代的符號主義</a:t>
            </a:r>
            <a:r>
              <a:rPr lang="zh-CN" altLang="en-US" dirty="0">
                <a:latin typeface="新細明體" panose="02020500000000000000" pitchFamily="18" charset="-120"/>
                <a:ea typeface="新細明體" panose="02020500000000000000" pitchFamily="18" charset="-120"/>
              </a:rPr>
              <a:t>研究者們開始</a:t>
            </a:r>
            <a:r>
              <a:rPr lang="zh-CN" altLang="en-US" dirty="0">
                <a:solidFill>
                  <a:srgbClr val="00B0F0"/>
                </a:solidFill>
                <a:latin typeface="新細明體" panose="02020500000000000000" pitchFamily="18" charset="-120"/>
                <a:ea typeface="新細明體" panose="02020500000000000000" pitchFamily="18" charset="-120"/>
              </a:rPr>
              <a:t>主動擁抱機器學習</a:t>
            </a:r>
            <a:r>
              <a:rPr lang="zh-CN" altLang="en-US" dirty="0">
                <a:latin typeface="新細明體" panose="02020500000000000000" pitchFamily="18" charset="-120"/>
                <a:ea typeface="新細明體" panose="02020500000000000000" pitchFamily="18" charset="-120"/>
              </a:rPr>
              <a:t>，利用機器學習方法對知識進行抽象與推理</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86066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9357-11BE-44DA-B91E-2280723E6102}"/>
              </a:ext>
            </a:extLst>
          </p:cNvPr>
          <p:cNvSpPr>
            <a:spLocks noGrp="1"/>
          </p:cNvSpPr>
          <p:nvPr>
            <p:ph type="title"/>
          </p:nvPr>
        </p:nvSpPr>
        <p:spPr/>
        <p:txBody>
          <a:bodyPr/>
          <a:lstStyle/>
          <a:p>
            <a:endParaRPr lang="en-US"/>
          </a:p>
        </p:txBody>
      </p:sp>
      <p:pic>
        <p:nvPicPr>
          <p:cNvPr id="5" name="Content Placeholder 4" descr="A picture containing text, whiteboard&#10;&#10;Description automatically generated">
            <a:extLst>
              <a:ext uri="{FF2B5EF4-FFF2-40B4-BE49-F238E27FC236}">
                <a16:creationId xmlns:a16="http://schemas.microsoft.com/office/drawing/2014/main" id="{E0C91D95-5F2C-4603-BD6D-52948F811C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665" y="185664"/>
            <a:ext cx="4454457" cy="6237108"/>
          </a:xfrm>
        </p:spPr>
      </p:pic>
    </p:spTree>
    <p:extLst>
      <p:ext uri="{BB962C8B-B14F-4D97-AF65-F5344CB8AC3E}">
        <p14:creationId xmlns:p14="http://schemas.microsoft.com/office/powerpoint/2010/main" val="1412793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F8CD97-C50C-49B5-9BE9-BACD28168C4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機器學習的基本框架</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56129277-1F9A-4008-95B0-608A28137E8F}"/>
              </a:ext>
            </a:extLst>
          </p:cNvPr>
          <p:cNvSpPr>
            <a:spLocks noGrp="1"/>
          </p:cNvSpPr>
          <p:nvPr>
            <p:ph idx="1"/>
          </p:nvPr>
        </p:nvSpPr>
        <p:spPr/>
        <p:txBody>
          <a:bodyPr/>
          <a:lstStyle/>
          <a:p>
            <a:pPr>
              <a:lnSpc>
                <a:spcPct val="100000"/>
              </a:lnSpc>
            </a:pPr>
            <a:r>
              <a:rPr lang="zh-CN" altLang="en-US" dirty="0">
                <a:solidFill>
                  <a:srgbClr val="00B0F0"/>
                </a:solidFill>
                <a:latin typeface="新細明體" panose="02020500000000000000" pitchFamily="18" charset="-120"/>
                <a:ea typeface="新細明體" panose="02020500000000000000" pitchFamily="18" charset="-120"/>
              </a:rPr>
              <a:t>知識</a:t>
            </a:r>
            <a:r>
              <a:rPr lang="zh-CN" altLang="en-US" dirty="0">
                <a:latin typeface="新細明體" panose="02020500000000000000" pitchFamily="18" charset="-120"/>
                <a:ea typeface="新細明體" panose="02020500000000000000" pitchFamily="18" charset="-120"/>
              </a:rPr>
              <a:t>和</a:t>
            </a:r>
            <a:r>
              <a:rPr lang="zh-CN" altLang="en-US" dirty="0">
                <a:solidFill>
                  <a:schemeClr val="accent2">
                    <a:lumMod val="75000"/>
                  </a:schemeClr>
                </a:solidFill>
                <a:latin typeface="新細明體" panose="02020500000000000000" pitchFamily="18" charset="-120"/>
                <a:ea typeface="新細明體" panose="02020500000000000000" pitchFamily="18" charset="-120"/>
              </a:rPr>
              <a:t>經驗</a:t>
            </a:r>
            <a:endParaRPr lang="en-US" altLang="zh-CN" dirty="0">
              <a:solidFill>
                <a:schemeClr val="accent2">
                  <a:lumMod val="75000"/>
                </a:schemeClr>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知識（先驗知識，</a:t>
            </a:r>
            <a:r>
              <a:rPr lang="en-US" altLang="zh-CN" dirty="0">
                <a:latin typeface="新細明體" panose="02020500000000000000" pitchFamily="18" charset="-120"/>
                <a:ea typeface="新細明體" panose="02020500000000000000" pitchFamily="18" charset="-120"/>
              </a:rPr>
              <a:t>Prior Knowledge </a:t>
            </a:r>
            <a:r>
              <a:rPr lang="zh-CN" altLang="en-US" dirty="0">
                <a:latin typeface="新細明體" panose="02020500000000000000" pitchFamily="18" charset="-120"/>
                <a:ea typeface="新細明體" panose="02020500000000000000" pitchFamily="18" charset="-120"/>
              </a:rPr>
              <a:t>）：人類已經獲得的可形式化的某種理性表達，已掌握的知識，例如英文語法和數學公式</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經驗：機器在運行環境中得到的反饋。例如因爲喝沸水而被燙</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沸水是不能喝的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總結出了不能喝沸水的經驗</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solidFill>
                  <a:schemeClr val="accent2">
                    <a:lumMod val="75000"/>
                  </a:schemeClr>
                </a:solidFill>
                <a:latin typeface="新細明體" panose="02020500000000000000" pitchFamily="18" charset="-120"/>
                <a:ea typeface="新細明體" panose="02020500000000000000" pitchFamily="18" charset="-120"/>
              </a:rPr>
              <a:t>經驗</a:t>
            </a:r>
            <a:r>
              <a:rPr lang="zh-CN" altLang="en-US" dirty="0">
                <a:latin typeface="新細明體" panose="02020500000000000000" pitchFamily="18" charset="-120"/>
                <a:ea typeface="新細明體" panose="02020500000000000000" pitchFamily="18" charset="-120"/>
              </a:rPr>
              <a:t>中包含大量有用的信息，只是掩蓋在複雜的表像之下，</a:t>
            </a:r>
            <a:r>
              <a:rPr lang="zh-CN" altLang="en-US" dirty="0">
                <a:solidFill>
                  <a:schemeClr val="accent2">
                    <a:lumMod val="75000"/>
                  </a:schemeClr>
                </a:solidFill>
                <a:latin typeface="新細明體" panose="02020500000000000000" pitchFamily="18" charset="-120"/>
                <a:ea typeface="新細明體" panose="02020500000000000000" pitchFamily="18" charset="-120"/>
              </a:rPr>
              <a:t>很難被直接利用</a:t>
            </a:r>
            <a:endParaRPr lang="en-US" altLang="zh-CN" dirty="0">
              <a:solidFill>
                <a:schemeClr val="accent2">
                  <a:lumMod val="75000"/>
                </a:schemeClr>
              </a:solidFill>
              <a:latin typeface="新細明體" panose="02020500000000000000" pitchFamily="18" charset="-120"/>
              <a:ea typeface="新細明體" panose="02020500000000000000" pitchFamily="18" charset="-120"/>
            </a:endParaRPr>
          </a:p>
          <a:p>
            <a:pPr>
              <a:lnSpc>
                <a:spcPct val="100000"/>
              </a:lnSpc>
            </a:pP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401474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F8CD97-C50C-49B5-9BE9-BACD28168C4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機器學習的基本框架</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56129277-1F9A-4008-95B0-608A28137E8F}"/>
              </a:ext>
            </a:extLst>
          </p:cNvPr>
          <p:cNvSpPr>
            <a:spLocks noGrp="1"/>
          </p:cNvSpPr>
          <p:nvPr>
            <p:ph idx="1"/>
          </p:nvPr>
        </p:nvSpPr>
        <p:spPr>
          <a:xfrm>
            <a:off x="838200" y="1825625"/>
            <a:ext cx="10374444" cy="4351338"/>
          </a:xfrm>
        </p:spPr>
        <p:txBody>
          <a:bodyPr/>
          <a:lstStyle/>
          <a:p>
            <a:pPr>
              <a:lnSpc>
                <a:spcPct val="100000"/>
              </a:lnSpc>
            </a:pPr>
            <a:r>
              <a:rPr lang="zh-CN" altLang="en-US" dirty="0">
                <a:latin typeface="新細明體" panose="02020500000000000000" pitchFamily="18" charset="-120"/>
                <a:ea typeface="新細明體" panose="02020500000000000000" pitchFamily="18" charset="-120"/>
              </a:rPr>
              <a:t>基於</a:t>
            </a:r>
            <a:r>
              <a:rPr lang="zh-CN" altLang="en-US" dirty="0">
                <a:solidFill>
                  <a:srgbClr val="00B0F0"/>
                </a:solidFill>
                <a:latin typeface="新細明體" panose="02020500000000000000" pitchFamily="18" charset="-120"/>
                <a:ea typeface="新細明體" panose="02020500000000000000" pitchFamily="18" charset="-120"/>
              </a:rPr>
              <a:t>知識</a:t>
            </a:r>
            <a:r>
              <a:rPr lang="zh-CN" altLang="en-US" dirty="0">
                <a:latin typeface="新細明體" panose="02020500000000000000" pitchFamily="18" charset="-120"/>
                <a:ea typeface="新細明體" panose="02020500000000000000" pitchFamily="18" charset="-120"/>
              </a:rPr>
              <a:t>和</a:t>
            </a:r>
            <a:r>
              <a:rPr lang="zh-CN" altLang="en-US" dirty="0">
                <a:solidFill>
                  <a:schemeClr val="accent2">
                    <a:lumMod val="75000"/>
                  </a:schemeClr>
                </a:solidFill>
                <a:latin typeface="新細明體" panose="02020500000000000000" pitchFamily="18" charset="-120"/>
                <a:ea typeface="新細明體" panose="02020500000000000000" pitchFamily="18" charset="-120"/>
              </a:rPr>
              <a:t>經驗</a:t>
            </a:r>
            <a:r>
              <a:rPr lang="zh-CN" altLang="en-US" b="1" dirty="0">
                <a:latin typeface="新細明體" panose="02020500000000000000" pitchFamily="18" charset="-120"/>
                <a:ea typeface="新細明體" panose="02020500000000000000" pitchFamily="18" charset="-120"/>
              </a:rPr>
              <a:t>其中一種</a:t>
            </a:r>
            <a:r>
              <a:rPr lang="zh-CN" altLang="en-US" dirty="0">
                <a:latin typeface="新細明體" panose="02020500000000000000" pitchFamily="18" charset="-120"/>
                <a:ea typeface="新細明體" panose="02020500000000000000" pitchFamily="18" charset="-120"/>
              </a:rPr>
              <a:t>信息源都可以構造一個有效的智能系統</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但基於單一信息源的系統存在明顯</a:t>
            </a:r>
            <a:r>
              <a:rPr lang="zh-CN" altLang="en-US" b="1" dirty="0">
                <a:latin typeface="新細明體" panose="02020500000000000000" pitchFamily="18" charset="-120"/>
                <a:ea typeface="新細明體" panose="02020500000000000000" pitchFamily="18" charset="-120"/>
              </a:rPr>
              <a:t>缺陷</a:t>
            </a:r>
            <a:r>
              <a:rPr lang="zh-CN" altLang="en-US" dirty="0">
                <a:latin typeface="新細明體" panose="02020500000000000000" pitchFamily="18" charset="-120"/>
                <a:ea typeface="新細明體" panose="02020500000000000000" pitchFamily="18" charset="-120"/>
              </a:rPr>
              <a:t>：純粹</a:t>
            </a:r>
            <a:r>
              <a:rPr lang="zh-CN" altLang="en-US" dirty="0">
                <a:solidFill>
                  <a:srgbClr val="00B0F0"/>
                </a:solidFill>
                <a:latin typeface="新細明體" panose="02020500000000000000" pitchFamily="18" charset="-120"/>
                <a:ea typeface="新細明體" panose="02020500000000000000" pitchFamily="18" charset="-120"/>
              </a:rPr>
              <a:t>基於知識的系統封閉而不思進取</a:t>
            </a:r>
            <a:r>
              <a:rPr lang="zh-CN" altLang="en-US" dirty="0">
                <a:latin typeface="新細明體" panose="02020500000000000000" pitchFamily="18" charset="-120"/>
                <a:ea typeface="新細明體" panose="02020500000000000000" pitchFamily="18" charset="-120"/>
              </a:rPr>
              <a:t>；純粹</a:t>
            </a:r>
            <a:r>
              <a:rPr lang="zh-CN" altLang="en-US" dirty="0">
                <a:solidFill>
                  <a:schemeClr val="accent2">
                    <a:lumMod val="75000"/>
                  </a:schemeClr>
                </a:solidFill>
                <a:latin typeface="新細明體" panose="02020500000000000000" pitchFamily="18" charset="-120"/>
                <a:ea typeface="新細明體" panose="02020500000000000000" pitchFamily="18" charset="-120"/>
              </a:rPr>
              <a:t>基于經驗的系統博聞而不求甚解</a:t>
            </a:r>
            <a:endParaRPr lang="en-US" altLang="zh-CN" dirty="0">
              <a:solidFill>
                <a:schemeClr val="accent2">
                  <a:lumMod val="75000"/>
                </a:schemeClr>
              </a:solidFill>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ü"/>
            </a:pPr>
            <a:r>
              <a:rPr lang="zh-CN" altLang="en-US" b="1" dirty="0">
                <a:solidFill>
                  <a:srgbClr val="7030A0"/>
                </a:solidFill>
                <a:latin typeface="新細明體" panose="02020500000000000000" pitchFamily="18" charset="-120"/>
                <a:ea typeface="新細明體" panose="02020500000000000000" pitchFamily="18" charset="-120"/>
              </a:rPr>
              <a:t>結合知識和經驗</a:t>
            </a:r>
            <a:endParaRPr lang="en-US" altLang="zh-CN" b="1" dirty="0">
              <a:solidFill>
                <a:srgbClr val="7030A0"/>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結合知識和經驗是現代機器學習乃至人工智能的基本特徵之一 </a:t>
            </a:r>
            <a:r>
              <a:rPr lang="en-US" altLang="zh-CN" dirty="0">
                <a:latin typeface="新細明體" panose="02020500000000000000" pitchFamily="18" charset="-120"/>
                <a:ea typeface="新細明體" panose="02020500000000000000" pitchFamily="18" charset="-120"/>
                <a:sym typeface="Wingdings" panose="05000000000000000000" pitchFamily="2" charset="2"/>
              </a:rPr>
              <a:t></a:t>
            </a:r>
            <a:r>
              <a:rPr lang="zh-CN" altLang="en-US" dirty="0">
                <a:latin typeface="新細明體" panose="02020500000000000000" pitchFamily="18" charset="-120"/>
                <a:ea typeface="新細明體" panose="02020500000000000000" pitchFamily="18" charset="-120"/>
              </a:rPr>
              <a:t>如何</a:t>
            </a:r>
            <a:r>
              <a:rPr lang="zh-CN" altLang="en-US" dirty="0">
                <a:solidFill>
                  <a:srgbClr val="00B0F0"/>
                </a:solidFill>
                <a:latin typeface="新細明體" panose="02020500000000000000" pitchFamily="18" charset="-120"/>
                <a:ea typeface="新細明體" panose="02020500000000000000" pitchFamily="18" charset="-120"/>
              </a:rPr>
              <a:t>平衡兩者的關係</a:t>
            </a:r>
            <a:r>
              <a:rPr lang="zh-CN" altLang="en-US" dirty="0">
                <a:latin typeface="新細明體" panose="02020500000000000000" pitchFamily="18" charset="-120"/>
                <a:ea typeface="新細明體" panose="02020500000000000000" pitchFamily="18" charset="-120"/>
              </a:rPr>
              <a:t>産生了風格迥異的</a:t>
            </a:r>
            <a:r>
              <a:rPr lang="zh-CN" altLang="en-US" dirty="0">
                <a:solidFill>
                  <a:srgbClr val="00B0F0"/>
                </a:solidFill>
                <a:latin typeface="新細明體" panose="02020500000000000000" pitchFamily="18" charset="-120"/>
                <a:ea typeface="新細明體" panose="02020500000000000000" pitchFamily="18" charset="-120"/>
              </a:rPr>
              <a:t>學習方法</a:t>
            </a:r>
            <a:endParaRPr lang="zh-HK" altLang="en-US" dirty="0">
              <a:solidFill>
                <a:srgbClr val="00B0F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502430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C01C2944-F1CF-4A43-885F-3970DDC67A62}"/>
              </a:ext>
            </a:extLst>
          </p:cNvPr>
          <p:cNvPicPr>
            <a:picLocks noGrp="1" noChangeAspect="1"/>
          </p:cNvPicPr>
          <p:nvPr>
            <p:ph idx="1"/>
          </p:nvPr>
        </p:nvPicPr>
        <p:blipFill>
          <a:blip r:embed="rId2"/>
          <a:stretch>
            <a:fillRect/>
          </a:stretch>
        </p:blipFill>
        <p:spPr>
          <a:xfrm>
            <a:off x="1319135" y="1690688"/>
            <a:ext cx="8289560" cy="4144781"/>
          </a:xfrm>
        </p:spPr>
      </p:pic>
      <p:sp>
        <p:nvSpPr>
          <p:cNvPr id="6" name="標題 1">
            <a:extLst>
              <a:ext uri="{FF2B5EF4-FFF2-40B4-BE49-F238E27FC236}">
                <a16:creationId xmlns:a16="http://schemas.microsoft.com/office/drawing/2014/main" id="{8EB8C775-6E06-4032-91DB-9084E7EE3F24}"/>
              </a:ext>
            </a:extLst>
          </p:cNvPr>
          <p:cNvSpPr>
            <a:spLocks noGrp="1"/>
          </p:cNvSpPr>
          <p:nvPr>
            <p:ph type="title"/>
          </p:nvPr>
        </p:nvSpPr>
        <p:spPr>
          <a:xfrm>
            <a:off x="838200" y="365125"/>
            <a:ext cx="10515600" cy="1325563"/>
          </a:xfrm>
        </p:spPr>
        <p:txBody>
          <a:bodyPr/>
          <a:lstStyle/>
          <a:p>
            <a:r>
              <a:rPr lang="zh-CN" altLang="en-US" dirty="0">
                <a:latin typeface="新細明體" panose="02020500000000000000" pitchFamily="18" charset="-120"/>
                <a:ea typeface="新細明體" panose="02020500000000000000" pitchFamily="18" charset="-120"/>
              </a:rPr>
              <a:t>機器學習的基本框架</a:t>
            </a:r>
            <a:endParaRPr lang="zh-HK" altLang="en-US" dirty="0">
              <a:latin typeface="新細明體" panose="02020500000000000000" pitchFamily="18" charset="-120"/>
              <a:ea typeface="新細明體" panose="02020500000000000000" pitchFamily="18" charset="-120"/>
            </a:endParaRPr>
          </a:p>
        </p:txBody>
      </p:sp>
      <p:sp>
        <p:nvSpPr>
          <p:cNvPr id="12" name="文字方塊 11">
            <a:extLst>
              <a:ext uri="{FF2B5EF4-FFF2-40B4-BE49-F238E27FC236}">
                <a16:creationId xmlns:a16="http://schemas.microsoft.com/office/drawing/2014/main" id="{14628BCE-6D41-4896-A780-DBD53D47E3FF}"/>
              </a:ext>
            </a:extLst>
          </p:cNvPr>
          <p:cNvSpPr txBox="1"/>
          <p:nvPr/>
        </p:nvSpPr>
        <p:spPr>
          <a:xfrm>
            <a:off x="7549266" y="4549199"/>
            <a:ext cx="2199806" cy="461665"/>
          </a:xfrm>
          <a:prstGeom prst="rect">
            <a:avLst/>
          </a:prstGeom>
          <a:solidFill>
            <a:schemeClr val="bg1"/>
          </a:solidFill>
          <a:ln>
            <a:solidFill>
              <a:schemeClr val="bg1"/>
            </a:solidFill>
          </a:ln>
        </p:spPr>
        <p:txBody>
          <a:bodyPr wrap="square">
            <a:spAutoFit/>
          </a:bodyPr>
          <a:lstStyle/>
          <a:p>
            <a:r>
              <a:rPr lang="zh-CN" altLang="en-US" sz="2400" dirty="0"/>
              <a:t>學習目標</a:t>
            </a:r>
            <a:endParaRPr lang="zh-HK" altLang="en-US" sz="2400" dirty="0"/>
          </a:p>
        </p:txBody>
      </p:sp>
      <p:sp>
        <p:nvSpPr>
          <p:cNvPr id="13" name="文字方塊 12">
            <a:extLst>
              <a:ext uri="{FF2B5EF4-FFF2-40B4-BE49-F238E27FC236}">
                <a16:creationId xmlns:a16="http://schemas.microsoft.com/office/drawing/2014/main" id="{17767907-28ED-4533-93FD-7B58E3093A3A}"/>
              </a:ext>
            </a:extLst>
          </p:cNvPr>
          <p:cNvSpPr txBox="1"/>
          <p:nvPr/>
        </p:nvSpPr>
        <p:spPr>
          <a:xfrm>
            <a:off x="4682241" y="5210174"/>
            <a:ext cx="1680459" cy="461665"/>
          </a:xfrm>
          <a:prstGeom prst="rect">
            <a:avLst/>
          </a:prstGeom>
          <a:solidFill>
            <a:schemeClr val="bg1"/>
          </a:solidFill>
          <a:ln>
            <a:solidFill>
              <a:schemeClr val="bg1"/>
            </a:solidFill>
          </a:ln>
        </p:spPr>
        <p:txBody>
          <a:bodyPr wrap="square">
            <a:spAutoFit/>
          </a:bodyPr>
          <a:lstStyle/>
          <a:p>
            <a:r>
              <a:rPr lang="zh-CN" altLang="en-US" sz="2400" dirty="0"/>
              <a:t>學習結構</a:t>
            </a:r>
            <a:endParaRPr lang="zh-HK" altLang="en-US" sz="2400" dirty="0"/>
          </a:p>
        </p:txBody>
      </p:sp>
      <p:sp>
        <p:nvSpPr>
          <p:cNvPr id="14" name="文字方塊 13">
            <a:extLst>
              <a:ext uri="{FF2B5EF4-FFF2-40B4-BE49-F238E27FC236}">
                <a16:creationId xmlns:a16="http://schemas.microsoft.com/office/drawing/2014/main" id="{56DE515B-28F3-47E6-8BC8-5458A9305AE0}"/>
              </a:ext>
            </a:extLst>
          </p:cNvPr>
          <p:cNvSpPr txBox="1"/>
          <p:nvPr/>
        </p:nvSpPr>
        <p:spPr>
          <a:xfrm>
            <a:off x="1826067" y="4559438"/>
            <a:ext cx="1514475" cy="461665"/>
          </a:xfrm>
          <a:prstGeom prst="rect">
            <a:avLst/>
          </a:prstGeom>
          <a:solidFill>
            <a:schemeClr val="bg1"/>
          </a:solidFill>
          <a:ln>
            <a:solidFill>
              <a:schemeClr val="bg1"/>
            </a:solidFill>
          </a:ln>
        </p:spPr>
        <p:txBody>
          <a:bodyPr wrap="square">
            <a:spAutoFit/>
          </a:bodyPr>
          <a:lstStyle/>
          <a:p>
            <a:r>
              <a:rPr lang="zh-CN" altLang="en-US" sz="2400" dirty="0"/>
              <a:t>學習算法</a:t>
            </a:r>
            <a:endParaRPr lang="zh-HK" altLang="en-US" sz="2400" dirty="0"/>
          </a:p>
        </p:txBody>
      </p:sp>
      <p:sp>
        <p:nvSpPr>
          <p:cNvPr id="15" name="文字方塊 14">
            <a:extLst>
              <a:ext uri="{FF2B5EF4-FFF2-40B4-BE49-F238E27FC236}">
                <a16:creationId xmlns:a16="http://schemas.microsoft.com/office/drawing/2014/main" id="{7F6DA77F-5F03-4250-B69F-5C759738150B}"/>
              </a:ext>
            </a:extLst>
          </p:cNvPr>
          <p:cNvSpPr txBox="1"/>
          <p:nvPr/>
        </p:nvSpPr>
        <p:spPr>
          <a:xfrm>
            <a:off x="5049577" y="2273438"/>
            <a:ext cx="828675" cy="461665"/>
          </a:xfrm>
          <a:prstGeom prst="rect">
            <a:avLst/>
          </a:prstGeom>
          <a:solidFill>
            <a:schemeClr val="bg1"/>
          </a:solidFill>
          <a:ln>
            <a:solidFill>
              <a:schemeClr val="bg1"/>
            </a:solidFill>
          </a:ln>
        </p:spPr>
        <p:txBody>
          <a:bodyPr wrap="square">
            <a:spAutoFit/>
          </a:bodyPr>
          <a:lstStyle/>
          <a:p>
            <a:r>
              <a:rPr lang="zh-CN" altLang="en-US" sz="2400" dirty="0"/>
              <a:t>數據</a:t>
            </a:r>
            <a:endParaRPr lang="zh-HK" altLang="en-US" sz="2400" dirty="0"/>
          </a:p>
        </p:txBody>
      </p:sp>
    </p:spTree>
    <p:extLst>
      <p:ext uri="{BB962C8B-B14F-4D97-AF65-F5344CB8AC3E}">
        <p14:creationId xmlns:p14="http://schemas.microsoft.com/office/powerpoint/2010/main" val="908111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F8CD97-C50C-49B5-9BE9-BACD28168C4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學習目標</a:t>
            </a:r>
            <a:endParaRPr lang="zh-HK" altLang="en-US" dirty="0">
              <a:latin typeface="新細明體" panose="02020500000000000000" pitchFamily="18" charset="-120"/>
              <a:ea typeface="新細明體" panose="02020500000000000000" pitchFamily="18" charset="-120"/>
            </a:endParaRPr>
          </a:p>
        </p:txBody>
      </p:sp>
      <p:graphicFrame>
        <p:nvGraphicFramePr>
          <p:cNvPr id="15" name="資料庫圖表 14">
            <a:extLst>
              <a:ext uri="{FF2B5EF4-FFF2-40B4-BE49-F238E27FC236}">
                <a16:creationId xmlns:a16="http://schemas.microsoft.com/office/drawing/2014/main" id="{1B6DCC42-CE4F-4D56-9DF5-CFD707855093}"/>
              </a:ext>
            </a:extLst>
          </p:cNvPr>
          <p:cNvGraphicFramePr/>
          <p:nvPr>
            <p:extLst>
              <p:ext uri="{D42A27DB-BD31-4B8C-83A1-F6EECF244321}">
                <p14:modId xmlns:p14="http://schemas.microsoft.com/office/powerpoint/2010/main" val="59728669"/>
              </p:ext>
            </p:extLst>
          </p:nvPr>
        </p:nvGraphicFramePr>
        <p:xfrm>
          <a:off x="167391" y="1409353"/>
          <a:ext cx="11497454" cy="5283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4882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F8CD97-C50C-49B5-9BE9-BACD28168C4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學習結構（模型）</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56129277-1F9A-4008-95B0-608A28137E8F}"/>
              </a:ext>
            </a:extLst>
          </p:cNvPr>
          <p:cNvSpPr>
            <a:spLocks noGrp="1"/>
          </p:cNvSpPr>
          <p:nvPr>
            <p:ph idx="1"/>
          </p:nvPr>
        </p:nvSpPr>
        <p:spPr/>
        <p:txBody>
          <a:bodyPr>
            <a:normAutofit/>
          </a:bodyPr>
          <a:lstStyle/>
          <a:p>
            <a:pPr>
              <a:lnSpc>
                <a:spcPct val="100000"/>
              </a:lnSpc>
            </a:pPr>
            <a:r>
              <a:rPr lang="zh-CN" altLang="en-US" dirty="0">
                <a:solidFill>
                  <a:srgbClr val="00B0F0"/>
                </a:solidFill>
                <a:latin typeface="新細明體" panose="02020500000000000000" pitchFamily="18" charset="-120"/>
                <a:ea typeface="新細明體" panose="02020500000000000000" pitchFamily="18" charset="-120"/>
              </a:rPr>
              <a:t>定義用以表達系統知識的具體形式</a:t>
            </a:r>
            <a:endParaRPr lang="en-US" altLang="zh-CN" dirty="0">
              <a:solidFill>
                <a:srgbClr val="00B0F0"/>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常見的模型：</a:t>
            </a:r>
            <a:endParaRPr lang="en-US" altLang="zh-CN"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solidFill>
                  <a:srgbClr val="00B0F0"/>
                </a:solidFill>
                <a:latin typeface="新細明體" panose="02020500000000000000" pitchFamily="18" charset="-120"/>
                <a:ea typeface="新細明體" panose="02020500000000000000" pitchFamily="18" charset="-120"/>
              </a:rPr>
              <a:t>函數</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rPr>
              <a:t>Function</a:t>
            </a:r>
            <a:r>
              <a:rPr lang="zh-CN" altLang="en-US" sz="2800" dirty="0">
                <a:latin typeface="新細明體" panose="02020500000000000000" pitchFamily="18" charset="-120"/>
                <a:ea typeface="新細明體" panose="02020500000000000000" pitchFamily="18" charset="-120"/>
              </a:rPr>
              <a:t>）：將知識表達爲由某一輸入到某一輸出的映射，學習時通過改變函數參數來吸收從數據中得到的新知識</a:t>
            </a:r>
            <a:endParaRPr lang="en-US" altLang="zh-CN" sz="2800"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solidFill>
                  <a:schemeClr val="accent2">
                    <a:lumMod val="75000"/>
                  </a:schemeClr>
                </a:solidFill>
                <a:latin typeface="新細明體" panose="02020500000000000000" pitchFamily="18" charset="-120"/>
                <a:ea typeface="新細明體" panose="02020500000000000000" pitchFamily="18" charset="-120"/>
              </a:rPr>
              <a:t>圖和網路</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rPr>
              <a:t>Network</a:t>
            </a:r>
            <a:r>
              <a:rPr lang="zh-CN" altLang="en-US" sz="2800" dirty="0">
                <a:latin typeface="新細明體" panose="02020500000000000000" pitchFamily="18" charset="-120"/>
                <a:ea typeface="新細明體" panose="02020500000000000000" pitchFamily="18" charset="-120"/>
              </a:rPr>
              <a:t>）：將知識表達爲圖和網絡中節點的屬性以及節點之間的聯繫，學習時通過改變這些屬性和聯繫來吸收從數據中得到的新知識</a:t>
            </a:r>
            <a:endParaRPr lang="en-US" altLang="zh-CN" sz="2800" dirty="0">
              <a:latin typeface="新細明體" panose="02020500000000000000" pitchFamily="18" charset="-120"/>
              <a:ea typeface="新細明體" panose="02020500000000000000" pitchFamily="18" charset="-120"/>
            </a:endParaRPr>
          </a:p>
          <a:p>
            <a:pPr>
              <a:lnSpc>
                <a:spcPct val="100000"/>
              </a:lnSpc>
            </a:pP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78446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DB684B-D6A5-4735-9F06-820EDA8C31F3}"/>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訓練數據</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86308C02-1021-4A31-AD26-1A6CDCE132C3}"/>
              </a:ext>
            </a:extLst>
          </p:cNvPr>
          <p:cNvSpPr>
            <a:spLocks noGrp="1"/>
          </p:cNvSpPr>
          <p:nvPr>
            <p:ph idx="1"/>
          </p:nvPr>
        </p:nvSpPr>
        <p:spPr/>
        <p:txBody>
          <a:bodyPr/>
          <a:lstStyle/>
          <a:p>
            <a:r>
              <a:rPr lang="zh-CN" altLang="en-US" dirty="0">
                <a:latin typeface="新細明體" panose="02020500000000000000" pitchFamily="18" charset="-120"/>
                <a:ea typeface="新細明體" panose="02020500000000000000" pitchFamily="18" charset="-120"/>
              </a:rPr>
              <a:t>數據是經驗的累積，利用數據對系統進行學習可以更新先驗知識</a:t>
            </a:r>
            <a:r>
              <a:rPr lang="en-US" altLang="zh-CN"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提高系統實用性</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數據的</a:t>
            </a:r>
            <a:r>
              <a:rPr lang="zh-CN" altLang="en-US" dirty="0">
                <a:solidFill>
                  <a:srgbClr val="00B0F0"/>
                </a:solidFill>
                <a:latin typeface="新細明體" panose="02020500000000000000" pitchFamily="18" charset="-120"/>
                <a:ea typeface="新細明體" panose="02020500000000000000" pitchFamily="18" charset="-120"/>
              </a:rPr>
              <a:t>質量</a:t>
            </a:r>
            <a:r>
              <a:rPr lang="zh-CN" altLang="en-US" dirty="0">
                <a:latin typeface="新細明體" panose="02020500000000000000" pitchFamily="18" charset="-120"/>
                <a:ea typeface="新細明體" panose="02020500000000000000" pitchFamily="18" charset="-120"/>
              </a:rPr>
              <a:t>、</a:t>
            </a:r>
            <a:r>
              <a:rPr lang="zh-CN" altLang="en-US" dirty="0">
                <a:solidFill>
                  <a:srgbClr val="00B0F0"/>
                </a:solidFill>
                <a:latin typeface="新細明體" panose="02020500000000000000" pitchFamily="18" charset="-120"/>
                <a:ea typeface="新細明體" panose="02020500000000000000" pitchFamily="18" charset="-120"/>
              </a:rPr>
              <a:t>數量</a:t>
            </a:r>
            <a:r>
              <a:rPr lang="zh-CN" altLang="en-US" dirty="0">
                <a:latin typeface="新細明體" panose="02020500000000000000" pitchFamily="18" charset="-120"/>
                <a:ea typeface="新細明體" panose="02020500000000000000" pitchFamily="18" charset="-120"/>
              </a:rPr>
              <a:t>和</a:t>
            </a:r>
            <a:r>
              <a:rPr lang="zh-CN" altLang="en-US" dirty="0">
                <a:solidFill>
                  <a:srgbClr val="00B0F0"/>
                </a:solidFill>
                <a:latin typeface="新細明體" panose="02020500000000000000" pitchFamily="18" charset="-120"/>
                <a:ea typeface="新細明體" panose="02020500000000000000" pitchFamily="18" charset="-120"/>
              </a:rPr>
              <a:t>對實際場景的覆蓋程度</a:t>
            </a:r>
            <a:r>
              <a:rPr lang="zh-CN" altLang="en-US" dirty="0">
                <a:latin typeface="新細明體" panose="02020500000000000000" pitchFamily="18" charset="-120"/>
                <a:ea typeface="新細明體" panose="02020500000000000000" pitchFamily="18" charset="-120"/>
              </a:rPr>
              <a:t>都會直接影響學習的結果</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數據積累是機器學習研究的</a:t>
            </a:r>
            <a:r>
              <a:rPr lang="zh-CN" altLang="en-US" dirty="0">
                <a:solidFill>
                  <a:srgbClr val="00B0F0"/>
                </a:solidFill>
                <a:latin typeface="新細明體" panose="02020500000000000000" pitchFamily="18" charset="-120"/>
                <a:ea typeface="新細明體" panose="02020500000000000000" pitchFamily="18" charset="-120"/>
              </a:rPr>
              <a:t>基礎</a:t>
            </a:r>
            <a:r>
              <a:rPr lang="zh-CN" altLang="en-US" dirty="0">
                <a:latin typeface="新細明體" panose="02020500000000000000" pitchFamily="18" charset="-120"/>
                <a:ea typeface="新細明體" panose="02020500000000000000" pitchFamily="18" charset="-120"/>
              </a:rPr>
              <a:t>，</a:t>
            </a:r>
            <a:r>
              <a:rPr lang="zh-CN" altLang="en-US" dirty="0">
                <a:solidFill>
                  <a:srgbClr val="00B0F0"/>
                </a:solidFill>
                <a:latin typeface="新細明體" panose="02020500000000000000" pitchFamily="18" charset="-120"/>
                <a:ea typeface="新細明體" panose="02020500000000000000" pitchFamily="18" charset="-120"/>
              </a:rPr>
              <a:t>數據是最寶貴的財富</a:t>
            </a:r>
            <a:r>
              <a:rPr lang="zh-CN" altLang="en-US" dirty="0">
                <a:latin typeface="新細明體" panose="02020500000000000000" pitchFamily="18" charset="-120"/>
                <a:ea typeface="新細明體" panose="02020500000000000000" pitchFamily="18" charset="-120"/>
              </a:rPr>
              <a:t>已經成爲機器學習研究人員的共識</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630131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F3A7F4-89F0-448B-8B4E-E64A797E2AAC}"/>
              </a:ext>
            </a:extLst>
          </p:cNvPr>
          <p:cNvSpPr>
            <a:spLocks noGrp="1"/>
          </p:cNvSpPr>
          <p:nvPr>
            <p:ph type="title"/>
          </p:nvPr>
        </p:nvSpPr>
        <p:spPr/>
        <p:txBody>
          <a:bodyPr/>
          <a:lstStyle/>
          <a:p>
            <a:r>
              <a:rPr lang="zh-HK" altLang="en-US" dirty="0">
                <a:latin typeface="新細明體" panose="02020500000000000000" pitchFamily="18" charset="-120"/>
                <a:ea typeface="新細明體" panose="02020500000000000000" pitchFamily="18" charset="-120"/>
              </a:rPr>
              <a:t>學習方法</a:t>
            </a:r>
          </a:p>
        </p:txBody>
      </p:sp>
      <p:sp>
        <p:nvSpPr>
          <p:cNvPr id="3" name="內容版面配置區 2">
            <a:extLst>
              <a:ext uri="{FF2B5EF4-FFF2-40B4-BE49-F238E27FC236}">
                <a16:creationId xmlns:a16="http://schemas.microsoft.com/office/drawing/2014/main" id="{D3616964-1A45-4D99-B41C-B045C39AA7CB}"/>
              </a:ext>
            </a:extLst>
          </p:cNvPr>
          <p:cNvSpPr>
            <a:spLocks noGrp="1"/>
          </p:cNvSpPr>
          <p:nvPr>
            <p:ph idx="1"/>
          </p:nvPr>
        </p:nvSpPr>
        <p:spPr>
          <a:xfrm>
            <a:off x="838200" y="1825624"/>
            <a:ext cx="10515600" cy="4667251"/>
          </a:xfrm>
        </p:spPr>
        <p:txBody>
          <a:bodyPr>
            <a:normAutofit/>
          </a:bodyPr>
          <a:lstStyle/>
          <a:p>
            <a:pPr>
              <a:lnSpc>
                <a:spcPct val="100000"/>
              </a:lnSpc>
            </a:pPr>
            <a:r>
              <a:rPr lang="zh-CN" altLang="en-US" dirty="0">
                <a:latin typeface="新細明體" panose="02020500000000000000" pitchFamily="18" charset="-120"/>
                <a:ea typeface="新細明體" panose="02020500000000000000" pitchFamily="18" charset="-120"/>
              </a:rPr>
              <a:t>又稱</a:t>
            </a:r>
            <a:r>
              <a:rPr lang="zh-CN" altLang="en-US" b="1" dirty="0">
                <a:latin typeface="新細明體" panose="02020500000000000000" pitchFamily="18" charset="-120"/>
                <a:ea typeface="新細明體" panose="02020500000000000000" pitchFamily="18" charset="-120"/>
              </a:rPr>
              <a:t>算法</a:t>
            </a:r>
            <a:r>
              <a:rPr lang="en-US" altLang="zh-CN" dirty="0">
                <a:latin typeface="新細明體" panose="02020500000000000000" pitchFamily="18" charset="-120"/>
                <a:ea typeface="新細明體" panose="02020500000000000000" pitchFamily="18" charset="-120"/>
              </a:rPr>
              <a:t>(Algorithm)</a:t>
            </a:r>
            <a:r>
              <a:rPr lang="zh-CN" altLang="en-US" dirty="0">
                <a:latin typeface="新細明體" panose="02020500000000000000" pitchFamily="18" charset="-120"/>
                <a:ea typeface="新細明體" panose="02020500000000000000" pitchFamily="18" charset="-120"/>
              </a:rPr>
              <a:t>，分爲：</a:t>
            </a:r>
            <a:endParaRPr lang="en-US" altLang="zh-CN"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latin typeface="新細明體" panose="02020500000000000000" pitchFamily="18" charset="-120"/>
                <a:ea typeface="新細明體" panose="02020500000000000000" pitchFamily="18" charset="-120"/>
              </a:rPr>
              <a:t>有監督學習（</a:t>
            </a:r>
            <a:r>
              <a:rPr lang="en-US" altLang="zh-CN" sz="2800" dirty="0">
                <a:latin typeface="新細明體" panose="02020500000000000000" pitchFamily="18" charset="-120"/>
                <a:ea typeface="新細明體" panose="02020500000000000000" pitchFamily="18" charset="-120"/>
              </a:rPr>
              <a:t>Supervised Learning</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sym typeface="Wingdings" panose="05000000000000000000" pitchFamily="2" charset="2"/>
              </a:rPr>
              <a:t></a:t>
            </a:r>
            <a:r>
              <a:rPr lang="zh-CN" altLang="en-US" sz="28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800" dirty="0">
                <a:latin typeface="新細明體" panose="02020500000000000000" pitchFamily="18" charset="-120"/>
                <a:ea typeface="新細明體" panose="02020500000000000000" pitchFamily="18" charset="-120"/>
              </a:rPr>
              <a:t>需要人爲對數據進行標注（如</a:t>
            </a:r>
            <a:r>
              <a:rPr lang="zh-CN" altLang="en-US" sz="2800" dirty="0" smtClean="0">
                <a:latin typeface="新細明體" panose="02020500000000000000" pitchFamily="18" charset="-120"/>
                <a:ea typeface="新細明體" panose="02020500000000000000" pitchFamily="18" charset="-120"/>
              </a:rPr>
              <a:t>給</a:t>
            </a:r>
            <a:r>
              <a:rPr lang="zh-TW" altLang="en-US" sz="2800" dirty="0">
                <a:latin typeface="新細明體" panose="02020500000000000000" pitchFamily="18" charset="-120"/>
                <a:ea typeface="新細明體" panose="02020500000000000000" pitchFamily="18" charset="-120"/>
              </a:rPr>
              <a:t>貓</a:t>
            </a:r>
            <a:r>
              <a:rPr lang="zh-CN" altLang="en-US" sz="2800" dirty="0" smtClean="0">
                <a:latin typeface="新細明體" panose="02020500000000000000" pitchFamily="18" charset="-120"/>
                <a:ea typeface="新細明體" panose="02020500000000000000" pitchFamily="18" charset="-120"/>
              </a:rPr>
              <a:t>的</a:t>
            </a:r>
            <a:r>
              <a:rPr lang="zh-CN" altLang="en-US" sz="2800" dirty="0">
                <a:latin typeface="新細明體" panose="02020500000000000000" pitchFamily="18" charset="-120"/>
                <a:ea typeface="新細明體" panose="02020500000000000000" pitchFamily="18" charset="-120"/>
              </a:rPr>
              <a:t>圖片標</a:t>
            </a:r>
            <a:r>
              <a:rPr lang="zh-CN" altLang="en-US" sz="2800" dirty="0" smtClean="0">
                <a:latin typeface="新細明體" panose="02020500000000000000" pitchFamily="18" charset="-120"/>
                <a:ea typeface="新細明體" panose="02020500000000000000" pitchFamily="18" charset="-120"/>
              </a:rPr>
              <a:t>上</a:t>
            </a:r>
            <a:r>
              <a:rPr lang="zh-TW" altLang="en-US" sz="2800" dirty="0" smtClean="0">
                <a:latin typeface="新細明體" panose="02020500000000000000" pitchFamily="18" charset="-120"/>
                <a:ea typeface="新細明體" panose="02020500000000000000" pitchFamily="18" charset="-120"/>
              </a:rPr>
              <a:t>貓</a:t>
            </a:r>
            <a:r>
              <a:rPr lang="zh-CN" altLang="en-US" sz="2800" dirty="0" smtClean="0">
                <a:latin typeface="新細明體" panose="02020500000000000000" pitchFamily="18" charset="-120"/>
                <a:ea typeface="新細明體" panose="02020500000000000000" pitchFamily="18" charset="-120"/>
              </a:rPr>
              <a:t>，</a:t>
            </a:r>
            <a:r>
              <a:rPr lang="zh-CN" altLang="en-US" sz="2800" dirty="0">
                <a:latin typeface="新細明體" panose="02020500000000000000" pitchFamily="18" charset="-120"/>
                <a:ea typeface="新細明體" panose="02020500000000000000" pitchFamily="18" charset="-120"/>
              </a:rPr>
              <a:t>給影評標上正面或負面評價等）</a:t>
            </a:r>
            <a:endParaRPr lang="en-US" altLang="zh-CN" sz="2800"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latin typeface="新細明體" panose="02020500000000000000" pitchFamily="18" charset="-120"/>
                <a:ea typeface="新細明體" panose="02020500000000000000" pitchFamily="18" charset="-120"/>
              </a:rPr>
              <a:t>無監督學習（</a:t>
            </a:r>
            <a:r>
              <a:rPr lang="en-US" altLang="zh-CN" sz="2800" dirty="0">
                <a:latin typeface="新細明體" panose="02020500000000000000" pitchFamily="18" charset="-120"/>
                <a:ea typeface="新細明體" panose="02020500000000000000" pitchFamily="18" charset="-120"/>
              </a:rPr>
              <a:t>Unsupervised Learning</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sym typeface="Wingdings" panose="05000000000000000000" pitchFamily="2" charset="2"/>
              </a:rPr>
              <a:t></a:t>
            </a:r>
            <a:r>
              <a:rPr lang="zh-CN" altLang="en-US" sz="2800" dirty="0">
                <a:latin typeface="新細明體" panose="02020500000000000000" pitchFamily="18" charset="-120"/>
                <a:ea typeface="新細明體" panose="02020500000000000000" pitchFamily="18" charset="-120"/>
              </a:rPr>
              <a:t>不需要標注</a:t>
            </a:r>
            <a:endParaRPr lang="en-US" altLang="zh-CN" sz="2800"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latin typeface="新細明體" panose="02020500000000000000" pitchFamily="18" charset="-120"/>
                <a:ea typeface="新細明體" panose="02020500000000000000" pitchFamily="18" charset="-120"/>
              </a:rPr>
              <a:t>半監督學習（</a:t>
            </a:r>
            <a:r>
              <a:rPr lang="en-US" altLang="zh-CN" sz="2800" dirty="0">
                <a:latin typeface="新細明體" panose="02020500000000000000" pitchFamily="18" charset="-120"/>
                <a:ea typeface="新細明體" panose="02020500000000000000" pitchFamily="18" charset="-120"/>
              </a:rPr>
              <a:t>Semi Supervised Learning</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sym typeface="Wingdings" panose="05000000000000000000" pitchFamily="2" charset="2"/>
              </a:rPr>
              <a:t></a:t>
            </a:r>
            <a:r>
              <a:rPr lang="zh-CN" altLang="en-US" sz="2800" dirty="0">
                <a:latin typeface="新細明體" panose="02020500000000000000" pitchFamily="18" charset="-120"/>
                <a:ea typeface="新細明體" panose="02020500000000000000" pitchFamily="18" charset="-120"/>
              </a:rPr>
              <a:t>部分標注</a:t>
            </a:r>
            <a:endParaRPr lang="en-US" altLang="zh-CN" sz="2800" dirty="0">
              <a:latin typeface="新細明體" panose="02020500000000000000" pitchFamily="18" charset="-120"/>
              <a:ea typeface="新細明體" panose="02020500000000000000" pitchFamily="18" charset="-120"/>
            </a:endParaRPr>
          </a:p>
          <a:p>
            <a:pPr marL="971550" lvl="1" indent="-514350">
              <a:lnSpc>
                <a:spcPct val="100000"/>
              </a:lnSpc>
              <a:buFont typeface="+mj-lt"/>
              <a:buAutoNum type="arabicPeriod"/>
            </a:pPr>
            <a:r>
              <a:rPr lang="zh-CN" altLang="en-US" sz="2800" dirty="0">
                <a:latin typeface="新細明體" panose="02020500000000000000" pitchFamily="18" charset="-120"/>
                <a:ea typeface="新細明體" panose="02020500000000000000" pitchFamily="18" charset="-120"/>
              </a:rPr>
              <a:t>强化學習（</a:t>
            </a:r>
            <a:r>
              <a:rPr lang="en-US" altLang="zh-CN" sz="2800" dirty="0">
                <a:latin typeface="新細明體" panose="02020500000000000000" pitchFamily="18" charset="-120"/>
                <a:ea typeface="新細明體" panose="02020500000000000000" pitchFamily="18" charset="-120"/>
              </a:rPr>
              <a:t>Reinforcement Learning</a:t>
            </a:r>
            <a:r>
              <a:rPr lang="zh-CN" altLang="en-US" sz="2800" dirty="0">
                <a:latin typeface="新細明體" panose="02020500000000000000" pitchFamily="18" charset="-120"/>
                <a:ea typeface="新細明體" panose="02020500000000000000" pitchFamily="18" charset="-120"/>
              </a:rPr>
              <a:t>）</a:t>
            </a:r>
            <a:r>
              <a:rPr lang="en-US" altLang="zh-CN" sz="2800" dirty="0">
                <a:latin typeface="新細明體" panose="02020500000000000000" pitchFamily="18" charset="-120"/>
                <a:ea typeface="新細明體" panose="02020500000000000000" pitchFamily="18" charset="-120"/>
              </a:rPr>
              <a:t> </a:t>
            </a:r>
            <a:r>
              <a:rPr lang="en-US" altLang="zh-CN" sz="28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800" dirty="0">
                <a:latin typeface="新細明體" panose="02020500000000000000" pitchFamily="18" charset="-120"/>
                <a:ea typeface="新細明體" panose="02020500000000000000" pitchFamily="18" charset="-120"/>
                <a:sym typeface="Wingdings" panose="05000000000000000000" pitchFamily="2" charset="2"/>
              </a:rPr>
              <a:t>間</a:t>
            </a:r>
            <a:r>
              <a:rPr lang="zh-CN" altLang="en-US" sz="2800" dirty="0">
                <a:latin typeface="新細明體" panose="02020500000000000000" pitchFamily="18" charset="-120"/>
                <a:ea typeface="新細明體" panose="02020500000000000000" pitchFamily="18" charset="-120"/>
              </a:rPr>
              <a:t>接標注</a:t>
            </a:r>
            <a:endParaRPr lang="en-US" altLang="zh-CN" sz="2800" dirty="0">
              <a:latin typeface="新細明體" panose="02020500000000000000" pitchFamily="18" charset="-120"/>
              <a:ea typeface="新細明體" panose="02020500000000000000" pitchFamily="18" charset="-120"/>
            </a:endParaRPr>
          </a:p>
          <a:p>
            <a:pPr marL="457200" lvl="1" indent="0">
              <a:lnSpc>
                <a:spcPct val="100000"/>
              </a:lnSpc>
              <a:buNone/>
            </a:pPr>
            <a:endParaRPr lang="en-US" altLang="zh-CN" sz="2800"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算法的選擇是由</a:t>
            </a:r>
            <a:r>
              <a:rPr lang="zh-CN" altLang="en-US" dirty="0">
                <a:solidFill>
                  <a:srgbClr val="00B0F0"/>
                </a:solidFill>
                <a:latin typeface="新細明體" panose="02020500000000000000" pitchFamily="18" charset="-120"/>
                <a:ea typeface="新細明體" panose="02020500000000000000" pitchFamily="18" charset="-120"/>
              </a:rPr>
              <a:t>學習結構</a:t>
            </a:r>
            <a:r>
              <a:rPr lang="zh-CN" altLang="en-US" dirty="0">
                <a:latin typeface="新細明體" panose="02020500000000000000" pitchFamily="18" charset="-120"/>
                <a:ea typeface="新細明體" panose="02020500000000000000" pitchFamily="18" charset="-120"/>
              </a:rPr>
              <a:t>、</a:t>
            </a:r>
            <a:r>
              <a:rPr lang="zh-CN" altLang="en-US" dirty="0">
                <a:solidFill>
                  <a:srgbClr val="00B0F0"/>
                </a:solidFill>
                <a:latin typeface="新細明體" panose="02020500000000000000" pitchFamily="18" charset="-120"/>
                <a:ea typeface="新細明體" panose="02020500000000000000" pitchFamily="18" charset="-120"/>
              </a:rPr>
              <a:t>學習目標</a:t>
            </a:r>
            <a:r>
              <a:rPr lang="zh-CN" altLang="en-US" dirty="0">
                <a:latin typeface="新細明體" panose="02020500000000000000" pitchFamily="18" charset="-120"/>
                <a:ea typeface="新細明體" panose="02020500000000000000" pitchFamily="18" charset="-120"/>
              </a:rPr>
              <a:t>及</a:t>
            </a:r>
            <a:r>
              <a:rPr lang="zh-CN" altLang="en-US" dirty="0">
                <a:solidFill>
                  <a:srgbClr val="00B0F0"/>
                </a:solidFill>
                <a:latin typeface="新細明體" panose="02020500000000000000" pitchFamily="18" charset="-120"/>
                <a:ea typeface="新細明體" panose="02020500000000000000" pitchFamily="18" charset="-120"/>
              </a:rPr>
              <a:t>數據特性</a:t>
            </a:r>
            <a:r>
              <a:rPr lang="zh-CN" altLang="en-US" dirty="0">
                <a:latin typeface="新細明體" panose="02020500000000000000" pitchFamily="18" charset="-120"/>
                <a:ea typeface="新細明體" panose="02020500000000000000" pitchFamily="18" charset="-120"/>
              </a:rPr>
              <a:t>等幾方面因素共同决定的，</a:t>
            </a:r>
            <a:r>
              <a:rPr lang="zh-CN" altLang="en-US" dirty="0">
                <a:solidFill>
                  <a:srgbClr val="00B0F0"/>
                </a:solidFill>
                <a:latin typeface="新細明體" panose="02020500000000000000" pitchFamily="18" charset="-120"/>
                <a:ea typeface="新細明體" panose="02020500000000000000" pitchFamily="18" charset="-120"/>
              </a:rPr>
              <a:t>不存在一種普適算法在所有任務中全面勝出</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4025921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49E622-2B4A-4664-9D1C-49A24C2253BA}"/>
              </a:ext>
            </a:extLst>
          </p:cNvPr>
          <p:cNvSpPr>
            <a:spLocks noGrp="1"/>
          </p:cNvSpPr>
          <p:nvPr>
            <p:ph type="title"/>
          </p:nvPr>
        </p:nvSpPr>
        <p:spPr>
          <a:xfrm>
            <a:off x="838200" y="559410"/>
            <a:ext cx="10515599" cy="932688"/>
          </a:xfrm>
        </p:spPr>
        <p:txBody>
          <a:bodyPr vert="horz" lIns="91440" tIns="45720" rIns="91440" bIns="45720" rtlCol="0" anchor="b">
            <a:normAutofit/>
          </a:bodyPr>
          <a:lstStyle/>
          <a:p>
            <a:r>
              <a:rPr lang="zh-CN" altLang="en-US" sz="5400" kern="1200" dirty="0">
                <a:solidFill>
                  <a:schemeClr val="tx1"/>
                </a:solidFill>
                <a:latin typeface="新細明體" panose="02020500000000000000" pitchFamily="18" charset="-120"/>
                <a:ea typeface="新細明體" panose="02020500000000000000" pitchFamily="18" charset="-120"/>
              </a:rPr>
              <a:t>讓人驚訝的學習</a:t>
            </a:r>
            <a:endParaRPr lang="en-US" altLang="zh-HK" sz="5400" kern="1200" dirty="0">
              <a:solidFill>
                <a:schemeClr val="tx1"/>
              </a:solidFill>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0EA69497-FF1F-412C-B507-BF1EE7E7BD63}"/>
              </a:ext>
            </a:extLst>
          </p:cNvPr>
          <p:cNvSpPr>
            <a:spLocks noGrp="1"/>
          </p:cNvSpPr>
          <p:nvPr>
            <p:ph idx="1"/>
          </p:nvPr>
        </p:nvSpPr>
        <p:spPr>
          <a:xfrm>
            <a:off x="838200" y="2098019"/>
            <a:ext cx="5105400" cy="3493156"/>
          </a:xfrm>
        </p:spPr>
        <p:txBody>
          <a:bodyPr vert="horz" lIns="91440" tIns="45720" rIns="91440" bIns="45720" rtlCol="0">
            <a:noAutofit/>
          </a:bodyPr>
          <a:lstStyle/>
          <a:p>
            <a:pPr>
              <a:lnSpc>
                <a:spcPct val="100000"/>
              </a:lnSpc>
            </a:pPr>
            <a:r>
              <a:rPr lang="zh-CN" altLang="en-US" kern="1200" dirty="0">
                <a:solidFill>
                  <a:schemeClr val="tx1"/>
                </a:solidFill>
                <a:latin typeface="新細明體" panose="02020500000000000000" pitchFamily="18" charset="-120"/>
                <a:ea typeface="新細明體" panose="02020500000000000000" pitchFamily="18" charset="-120"/>
              </a:rPr>
              <a:t>從猴子摘香蕉到星際大戰</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一個房間內有一隻猴子、一個箱子和一束香蕉。香蕉掛在天花板下方，但猴子的高度不足以碰到它。那麽這隻猴子怎樣才能摘到香蕉呢？</a:t>
            </a:r>
          </a:p>
        </p:txBody>
      </p:sp>
      <p:pic>
        <p:nvPicPr>
          <p:cNvPr id="5" name="圖片 4" descr="一張含有 文字 的圖片&#10;&#10;自動產生的描述">
            <a:extLst>
              <a:ext uri="{FF2B5EF4-FFF2-40B4-BE49-F238E27FC236}">
                <a16:creationId xmlns:a16="http://schemas.microsoft.com/office/drawing/2014/main" id="{B35250F0-426D-48F3-A895-28BD926793E1}"/>
              </a:ext>
            </a:extLst>
          </p:cNvPr>
          <p:cNvPicPr>
            <a:picLocks noChangeAspect="1"/>
          </p:cNvPicPr>
          <p:nvPr/>
        </p:nvPicPr>
        <p:blipFill>
          <a:blip r:embed="rId2"/>
          <a:stretch>
            <a:fillRect/>
          </a:stretch>
        </p:blipFill>
        <p:spPr>
          <a:xfrm>
            <a:off x="5797994" y="1756350"/>
            <a:ext cx="6394006" cy="4440746"/>
          </a:xfrm>
          <a:prstGeom prst="rect">
            <a:avLst/>
          </a:prstGeom>
        </p:spPr>
      </p:pic>
      <p:pic>
        <p:nvPicPr>
          <p:cNvPr id="6" name="圖片 5">
            <a:extLst>
              <a:ext uri="{FF2B5EF4-FFF2-40B4-BE49-F238E27FC236}">
                <a16:creationId xmlns:a16="http://schemas.microsoft.com/office/drawing/2014/main" id="{CD5D3FBD-3FF9-4157-85B7-AE6B2CF6E246}"/>
              </a:ext>
            </a:extLst>
          </p:cNvPr>
          <p:cNvPicPr>
            <a:picLocks noChangeAspect="1"/>
          </p:cNvPicPr>
          <p:nvPr/>
        </p:nvPicPr>
        <p:blipFill rotWithShape="1">
          <a:blip r:embed="rId3"/>
          <a:srcRect b="31670"/>
          <a:stretch/>
        </p:blipFill>
        <p:spPr>
          <a:xfrm>
            <a:off x="838199" y="1519363"/>
            <a:ext cx="4573387" cy="380066"/>
          </a:xfrm>
          <a:prstGeom prst="rect">
            <a:avLst/>
          </a:prstGeom>
        </p:spPr>
      </p:pic>
    </p:spTree>
    <p:extLst>
      <p:ext uri="{BB962C8B-B14F-4D97-AF65-F5344CB8AC3E}">
        <p14:creationId xmlns:p14="http://schemas.microsoft.com/office/powerpoint/2010/main" val="77244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EA69497-FF1F-412C-B507-BF1EE7E7BD63}"/>
              </a:ext>
            </a:extLst>
          </p:cNvPr>
          <p:cNvSpPr>
            <a:spLocks noGrp="1"/>
          </p:cNvSpPr>
          <p:nvPr>
            <p:ph idx="1"/>
          </p:nvPr>
        </p:nvSpPr>
        <p:spPr>
          <a:xfrm>
            <a:off x="838200" y="2098019"/>
            <a:ext cx="5105400" cy="4440746"/>
          </a:xfrm>
        </p:spPr>
        <p:txBody>
          <a:bodyPr vert="horz" lIns="91440" tIns="45720" rIns="91440" bIns="45720" rtlCol="0">
            <a:noAutofit/>
          </a:bodyPr>
          <a:lstStyle/>
          <a:p>
            <a:pPr>
              <a:lnSpc>
                <a:spcPct val="100000"/>
              </a:lnSpc>
            </a:pPr>
            <a:r>
              <a:rPr lang="zh-CN" altLang="en-US" sz="2400" dirty="0">
                <a:latin typeface="新細明體" panose="02020500000000000000" pitchFamily="18" charset="-120"/>
                <a:ea typeface="新細明體" panose="02020500000000000000" pitchFamily="18" charset="-120"/>
              </a:rPr>
              <a:t>傳統符號方法：定義若干命題及推理規則，這些命題和規則代表</a:t>
            </a:r>
            <a:r>
              <a:rPr lang="zh-CN" altLang="en-US" sz="2400" dirty="0">
                <a:solidFill>
                  <a:srgbClr val="00B0F0"/>
                </a:solidFill>
                <a:latin typeface="新細明體" panose="02020500000000000000" pitchFamily="18" charset="-120"/>
                <a:ea typeface="新細明體" panose="02020500000000000000" pitchFamily="18" charset="-120"/>
              </a:rPr>
              <a:t>猴子能進行的所有操作</a:t>
            </a:r>
            <a:r>
              <a:rPr lang="zh-CN" altLang="en-US" sz="2400" dirty="0">
                <a:latin typeface="新細明體" panose="02020500000000000000" pitchFamily="18" charset="-120"/>
                <a:ea typeface="新細明體" panose="02020500000000000000" pitchFamily="18" charset="-120"/>
              </a:rPr>
              <a:t>（朝前後左右移動、搬動箱子、爬上箱子等），以及</a:t>
            </a:r>
            <a:r>
              <a:rPr lang="zh-CN" altLang="en-US" sz="2400" dirty="0">
                <a:solidFill>
                  <a:srgbClr val="00B0F0"/>
                </a:solidFill>
                <a:latin typeface="新細明體" panose="02020500000000000000" pitchFamily="18" charset="-120"/>
                <a:ea typeface="新細明體" panose="02020500000000000000" pitchFamily="18" charset="-120"/>
              </a:rPr>
              <a:t>每個操作在特定狀態下産生的結果</a:t>
            </a:r>
            <a:r>
              <a:rPr lang="zh-CN" altLang="en-US" sz="2400" dirty="0">
                <a:latin typeface="新細明體" panose="02020500000000000000" pitchFamily="18" charset="-120"/>
                <a:ea typeface="新細明體" panose="02020500000000000000" pitchFamily="18" charset="-120"/>
              </a:rPr>
              <a:t>（如搬箱子後可爬上箱子）</a:t>
            </a:r>
            <a:endParaRPr lang="en-US" altLang="zh-CN" sz="2400" dirty="0">
              <a:latin typeface="新細明體" panose="02020500000000000000" pitchFamily="18" charset="-120"/>
              <a:ea typeface="新細明體" panose="02020500000000000000" pitchFamily="18" charset="-120"/>
            </a:endParaRPr>
          </a:p>
          <a:p>
            <a:pPr>
              <a:lnSpc>
                <a:spcPct val="100000"/>
              </a:lnSpc>
            </a:pPr>
            <a:r>
              <a:rPr lang="zh-CN" altLang="en-US" sz="2400" dirty="0">
                <a:latin typeface="新細明體" panose="02020500000000000000" pitchFamily="18" charset="-120"/>
                <a:ea typeface="新細明體" panose="02020500000000000000" pitchFamily="18" charset="-120"/>
              </a:rPr>
              <a:t>通過</a:t>
            </a:r>
            <a:r>
              <a:rPr lang="zh-CN" altLang="en-US" sz="2400" dirty="0">
                <a:solidFill>
                  <a:srgbClr val="00B0F0"/>
                </a:solidFill>
                <a:latin typeface="新細明體" panose="02020500000000000000" pitchFamily="18" charset="-120"/>
                <a:ea typeface="新細明體" panose="02020500000000000000" pitchFamily="18" charset="-120"/>
              </a:rPr>
              <a:t>啓發式搜索算法</a:t>
            </a:r>
            <a:r>
              <a:rPr lang="zh-CN" altLang="en-US" sz="2400" dirty="0">
                <a:latin typeface="新細明體" panose="02020500000000000000" pitchFamily="18" charset="-120"/>
                <a:ea typeface="新細明體" panose="02020500000000000000" pitchFamily="18" charset="-120"/>
              </a:rPr>
              <a:t>，如果可以找到一條從猴子剛進屋裏到猴子吃到香蕉的路徑，則得出讓猴子吃到香蕉所需要的動作序列</a:t>
            </a:r>
            <a:endParaRPr lang="en-US" altLang="zh-HK" sz="2400" kern="1200" dirty="0">
              <a:solidFill>
                <a:schemeClr val="tx1"/>
              </a:solidFill>
              <a:latin typeface="新細明體" panose="02020500000000000000" pitchFamily="18" charset="-120"/>
              <a:ea typeface="新細明體" panose="02020500000000000000" pitchFamily="18" charset="-120"/>
            </a:endParaRPr>
          </a:p>
        </p:txBody>
      </p:sp>
      <p:pic>
        <p:nvPicPr>
          <p:cNvPr id="5" name="圖片 4" descr="一張含有 文字 的圖片&#10;&#10;自動產生的描述">
            <a:extLst>
              <a:ext uri="{FF2B5EF4-FFF2-40B4-BE49-F238E27FC236}">
                <a16:creationId xmlns:a16="http://schemas.microsoft.com/office/drawing/2014/main" id="{B35250F0-426D-48F3-A895-28BD926793E1}"/>
              </a:ext>
            </a:extLst>
          </p:cNvPr>
          <p:cNvPicPr>
            <a:picLocks noChangeAspect="1"/>
          </p:cNvPicPr>
          <p:nvPr/>
        </p:nvPicPr>
        <p:blipFill>
          <a:blip r:embed="rId2"/>
          <a:stretch>
            <a:fillRect/>
          </a:stretch>
        </p:blipFill>
        <p:spPr>
          <a:xfrm>
            <a:off x="5797994" y="1756350"/>
            <a:ext cx="6394006" cy="4440746"/>
          </a:xfrm>
          <a:prstGeom prst="rect">
            <a:avLst/>
          </a:prstGeom>
        </p:spPr>
      </p:pic>
      <p:sp>
        <p:nvSpPr>
          <p:cNvPr id="8" name="標題 7">
            <a:extLst>
              <a:ext uri="{FF2B5EF4-FFF2-40B4-BE49-F238E27FC236}">
                <a16:creationId xmlns:a16="http://schemas.microsoft.com/office/drawing/2014/main" id="{12CD7BD1-7E23-4FEF-8000-225ECEBAE26D}"/>
              </a:ext>
            </a:extLst>
          </p:cNvPr>
          <p:cNvSpPr>
            <a:spLocks noGrp="1"/>
          </p:cNvSpPr>
          <p:nvPr>
            <p:ph type="title"/>
          </p:nvPr>
        </p:nvSpPr>
        <p:spPr/>
        <p:txBody>
          <a:bodyPr/>
          <a:lstStyle/>
          <a:p>
            <a:r>
              <a:rPr lang="en-US" altLang="zh-HK" dirty="0"/>
              <a:t> </a:t>
            </a:r>
            <a:endParaRPr lang="zh-HK" altLang="en-US" dirty="0"/>
          </a:p>
        </p:txBody>
      </p:sp>
      <p:sp>
        <p:nvSpPr>
          <p:cNvPr id="9" name="標題 1">
            <a:extLst>
              <a:ext uri="{FF2B5EF4-FFF2-40B4-BE49-F238E27FC236}">
                <a16:creationId xmlns:a16="http://schemas.microsoft.com/office/drawing/2014/main" id="{0E828002-13B4-4AAC-8126-1DC1BE8603D3}"/>
              </a:ext>
            </a:extLst>
          </p:cNvPr>
          <p:cNvSpPr txBox="1">
            <a:spLocks/>
          </p:cNvSpPr>
          <p:nvPr/>
        </p:nvSpPr>
        <p:spPr>
          <a:xfrm>
            <a:off x="838200" y="559410"/>
            <a:ext cx="10515599"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5400" dirty="0">
                <a:latin typeface="新細明體" panose="02020500000000000000" pitchFamily="18" charset="-120"/>
                <a:ea typeface="新細明體" panose="02020500000000000000" pitchFamily="18" charset="-120"/>
              </a:rPr>
              <a:t>讓人驚訝的學習</a:t>
            </a:r>
            <a:endParaRPr lang="en-US" altLang="zh-HK" sz="5400" dirty="0">
              <a:latin typeface="新細明體" panose="02020500000000000000" pitchFamily="18" charset="-120"/>
              <a:ea typeface="新細明體" panose="02020500000000000000" pitchFamily="18" charset="-120"/>
            </a:endParaRPr>
          </a:p>
        </p:txBody>
      </p:sp>
      <p:pic>
        <p:nvPicPr>
          <p:cNvPr id="10" name="圖片 9">
            <a:extLst>
              <a:ext uri="{FF2B5EF4-FFF2-40B4-BE49-F238E27FC236}">
                <a16:creationId xmlns:a16="http://schemas.microsoft.com/office/drawing/2014/main" id="{30515D84-2BE4-4077-8FD9-F0FD00584428}"/>
              </a:ext>
            </a:extLst>
          </p:cNvPr>
          <p:cNvPicPr>
            <a:picLocks noChangeAspect="1"/>
          </p:cNvPicPr>
          <p:nvPr/>
        </p:nvPicPr>
        <p:blipFill rotWithShape="1">
          <a:blip r:embed="rId3"/>
          <a:srcRect b="31670"/>
          <a:stretch/>
        </p:blipFill>
        <p:spPr>
          <a:xfrm>
            <a:off x="838199" y="1519363"/>
            <a:ext cx="4573387" cy="380066"/>
          </a:xfrm>
          <a:prstGeom prst="rect">
            <a:avLst/>
          </a:prstGeom>
        </p:spPr>
      </p:pic>
    </p:spTree>
    <p:extLst>
      <p:ext uri="{BB962C8B-B14F-4D97-AF65-F5344CB8AC3E}">
        <p14:creationId xmlns:p14="http://schemas.microsoft.com/office/powerpoint/2010/main" val="2620769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7C85A3-47AE-45A5-B3C7-A149264B9783}"/>
              </a:ext>
            </a:extLst>
          </p:cNvPr>
          <p:cNvSpPr>
            <a:spLocks noGrp="1"/>
          </p:cNvSpPr>
          <p:nvPr>
            <p:ph type="title"/>
          </p:nvPr>
        </p:nvSpPr>
        <p:spPr/>
        <p:txBody>
          <a:bodyPr/>
          <a:lstStyle/>
          <a:p>
            <a:pPr>
              <a:lnSpc>
                <a:spcPct val="100000"/>
              </a:lnSpc>
            </a:pPr>
            <a:r>
              <a:rPr lang="zh-CN" altLang="en-US" dirty="0">
                <a:latin typeface="新細明體" panose="02020500000000000000" pitchFamily="18" charset="-120"/>
                <a:ea typeface="新細明體" panose="02020500000000000000" pitchFamily="18" charset="-120"/>
              </a:rPr>
              <a:t>集體學習的機器人</a:t>
            </a:r>
            <a:endParaRPr lang="en-US" altLang="zh-CN"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228E4AA4-2D99-454B-AC72-0DD4C94C215F}"/>
              </a:ext>
            </a:extLst>
          </p:cNvPr>
          <p:cNvSpPr>
            <a:spLocks noGrp="1"/>
          </p:cNvSpPr>
          <p:nvPr>
            <p:ph idx="1"/>
          </p:nvPr>
        </p:nvSpPr>
        <p:spPr>
          <a:xfrm>
            <a:off x="838200" y="1825624"/>
            <a:ext cx="10515600" cy="5032375"/>
          </a:xfrm>
        </p:spPr>
        <p:txBody>
          <a:bodyPr>
            <a:normAutofit/>
          </a:bodyPr>
          <a:lstStyle/>
          <a:p>
            <a:pPr>
              <a:lnSpc>
                <a:spcPct val="100000"/>
              </a:lnSpc>
            </a:pPr>
            <a:r>
              <a:rPr lang="zh-CN" altLang="en-US" dirty="0">
                <a:latin typeface="新細明體" panose="02020500000000000000" pitchFamily="18" charset="-120"/>
                <a:ea typeface="新細明體" panose="02020500000000000000" pitchFamily="18" charset="-120"/>
              </a:rPr>
              <a:t>利用複雜的</a:t>
            </a:r>
            <a:r>
              <a:rPr lang="zh-CN" altLang="en-US" dirty="0">
                <a:solidFill>
                  <a:srgbClr val="00B0F0"/>
                </a:solidFill>
                <a:latin typeface="新細明體" panose="02020500000000000000" pitchFamily="18" charset="-120"/>
                <a:ea typeface="新細明體" panose="02020500000000000000" pitchFamily="18" charset="-120"/>
              </a:rPr>
              <a:t>神經網絡</a:t>
            </a:r>
            <a:r>
              <a:rPr lang="zh-CN" altLang="en-US" dirty="0">
                <a:latin typeface="新細明體" panose="02020500000000000000" pitchFamily="18" charset="-120"/>
                <a:ea typeface="新細明體" panose="02020500000000000000" pitchFamily="18" charset="-120"/>
              </a:rPr>
              <a:t>可以有效提取環境信息，包括視覺、聽覺、觸覺、紅外、超聲等 </a:t>
            </a:r>
            <a:r>
              <a:rPr lang="en-US" altLang="zh-CN" dirty="0">
                <a:latin typeface="新細明體" panose="02020500000000000000" pitchFamily="18" charset="-120"/>
                <a:ea typeface="新細明體" panose="02020500000000000000" pitchFamily="18" charset="-120"/>
                <a:sym typeface="Wingdings" panose="05000000000000000000" pitchFamily="2" charset="2"/>
              </a:rPr>
              <a:t></a:t>
            </a:r>
            <a:r>
              <a:rPr lang="zh-CN" altLang="en-US" dirty="0">
                <a:latin typeface="新細明體" panose="02020500000000000000" pitchFamily="18" charset="-120"/>
                <a:ea typeface="新細明體" panose="02020500000000000000" pitchFamily="18" charset="-120"/>
              </a:rPr>
              <a:t>從原始感知信號中抽取有價值的信息</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利用</a:t>
            </a:r>
            <a:r>
              <a:rPr lang="zh-CN" altLang="en-US" dirty="0">
                <a:solidFill>
                  <a:srgbClr val="00B0F0"/>
                </a:solidFill>
                <a:latin typeface="新細明體" panose="02020500000000000000" pitchFamily="18" charset="-120"/>
                <a:ea typeface="新細明體" panose="02020500000000000000" pitchFamily="18" charset="-120"/>
              </a:rPr>
              <a:t>强化學習方法</a:t>
            </a:r>
            <a:r>
              <a:rPr lang="zh-CN" altLang="en-US" dirty="0">
                <a:latin typeface="新細明體" panose="02020500000000000000" pitchFamily="18" charset="-120"/>
                <a:ea typeface="新細明體" panose="02020500000000000000" pitchFamily="18" charset="-120"/>
              </a:rPr>
              <a:t>，機器可以在不斷嘗試中學會完成複雜任務的技巧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極大地提高了應對複雜場景的能力 </a:t>
            </a:r>
            <a:r>
              <a:rPr lang="en-US" altLang="zh-CN" dirty="0">
                <a:latin typeface="新細明體" panose="02020500000000000000" pitchFamily="18" charset="-120"/>
                <a:ea typeface="新細明體" panose="02020500000000000000" pitchFamily="18" charset="-120"/>
                <a:sym typeface="Wingdings" panose="05000000000000000000" pitchFamily="2" charset="2"/>
              </a:rPr>
              <a:t></a:t>
            </a:r>
            <a:r>
              <a:rPr lang="zh-CN" altLang="en-US" dirty="0">
                <a:solidFill>
                  <a:srgbClr val="00B0F0"/>
                </a:solidFill>
                <a:latin typeface="新細明體" panose="02020500000000000000" pitchFamily="18" charset="-120"/>
                <a:ea typeface="新細明體" panose="02020500000000000000" pitchFamily="18" charset="-120"/>
              </a:rPr>
              <a:t>不必爲機器設計複雜的推理系統</a:t>
            </a:r>
            <a:r>
              <a:rPr lang="zh-CN" altLang="en-US" dirty="0">
                <a:latin typeface="新細明體" panose="02020500000000000000" pitchFamily="18" charset="-120"/>
                <a:ea typeface="新細明體" panose="02020500000000000000" pitchFamily="18" charset="-120"/>
              </a:rPr>
              <a:t>，提供足够的</a:t>
            </a:r>
            <a:r>
              <a:rPr lang="zh-CN" altLang="en-US" dirty="0">
                <a:solidFill>
                  <a:srgbClr val="00B0F0"/>
                </a:solidFill>
                <a:latin typeface="新細明體" panose="02020500000000000000" pitchFamily="18" charset="-120"/>
                <a:ea typeface="新細明體" panose="02020500000000000000" pitchFamily="18" charset="-120"/>
              </a:rPr>
              <a:t>經驗數據</a:t>
            </a:r>
            <a:r>
              <a:rPr lang="zh-CN" altLang="en-US" dirty="0">
                <a:latin typeface="新細明體" panose="02020500000000000000" pitchFamily="18" charset="-120"/>
                <a:ea typeface="新細明體" panose="02020500000000000000" pitchFamily="18" charset="-120"/>
              </a:rPr>
              <a:t>就可以讓機器學習如何完成任務</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群體學習：多台機器可以</a:t>
            </a:r>
            <a:r>
              <a:rPr lang="zh-CN" altLang="en-US" dirty="0">
                <a:solidFill>
                  <a:srgbClr val="00B0F0"/>
                </a:solidFill>
                <a:latin typeface="新細明體" panose="02020500000000000000" pitchFamily="18" charset="-120"/>
                <a:ea typeface="新細明體" panose="02020500000000000000" pitchFamily="18" charset="-120"/>
              </a:rPr>
              <a:t>共享學習成果</a:t>
            </a:r>
            <a:r>
              <a:rPr lang="zh-CN" altLang="en-US" dirty="0">
                <a:latin typeface="新細明體" panose="02020500000000000000" pitchFamily="18" charset="-120"/>
                <a:ea typeface="新細明體" panose="02020500000000000000" pitchFamily="18" charset="-120"/>
              </a:rPr>
              <a:t>，一台機器學會了，其他機器馬上得到同樣的知識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solidFill>
                  <a:srgbClr val="00B0F0"/>
                </a:solidFill>
                <a:latin typeface="新細明體" panose="02020500000000000000" pitchFamily="18" charset="-120"/>
                <a:ea typeface="新細明體" panose="02020500000000000000" pitchFamily="18" charset="-120"/>
              </a:rPr>
              <a:t>學習速度將大幅提高</a:t>
            </a:r>
            <a:r>
              <a:rPr lang="zh-CN" altLang="en-US" dirty="0">
                <a:latin typeface="新細明體" panose="02020500000000000000" pitchFamily="18" charset="-120"/>
                <a:ea typeface="新細明體" panose="02020500000000000000" pitchFamily="18" charset="-120"/>
              </a:rPr>
              <a:t>，遠遠超過人類的進化速度</a:t>
            </a:r>
            <a:endParaRPr lang="zh-HK" altLang="en-US" dirty="0">
              <a:latin typeface="新細明體" panose="02020500000000000000" pitchFamily="18" charset="-120"/>
              <a:ea typeface="新細明體" panose="02020500000000000000" pitchFamily="18" charset="-120"/>
            </a:endParaRPr>
          </a:p>
        </p:txBody>
      </p:sp>
      <p:pic>
        <p:nvPicPr>
          <p:cNvPr id="4" name="圖片 3">
            <a:extLst>
              <a:ext uri="{FF2B5EF4-FFF2-40B4-BE49-F238E27FC236}">
                <a16:creationId xmlns:a16="http://schemas.microsoft.com/office/drawing/2014/main" id="{7AEA1A5B-399E-4C4D-B611-5BF779504AB6}"/>
              </a:ext>
            </a:extLst>
          </p:cNvPr>
          <p:cNvPicPr>
            <a:picLocks noChangeAspect="1"/>
          </p:cNvPicPr>
          <p:nvPr/>
        </p:nvPicPr>
        <p:blipFill rotWithShape="1">
          <a:blip r:embed="rId2"/>
          <a:srcRect b="31670"/>
          <a:stretch/>
        </p:blipFill>
        <p:spPr>
          <a:xfrm>
            <a:off x="838200" y="1356648"/>
            <a:ext cx="4019550" cy="334040"/>
          </a:xfrm>
          <a:prstGeom prst="rect">
            <a:avLst/>
          </a:prstGeom>
        </p:spPr>
      </p:pic>
    </p:spTree>
    <p:extLst>
      <p:ext uri="{BB962C8B-B14F-4D97-AF65-F5344CB8AC3E}">
        <p14:creationId xmlns:p14="http://schemas.microsoft.com/office/powerpoint/2010/main" val="929443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CBA71A-04EB-4B6B-9C68-1011F443E14F}"/>
              </a:ext>
            </a:extLst>
          </p:cNvPr>
          <p:cNvSpPr>
            <a:spLocks noGrp="1"/>
          </p:cNvSpPr>
          <p:nvPr>
            <p:ph type="title"/>
          </p:nvPr>
        </p:nvSpPr>
        <p:spPr/>
        <p:txBody>
          <a:bodyPr>
            <a:normAutofit/>
          </a:bodyPr>
          <a:lstStyle/>
          <a:p>
            <a:r>
              <a:rPr lang="zh-CN" altLang="en-US" dirty="0">
                <a:latin typeface="新細明體" panose="02020500000000000000" pitchFamily="18" charset="-120"/>
                <a:ea typeface="新細明體" panose="02020500000000000000" pitchFamily="18" charset="-120"/>
              </a:rPr>
              <a:t>人工智能的定義</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998A3481-0FC4-4F72-AD07-400C69CE3966}"/>
              </a:ext>
            </a:extLst>
          </p:cNvPr>
          <p:cNvSpPr>
            <a:spLocks noGrp="1"/>
          </p:cNvSpPr>
          <p:nvPr>
            <p:ph idx="1"/>
          </p:nvPr>
        </p:nvSpPr>
        <p:spPr/>
        <p:txBody>
          <a:bodyPr>
            <a:normAutofit fontScale="92500" lnSpcReduction="10000"/>
          </a:bodyPr>
          <a:lstStyle/>
          <a:p>
            <a:pPr>
              <a:lnSpc>
                <a:spcPct val="150000"/>
              </a:lnSpc>
            </a:pPr>
            <a:r>
              <a:rPr lang="zh-CN" altLang="en-US" b="1" dirty="0">
                <a:solidFill>
                  <a:srgbClr val="009BD2"/>
                </a:solidFill>
                <a:latin typeface="新細明體" panose="02020500000000000000" pitchFamily="18" charset="-120"/>
                <a:ea typeface="新細明體" panose="02020500000000000000" pitchFamily="18" charset="-120"/>
              </a:rPr>
              <a:t>智能</a:t>
            </a:r>
            <a:r>
              <a:rPr lang="en-US" altLang="zh-CN" b="1" dirty="0">
                <a:latin typeface="新細明體" panose="02020500000000000000" pitchFamily="18" charset="-120"/>
                <a:ea typeface="新細明體" panose="02020500000000000000" pitchFamily="18" charset="-120"/>
              </a:rPr>
              <a:t>(Intelligence)</a:t>
            </a:r>
            <a:r>
              <a:rPr lang="zh-HK" altLang="en-US" dirty="0">
                <a:latin typeface="新細明體" panose="02020500000000000000" pitchFamily="18" charset="-120"/>
                <a:ea typeface="新細明體" panose="02020500000000000000" pitchFamily="18" charset="-120"/>
              </a:rPr>
              <a:t>是</a:t>
            </a:r>
            <a:r>
              <a:rPr lang="zh-CN" altLang="en-US" dirty="0">
                <a:latin typeface="新細明體" panose="02020500000000000000" pitchFamily="18" charset="-120"/>
                <a:ea typeface="新細明體" panose="02020500000000000000" pitchFamily="18" charset="-120"/>
              </a:rPr>
              <a:t>生物</a:t>
            </a:r>
            <a:r>
              <a:rPr lang="zh-CN" altLang="en-US">
                <a:latin typeface="新細明體" panose="02020500000000000000" pitchFamily="18" charset="-120"/>
                <a:ea typeface="新細明體" panose="02020500000000000000" pitchFamily="18" charset="-120"/>
              </a:rPr>
              <a:t>的認知和思維</a:t>
            </a:r>
            <a:r>
              <a:rPr lang="zh-CN" altLang="en-US" dirty="0">
                <a:latin typeface="新細明體" panose="02020500000000000000" pitchFamily="18" charset="-120"/>
                <a:ea typeface="新細明體" panose="02020500000000000000" pitchFamily="18" charset="-120"/>
              </a:rPr>
              <a:t>能力，包括推理、理解、計劃、解决問題、抽象思維、表達意念以及語言和學習的能力</a:t>
            </a:r>
            <a:endParaRPr lang="en-US" altLang="zh-CN" dirty="0">
              <a:latin typeface="新細明體" panose="02020500000000000000" pitchFamily="18" charset="-120"/>
              <a:ea typeface="新細明體" panose="02020500000000000000" pitchFamily="18" charset="-120"/>
            </a:endParaRPr>
          </a:p>
          <a:p>
            <a:pPr>
              <a:lnSpc>
                <a:spcPct val="150000"/>
              </a:lnSpc>
            </a:pPr>
            <a:r>
              <a:rPr lang="zh-HK" altLang="en-US" b="1" dirty="0">
                <a:solidFill>
                  <a:srgbClr val="FF0000"/>
                </a:solidFill>
                <a:latin typeface="新細明體" panose="02020500000000000000" pitchFamily="18" charset="-120"/>
                <a:ea typeface="新細明體" panose="02020500000000000000" pitchFamily="18" charset="-120"/>
              </a:rPr>
              <a:t>人工智</a:t>
            </a:r>
            <a:r>
              <a:rPr lang="zh-CN" altLang="en-US" b="1" dirty="0">
                <a:solidFill>
                  <a:srgbClr val="FF0000"/>
                </a:solidFill>
                <a:latin typeface="新細明體" panose="02020500000000000000" pitchFamily="18" charset="-120"/>
                <a:ea typeface="新細明體" panose="02020500000000000000" pitchFamily="18" charset="-120"/>
              </a:rPr>
              <a:t>能</a:t>
            </a:r>
            <a:r>
              <a:rPr lang="en-US" altLang="zh-CN" b="1" dirty="0">
                <a:solidFill>
                  <a:srgbClr val="FF0000"/>
                </a:solidFill>
                <a:latin typeface="新細明體" panose="02020500000000000000" pitchFamily="18" charset="-120"/>
                <a:ea typeface="新細明體" panose="02020500000000000000" pitchFamily="18" charset="-120"/>
              </a:rPr>
              <a:t>(Artificial Intelligence, AI)</a:t>
            </a:r>
            <a:r>
              <a:rPr lang="zh-CN" altLang="en-US" b="1" dirty="0">
                <a:solidFill>
                  <a:srgbClr val="FF0000"/>
                </a:solidFill>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賦予機器像人一樣具有</a:t>
            </a:r>
            <a:r>
              <a:rPr lang="zh-CN" altLang="en-US" dirty="0">
                <a:solidFill>
                  <a:schemeClr val="tx1"/>
                </a:solidFill>
                <a:latin typeface="新細明體" panose="02020500000000000000" pitchFamily="18" charset="-120"/>
                <a:ea typeface="新細明體" panose="02020500000000000000" pitchFamily="18" charset="-120"/>
              </a:rPr>
              <a:t>智能</a:t>
            </a:r>
            <a:r>
              <a:rPr lang="zh-CN" altLang="en-US" dirty="0">
                <a:latin typeface="新細明體" panose="02020500000000000000" pitchFamily="18" charset="-120"/>
                <a:ea typeface="新細明體" panose="02020500000000000000" pitchFamily="18" charset="-120"/>
              </a:rPr>
              <a:t>，成爲</a:t>
            </a:r>
            <a:r>
              <a:rPr lang="zh-HK" altLang="en-US" dirty="0">
                <a:latin typeface="新細明體" panose="02020500000000000000" pitchFamily="18" charset="-120"/>
                <a:ea typeface="新細明體" panose="02020500000000000000" pitchFamily="18" charset="-120"/>
              </a:rPr>
              <a:t>智</a:t>
            </a:r>
            <a:r>
              <a:rPr lang="zh-CN" altLang="en-US" dirty="0">
                <a:latin typeface="新細明體" panose="02020500000000000000" pitchFamily="18" charset="-120"/>
                <a:ea typeface="新細明體" panose="02020500000000000000" pitchFamily="18" charset="-120"/>
              </a:rPr>
              <a:t>能</a:t>
            </a:r>
            <a:r>
              <a:rPr lang="zh-HK" altLang="en-US" dirty="0">
                <a:latin typeface="新細明體" panose="02020500000000000000" pitchFamily="18" charset="-120"/>
                <a:ea typeface="新細明體" panose="02020500000000000000" pitchFamily="18" charset="-120"/>
              </a:rPr>
              <a:t>機器</a:t>
            </a:r>
            <a:endParaRPr lang="en-US" altLang="zh-HK"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約翰</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麥卡錫</a:t>
            </a:r>
            <a:r>
              <a:rPr lang="en-US" altLang="zh-CN" dirty="0">
                <a:latin typeface="新細明體" panose="02020500000000000000" pitchFamily="18" charset="-120"/>
                <a:ea typeface="新細明體" panose="02020500000000000000" pitchFamily="18" charset="-120"/>
              </a:rPr>
              <a:t>(</a:t>
            </a:r>
            <a:r>
              <a:rPr lang="en-US" altLang="zh-CN" b="1" dirty="0">
                <a:latin typeface="新細明體" panose="02020500000000000000" pitchFamily="18" charset="-120"/>
                <a:ea typeface="新細明體" panose="02020500000000000000" pitchFamily="18" charset="-120"/>
              </a:rPr>
              <a:t>John McCarthy</a:t>
            </a:r>
            <a:r>
              <a:rPr lang="en-US" altLang="zh-CN" dirty="0">
                <a:latin typeface="新細明體" panose="02020500000000000000" pitchFamily="18" charset="-120"/>
                <a:ea typeface="新細明體" panose="02020500000000000000" pitchFamily="18" charset="-120"/>
              </a:rPr>
              <a:t>)</a:t>
            </a:r>
            <a:r>
              <a:rPr lang="zh-CN" altLang="en-US" dirty="0">
                <a:latin typeface="新細明體" panose="02020500000000000000" pitchFamily="18" charset="-120"/>
                <a:ea typeface="新細明體" panose="02020500000000000000" pitchFamily="18" charset="-120"/>
              </a:rPr>
              <a:t>：「人工智能又稱機器智能，是指由人製造出來的機器所表現出來的智能。通常人工智能是指通過普通電腦程式的手段實現的類人智能技術。」</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074629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08D480-734E-4337-97BC-D09600DF34E2}"/>
              </a:ext>
            </a:extLst>
          </p:cNvPr>
          <p:cNvSpPr>
            <a:spLocks noGrp="1"/>
          </p:cNvSpPr>
          <p:nvPr>
            <p:ph type="title"/>
          </p:nvPr>
        </p:nvSpPr>
        <p:spPr>
          <a:xfrm>
            <a:off x="838200" y="527050"/>
            <a:ext cx="10515600" cy="1325563"/>
          </a:xfrm>
        </p:spPr>
        <p:txBody>
          <a:bodyPr/>
          <a:lstStyle/>
          <a:p>
            <a:r>
              <a:rPr lang="zh-CN" altLang="en-US" sz="4400" dirty="0">
                <a:latin typeface="新細明體" panose="02020500000000000000" pitchFamily="18" charset="-120"/>
                <a:ea typeface="新細明體" panose="02020500000000000000" pitchFamily="18" charset="-120"/>
              </a:rPr>
              <a:t>機器人群體學習系統</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1694A85F-7F51-4B98-B0C4-DFF94BEB4FA7}"/>
              </a:ext>
            </a:extLst>
          </p:cNvPr>
          <p:cNvSpPr>
            <a:spLocks noGrp="1"/>
          </p:cNvSpPr>
          <p:nvPr>
            <p:ph idx="1"/>
          </p:nvPr>
        </p:nvSpPr>
        <p:spPr>
          <a:xfrm>
            <a:off x="838200" y="2149474"/>
            <a:ext cx="6072266" cy="4785037"/>
          </a:xfrm>
        </p:spPr>
        <p:txBody>
          <a:bodyPr>
            <a:normAutofit/>
          </a:bodyPr>
          <a:lstStyle/>
          <a:p>
            <a:r>
              <a:rPr lang="en-US" altLang="zh-CN" sz="2600" dirty="0">
                <a:latin typeface="新細明體" panose="02020500000000000000" pitchFamily="18" charset="-120"/>
                <a:ea typeface="新細明體" panose="02020500000000000000" pitchFamily="18" charset="-120"/>
              </a:rPr>
              <a:t>Google</a:t>
            </a:r>
            <a:r>
              <a:rPr lang="zh-CN" altLang="en-US" sz="2600" dirty="0">
                <a:latin typeface="新細明體" panose="02020500000000000000" pitchFamily="18" charset="-120"/>
                <a:ea typeface="新細明體" panose="02020500000000000000" pitchFamily="18" charset="-120"/>
              </a:rPr>
              <a:t>發佈的一個</a:t>
            </a:r>
            <a:r>
              <a:rPr lang="zh-CN" altLang="en-US" sz="2600" dirty="0">
                <a:solidFill>
                  <a:srgbClr val="00B0F0"/>
                </a:solidFill>
                <a:latin typeface="新細明體" panose="02020500000000000000" pitchFamily="18" charset="-120"/>
                <a:ea typeface="新細明體" panose="02020500000000000000" pitchFamily="18" charset="-120"/>
              </a:rPr>
              <a:t>機器人群體學習系統</a:t>
            </a:r>
            <a:r>
              <a:rPr lang="zh-CN" altLang="en-US" sz="2600" dirty="0">
                <a:latin typeface="新細明體" panose="02020500000000000000" pitchFamily="18" charset="-120"/>
                <a:ea typeface="新細明體" panose="02020500000000000000" pitchFamily="18" charset="-120"/>
              </a:rPr>
              <a:t>：學習從盤中抓取物體</a:t>
            </a:r>
            <a:endParaRPr lang="en-US" altLang="zh-CN" sz="2600" dirty="0">
              <a:latin typeface="新細明體" panose="02020500000000000000" pitchFamily="18" charset="-120"/>
              <a:ea typeface="新細明體" panose="02020500000000000000" pitchFamily="18" charset="-120"/>
            </a:endParaRPr>
          </a:p>
          <a:p>
            <a:r>
              <a:rPr lang="en-US" altLang="zh-CN" sz="2600" dirty="0">
                <a:latin typeface="新細明體" panose="02020500000000000000" pitchFamily="18" charset="-120"/>
                <a:ea typeface="新細明體" panose="02020500000000000000" pitchFamily="18" charset="-120"/>
              </a:rPr>
              <a:t>14</a:t>
            </a:r>
            <a:r>
              <a:rPr lang="zh-CN" altLang="en-US" sz="2600" dirty="0">
                <a:latin typeface="新細明體" panose="02020500000000000000" pitchFamily="18" charset="-120"/>
                <a:ea typeface="新細明體" panose="02020500000000000000" pitchFamily="18" charset="-120"/>
              </a:rPr>
              <a:t>台機器收集了</a:t>
            </a:r>
            <a:r>
              <a:rPr lang="en-US" altLang="zh-CN" sz="2600" dirty="0">
                <a:latin typeface="新細明體" panose="02020500000000000000" pitchFamily="18" charset="-120"/>
                <a:ea typeface="新細明體" panose="02020500000000000000" pitchFamily="18" charset="-120"/>
              </a:rPr>
              <a:t>80</a:t>
            </a:r>
            <a:r>
              <a:rPr lang="zh-CN" altLang="en-US" sz="2600" dirty="0">
                <a:latin typeface="新細明體" panose="02020500000000000000" pitchFamily="18" charset="-120"/>
                <a:ea typeface="新細明體" panose="02020500000000000000" pitchFamily="18" charset="-120"/>
              </a:rPr>
              <a:t>萬次隨機抓取嘗試</a:t>
            </a:r>
            <a:endParaRPr lang="en-US" altLang="zh-CN" sz="2600" dirty="0">
              <a:latin typeface="新細明體" panose="02020500000000000000" pitchFamily="18" charset="-120"/>
              <a:ea typeface="新細明體" panose="02020500000000000000" pitchFamily="18" charset="-120"/>
            </a:endParaRPr>
          </a:p>
          <a:p>
            <a:r>
              <a:rPr lang="zh-CN" altLang="en-US" sz="2600" dirty="0">
                <a:latin typeface="新細明體" panose="02020500000000000000" pitchFamily="18" charset="-120"/>
                <a:ea typeface="新細明體" panose="02020500000000000000" pitchFamily="18" charset="-120"/>
              </a:rPr>
              <a:t>用這些數據訓練</a:t>
            </a:r>
            <a:r>
              <a:rPr lang="zh-CN" altLang="en-US" sz="2600" dirty="0">
                <a:solidFill>
                  <a:srgbClr val="00B0F0"/>
                </a:solidFill>
                <a:latin typeface="新細明體" panose="02020500000000000000" pitchFamily="18" charset="-120"/>
                <a:ea typeface="新細明體" panose="02020500000000000000" pitchFamily="18" charset="-120"/>
              </a:rPr>
              <a:t>深度神經網絡</a:t>
            </a:r>
            <a:r>
              <a:rPr lang="zh-CN" altLang="en-US" sz="2600" dirty="0">
                <a:latin typeface="新細明體" panose="02020500000000000000" pitchFamily="18" charset="-120"/>
                <a:ea typeface="新細明體" panose="02020500000000000000" pitchFamily="18" charset="-120"/>
              </a:rPr>
              <a:t> </a:t>
            </a:r>
            <a:r>
              <a:rPr lang="en-US" altLang="zh-CN" sz="26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dirty="0">
                <a:latin typeface="新細明體" panose="02020500000000000000" pitchFamily="18" charset="-120"/>
                <a:ea typeface="新細明體" panose="02020500000000000000" pitchFamily="18" charset="-120"/>
              </a:rPr>
              <a:t>機器人學會了如何在盤子中找到物體並將它抓起來的技巧</a:t>
            </a:r>
            <a:endParaRPr lang="en-US" altLang="zh-CN" sz="2600" dirty="0">
              <a:latin typeface="新細明體" panose="02020500000000000000" pitchFamily="18" charset="-120"/>
              <a:ea typeface="新細明體" panose="02020500000000000000" pitchFamily="18" charset="-120"/>
            </a:endParaRPr>
          </a:p>
          <a:p>
            <a:r>
              <a:rPr lang="zh-CN" altLang="en-US" sz="2600" dirty="0">
                <a:latin typeface="新細明體" panose="02020500000000000000" pitchFamily="18" charset="-120"/>
                <a:ea typeface="新細明體" panose="02020500000000000000" pitchFamily="18" charset="-120"/>
              </a:rPr>
              <a:t>某一個機器人學會了一種抓取方法</a:t>
            </a:r>
            <a:r>
              <a:rPr lang="en-US" altLang="zh-CN" sz="26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dirty="0">
                <a:solidFill>
                  <a:srgbClr val="00B0F0"/>
                </a:solidFill>
                <a:latin typeface="新細明體" panose="02020500000000000000" pitchFamily="18" charset="-120"/>
                <a:ea typeface="新細明體" panose="02020500000000000000" pitchFamily="18" charset="-120"/>
              </a:rPr>
              <a:t>立即通過網絡通知其他機器人</a:t>
            </a:r>
            <a:r>
              <a:rPr lang="zh-CN" altLang="en-US" sz="2600" dirty="0">
                <a:latin typeface="新細明體" panose="02020500000000000000" pitchFamily="18" charset="-120"/>
                <a:ea typeface="新細明體" panose="02020500000000000000" pitchFamily="18" charset="-120"/>
              </a:rPr>
              <a:t>，使學習速度成倍提高</a:t>
            </a:r>
            <a:endParaRPr lang="zh-HK" altLang="en-US" sz="2600" dirty="0">
              <a:latin typeface="新細明體" panose="02020500000000000000" pitchFamily="18" charset="-120"/>
              <a:ea typeface="新細明體" panose="02020500000000000000" pitchFamily="18" charset="-120"/>
            </a:endParaRPr>
          </a:p>
        </p:txBody>
      </p:sp>
      <p:pic>
        <p:nvPicPr>
          <p:cNvPr id="5" name="圖片 4" descr="一張含有 文字 的圖片&#10;&#10;自動產生的描述">
            <a:extLst>
              <a:ext uri="{FF2B5EF4-FFF2-40B4-BE49-F238E27FC236}">
                <a16:creationId xmlns:a16="http://schemas.microsoft.com/office/drawing/2014/main" id="{86EA7DD1-004A-406E-B96B-81D9A5AFB087}"/>
              </a:ext>
            </a:extLst>
          </p:cNvPr>
          <p:cNvPicPr>
            <a:picLocks noChangeAspect="1"/>
          </p:cNvPicPr>
          <p:nvPr/>
        </p:nvPicPr>
        <p:blipFill rotWithShape="1">
          <a:blip r:embed="rId2"/>
          <a:srcRect l="2124" t="3759"/>
          <a:stretch/>
        </p:blipFill>
        <p:spPr>
          <a:xfrm>
            <a:off x="6910466" y="2403734"/>
            <a:ext cx="5416446" cy="3098449"/>
          </a:xfrm>
          <a:prstGeom prst="rect">
            <a:avLst/>
          </a:prstGeom>
        </p:spPr>
      </p:pic>
      <p:pic>
        <p:nvPicPr>
          <p:cNvPr id="7" name="圖片 6">
            <a:extLst>
              <a:ext uri="{FF2B5EF4-FFF2-40B4-BE49-F238E27FC236}">
                <a16:creationId xmlns:a16="http://schemas.microsoft.com/office/drawing/2014/main" id="{8AE87E72-E10B-4C7D-90C9-3F59B6AB8D63}"/>
              </a:ext>
            </a:extLst>
          </p:cNvPr>
          <p:cNvPicPr>
            <a:picLocks noChangeAspect="1"/>
          </p:cNvPicPr>
          <p:nvPr/>
        </p:nvPicPr>
        <p:blipFill rotWithShape="1">
          <a:blip r:embed="rId3"/>
          <a:srcRect b="31670"/>
          <a:stretch/>
        </p:blipFill>
        <p:spPr>
          <a:xfrm>
            <a:off x="838200" y="1586041"/>
            <a:ext cx="4019550" cy="334040"/>
          </a:xfrm>
          <a:prstGeom prst="rect">
            <a:avLst/>
          </a:prstGeom>
        </p:spPr>
      </p:pic>
    </p:spTree>
    <p:extLst>
      <p:ext uri="{BB962C8B-B14F-4D97-AF65-F5344CB8AC3E}">
        <p14:creationId xmlns:p14="http://schemas.microsoft.com/office/powerpoint/2010/main" val="3052612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9F895B87-63A0-4345-98AC-547B25EBEA6E}"/>
              </a:ext>
            </a:extLst>
          </p:cNvPr>
          <p:cNvSpPr>
            <a:spLocks noGrp="1"/>
          </p:cNvSpPr>
          <p:nvPr>
            <p:ph type="title"/>
          </p:nvPr>
        </p:nvSpPr>
        <p:spPr>
          <a:xfrm>
            <a:off x="630935" y="621792"/>
            <a:ext cx="4818888" cy="1481328"/>
          </a:xfrm>
        </p:spPr>
        <p:txBody>
          <a:bodyPr anchor="b">
            <a:normAutofit fontScale="90000"/>
          </a:bodyPr>
          <a:lstStyle/>
          <a:p>
            <a:r>
              <a:rPr lang="zh-CN" altLang="en-US" sz="5400" dirty="0">
                <a:latin typeface="新細明體" panose="02020500000000000000" pitchFamily="18" charset="-120"/>
                <a:ea typeface="新細明體" panose="02020500000000000000" pitchFamily="18" charset="-120"/>
              </a:rPr>
              <a:t>圖片和文字理解</a:t>
            </a:r>
            <a:endParaRPr lang="en-US" altLang="zh-CN" sz="5400" dirty="0">
              <a:latin typeface="新細明體" panose="02020500000000000000" pitchFamily="18" charset="-120"/>
              <a:ea typeface="新細明體" panose="02020500000000000000" pitchFamily="18" charset="-120"/>
            </a:endParaRP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5E10DFBD-2CA3-4C82-956D-6826CD6CC767}"/>
              </a:ext>
            </a:extLst>
          </p:cNvPr>
          <p:cNvSpPr>
            <a:spLocks noGrp="1"/>
          </p:cNvSpPr>
          <p:nvPr>
            <p:ph idx="1"/>
          </p:nvPr>
        </p:nvSpPr>
        <p:spPr>
          <a:xfrm>
            <a:off x="630935" y="2660904"/>
            <a:ext cx="5290179" cy="3547872"/>
          </a:xfrm>
        </p:spPr>
        <p:txBody>
          <a:bodyPr anchor="t">
            <a:normAutofit/>
          </a:bodyPr>
          <a:lstStyle/>
          <a:p>
            <a:r>
              <a:rPr lang="zh-CN" altLang="en-US" sz="2200" dirty="0">
                <a:latin typeface="新細明體" panose="02020500000000000000" pitchFamily="18" charset="-120"/>
                <a:ea typeface="新細明體" panose="02020500000000000000" pitchFamily="18" charset="-120"/>
              </a:rPr>
              <a:t>基於</a:t>
            </a:r>
            <a:r>
              <a:rPr lang="zh-CN" altLang="en-US" sz="2200" dirty="0">
                <a:solidFill>
                  <a:srgbClr val="009BD2"/>
                </a:solidFill>
                <a:latin typeface="新細明體" panose="02020500000000000000" pitchFamily="18" charset="-120"/>
                <a:ea typeface="新細明體" panose="02020500000000000000" pitchFamily="18" charset="-120"/>
              </a:rPr>
              <a:t>神經網絡的端對端學習方法</a:t>
            </a:r>
            <a:r>
              <a:rPr lang="zh-CN" altLang="en-US" sz="2200" dirty="0">
                <a:latin typeface="新細明體" panose="02020500000000000000" pitchFamily="18" charset="-120"/>
                <a:ea typeface="新細明體" panose="02020500000000000000" pitchFamily="18" charset="-120"/>
              </a:rPr>
              <a:t>：以互聯網上大量帶標簽或評語的圖片爲訓練數據，學習圖片和這些標簽、評語之間的對應關係</a:t>
            </a:r>
            <a:endParaRPr lang="en-US" altLang="zh-CN" sz="2200" dirty="0">
              <a:latin typeface="新細明體" panose="02020500000000000000" pitchFamily="18" charset="-120"/>
              <a:ea typeface="新細明體" panose="02020500000000000000" pitchFamily="18" charset="-120"/>
            </a:endParaRPr>
          </a:p>
          <a:p>
            <a:r>
              <a:rPr lang="zh-CN" altLang="en-US" sz="2200" dirty="0">
                <a:latin typeface="新細明體" panose="02020500000000000000" pitchFamily="18" charset="-120"/>
                <a:ea typeface="新細明體" panose="02020500000000000000" pitchFamily="18" charset="-120"/>
              </a:rPr>
              <a:t>一開始，</a:t>
            </a:r>
            <a:r>
              <a:rPr lang="zh-HK" altLang="en-US" sz="2200" dirty="0">
                <a:latin typeface="新細明體" panose="02020500000000000000" pitchFamily="18" charset="-120"/>
                <a:ea typeface="新細明體" panose="02020500000000000000" pitchFamily="18" charset="-120"/>
              </a:rPr>
              <a:t>系統</a:t>
            </a:r>
            <a:r>
              <a:rPr lang="zh-CN" altLang="en-US" sz="2200" dirty="0">
                <a:latin typeface="新細明體" panose="02020500000000000000" pitchFamily="18" charset="-120"/>
                <a:ea typeface="新細明體" panose="02020500000000000000" pitchFamily="18" charset="-120"/>
              </a:rPr>
              <a:t>對這些對應關係一無所知 </a:t>
            </a:r>
            <a:r>
              <a:rPr lang="en-US" altLang="zh-CN" sz="22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200" dirty="0">
                <a:latin typeface="新細明體" panose="02020500000000000000" pitchFamily="18" charset="-120"/>
                <a:ea typeface="新細明體" panose="02020500000000000000" pitchFamily="18" charset="-120"/>
              </a:rPr>
              <a:t>經過大量學習，機器即可</a:t>
            </a:r>
            <a:r>
              <a:rPr lang="zh-CN" altLang="en-US" sz="2200" dirty="0">
                <a:solidFill>
                  <a:srgbClr val="009BD2"/>
                </a:solidFill>
                <a:latin typeface="新細明體" panose="02020500000000000000" pitchFamily="18" charset="-120"/>
                <a:ea typeface="新細明體" panose="02020500000000000000" pitchFamily="18" charset="-120"/>
              </a:rPr>
              <a:t>找出圖片內容和單詞之間的內在聯繫</a:t>
            </a:r>
            <a:r>
              <a:rPr lang="zh-CN" altLang="en-US" sz="2200" dirty="0">
                <a:latin typeface="新細明體" panose="02020500000000000000" pitchFamily="18" charset="-120"/>
                <a:ea typeface="新細明體" panose="02020500000000000000" pitchFamily="18" charset="-120"/>
              </a:rPr>
              <a:t> </a:t>
            </a:r>
            <a:r>
              <a:rPr lang="en-US" altLang="zh-CN" sz="2200" dirty="0">
                <a:latin typeface="新細明體" panose="02020500000000000000" pitchFamily="18" charset="-120"/>
                <a:ea typeface="新細明體" panose="02020500000000000000" pitchFamily="18" charset="-120"/>
                <a:sym typeface="Wingdings" panose="05000000000000000000" pitchFamily="2" charset="2"/>
              </a:rPr>
              <a:t></a:t>
            </a:r>
            <a:r>
              <a:rPr lang="en-US" altLang="zh-CN" sz="2200" dirty="0">
                <a:solidFill>
                  <a:srgbClr val="009BD2"/>
                </a:solidFill>
                <a:latin typeface="新細明體" panose="02020500000000000000" pitchFamily="18" charset="-120"/>
                <a:ea typeface="新細明體" panose="02020500000000000000" pitchFamily="18" charset="-120"/>
                <a:sym typeface="Wingdings" panose="05000000000000000000" pitchFamily="2" charset="2"/>
              </a:rPr>
              <a:t> </a:t>
            </a:r>
            <a:r>
              <a:rPr lang="zh-CN" altLang="en-US" sz="2200" dirty="0">
                <a:solidFill>
                  <a:srgbClr val="009BD2"/>
                </a:solidFill>
                <a:latin typeface="新細明體" panose="02020500000000000000" pitchFamily="18" charset="-120"/>
                <a:ea typeface="新細明體" panose="02020500000000000000" pitchFamily="18" charset="-120"/>
                <a:sym typeface="Wingdings" panose="05000000000000000000" pitchFamily="2" charset="2"/>
              </a:rPr>
              <a:t>將</a:t>
            </a:r>
            <a:r>
              <a:rPr lang="zh-CN" altLang="en-US" sz="2200" dirty="0">
                <a:solidFill>
                  <a:srgbClr val="009BD2"/>
                </a:solidFill>
                <a:latin typeface="新細明體" panose="02020500000000000000" pitchFamily="18" charset="-120"/>
                <a:ea typeface="新細明體" panose="02020500000000000000" pitchFamily="18" charset="-120"/>
              </a:rPr>
              <a:t>單詞連貫成自然語句</a:t>
            </a:r>
            <a:r>
              <a:rPr lang="zh-CN" altLang="en-US" sz="2200" dirty="0">
                <a:latin typeface="新細明體" panose="02020500000000000000" pitchFamily="18" charset="-120"/>
                <a:ea typeface="新細明體" panose="02020500000000000000" pitchFamily="18" charset="-120"/>
              </a:rPr>
              <a:t>，出來的效果就如同理解了這幅圖片</a:t>
            </a:r>
            <a:endParaRPr lang="zh-HK" altLang="en-US" sz="2200" dirty="0">
              <a:latin typeface="新細明體" panose="02020500000000000000" pitchFamily="18" charset="-120"/>
              <a:ea typeface="新細明體" panose="02020500000000000000" pitchFamily="18" charset="-120"/>
            </a:endParaRPr>
          </a:p>
        </p:txBody>
      </p:sp>
      <p:pic>
        <p:nvPicPr>
          <p:cNvPr id="5" name="圖片 4" descr="一張含有 文字 的圖片&#10;&#10;自動產生的描述">
            <a:extLst>
              <a:ext uri="{FF2B5EF4-FFF2-40B4-BE49-F238E27FC236}">
                <a16:creationId xmlns:a16="http://schemas.microsoft.com/office/drawing/2014/main" id="{24F5F619-828B-4EA0-AF5B-17B05F8284FE}"/>
              </a:ext>
            </a:extLst>
          </p:cNvPr>
          <p:cNvPicPr>
            <a:picLocks noChangeAspect="1"/>
          </p:cNvPicPr>
          <p:nvPr/>
        </p:nvPicPr>
        <p:blipFill>
          <a:blip r:embed="rId2"/>
          <a:stretch>
            <a:fillRect/>
          </a:stretch>
        </p:blipFill>
        <p:spPr>
          <a:xfrm>
            <a:off x="6518772" y="896798"/>
            <a:ext cx="5458968" cy="5514110"/>
          </a:xfrm>
          <a:prstGeom prst="rect">
            <a:avLst/>
          </a:prstGeom>
        </p:spPr>
      </p:pic>
    </p:spTree>
    <p:extLst>
      <p:ext uri="{BB962C8B-B14F-4D97-AF65-F5344CB8AC3E}">
        <p14:creationId xmlns:p14="http://schemas.microsoft.com/office/powerpoint/2010/main" val="2768359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AD952C-A578-4031-B22C-5D63C7724847}"/>
              </a:ext>
            </a:extLst>
          </p:cNvPr>
          <p:cNvSpPr>
            <a:spLocks noGrp="1"/>
          </p:cNvSpPr>
          <p:nvPr>
            <p:ph type="title"/>
          </p:nvPr>
        </p:nvSpPr>
        <p:spPr/>
        <p:txBody>
          <a:bodyPr/>
          <a:lstStyle/>
          <a:p>
            <a:r>
              <a:rPr lang="en-US" altLang="zh-CN" dirty="0">
                <a:latin typeface="新細明體" panose="02020500000000000000" pitchFamily="18" charset="-120"/>
                <a:ea typeface="新細明體" panose="02020500000000000000" pitchFamily="18" charset="-120"/>
              </a:rPr>
              <a:t>AlphaGo</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E8AABA87-EC28-4C5F-8BF0-C6E89D536387}"/>
              </a:ext>
            </a:extLst>
          </p:cNvPr>
          <p:cNvSpPr>
            <a:spLocks noGrp="1"/>
          </p:cNvSpPr>
          <p:nvPr>
            <p:ph idx="1"/>
          </p:nvPr>
        </p:nvSpPr>
        <p:spPr>
          <a:xfrm>
            <a:off x="838200" y="2011440"/>
            <a:ext cx="10515600" cy="5579517"/>
          </a:xfrm>
        </p:spPr>
        <p:txBody>
          <a:bodyPr>
            <a:normAutofit/>
          </a:bodyPr>
          <a:lstStyle/>
          <a:p>
            <a:pPr>
              <a:lnSpc>
                <a:spcPct val="110000"/>
              </a:lnSpc>
            </a:pPr>
            <a:r>
              <a:rPr lang="en-US" altLang="zh-CN" sz="2600" dirty="0">
                <a:latin typeface="新細明體" panose="02020500000000000000" pitchFamily="18" charset="-120"/>
                <a:ea typeface="新細明體" panose="02020500000000000000" pitchFamily="18" charset="-120"/>
              </a:rPr>
              <a:t>2016 </a:t>
            </a:r>
            <a:r>
              <a:rPr lang="zh-CN" altLang="en-US" sz="2600" dirty="0">
                <a:latin typeface="新細明體" panose="02020500000000000000" pitchFamily="18" charset="-120"/>
                <a:ea typeface="新細明體" panose="02020500000000000000" pitchFamily="18" charset="-120"/>
              </a:rPr>
              <a:t>年，</a:t>
            </a:r>
            <a:r>
              <a:rPr lang="en-US" altLang="zh-HK" sz="2600" dirty="0">
                <a:latin typeface="新細明體" panose="02020500000000000000" pitchFamily="18" charset="-120"/>
                <a:ea typeface="新細明體" panose="02020500000000000000" pitchFamily="18" charset="-120"/>
              </a:rPr>
              <a:t>DeepMind </a:t>
            </a:r>
            <a:r>
              <a:rPr lang="zh-HK" altLang="en-US" sz="2600" dirty="0">
                <a:latin typeface="新細明體" panose="02020500000000000000" pitchFamily="18" charset="-120"/>
                <a:ea typeface="新細明體" panose="02020500000000000000" pitchFamily="18" charset="-120"/>
              </a:rPr>
              <a:t>的</a:t>
            </a:r>
            <a:r>
              <a:rPr lang="en-US" altLang="zh-CN" sz="2600" dirty="0">
                <a:latin typeface="新細明體" panose="02020500000000000000" pitchFamily="18" charset="-120"/>
                <a:ea typeface="新細明體" panose="02020500000000000000" pitchFamily="18" charset="-120"/>
              </a:rPr>
              <a:t>AlphaGo </a:t>
            </a:r>
            <a:r>
              <a:rPr lang="zh-CN" altLang="en-US" sz="2600" dirty="0">
                <a:latin typeface="新細明體" panose="02020500000000000000" pitchFamily="18" charset="-120"/>
                <a:ea typeface="新細明體" panose="02020500000000000000" pitchFamily="18" charset="-120"/>
              </a:rPr>
              <a:t>機器人戰勝了韓國棋手李世石九段</a:t>
            </a:r>
            <a:endParaRPr lang="en-US" altLang="zh-CN" sz="2600" dirty="0">
              <a:latin typeface="新細明體" panose="02020500000000000000" pitchFamily="18" charset="-120"/>
              <a:ea typeface="新細明體" panose="02020500000000000000" pitchFamily="18" charset="-120"/>
            </a:endParaRPr>
          </a:p>
          <a:p>
            <a:pPr>
              <a:lnSpc>
                <a:spcPct val="110000"/>
              </a:lnSpc>
            </a:pPr>
            <a:r>
              <a:rPr lang="en-US" altLang="zh-CN" sz="2600" dirty="0">
                <a:latin typeface="新細明體" panose="02020500000000000000" pitchFamily="18" charset="-120"/>
                <a:ea typeface="新細明體" panose="02020500000000000000" pitchFamily="18" charset="-120"/>
              </a:rPr>
              <a:t>DeepMind </a:t>
            </a:r>
            <a:r>
              <a:rPr lang="zh-CN" altLang="en-US" sz="2600" dirty="0">
                <a:latin typeface="新細明體" panose="02020500000000000000" pitchFamily="18" charset="-120"/>
                <a:ea typeface="新細明體" panose="02020500000000000000" pitchFamily="18" charset="-120"/>
              </a:rPr>
              <a:t>的研究者</a:t>
            </a:r>
            <a:r>
              <a:rPr lang="zh-CN" altLang="en-US" sz="2600" dirty="0">
                <a:solidFill>
                  <a:srgbClr val="009BD2"/>
                </a:solidFill>
                <a:latin typeface="新細明體" panose="02020500000000000000" pitchFamily="18" charset="-120"/>
                <a:ea typeface="新細明體" panose="02020500000000000000" pitchFamily="18" charset="-120"/>
              </a:rPr>
              <a:t>利用神經網絡將棋局映射到一個連續的狀態空間</a:t>
            </a:r>
            <a:r>
              <a:rPr lang="zh-CN" altLang="en-US" sz="2600" dirty="0">
                <a:latin typeface="新細明體" panose="02020500000000000000" pitchFamily="18" charset="-120"/>
                <a:ea typeface="新細明體" panose="02020500000000000000" pitchFamily="18" charset="-120"/>
              </a:rPr>
              <a:t>後 </a:t>
            </a:r>
            <a:r>
              <a:rPr lang="en-US" altLang="zh-CN" sz="26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dirty="0">
                <a:latin typeface="新細明體" panose="02020500000000000000" pitchFamily="18" charset="-120"/>
                <a:ea typeface="新細明體" panose="02020500000000000000" pitchFamily="18" charset="-120"/>
              </a:rPr>
              <a:t>空間裏判斷盤面的價值會非常容易</a:t>
            </a:r>
            <a:endParaRPr lang="en-US" altLang="zh-CN" sz="2600" dirty="0">
              <a:latin typeface="新細明體" panose="02020500000000000000" pitchFamily="18" charset="-120"/>
              <a:ea typeface="新細明體" panose="02020500000000000000" pitchFamily="18" charset="-120"/>
            </a:endParaRPr>
          </a:p>
          <a:p>
            <a:pPr>
              <a:lnSpc>
                <a:spcPct val="110000"/>
              </a:lnSpc>
            </a:pPr>
            <a:r>
              <a:rPr lang="zh-CN" altLang="en-US" sz="2600" dirty="0">
                <a:latin typeface="新細明體" panose="02020500000000000000" pitchFamily="18" charset="-120"/>
                <a:ea typeface="新細明體" panose="02020500000000000000" pitchFamily="18" charset="-120"/>
              </a:rPr>
              <a:t>這個連續空間就如同人類棋手腦裏的感覺空間：看到一個盤面，在這個空間裏自然形成了優劣强弱的判斷，不過機器是</a:t>
            </a:r>
            <a:r>
              <a:rPr lang="zh-CN" altLang="en-US" sz="2600" dirty="0">
                <a:solidFill>
                  <a:srgbClr val="009BD2"/>
                </a:solidFill>
                <a:latin typeface="新細明體" panose="02020500000000000000" pitchFamily="18" charset="-120"/>
                <a:ea typeface="新細明體" panose="02020500000000000000" pitchFamily="18" charset="-120"/>
              </a:rPr>
              <a:t>純粹計算出來的</a:t>
            </a:r>
            <a:endParaRPr lang="en-US" altLang="zh-CN" sz="2600" dirty="0">
              <a:solidFill>
                <a:srgbClr val="009BD2"/>
              </a:solidFill>
              <a:latin typeface="新細明體" panose="02020500000000000000" pitchFamily="18" charset="-120"/>
              <a:ea typeface="新細明體" panose="02020500000000000000" pitchFamily="18" charset="-120"/>
            </a:endParaRPr>
          </a:p>
          <a:p>
            <a:pPr>
              <a:lnSpc>
                <a:spcPct val="110000"/>
              </a:lnSpc>
            </a:pPr>
            <a:r>
              <a:rPr lang="zh-CN" altLang="en-US" sz="2600" dirty="0">
                <a:latin typeface="新細明體" panose="02020500000000000000" pitchFamily="18" charset="-120"/>
                <a:ea typeface="新細明體" panose="02020500000000000000" pitchFamily="18" charset="-120"/>
              </a:rPr>
              <a:t>改進的</a:t>
            </a:r>
            <a:r>
              <a:rPr lang="en-US" altLang="zh-CN" sz="2600" dirty="0">
                <a:latin typeface="新細明體" panose="02020500000000000000" pitchFamily="18" charset="-120"/>
                <a:ea typeface="新細明體" panose="02020500000000000000" pitchFamily="18" charset="-120"/>
              </a:rPr>
              <a:t>AlphaGo-Zero</a:t>
            </a:r>
            <a:r>
              <a:rPr lang="zh-CN" altLang="en-US" sz="2600" dirty="0">
                <a:latin typeface="新細明體" panose="02020500000000000000" pitchFamily="18" charset="-120"/>
                <a:ea typeface="新細明體" panose="02020500000000000000" pitchFamily="18" charset="-120"/>
              </a:rPr>
              <a:t>：拋開了對人類的學習，僅</a:t>
            </a:r>
            <a:r>
              <a:rPr lang="zh-CN" altLang="en-US" sz="2600" dirty="0">
                <a:solidFill>
                  <a:srgbClr val="009BD2"/>
                </a:solidFill>
                <a:latin typeface="新細明體" panose="02020500000000000000" pitchFamily="18" charset="-120"/>
                <a:ea typeface="新細明體" panose="02020500000000000000" pitchFamily="18" charset="-120"/>
              </a:rPr>
              <a:t>通過自我對弈學習了强大的棋力 </a:t>
            </a:r>
            <a:r>
              <a:rPr lang="en-US" altLang="zh-CN" sz="26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dirty="0">
                <a:latin typeface="新細明體" panose="02020500000000000000" pitchFamily="18" charset="-120"/>
                <a:ea typeface="新細明體" panose="02020500000000000000" pitchFamily="18" charset="-120"/>
              </a:rPr>
              <a:t>機器可以擺脫人類自有經驗的束縛，實現獨立的機器智能</a:t>
            </a:r>
            <a:endParaRPr lang="zh-HK" altLang="en-US" sz="2600" dirty="0">
              <a:latin typeface="新細明體" panose="02020500000000000000" pitchFamily="18" charset="-120"/>
              <a:ea typeface="新細明體" panose="02020500000000000000" pitchFamily="18" charset="-120"/>
            </a:endParaRPr>
          </a:p>
        </p:txBody>
      </p:sp>
      <p:pic>
        <p:nvPicPr>
          <p:cNvPr id="4" name="圖片 3">
            <a:extLst>
              <a:ext uri="{FF2B5EF4-FFF2-40B4-BE49-F238E27FC236}">
                <a16:creationId xmlns:a16="http://schemas.microsoft.com/office/drawing/2014/main" id="{133542FD-7859-47FB-8602-EA736227AB7C}"/>
              </a:ext>
            </a:extLst>
          </p:cNvPr>
          <p:cNvPicPr>
            <a:picLocks noChangeAspect="1"/>
          </p:cNvPicPr>
          <p:nvPr/>
        </p:nvPicPr>
        <p:blipFill rotWithShape="1">
          <a:blip r:embed="rId2"/>
          <a:srcRect b="31670"/>
          <a:stretch/>
        </p:blipFill>
        <p:spPr>
          <a:xfrm>
            <a:off x="838200" y="1331788"/>
            <a:ext cx="1657351" cy="346184"/>
          </a:xfrm>
          <a:prstGeom prst="rect">
            <a:avLst/>
          </a:prstGeom>
        </p:spPr>
      </p:pic>
    </p:spTree>
    <p:extLst>
      <p:ext uri="{BB962C8B-B14F-4D97-AF65-F5344CB8AC3E}">
        <p14:creationId xmlns:p14="http://schemas.microsoft.com/office/powerpoint/2010/main" val="411301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EC83AD-649F-412C-8437-7DF63897ECFD}"/>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機器智能會超過人類嗎？</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00CC2BA1-6EAC-4614-9742-069EB80EEAD5}"/>
              </a:ext>
            </a:extLst>
          </p:cNvPr>
          <p:cNvSpPr>
            <a:spLocks noGrp="1"/>
          </p:cNvSpPr>
          <p:nvPr>
            <p:ph idx="1"/>
          </p:nvPr>
        </p:nvSpPr>
        <p:spPr/>
        <p:txBody>
          <a:bodyPr/>
          <a:lstStyle/>
          <a:p>
            <a:pPr>
              <a:lnSpc>
                <a:spcPct val="100000"/>
              </a:lnSpc>
            </a:pPr>
            <a:r>
              <a:rPr lang="zh-CN" altLang="en-US" dirty="0">
                <a:latin typeface="新細明體" panose="02020500000000000000" pitchFamily="18" charset="-120"/>
                <a:ea typeface="新細明體" panose="02020500000000000000" pitchFamily="18" charset="-120"/>
              </a:rPr>
              <a:t>機器學習技術雖然在近年取得了長足進步，但</a:t>
            </a:r>
            <a:r>
              <a:rPr lang="zh-CN" altLang="en-US" dirty="0">
                <a:solidFill>
                  <a:srgbClr val="009BD2"/>
                </a:solidFill>
                <a:latin typeface="新細明體" panose="02020500000000000000" pitchFamily="18" charset="-120"/>
                <a:ea typeface="新細明體" panose="02020500000000000000" pitchFamily="18" charset="-120"/>
              </a:rPr>
              <a:t>距離成熟還有相當長的路要走</a:t>
            </a:r>
            <a:endParaRPr lang="en-US" altLang="zh-CN" dirty="0">
              <a:solidFill>
                <a:srgbClr val="009BD2"/>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機器在衆多任務上一項一項超過人類</a:t>
            </a:r>
            <a:r>
              <a:rPr lang="zh-CN" altLang="en-US" dirty="0">
                <a:solidFill>
                  <a:srgbClr val="009BD2"/>
                </a:solidFill>
                <a:latin typeface="新細明體" panose="02020500000000000000" pitchFamily="18" charset="-120"/>
                <a:ea typeface="新細明體" panose="02020500000000000000" pitchFamily="18" charset="-120"/>
              </a:rPr>
              <a:t>並不奇怪</a:t>
            </a:r>
            <a:r>
              <a:rPr lang="zh-CN" altLang="en-US" dirty="0">
                <a:latin typeface="新細明體" panose="02020500000000000000" pitchFamily="18" charset="-120"/>
                <a:ea typeface="新細明體" panose="02020500000000000000" pitchFamily="18" charset="-120"/>
              </a:rPr>
              <a:t>，因爲人類的歷史就是一部被機器超越的歷史：從</a:t>
            </a:r>
            <a:r>
              <a:rPr lang="zh-CN" altLang="en-US" dirty="0">
                <a:solidFill>
                  <a:srgbClr val="009BD2"/>
                </a:solidFill>
                <a:latin typeface="新細明體" panose="02020500000000000000" pitchFamily="18" charset="-120"/>
                <a:ea typeface="新細明體" panose="02020500000000000000" pitchFamily="18" charset="-120"/>
              </a:rPr>
              <a:t>汽車</a:t>
            </a:r>
            <a:r>
              <a:rPr lang="zh-CN" altLang="en-US" dirty="0">
                <a:latin typeface="新細明體" panose="02020500000000000000" pitchFamily="18" charset="-120"/>
                <a:ea typeface="新細明體" panose="02020500000000000000" pitchFamily="18" charset="-120"/>
              </a:rPr>
              <a:t>到</a:t>
            </a:r>
            <a:r>
              <a:rPr lang="zh-CN" altLang="en-US" dirty="0">
                <a:solidFill>
                  <a:srgbClr val="009BD2"/>
                </a:solidFill>
                <a:latin typeface="新細明體" panose="02020500000000000000" pitchFamily="18" charset="-120"/>
                <a:ea typeface="新細明體" panose="02020500000000000000" pitchFamily="18" charset="-120"/>
              </a:rPr>
              <a:t>飛機</a:t>
            </a:r>
            <a:r>
              <a:rPr lang="zh-CN" altLang="en-US" dirty="0">
                <a:latin typeface="新細明體" panose="02020500000000000000" pitchFamily="18" charset="-120"/>
                <a:ea typeface="新細明體" panose="02020500000000000000" pitchFamily="18" charset="-120"/>
              </a:rPr>
              <a:t>，從</a:t>
            </a:r>
            <a:r>
              <a:rPr lang="zh-CN" altLang="en-US" dirty="0">
                <a:solidFill>
                  <a:srgbClr val="009BD2"/>
                </a:solidFill>
                <a:latin typeface="新細明體" panose="02020500000000000000" pitchFamily="18" charset="-120"/>
                <a:ea typeface="新細明體" panose="02020500000000000000" pitchFamily="18" charset="-120"/>
              </a:rPr>
              <a:t>計算機</a:t>
            </a:r>
            <a:r>
              <a:rPr lang="zh-CN" altLang="en-US" dirty="0">
                <a:latin typeface="新細明體" panose="02020500000000000000" pitchFamily="18" charset="-120"/>
                <a:ea typeface="新細明體" panose="02020500000000000000" pitchFamily="18" charset="-120"/>
              </a:rPr>
              <a:t>到</a:t>
            </a:r>
            <a:r>
              <a:rPr lang="zh-CN" altLang="en-US" dirty="0">
                <a:solidFill>
                  <a:srgbClr val="009BD2"/>
                </a:solidFill>
                <a:latin typeface="新細明體" panose="02020500000000000000" pitchFamily="18" charset="-120"/>
                <a:ea typeface="新細明體" panose="02020500000000000000" pitchFamily="18" charset="-120"/>
              </a:rPr>
              <a:t> </a:t>
            </a:r>
            <a:r>
              <a:rPr lang="en-US" altLang="zh-CN" dirty="0">
                <a:solidFill>
                  <a:srgbClr val="009BD2"/>
                </a:solidFill>
                <a:latin typeface="新細明體" panose="02020500000000000000" pitchFamily="18" charset="-120"/>
                <a:ea typeface="新細明體" panose="02020500000000000000" pitchFamily="18" charset="-120"/>
              </a:rPr>
              <a:t>GPU </a:t>
            </a:r>
          </a:p>
          <a:p>
            <a:pPr>
              <a:lnSpc>
                <a:spcPct val="100000"/>
              </a:lnSpc>
            </a:pPr>
            <a:r>
              <a:rPr lang="zh-CN" altLang="en-US" dirty="0">
                <a:latin typeface="新細明體" panose="02020500000000000000" pitchFamily="18" charset="-120"/>
                <a:ea typeface="新細明體" panose="02020500000000000000" pitchFamily="18" charset="-120"/>
              </a:rPr>
              <a:t>以機器學習爲代表的人工智能技術飛速發展，</a:t>
            </a:r>
            <a:r>
              <a:rPr lang="zh-CN" altLang="en-US" dirty="0">
                <a:solidFill>
                  <a:srgbClr val="009BD2"/>
                </a:solidFill>
                <a:latin typeface="新細明體" panose="02020500000000000000" pitchFamily="18" charset="-120"/>
                <a:ea typeface="新細明體" panose="02020500000000000000" pitchFamily="18" charset="-120"/>
              </a:rPr>
              <a:t>人們用大量真實數 據、更强大的計算資源去訓練更複雜的模型</a:t>
            </a:r>
            <a:r>
              <a:rPr lang="zh-CN" altLang="en-US" dirty="0">
                <a:latin typeface="新細明體" panose="02020500000000000000" pitchFamily="18" charset="-120"/>
                <a:ea typeface="新細明體" panose="02020500000000000000" pitchFamily="18" charset="-120"/>
              </a:rPr>
              <a:t>，完成以前無法想像的任務</a:t>
            </a:r>
            <a:endParaRPr lang="en-US" altLang="zh-CN"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1061603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545950-5B68-4AD4-9346-E02354389217}"/>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機器智能會超過人類嗎？</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CDBB9CF7-49E8-4905-81A6-3C834A99629C}"/>
              </a:ext>
            </a:extLst>
          </p:cNvPr>
          <p:cNvSpPr>
            <a:spLocks noGrp="1"/>
          </p:cNvSpPr>
          <p:nvPr>
            <p:ph idx="1"/>
          </p:nvPr>
        </p:nvSpPr>
        <p:spPr>
          <a:xfrm>
            <a:off x="838200" y="1825625"/>
            <a:ext cx="10515600" cy="4667250"/>
          </a:xfrm>
        </p:spPr>
        <p:txBody>
          <a:bodyPr/>
          <a:lstStyle/>
          <a:p>
            <a:pPr>
              <a:lnSpc>
                <a:spcPct val="100000"/>
              </a:lnSpc>
            </a:pPr>
            <a:r>
              <a:rPr lang="zh-CN" altLang="en-US" dirty="0">
                <a:latin typeface="新細明體" panose="02020500000000000000" pitchFamily="18" charset="-120"/>
                <a:ea typeface="新細明體" panose="02020500000000000000" pitchFamily="18" charset="-120"/>
              </a:rPr>
              <a:t>人們研究</a:t>
            </a:r>
            <a:r>
              <a:rPr lang="zh-CN" altLang="en-US" dirty="0">
                <a:solidFill>
                  <a:srgbClr val="009BD2"/>
                </a:solidFill>
                <a:latin typeface="新細明體" panose="02020500000000000000" pitchFamily="18" charset="-120"/>
                <a:ea typeface="新細明體" panose="02020500000000000000" pitchFamily="18" charset="-120"/>
              </a:rPr>
              <a:t>遷移學習</a:t>
            </a:r>
            <a:r>
              <a:rPr lang="zh-CN" altLang="en-US" dirty="0">
                <a:latin typeface="新細明體" panose="02020500000000000000" pitchFamily="18" charset="-120"/>
                <a:ea typeface="新細明體" panose="02020500000000000000" pitchFamily="18" charset="-120"/>
              </a:rPr>
              <a:t>、</a:t>
            </a:r>
            <a:r>
              <a:rPr lang="zh-CN" altLang="en-US" dirty="0">
                <a:solidFill>
                  <a:srgbClr val="009BD2"/>
                </a:solidFill>
                <a:latin typeface="新細明體" panose="02020500000000000000" pitchFamily="18" charset="-120"/>
                <a:ea typeface="新細明體" panose="02020500000000000000" pitchFamily="18" charset="-120"/>
              </a:rPr>
              <a:t>協同學習</a:t>
            </a:r>
            <a:r>
              <a:rPr lang="zh-CN" altLang="en-US" dirty="0">
                <a:latin typeface="新細明體" panose="02020500000000000000" pitchFamily="18" charset="-120"/>
                <a:ea typeface="新細明體" panose="02020500000000000000" pitchFamily="18" charset="-120"/>
              </a:rPr>
              <a:t>和</a:t>
            </a:r>
            <a:r>
              <a:rPr lang="zh-CN" altLang="en-US" dirty="0">
                <a:solidFill>
                  <a:srgbClr val="009BD2"/>
                </a:solidFill>
                <a:latin typeface="新細明體" panose="02020500000000000000" pitchFamily="18" charset="-120"/>
                <a:ea typeface="新細明體" panose="02020500000000000000" pitchFamily="18" charset="-120"/>
              </a:rPr>
              <a:t>群體學習</a:t>
            </a:r>
            <a:r>
              <a:rPr lang="zh-CN" altLang="en-US" dirty="0">
                <a:latin typeface="新細明體" panose="02020500000000000000" pitchFamily="18" charset="-120"/>
                <a:ea typeface="新細明體" panose="02020500000000000000" pitchFamily="18" charset="-120"/>
              </a:rPr>
              <a:t>等各種知識繼承方法 </a:t>
            </a:r>
            <a:r>
              <a:rPr lang="en-US" altLang="zh-CN" dirty="0">
                <a:latin typeface="新細明體" panose="02020500000000000000" pitchFamily="18" charset="-120"/>
                <a:ea typeface="新細明體" panose="02020500000000000000" pitchFamily="18" charset="-120"/>
                <a:sym typeface="Wingdings" panose="05000000000000000000" pitchFamily="2" charset="2"/>
              </a:rPr>
              <a:t></a:t>
            </a:r>
            <a:r>
              <a:rPr lang="zh-CN" altLang="en-US" dirty="0">
                <a:latin typeface="新細明體" panose="02020500000000000000" pitchFamily="18" charset="-120"/>
                <a:ea typeface="新細明體" panose="02020500000000000000" pitchFamily="18" charset="-120"/>
              </a:rPr>
              <a:t>讓機器具有類人的適應能力</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研究如何讓機器具有</a:t>
            </a:r>
            <a:r>
              <a:rPr lang="zh-CN" altLang="en-US" dirty="0">
                <a:solidFill>
                  <a:srgbClr val="009BD2"/>
                </a:solidFill>
                <a:latin typeface="新細明體" panose="02020500000000000000" pitchFamily="18" charset="-120"/>
                <a:ea typeface="新細明體" panose="02020500000000000000" pitchFamily="18" charset="-120"/>
              </a:rPr>
              <a:t>自主創造力</a:t>
            </a:r>
            <a:r>
              <a:rPr lang="zh-CN" altLang="en-US" dirty="0">
                <a:latin typeface="新細明體" panose="02020500000000000000" pitchFamily="18" charset="-120"/>
                <a:ea typeface="新細明體" panose="02020500000000000000" pitchFamily="18" charset="-120"/>
              </a:rPr>
              <a:t>、</a:t>
            </a:r>
            <a:r>
              <a:rPr lang="zh-CN" altLang="en-US" dirty="0">
                <a:solidFill>
                  <a:srgbClr val="009BD2"/>
                </a:solidFill>
                <a:latin typeface="新細明體" panose="02020500000000000000" pitchFamily="18" charset="-120"/>
                <a:ea typeface="新細明體" panose="02020500000000000000" pitchFamily="18" charset="-120"/>
              </a:rPr>
              <a:t>目標驅動力</a:t>
            </a:r>
            <a:r>
              <a:rPr lang="zh-CN" altLang="en-US" dirty="0">
                <a:latin typeface="新細明體" panose="02020500000000000000" pitchFamily="18" charset="-120"/>
                <a:ea typeface="新細明體" panose="02020500000000000000" pitchFamily="18" charset="-120"/>
              </a:rPr>
              <a:t>、</a:t>
            </a:r>
            <a:r>
              <a:rPr lang="zh-CN" altLang="en-US" dirty="0">
                <a:solidFill>
                  <a:srgbClr val="009BD2"/>
                </a:solidFill>
                <a:latin typeface="新細明體" panose="02020500000000000000" pitchFamily="18" charset="-120"/>
                <a:ea typeface="新細明體" panose="02020500000000000000" pitchFamily="18" charset="-120"/>
              </a:rPr>
              <a:t>情感</a:t>
            </a:r>
            <a:r>
              <a:rPr lang="zh-CN" altLang="en-US" dirty="0">
                <a:latin typeface="新細明體" panose="02020500000000000000" pitchFamily="18" charset="-120"/>
                <a:ea typeface="新細明體" panose="02020500000000000000" pitchFamily="18" charset="-120"/>
              </a:rPr>
              <a:t>和</a:t>
            </a:r>
            <a:r>
              <a:rPr lang="zh-CN" altLang="en-US" dirty="0">
                <a:solidFill>
                  <a:srgbClr val="009BD2"/>
                </a:solidFill>
                <a:latin typeface="新細明體" panose="02020500000000000000" pitchFamily="18" charset="-120"/>
                <a:ea typeface="新細明體" panose="02020500000000000000" pitchFamily="18" charset="-120"/>
              </a:rPr>
              <a:t>藝術</a:t>
            </a:r>
            <a:endParaRPr lang="en-US" altLang="zh-CN" dirty="0">
              <a:solidFill>
                <a:srgbClr val="009BD2"/>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如果考慮到快速增長的數據量、强大的分布式計算資源、開放的知識共享模式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機器將獲得越來越强大的能力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總會有一天</a:t>
            </a:r>
            <a:r>
              <a:rPr lang="zh-CN" altLang="en-US" dirty="0">
                <a:solidFill>
                  <a:srgbClr val="009BD2"/>
                </a:solidFill>
                <a:latin typeface="新細明體" panose="02020500000000000000" pitchFamily="18" charset="-120"/>
                <a:ea typeface="新細明體" panose="02020500000000000000" pitchFamily="18" charset="-120"/>
              </a:rPr>
              <a:t>機器會在絕大多數任務上超過絕大部分人類</a:t>
            </a:r>
            <a:endParaRPr lang="en-US" altLang="zh-CN" dirty="0">
              <a:solidFill>
                <a:srgbClr val="009BD2"/>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979991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573B9B-EC66-407A-B6C3-22F0E16BE270}"/>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開始你的機器學習之旅</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4C36BCA6-8DD9-4F30-8CDE-DE6C95AB06DB}"/>
              </a:ext>
            </a:extLst>
          </p:cNvPr>
          <p:cNvSpPr>
            <a:spLocks noGrp="1"/>
          </p:cNvSpPr>
          <p:nvPr>
            <p:ph idx="1"/>
          </p:nvPr>
        </p:nvSpPr>
        <p:spPr/>
        <p:txBody>
          <a:bodyPr/>
          <a:lstStyle/>
          <a:p>
            <a:pPr>
              <a:lnSpc>
                <a:spcPct val="100000"/>
              </a:lnSpc>
            </a:pPr>
            <a:r>
              <a:rPr lang="zh-CN" altLang="en-US" dirty="0">
                <a:latin typeface="新細明體" panose="02020500000000000000" pitchFamily="18" charset="-120"/>
                <a:ea typeface="新細明體" panose="02020500000000000000" pitchFamily="18" charset="-120"/>
              </a:rPr>
              <a:t>機器學習在很大程度上是一種權衡（</a:t>
            </a:r>
            <a:r>
              <a:rPr lang="en-US" altLang="zh-CN" dirty="0">
                <a:latin typeface="新細明體" panose="02020500000000000000" pitchFamily="18" charset="-120"/>
                <a:ea typeface="新細明體" panose="02020500000000000000" pitchFamily="18" charset="-120"/>
              </a:rPr>
              <a:t>trade-off</a:t>
            </a:r>
            <a:r>
              <a:rPr lang="zh-CN" altLang="en-US" dirty="0">
                <a:latin typeface="新細明體" panose="02020500000000000000" pitchFamily="18" charset="-120"/>
                <a:ea typeface="新細明體" panose="02020500000000000000" pitchFamily="18" charset="-120"/>
              </a:rPr>
              <a:t>）的藝術，</a:t>
            </a:r>
            <a:r>
              <a:rPr lang="zh-CN" altLang="en-US" dirty="0">
                <a:solidFill>
                  <a:srgbClr val="00B0F0"/>
                </a:solidFill>
                <a:latin typeface="新細明體" panose="02020500000000000000" pitchFamily="18" charset="-120"/>
                <a:ea typeface="新細明體" panose="02020500000000000000" pitchFamily="18" charset="-120"/>
              </a:rPr>
              <a:t>沒有一種機器學習的方法一定優於另一種</a:t>
            </a:r>
            <a:endParaRPr lang="en-US" altLang="zh-CN" dirty="0">
              <a:solidFill>
                <a:srgbClr val="00B0F0"/>
              </a:solidFill>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一種算法在獲得某種優勢的同時也將受眼於某種劣勢</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設計一個</a:t>
            </a:r>
            <a:r>
              <a:rPr lang="zh-CN" altLang="en-US" dirty="0">
                <a:solidFill>
                  <a:srgbClr val="00B0F0"/>
                </a:solidFill>
                <a:latin typeface="新細明體" panose="02020500000000000000" pitchFamily="18" charset="-120"/>
                <a:ea typeface="新細明體" panose="02020500000000000000" pitchFamily="18" charset="-120"/>
              </a:rPr>
              <a:t>好的機器學習系統</a:t>
            </a:r>
            <a:r>
              <a:rPr lang="zh-CN" altLang="en-US" dirty="0">
                <a:latin typeface="新細明體" panose="02020500000000000000" pitchFamily="18" charset="-120"/>
                <a:ea typeface="新細明體" panose="02020500000000000000" pitchFamily="18" charset="-120"/>
              </a:rPr>
              <a:t>需要</a:t>
            </a:r>
            <a:r>
              <a:rPr lang="zh-CN" altLang="en-US" dirty="0">
                <a:solidFill>
                  <a:srgbClr val="00B0F0"/>
                </a:solidFill>
                <a:latin typeface="新細明體" panose="02020500000000000000" pitchFamily="18" charset="-120"/>
                <a:ea typeface="新細明體" panose="02020500000000000000" pitchFamily="18" charset="-120"/>
              </a:rPr>
              <a:t>考慮各種因素</a:t>
            </a:r>
            <a:r>
              <a:rPr lang="zh-CN" altLang="en-US" dirty="0">
                <a:latin typeface="新細明體" panose="02020500000000000000" pitchFamily="18" charset="-120"/>
                <a:ea typeface="新細明體" panose="02020500000000000000" pitchFamily="18" charset="-120"/>
              </a:rPr>
              <a:t>，結合任務需求如數據特性，選擇</a:t>
            </a:r>
            <a:r>
              <a:rPr lang="zh-CN" altLang="en-US" dirty="0">
                <a:solidFill>
                  <a:srgbClr val="00B0F0"/>
                </a:solidFill>
                <a:latin typeface="新細明體" panose="02020500000000000000" pitchFamily="18" charset="-120"/>
                <a:ea typeface="新細明體" panose="02020500000000000000" pitchFamily="18" charset="-120"/>
              </a:rPr>
              <a:t>合適</a:t>
            </a:r>
            <a:r>
              <a:rPr lang="zh-CN" altLang="en-US" dirty="0">
                <a:latin typeface="新細明體" panose="02020500000000000000" pitchFamily="18" charset="-120"/>
                <a:ea typeface="新細明體" panose="02020500000000000000" pitchFamily="18" charset="-120"/>
              </a:rPr>
              <a:t>的機器學習方法</a:t>
            </a:r>
            <a:endParaRPr lang="zh-HK" altLang="en-US" dirty="0">
              <a:solidFill>
                <a:srgbClr val="00B0F0"/>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373570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4CA4DD-5788-465C-9862-71CD18A4F353}"/>
              </a:ext>
            </a:extLst>
          </p:cNvPr>
          <p:cNvSpPr>
            <a:spLocks noGrp="1"/>
          </p:cNvSpPr>
          <p:nvPr>
            <p:ph type="title"/>
          </p:nvPr>
        </p:nvSpPr>
        <p:spPr>
          <a:xfrm>
            <a:off x="821771" y="136525"/>
            <a:ext cx="10548457" cy="901613"/>
          </a:xfrm>
        </p:spPr>
        <p:txBody>
          <a:bodyPr/>
          <a:lstStyle/>
          <a:p>
            <a:r>
              <a:rPr lang="en-US" altLang="zh-HK" dirty="0"/>
              <a:t>Classifying Handwritten Digits </a:t>
            </a:r>
            <a:endParaRPr lang="zh-HK" altLang="en-US" dirty="0"/>
          </a:p>
        </p:txBody>
      </p:sp>
      <p:sp>
        <p:nvSpPr>
          <p:cNvPr id="4" name="頁尾版面配置區 3">
            <a:extLst>
              <a:ext uri="{FF2B5EF4-FFF2-40B4-BE49-F238E27FC236}">
                <a16:creationId xmlns:a16="http://schemas.microsoft.com/office/drawing/2014/main" id="{727C127F-23EE-4D4A-A6A9-B0960412468D}"/>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5" name="內容版面配置區 5">
            <a:extLst>
              <a:ext uri="{FF2B5EF4-FFF2-40B4-BE49-F238E27FC236}">
                <a16:creationId xmlns:a16="http://schemas.microsoft.com/office/drawing/2014/main" id="{A264992D-8927-4FB3-B917-48D436FBC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74" y="880843"/>
            <a:ext cx="7944613" cy="5416783"/>
          </a:xfrm>
          <a:prstGeom prst="rect">
            <a:avLst/>
          </a:prstGeom>
        </p:spPr>
      </p:pic>
    </p:spTree>
    <p:extLst>
      <p:ext uri="{BB962C8B-B14F-4D97-AF65-F5344CB8AC3E}">
        <p14:creationId xmlns:p14="http://schemas.microsoft.com/office/powerpoint/2010/main" val="234088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93AB59-D869-41BB-A88A-1F5009AFA74C}"/>
              </a:ext>
            </a:extLst>
          </p:cNvPr>
          <p:cNvSpPr>
            <a:spLocks noGrp="1"/>
          </p:cNvSpPr>
          <p:nvPr>
            <p:ph type="title"/>
          </p:nvPr>
        </p:nvSpPr>
        <p:spPr>
          <a:xfrm>
            <a:off x="838200" y="172204"/>
            <a:ext cx="10581588" cy="1053282"/>
          </a:xfrm>
        </p:spPr>
        <p:txBody>
          <a:bodyPr>
            <a:normAutofit/>
          </a:bodyPr>
          <a:lstStyle/>
          <a:p>
            <a:r>
              <a:rPr lang="en-US" altLang="zh-HK" dirty="0"/>
              <a:t>Artificial Neural Networks (ANNs)</a:t>
            </a:r>
            <a:endParaRPr lang="zh-HK" altLang="en-US" dirty="0"/>
          </a:p>
        </p:txBody>
      </p:sp>
      <p:sp>
        <p:nvSpPr>
          <p:cNvPr id="3" name="內容版面配置區 2">
            <a:extLst>
              <a:ext uri="{FF2B5EF4-FFF2-40B4-BE49-F238E27FC236}">
                <a16:creationId xmlns:a16="http://schemas.microsoft.com/office/drawing/2014/main" id="{A93EFE2C-8FB8-4A70-9467-03CEF111F3B2}"/>
              </a:ext>
            </a:extLst>
          </p:cNvPr>
          <p:cNvSpPr>
            <a:spLocks noGrp="1"/>
          </p:cNvSpPr>
          <p:nvPr>
            <p:ph idx="1"/>
          </p:nvPr>
        </p:nvSpPr>
        <p:spPr>
          <a:xfrm>
            <a:off x="772212" y="1225486"/>
            <a:ext cx="10581588" cy="4744089"/>
          </a:xfrm>
        </p:spPr>
        <p:txBody>
          <a:bodyPr/>
          <a:lstStyle/>
          <a:p>
            <a:r>
              <a:rPr lang="en-US" altLang="zh-HK" dirty="0"/>
              <a:t>ANN (after training) classifies hand-written digits:  </a:t>
            </a:r>
          </a:p>
          <a:p>
            <a:endParaRPr lang="zh-HK" altLang="en-US" dirty="0"/>
          </a:p>
        </p:txBody>
      </p:sp>
      <p:sp>
        <p:nvSpPr>
          <p:cNvPr id="4" name="頁尾版面配置區 3">
            <a:extLst>
              <a:ext uri="{FF2B5EF4-FFF2-40B4-BE49-F238E27FC236}">
                <a16:creationId xmlns:a16="http://schemas.microsoft.com/office/drawing/2014/main" id="{A49675CF-43A7-45C2-A9E8-6F785C4C8769}"/>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6" name="圖片 5" descr="一張含有 文字, 電腦 的圖片&#10;&#10;自動產生的描述">
            <a:extLst>
              <a:ext uri="{FF2B5EF4-FFF2-40B4-BE49-F238E27FC236}">
                <a16:creationId xmlns:a16="http://schemas.microsoft.com/office/drawing/2014/main" id="{C05D32AB-3746-48D2-AA18-5EB1DA1DA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740" y="1853967"/>
            <a:ext cx="7802771" cy="4400763"/>
          </a:xfrm>
          <a:prstGeom prst="rect">
            <a:avLst/>
          </a:prstGeom>
        </p:spPr>
      </p:pic>
    </p:spTree>
    <p:extLst>
      <p:ext uri="{BB962C8B-B14F-4D97-AF65-F5344CB8AC3E}">
        <p14:creationId xmlns:p14="http://schemas.microsoft.com/office/powerpoint/2010/main" val="4185075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5D0A43-3410-44C8-94BF-4EFA67787876}"/>
              </a:ext>
            </a:extLst>
          </p:cNvPr>
          <p:cNvSpPr>
            <a:spLocks noGrp="1"/>
          </p:cNvSpPr>
          <p:nvPr>
            <p:ph type="title"/>
          </p:nvPr>
        </p:nvSpPr>
        <p:spPr/>
        <p:txBody>
          <a:bodyPr/>
          <a:lstStyle/>
          <a:p>
            <a:r>
              <a:rPr lang="en-US" altLang="zh-HK" dirty="0"/>
              <a:t>A typical CNN architecture</a:t>
            </a:r>
            <a:endParaRPr lang="zh-HK" altLang="en-US" dirty="0"/>
          </a:p>
        </p:txBody>
      </p:sp>
      <p:sp>
        <p:nvSpPr>
          <p:cNvPr id="3" name="內容版面配置區 2">
            <a:extLst>
              <a:ext uri="{FF2B5EF4-FFF2-40B4-BE49-F238E27FC236}">
                <a16:creationId xmlns:a16="http://schemas.microsoft.com/office/drawing/2014/main" id="{15E5E776-A10C-4758-870D-7597F5834405}"/>
              </a:ext>
            </a:extLst>
          </p:cNvPr>
          <p:cNvSpPr>
            <a:spLocks noGrp="1"/>
          </p:cNvSpPr>
          <p:nvPr>
            <p:ph idx="1"/>
          </p:nvPr>
        </p:nvSpPr>
        <p:spPr/>
        <p:txBody>
          <a:bodyPr/>
          <a:lstStyle/>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r>
              <a:rPr lang="en-US" altLang="zh-HK" dirty="0"/>
              <a:t>                               </a:t>
            </a:r>
            <a:r>
              <a:rPr lang="en-US" altLang="zh-HK" b="1" dirty="0">
                <a:solidFill>
                  <a:srgbClr val="FF0000"/>
                </a:solidFill>
              </a:rPr>
              <a:t>Feature Extractor</a:t>
            </a:r>
            <a:r>
              <a:rPr lang="en-US" altLang="zh-HK" dirty="0"/>
              <a:t>                                         </a:t>
            </a:r>
            <a:r>
              <a:rPr lang="en-US" altLang="zh-HK" b="1" dirty="0">
                <a:solidFill>
                  <a:srgbClr val="FF0000"/>
                </a:solidFill>
              </a:rPr>
              <a:t>Classifier</a:t>
            </a:r>
            <a:r>
              <a:rPr lang="en-US" altLang="zh-HK" dirty="0"/>
              <a:t> </a:t>
            </a:r>
            <a:endParaRPr lang="zh-HK" altLang="en-US" dirty="0"/>
          </a:p>
        </p:txBody>
      </p:sp>
      <p:sp>
        <p:nvSpPr>
          <p:cNvPr id="4" name="頁尾版面配置區 3">
            <a:extLst>
              <a:ext uri="{FF2B5EF4-FFF2-40B4-BE49-F238E27FC236}">
                <a16:creationId xmlns:a16="http://schemas.microsoft.com/office/drawing/2014/main" id="{F744F91C-28CA-49D7-8F6C-4E50F3C313A6}"/>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5" name="內容版面配置區 5">
            <a:extLst>
              <a:ext uri="{FF2B5EF4-FFF2-40B4-BE49-F238E27FC236}">
                <a16:creationId xmlns:a16="http://schemas.microsoft.com/office/drawing/2014/main" id="{F7C8BF7C-80A6-44CA-9BFD-D9CFA73C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05" y="2140941"/>
            <a:ext cx="10948495" cy="2576117"/>
          </a:xfrm>
          <a:prstGeom prst="rect">
            <a:avLst/>
          </a:prstGeom>
        </p:spPr>
      </p:pic>
    </p:spTree>
    <p:extLst>
      <p:ext uri="{BB962C8B-B14F-4D97-AF65-F5344CB8AC3E}">
        <p14:creationId xmlns:p14="http://schemas.microsoft.com/office/powerpoint/2010/main" val="136907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12991E9-5404-4E88-968A-FFE6012A61D7}"/>
              </a:ext>
            </a:extLst>
          </p:cNvPr>
          <p:cNvSpPr>
            <a:spLocks noGrp="1"/>
          </p:cNvSpPr>
          <p:nvPr>
            <p:ph idx="1"/>
          </p:nvPr>
        </p:nvSpPr>
        <p:spPr/>
        <p:txBody>
          <a:bodyPr>
            <a:normAutofit lnSpcReduction="10000"/>
          </a:bodyPr>
          <a:lstStyle/>
          <a:p>
            <a:endParaRPr lang="en-US" altLang="zh-HK" dirty="0"/>
          </a:p>
          <a:p>
            <a:endParaRPr lang="en-US" altLang="zh-HK" dirty="0"/>
          </a:p>
          <a:p>
            <a:endParaRPr lang="en-US" altLang="zh-HK" dirty="0"/>
          </a:p>
          <a:p>
            <a:endParaRPr lang="en-US" altLang="zh-HK" dirty="0"/>
          </a:p>
          <a:p>
            <a:pPr marL="0" indent="0">
              <a:buNone/>
            </a:pPr>
            <a:r>
              <a:rPr lang="en-US" altLang="zh-HK" dirty="0"/>
              <a:t>Depending on the magic worked in the hidden layers:</a:t>
            </a:r>
          </a:p>
          <a:p>
            <a:pPr marL="0" indent="0">
              <a:buNone/>
            </a:pPr>
            <a:endParaRPr lang="en-US" altLang="zh-HK" dirty="0"/>
          </a:p>
          <a:p>
            <a:r>
              <a:rPr lang="en-US" altLang="zh-HK" dirty="0"/>
              <a:t>The low-level features can be edges, lines or dots of whiskers, </a:t>
            </a:r>
            <a:r>
              <a:rPr lang="en-US" altLang="zh-HK" dirty="0" err="1"/>
              <a:t>etc</a:t>
            </a:r>
            <a:endParaRPr lang="en-US" altLang="zh-HK" dirty="0"/>
          </a:p>
          <a:p>
            <a:r>
              <a:rPr lang="en-US" altLang="zh-HK" dirty="0"/>
              <a:t>The mid-level features can be nose, eyes, or ears, </a:t>
            </a:r>
            <a:r>
              <a:rPr lang="en-US" altLang="zh-HK" dirty="0" err="1"/>
              <a:t>etc</a:t>
            </a:r>
            <a:endParaRPr lang="en-US" altLang="zh-HK" dirty="0"/>
          </a:p>
          <a:p>
            <a:r>
              <a:rPr lang="en-US" altLang="zh-HK" dirty="0"/>
              <a:t>The higher-level features can be outlines or contours of the animals</a:t>
            </a:r>
          </a:p>
          <a:p>
            <a:endParaRPr lang="zh-HK" altLang="en-US" dirty="0"/>
          </a:p>
        </p:txBody>
      </p:sp>
      <p:sp>
        <p:nvSpPr>
          <p:cNvPr id="4" name="頁尾版面配置區 3">
            <a:extLst>
              <a:ext uri="{FF2B5EF4-FFF2-40B4-BE49-F238E27FC236}">
                <a16:creationId xmlns:a16="http://schemas.microsoft.com/office/drawing/2014/main" id="{F658FA2A-4FEB-44D5-8315-4BE6F21C0C5B}"/>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5" name="內容版面配置區 5">
            <a:extLst>
              <a:ext uri="{FF2B5EF4-FFF2-40B4-BE49-F238E27FC236}">
                <a16:creationId xmlns:a16="http://schemas.microsoft.com/office/drawing/2014/main" id="{58712393-DBAB-44C6-AED8-0D46BC5DA691}"/>
              </a:ext>
            </a:extLst>
          </p:cNvPr>
          <p:cNvPicPr>
            <a:picLocks noChangeAspect="1"/>
          </p:cNvPicPr>
          <p:nvPr/>
        </p:nvPicPr>
        <p:blipFill>
          <a:blip r:embed="rId2"/>
          <a:stretch>
            <a:fillRect/>
          </a:stretch>
        </p:blipFill>
        <p:spPr>
          <a:xfrm>
            <a:off x="954079" y="308258"/>
            <a:ext cx="8295956" cy="3034734"/>
          </a:xfrm>
          <a:prstGeom prst="rect">
            <a:avLst/>
          </a:prstGeom>
        </p:spPr>
      </p:pic>
    </p:spTree>
    <p:extLst>
      <p:ext uri="{BB962C8B-B14F-4D97-AF65-F5344CB8AC3E}">
        <p14:creationId xmlns:p14="http://schemas.microsoft.com/office/powerpoint/2010/main" val="204535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D7A163-AB71-4E9F-895F-31800B33CC9F}"/>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初期：數理邏輯</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80E7A546-3485-4661-B98E-2329A5726CE6}"/>
              </a:ext>
            </a:extLst>
          </p:cNvPr>
          <p:cNvSpPr>
            <a:spLocks noGrp="1"/>
          </p:cNvSpPr>
          <p:nvPr>
            <p:ph idx="1"/>
          </p:nvPr>
        </p:nvSpPr>
        <p:spPr>
          <a:xfrm>
            <a:off x="824484" y="1690688"/>
            <a:ext cx="10543031" cy="4836432"/>
          </a:xfrm>
        </p:spPr>
        <p:txBody>
          <a:bodyPr>
            <a:normAutofit/>
          </a:bodyPr>
          <a:lstStyle/>
          <a:p>
            <a:pPr>
              <a:lnSpc>
                <a:spcPct val="150000"/>
              </a:lnSpc>
            </a:pPr>
            <a:r>
              <a:rPr lang="zh-CN" altLang="en-US" dirty="0">
                <a:latin typeface="新細明體" panose="02020500000000000000" pitchFamily="18" charset="-120"/>
                <a:ea typeface="新細明體" panose="02020500000000000000" pitchFamily="18" charset="-120"/>
              </a:rPr>
              <a:t>如何將人類的智能行爲用計算機模擬出來</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solidFill>
                  <a:srgbClr val="009BD2"/>
                </a:solidFill>
                <a:latin typeface="新細明體" panose="02020500000000000000" pitchFamily="18" charset="-120"/>
                <a:ea typeface="新細明體" panose="02020500000000000000" pitchFamily="18" charset="-120"/>
              </a:rPr>
              <a:t>推理就是計算</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sym typeface="Wingdings" panose="05000000000000000000" pitchFamily="2" charset="2"/>
              </a:rPr>
              <a:t>將</a:t>
            </a:r>
            <a:r>
              <a:rPr lang="zh-CN" altLang="en-US" dirty="0">
                <a:latin typeface="新細明體" panose="02020500000000000000" pitchFamily="18" charset="-120"/>
                <a:ea typeface="新細明體" panose="02020500000000000000" pitchFamily="18" charset="-120"/>
              </a:rPr>
              <a:t>推理過程被轉化成符號演算</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一切智能活動都可以轉化為邏輯過程，因此邏輯過程的可計算意味著人類智能的可計算</a:t>
            </a:r>
            <a:endParaRPr lang="en-US" altLang="zh-CN" dirty="0">
              <a:latin typeface="新細明體" panose="02020500000000000000" pitchFamily="18" charset="-120"/>
              <a:ea typeface="新細明體" panose="02020500000000000000" pitchFamily="18" charset="-120"/>
            </a:endParaRPr>
          </a:p>
          <a:p>
            <a:pPr>
              <a:lnSpc>
                <a:spcPct val="150000"/>
              </a:lnSpc>
            </a:pPr>
            <a:r>
              <a:rPr lang="zh-CN" altLang="en-US" dirty="0">
                <a:latin typeface="新細明體" panose="02020500000000000000" pitchFamily="18" charset="-120"/>
                <a:ea typeface="新細明體" panose="02020500000000000000" pitchFamily="18" charset="-120"/>
              </a:rPr>
              <a:t>爲人工智能奠定了第一塊基石</a:t>
            </a:r>
            <a:endParaRPr lang="en-US" altLang="zh-CN" dirty="0">
              <a:solidFill>
                <a:srgbClr val="00B0F0"/>
              </a:solidFill>
              <a:latin typeface="新細明體" panose="02020500000000000000" pitchFamily="18" charset="-120"/>
              <a:ea typeface="新細明體" panose="02020500000000000000" pitchFamily="18" charset="-120"/>
              <a:sym typeface="Wingdings" panose="05000000000000000000" pitchFamily="2" charset="2"/>
            </a:endParaRPr>
          </a:p>
        </p:txBody>
      </p:sp>
    </p:spTree>
    <p:extLst>
      <p:ext uri="{BB962C8B-B14F-4D97-AF65-F5344CB8AC3E}">
        <p14:creationId xmlns:p14="http://schemas.microsoft.com/office/powerpoint/2010/main" val="3019064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A6838E-B51A-4EB4-A037-E0F829491902}"/>
              </a:ext>
            </a:extLst>
          </p:cNvPr>
          <p:cNvSpPr>
            <a:spLocks noGrp="1"/>
          </p:cNvSpPr>
          <p:nvPr>
            <p:ph type="title"/>
          </p:nvPr>
        </p:nvSpPr>
        <p:spPr/>
        <p:txBody>
          <a:bodyPr/>
          <a:lstStyle/>
          <a:p>
            <a:endParaRPr lang="zh-HK" altLang="en-US" dirty="0"/>
          </a:p>
        </p:txBody>
      </p:sp>
      <p:sp>
        <p:nvSpPr>
          <p:cNvPr id="4" name="頁尾版面配置區 3">
            <a:extLst>
              <a:ext uri="{FF2B5EF4-FFF2-40B4-BE49-F238E27FC236}">
                <a16:creationId xmlns:a16="http://schemas.microsoft.com/office/drawing/2014/main" id="{FF727D44-0088-42C5-A975-4EAE2748F1F1}"/>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10" name="內容版面配置區 9" descr="一張含有 桌 的圖片&#10;&#10;自動產生的描述">
            <a:extLst>
              <a:ext uri="{FF2B5EF4-FFF2-40B4-BE49-F238E27FC236}">
                <a16:creationId xmlns:a16="http://schemas.microsoft.com/office/drawing/2014/main" id="{A7193667-D1AA-41EA-B9DC-4D4014A62A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0481" y="1242707"/>
            <a:ext cx="9895000" cy="4372586"/>
          </a:xfrm>
        </p:spPr>
      </p:pic>
    </p:spTree>
    <p:extLst>
      <p:ext uri="{BB962C8B-B14F-4D97-AF65-F5344CB8AC3E}">
        <p14:creationId xmlns:p14="http://schemas.microsoft.com/office/powerpoint/2010/main" val="1485769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A8A9D0-9057-4B1A-A181-95A3DD3A4F59}"/>
              </a:ext>
            </a:extLst>
          </p:cNvPr>
          <p:cNvSpPr>
            <a:spLocks noGrp="1"/>
          </p:cNvSpPr>
          <p:nvPr>
            <p:ph type="title"/>
          </p:nvPr>
        </p:nvSpPr>
        <p:spPr/>
        <p:txBody>
          <a:bodyPr/>
          <a:lstStyle/>
          <a:p>
            <a:r>
              <a:rPr lang="en-US" altLang="zh-HK" dirty="0"/>
              <a:t>Human Face Recognition </a:t>
            </a:r>
            <a:endParaRPr lang="zh-HK" altLang="en-US" dirty="0"/>
          </a:p>
        </p:txBody>
      </p:sp>
      <p:sp>
        <p:nvSpPr>
          <p:cNvPr id="4" name="頁尾版面配置區 3">
            <a:extLst>
              <a:ext uri="{FF2B5EF4-FFF2-40B4-BE49-F238E27FC236}">
                <a16:creationId xmlns:a16="http://schemas.microsoft.com/office/drawing/2014/main" id="{35B4FBC7-5EE8-4DEF-9885-0809252EBC5F}"/>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12" name="內容版面配置區 11">
            <a:extLst>
              <a:ext uri="{FF2B5EF4-FFF2-40B4-BE49-F238E27FC236}">
                <a16:creationId xmlns:a16="http://schemas.microsoft.com/office/drawing/2014/main" id="{2D1E2277-B00A-4AE8-880C-BD9DBADBF8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258" y="1690688"/>
            <a:ext cx="10515600" cy="4221442"/>
          </a:xfrm>
        </p:spPr>
      </p:pic>
    </p:spTree>
    <p:extLst>
      <p:ext uri="{BB962C8B-B14F-4D97-AF65-F5344CB8AC3E}">
        <p14:creationId xmlns:p14="http://schemas.microsoft.com/office/powerpoint/2010/main" val="2437038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50ABD5-DF71-4B43-A2C1-8626FB65815F}"/>
              </a:ext>
            </a:extLst>
          </p:cNvPr>
          <p:cNvSpPr>
            <a:spLocks noGrp="1"/>
          </p:cNvSpPr>
          <p:nvPr>
            <p:ph type="title"/>
          </p:nvPr>
        </p:nvSpPr>
        <p:spPr/>
        <p:txBody>
          <a:bodyPr/>
          <a:lstStyle/>
          <a:p>
            <a:endParaRPr lang="zh-HK" altLang="en-US" dirty="0"/>
          </a:p>
        </p:txBody>
      </p:sp>
      <p:sp>
        <p:nvSpPr>
          <p:cNvPr id="4" name="頁尾版面配置區 3">
            <a:extLst>
              <a:ext uri="{FF2B5EF4-FFF2-40B4-BE49-F238E27FC236}">
                <a16:creationId xmlns:a16="http://schemas.microsoft.com/office/drawing/2014/main" id="{01C7FF95-51B1-4D49-AB49-AC40FD70E8FF}"/>
              </a:ext>
            </a:extLst>
          </p:cNvPr>
          <p:cNvSpPr>
            <a:spLocks noGrp="1"/>
          </p:cNvSpPr>
          <p:nvPr>
            <p:ph type="ftr" sz="quarter" idx="11"/>
          </p:nvPr>
        </p:nvSpPr>
        <p:spPr/>
        <p:txBody>
          <a:bodyPr/>
          <a:lstStyle/>
          <a:p>
            <a:r>
              <a:rPr lang="en-US" altLang="zh-HK"/>
              <a:t>Hong Kong Catholic Diocesan Schools, 30 June 2021</a:t>
            </a:r>
            <a:endParaRPr lang="zh-HK" altLang="en-US"/>
          </a:p>
        </p:txBody>
      </p:sp>
      <p:pic>
        <p:nvPicPr>
          <p:cNvPr id="10" name="內容版面配置區 9">
            <a:extLst>
              <a:ext uri="{FF2B5EF4-FFF2-40B4-BE49-F238E27FC236}">
                <a16:creationId xmlns:a16="http://schemas.microsoft.com/office/drawing/2014/main" id="{4D3F596B-0BFA-4FCE-8B19-218AB0CCCB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23076"/>
            <a:ext cx="9611910" cy="4351338"/>
          </a:xfrm>
        </p:spPr>
      </p:pic>
      <p:sp>
        <p:nvSpPr>
          <p:cNvPr id="11" name="文字方塊 10">
            <a:extLst>
              <a:ext uri="{FF2B5EF4-FFF2-40B4-BE49-F238E27FC236}">
                <a16:creationId xmlns:a16="http://schemas.microsoft.com/office/drawing/2014/main" id="{9E22D03B-EC96-4507-8A93-617DBE79793B}"/>
              </a:ext>
            </a:extLst>
          </p:cNvPr>
          <p:cNvSpPr txBox="1"/>
          <p:nvPr/>
        </p:nvSpPr>
        <p:spPr>
          <a:xfrm>
            <a:off x="10488375" y="3532702"/>
            <a:ext cx="750652" cy="400110"/>
          </a:xfrm>
          <a:prstGeom prst="rect">
            <a:avLst/>
          </a:prstGeom>
          <a:noFill/>
        </p:spPr>
        <p:txBody>
          <a:bodyPr wrap="square" rtlCol="0">
            <a:spAutoFit/>
          </a:bodyPr>
          <a:lstStyle/>
          <a:p>
            <a:r>
              <a:rPr lang="en-US" altLang="zh-HK" sz="2000" strike="sngStrike" dirty="0"/>
              <a:t>Dog</a:t>
            </a:r>
            <a:endParaRPr lang="zh-HK" altLang="en-US" sz="2000" strike="sngStrike" dirty="0"/>
          </a:p>
        </p:txBody>
      </p:sp>
      <p:sp>
        <p:nvSpPr>
          <p:cNvPr id="12" name="文字方塊 11">
            <a:extLst>
              <a:ext uri="{FF2B5EF4-FFF2-40B4-BE49-F238E27FC236}">
                <a16:creationId xmlns:a16="http://schemas.microsoft.com/office/drawing/2014/main" id="{D21EA168-63FA-41D8-AADA-BC386992C01B}"/>
              </a:ext>
            </a:extLst>
          </p:cNvPr>
          <p:cNvSpPr txBox="1"/>
          <p:nvPr/>
        </p:nvSpPr>
        <p:spPr>
          <a:xfrm>
            <a:off x="10488375" y="4074214"/>
            <a:ext cx="585281" cy="400110"/>
          </a:xfrm>
          <a:prstGeom prst="rect">
            <a:avLst/>
          </a:prstGeom>
          <a:noFill/>
        </p:spPr>
        <p:txBody>
          <a:bodyPr wrap="square" rtlCol="0">
            <a:spAutoFit/>
          </a:bodyPr>
          <a:lstStyle/>
          <a:p>
            <a:r>
              <a:rPr lang="en-US" altLang="zh-HK" sz="2000" dirty="0"/>
              <a:t>Cat</a:t>
            </a:r>
            <a:endParaRPr lang="zh-HK" altLang="en-US" sz="2000" dirty="0"/>
          </a:p>
        </p:txBody>
      </p:sp>
    </p:spTree>
    <p:extLst>
      <p:ext uri="{BB962C8B-B14F-4D97-AF65-F5344CB8AC3E}">
        <p14:creationId xmlns:p14="http://schemas.microsoft.com/office/powerpoint/2010/main" val="483493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F87782-0B87-49F2-AB4A-1F271E845604}"/>
              </a:ext>
            </a:extLst>
          </p:cNvPr>
          <p:cNvSpPr>
            <a:spLocks noGrp="1"/>
          </p:cNvSpPr>
          <p:nvPr>
            <p:ph type="title"/>
          </p:nvPr>
        </p:nvSpPr>
        <p:spPr>
          <a:xfrm>
            <a:off x="859522" y="214123"/>
            <a:ext cx="10472956" cy="919847"/>
          </a:xfrm>
        </p:spPr>
        <p:txBody>
          <a:bodyPr/>
          <a:lstStyle/>
          <a:p>
            <a:r>
              <a:rPr lang="en-US" altLang="zh-HK" dirty="0"/>
              <a:t>Training </a:t>
            </a:r>
            <a:endParaRPr lang="zh-HK" altLang="en-US" dirty="0"/>
          </a:p>
        </p:txBody>
      </p:sp>
      <p:pic>
        <p:nvPicPr>
          <p:cNvPr id="6" name="內容版面配置區 5" descr="一張含有 文字, 貓, 室內 的圖片&#10;&#10;自動產生的描述">
            <a:extLst>
              <a:ext uri="{FF2B5EF4-FFF2-40B4-BE49-F238E27FC236}">
                <a16:creationId xmlns:a16="http://schemas.microsoft.com/office/drawing/2014/main" id="{20F9B645-0EAB-4E87-B55E-B0EB471ED0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127" y="1133970"/>
            <a:ext cx="9015782" cy="5071378"/>
          </a:xfrm>
        </p:spPr>
      </p:pic>
      <p:sp>
        <p:nvSpPr>
          <p:cNvPr id="4" name="頁尾版面配置區 3">
            <a:extLst>
              <a:ext uri="{FF2B5EF4-FFF2-40B4-BE49-F238E27FC236}">
                <a16:creationId xmlns:a16="http://schemas.microsoft.com/office/drawing/2014/main" id="{C7A4AA7F-674A-4D9E-8C62-878B15198DC9}"/>
              </a:ext>
            </a:extLst>
          </p:cNvPr>
          <p:cNvSpPr>
            <a:spLocks noGrp="1"/>
          </p:cNvSpPr>
          <p:nvPr>
            <p:ph type="ftr" sz="quarter" idx="11"/>
          </p:nvPr>
        </p:nvSpPr>
        <p:spPr/>
        <p:txBody>
          <a:bodyPr/>
          <a:lstStyle/>
          <a:p>
            <a:r>
              <a:rPr lang="en-US" altLang="zh-HK"/>
              <a:t>Hong Kong Catholic Diocesan Schools, 30 June 2021</a:t>
            </a:r>
            <a:endParaRPr lang="zh-HK" altLang="en-US"/>
          </a:p>
        </p:txBody>
      </p:sp>
    </p:spTree>
    <p:extLst>
      <p:ext uri="{BB962C8B-B14F-4D97-AF65-F5344CB8AC3E}">
        <p14:creationId xmlns:p14="http://schemas.microsoft.com/office/powerpoint/2010/main" val="340976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A008EA-EB82-4BF7-9083-8F0BE5006D8A}"/>
              </a:ext>
            </a:extLst>
          </p:cNvPr>
          <p:cNvSpPr>
            <a:spLocks noGrp="1"/>
          </p:cNvSpPr>
          <p:nvPr>
            <p:ph type="title"/>
          </p:nvPr>
        </p:nvSpPr>
        <p:spPr/>
        <p:txBody>
          <a:bodyPr/>
          <a:lstStyle/>
          <a:p>
            <a:r>
              <a:rPr lang="en-US" altLang="zh-HK" dirty="0"/>
              <a:t>Testing for a single instance</a:t>
            </a:r>
            <a:endParaRPr lang="zh-HK" altLang="en-US" dirty="0"/>
          </a:p>
        </p:txBody>
      </p:sp>
      <p:pic>
        <p:nvPicPr>
          <p:cNvPr id="6" name="內容版面配置區 5">
            <a:extLst>
              <a:ext uri="{FF2B5EF4-FFF2-40B4-BE49-F238E27FC236}">
                <a16:creationId xmlns:a16="http://schemas.microsoft.com/office/drawing/2014/main" id="{6A16DE9E-55C6-45C9-A891-AC6C800236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413" y="1568487"/>
            <a:ext cx="7750702" cy="4650421"/>
          </a:xfrm>
        </p:spPr>
      </p:pic>
      <p:sp>
        <p:nvSpPr>
          <p:cNvPr id="4" name="頁尾版面配置區 3">
            <a:extLst>
              <a:ext uri="{FF2B5EF4-FFF2-40B4-BE49-F238E27FC236}">
                <a16:creationId xmlns:a16="http://schemas.microsoft.com/office/drawing/2014/main" id="{CE28D29D-C628-4CA1-BF40-3AFA9BA9B26B}"/>
              </a:ext>
            </a:extLst>
          </p:cNvPr>
          <p:cNvSpPr>
            <a:spLocks noGrp="1"/>
          </p:cNvSpPr>
          <p:nvPr>
            <p:ph type="ftr" sz="quarter" idx="11"/>
          </p:nvPr>
        </p:nvSpPr>
        <p:spPr/>
        <p:txBody>
          <a:bodyPr/>
          <a:lstStyle/>
          <a:p>
            <a:r>
              <a:rPr lang="en-US" altLang="zh-HK"/>
              <a:t>Hong Kong Catholic Diocesan Schools, 30 June 2021</a:t>
            </a:r>
            <a:endParaRPr lang="zh-HK" altLang="en-US"/>
          </a:p>
        </p:txBody>
      </p:sp>
    </p:spTree>
    <p:extLst>
      <p:ext uri="{BB962C8B-B14F-4D97-AF65-F5344CB8AC3E}">
        <p14:creationId xmlns:p14="http://schemas.microsoft.com/office/powerpoint/2010/main" val="6855909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1FDE-A21C-4FD4-81D4-306EF2CDC3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D01CE8-DB09-407B-A736-0D0AA00DA2B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r>
              <a:rPr lang="en-US" sz="3600" dirty="0"/>
              <a:t>~  Break for 15 mins</a:t>
            </a:r>
          </a:p>
        </p:txBody>
      </p:sp>
    </p:spTree>
    <p:extLst>
      <p:ext uri="{BB962C8B-B14F-4D97-AF65-F5344CB8AC3E}">
        <p14:creationId xmlns:p14="http://schemas.microsoft.com/office/powerpoint/2010/main" val="3419672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261B06-A1A9-4A4F-A543-D1C01B7A2B50}"/>
              </a:ext>
            </a:extLst>
          </p:cNvPr>
          <p:cNvSpPr>
            <a:spLocks noGrp="1"/>
          </p:cNvSpPr>
          <p:nvPr>
            <p:ph type="title"/>
          </p:nvPr>
        </p:nvSpPr>
        <p:spPr/>
        <p:txBody>
          <a:bodyPr/>
          <a:lstStyle/>
          <a:p>
            <a:r>
              <a:rPr lang="zh-HK" altLang="en-US" dirty="0">
                <a:latin typeface="新細明體" panose="02020500000000000000" pitchFamily="18" charset="-120"/>
                <a:ea typeface="新細明體" panose="02020500000000000000" pitchFamily="18" charset="-120"/>
              </a:rPr>
              <a:t>計算</a:t>
            </a:r>
            <a:r>
              <a:rPr lang="zh-CN" altLang="en-US" dirty="0">
                <a:latin typeface="新細明體" panose="02020500000000000000" pitchFamily="18" charset="-120"/>
                <a:ea typeface="新細明體" panose="02020500000000000000" pitchFamily="18" charset="-120"/>
              </a:rPr>
              <a:t>機</a:t>
            </a:r>
            <a:r>
              <a:rPr lang="zh-HK" altLang="en-US" dirty="0">
                <a:latin typeface="新細明體" panose="02020500000000000000" pitchFamily="18" charset="-120"/>
                <a:ea typeface="新細明體" panose="02020500000000000000" pitchFamily="18" charset="-120"/>
              </a:rPr>
              <a:t>視覺（</a:t>
            </a:r>
            <a:r>
              <a:rPr lang="en-US" altLang="zh-HK" dirty="0">
                <a:latin typeface="新細明體" panose="02020500000000000000" pitchFamily="18" charset="-120"/>
                <a:ea typeface="新細明體" panose="02020500000000000000" pitchFamily="18" charset="-120"/>
              </a:rPr>
              <a:t>Computer Vision, CV</a:t>
            </a:r>
            <a:r>
              <a:rPr lang="zh-CN" altLang="en-US" dirty="0">
                <a:latin typeface="新細明體" panose="02020500000000000000" pitchFamily="18" charset="-120"/>
                <a:ea typeface="新細明體" panose="02020500000000000000" pitchFamily="18" charset="-120"/>
              </a:rPr>
              <a:t>）</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FBA5CEE1-D129-4869-BFCF-7AFCBCF47489}"/>
              </a:ext>
            </a:extLst>
          </p:cNvPr>
          <p:cNvSpPr>
            <a:spLocks noGrp="1"/>
          </p:cNvSpPr>
          <p:nvPr>
            <p:ph idx="1"/>
          </p:nvPr>
        </p:nvSpPr>
        <p:spPr>
          <a:xfrm>
            <a:off x="838200" y="1825626"/>
            <a:ext cx="10515600" cy="1876944"/>
          </a:xfrm>
        </p:spPr>
        <p:txBody>
          <a:bodyPr/>
          <a:lstStyle/>
          <a:p>
            <a:r>
              <a:rPr lang="zh-CN" altLang="en-US" dirty="0">
                <a:latin typeface="新細明體" panose="02020500000000000000" pitchFamily="18" charset="-120"/>
                <a:ea typeface="新細明體" panose="02020500000000000000" pitchFamily="18" charset="-120"/>
              </a:rPr>
              <a:t>讓機器「明察秋毫」的目標</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少數</a:t>
            </a:r>
            <a:r>
              <a:rPr lang="zh-HK" altLang="en-US" dirty="0">
                <a:latin typeface="新細明體" panose="02020500000000000000" pitchFamily="18" charset="-120"/>
                <a:ea typeface="新細明體" panose="02020500000000000000" pitchFamily="18" charset="-120"/>
              </a:rPr>
              <a:t>達到實用</a:t>
            </a:r>
            <a:r>
              <a:rPr lang="zh-CN" altLang="en-US" dirty="0">
                <a:latin typeface="新細明體" panose="02020500000000000000" pitchFamily="18" charset="-120"/>
                <a:ea typeface="新細明體" panose="02020500000000000000" pitchFamily="18" charset="-120"/>
              </a:rPr>
              <a:t>程度的</a:t>
            </a:r>
            <a:r>
              <a:rPr lang="zh-HK" altLang="en-US" dirty="0">
                <a:latin typeface="新細明體" panose="02020500000000000000" pitchFamily="18" charset="-120"/>
                <a:ea typeface="新細明體" panose="02020500000000000000" pitchFamily="18" charset="-120"/>
              </a:rPr>
              <a:t> </a:t>
            </a:r>
            <a:r>
              <a:rPr lang="en-US" altLang="zh-HK" dirty="0">
                <a:latin typeface="新細明體" panose="02020500000000000000" pitchFamily="18" charset="-120"/>
                <a:ea typeface="新細明體" panose="02020500000000000000" pitchFamily="18" charset="-120"/>
              </a:rPr>
              <a:t>AI </a:t>
            </a:r>
            <a:r>
              <a:rPr lang="zh-HK" altLang="en-US" dirty="0">
                <a:latin typeface="新細明體" panose="02020500000000000000" pitchFamily="18" charset="-120"/>
                <a:ea typeface="新細明體" panose="02020500000000000000" pitchFamily="18" charset="-120"/>
              </a:rPr>
              <a:t>技術</a:t>
            </a:r>
            <a:r>
              <a:rPr lang="zh-CN" altLang="en-US" dirty="0">
                <a:latin typeface="新細明體" panose="02020500000000000000" pitchFamily="18" charset="-120"/>
                <a:ea typeface="新細明體" panose="02020500000000000000" pitchFamily="18" charset="-120"/>
              </a:rPr>
              <a:t>：資訊、司法、公共安全等領域</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流程：</a:t>
            </a:r>
            <a:endParaRPr lang="zh-HK" altLang="en-US" dirty="0">
              <a:latin typeface="新細明體" panose="02020500000000000000" pitchFamily="18" charset="-120"/>
              <a:ea typeface="新細明體" panose="02020500000000000000" pitchFamily="18" charset="-120"/>
            </a:endParaRPr>
          </a:p>
        </p:txBody>
      </p:sp>
      <p:graphicFrame>
        <p:nvGraphicFramePr>
          <p:cNvPr id="8" name="資料庫圖表 7">
            <a:extLst>
              <a:ext uri="{FF2B5EF4-FFF2-40B4-BE49-F238E27FC236}">
                <a16:creationId xmlns:a16="http://schemas.microsoft.com/office/drawing/2014/main" id="{2A4ABAE4-6695-42AF-A7E6-013C1058FE4E}"/>
              </a:ext>
            </a:extLst>
          </p:cNvPr>
          <p:cNvGraphicFramePr/>
          <p:nvPr>
            <p:extLst>
              <p:ext uri="{D42A27DB-BD31-4B8C-83A1-F6EECF244321}">
                <p14:modId xmlns:p14="http://schemas.microsoft.com/office/powerpoint/2010/main" val="784112652"/>
              </p:ext>
            </p:extLst>
          </p:nvPr>
        </p:nvGraphicFramePr>
        <p:xfrm>
          <a:off x="1132590" y="2764098"/>
          <a:ext cx="8955790" cy="3063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2493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B8F499-27FD-4A1F-BDF9-BFDA5AFF0E15}"/>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認識你的臉</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D7227C1D-C7F2-4713-9C77-49E6BBFFD4B8}"/>
              </a:ext>
            </a:extLst>
          </p:cNvPr>
          <p:cNvSpPr>
            <a:spLocks noGrp="1"/>
          </p:cNvSpPr>
          <p:nvPr>
            <p:ph idx="1"/>
          </p:nvPr>
        </p:nvSpPr>
        <p:spPr/>
        <p:txBody>
          <a:bodyPr vert="horz" lIns="91440" tIns="45720" rIns="91440" bIns="45720" rtlCol="0" anchor="t">
            <a:normAutofit/>
          </a:bodyPr>
          <a:lstStyle/>
          <a:p>
            <a:r>
              <a:rPr lang="zh-TW" altLang="en-US" dirty="0">
                <a:latin typeface="新細明體" panose="02020500000000000000" pitchFamily="18" charset="-120"/>
                <a:ea typeface="新細明體" panose="02020500000000000000" pitchFamily="18" charset="-120"/>
                <a:cs typeface="+mn-lt"/>
              </a:rPr>
              <a:t>人臉識別：通過人的面部照片實現身份認證的技術​</a:t>
            </a:r>
            <a:endParaRPr lang="en-US" altLang="zh-CN" dirty="0">
              <a:latin typeface="新細明體" panose="02020500000000000000" pitchFamily="18" charset="-120"/>
              <a:ea typeface="新細明體" panose="02020500000000000000" pitchFamily="18" charset="-120"/>
              <a:cs typeface="+mn-lt"/>
            </a:endParaRPr>
          </a:p>
          <a:p>
            <a:r>
              <a:rPr lang="zh-TW" altLang="en-US" dirty="0">
                <a:solidFill>
                  <a:srgbClr val="009BD2"/>
                </a:solidFill>
                <a:latin typeface="新細明體" panose="02020500000000000000" pitchFamily="18" charset="-120"/>
                <a:ea typeface="新細明體" panose="02020500000000000000" pitchFamily="18" charset="-120"/>
                <a:cs typeface="+mn-lt"/>
              </a:rPr>
              <a:t>身份確認</a:t>
            </a:r>
            <a:r>
              <a:rPr lang="zh-HK" altLang="en-US" dirty="0">
                <a:latin typeface="新細明體" panose="02020500000000000000" pitchFamily="18" charset="-120"/>
                <a:ea typeface="新細明體" panose="02020500000000000000" pitchFamily="18" charset="-120"/>
                <a:cs typeface="+mn-lt"/>
              </a:rPr>
              <a:t>和</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身份辨認</a:t>
            </a:r>
            <a:endParaRPr lang="en-US" altLang="zh-HK" dirty="0">
              <a:solidFill>
                <a:schemeClr val="accent2">
                  <a:lumMod val="75000"/>
                </a:schemeClr>
              </a:solidFill>
              <a:latin typeface="新細明體" panose="02020500000000000000" pitchFamily="18" charset="-120"/>
              <a:ea typeface="新細明體" panose="02020500000000000000" pitchFamily="18" charset="-120"/>
              <a:cs typeface="+mn-lt"/>
            </a:endParaRPr>
          </a:p>
          <a:p>
            <a:r>
              <a:rPr lang="zh-TW" altLang="en-US" dirty="0">
                <a:solidFill>
                  <a:srgbClr val="009BD2"/>
                </a:solidFill>
                <a:latin typeface="新細明體" panose="02020500000000000000" pitchFamily="18" charset="-120"/>
                <a:ea typeface="新細明體" panose="02020500000000000000" pitchFamily="18" charset="-120"/>
                <a:cs typeface="+mn-lt"/>
              </a:rPr>
              <a:t>身份確認</a:t>
            </a:r>
            <a:r>
              <a:rPr lang="zh-CN" altLang="en-US"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計算機需要對兩張人臉照片進行</a:t>
            </a:r>
            <a:r>
              <a:rPr lang="zh-TW" altLang="en-US" dirty="0">
                <a:solidFill>
                  <a:srgbClr val="009BD2"/>
                </a:solidFill>
                <a:latin typeface="新細明體" panose="02020500000000000000" pitchFamily="18" charset="-120"/>
                <a:ea typeface="新細明體" panose="02020500000000000000" pitchFamily="18" charset="-120"/>
                <a:cs typeface="+mn-lt"/>
              </a:rPr>
              <a:t>對比</a:t>
            </a:r>
            <a:r>
              <a:rPr lang="zh-CN" altLang="en-US"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以</a:t>
            </a:r>
            <a:r>
              <a:rPr lang="zh-TW" altLang="en-US" dirty="0">
                <a:solidFill>
                  <a:srgbClr val="009BD2"/>
                </a:solidFill>
                <a:latin typeface="新細明體" panose="02020500000000000000" pitchFamily="18" charset="-120"/>
                <a:ea typeface="新細明體" panose="02020500000000000000" pitchFamily="18" charset="-120"/>
                <a:cs typeface="+mn-lt"/>
              </a:rPr>
              <a:t>判斷是否為同一個人</a:t>
            </a:r>
            <a:r>
              <a:rPr lang="zh-CN" altLang="en-US" dirty="0">
                <a:latin typeface="新細明體" panose="02020500000000000000" pitchFamily="18" charset="-120"/>
                <a:ea typeface="新細明體" panose="02020500000000000000" pitchFamily="18" charset="-120"/>
                <a:cs typeface="+mn-lt"/>
              </a:rPr>
              <a:t>，例如</a:t>
            </a:r>
            <a:r>
              <a:rPr lang="en-US" altLang="zh-CN" dirty="0">
                <a:latin typeface="新細明體" panose="02020500000000000000" pitchFamily="18" charset="-120"/>
                <a:ea typeface="新細明體" panose="02020500000000000000" pitchFamily="18" charset="-120"/>
                <a:cs typeface="+mn-lt"/>
              </a:rPr>
              <a:t>: </a:t>
            </a:r>
            <a:r>
              <a:rPr lang="zh-TW" altLang="en-US" dirty="0">
                <a:solidFill>
                  <a:srgbClr val="009BD2"/>
                </a:solidFill>
                <a:latin typeface="新細明體" panose="02020500000000000000" pitchFamily="18" charset="-120"/>
                <a:ea typeface="新細明體" panose="02020500000000000000" pitchFamily="18" charset="-120"/>
                <a:cs typeface="+mn-lt"/>
              </a:rPr>
              <a:t>海關身份認證</a:t>
            </a:r>
            <a:endParaRPr lang="en-US" altLang="zh-CN" dirty="0">
              <a:solidFill>
                <a:srgbClr val="009BD2"/>
              </a:solidFill>
              <a:latin typeface="新細明體" panose="02020500000000000000" pitchFamily="18" charset="-120"/>
              <a:ea typeface="新細明體" panose="02020500000000000000" pitchFamily="18" charset="-120"/>
              <a:cs typeface="+mn-lt"/>
            </a:endParaRPr>
          </a:p>
          <a:p>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身份辨認</a:t>
            </a:r>
            <a:r>
              <a:rPr lang="zh-CN" altLang="en-US"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給定目標人的一張面部照片，計算機需要在一個龐大的照片數據庫中進行</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搜索</a:t>
            </a:r>
            <a:r>
              <a:rPr lang="zh-CN" altLang="en-US" dirty="0">
                <a:latin typeface="新細明體" panose="02020500000000000000" pitchFamily="18" charset="-120"/>
                <a:ea typeface="新細明體" panose="02020500000000000000" pitchFamily="18" charset="-120"/>
                <a:cs typeface="+mn-lt"/>
              </a:rPr>
              <a:t>，</a:t>
            </a:r>
            <a:r>
              <a:rPr lang="zh-CN" altLang="en-US" dirty="0">
                <a:solidFill>
                  <a:schemeClr val="accent2">
                    <a:lumMod val="75000"/>
                  </a:schemeClr>
                </a:solidFill>
                <a:latin typeface="新細明體" panose="02020500000000000000" pitchFamily="18" charset="-120"/>
                <a:ea typeface="新細明體" panose="02020500000000000000" pitchFamily="18" charset="-120"/>
                <a:cs typeface="+mn-lt"/>
              </a:rPr>
              <a:t>找到和特定照片最相近的照片</a:t>
            </a:r>
            <a:r>
              <a:rPr lang="zh-CN" altLang="en-US"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從而判斷目標的身份，常見運用有警察的</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嫌疑人排查</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mn-lt"/>
            </a:endParaRPr>
          </a:p>
          <a:p>
            <a:r>
              <a:rPr lang="zh-TW" altLang="en-US" dirty="0">
                <a:latin typeface="新細明體" panose="02020500000000000000" pitchFamily="18" charset="-120"/>
                <a:ea typeface="新細明體" panose="02020500000000000000" pitchFamily="18" charset="-120"/>
                <a:cs typeface="+mn-lt"/>
              </a:rPr>
              <a:t>實際應用中有機會同時用到兩種認證方式​</a:t>
            </a:r>
            <a:endParaRPr lang="zh-CN" altLang="en-US"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447335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C14E36-D7DC-4717-8947-A406C33F0C16}"/>
              </a:ext>
            </a:extLst>
          </p:cNvPr>
          <p:cNvSpPr>
            <a:spLocks noGrp="1"/>
          </p:cNvSpPr>
          <p:nvPr>
            <p:ph type="title"/>
          </p:nvPr>
        </p:nvSpPr>
        <p:spPr>
          <a:xfrm>
            <a:off x="990600" y="237044"/>
            <a:ext cx="10210800" cy="1078992"/>
          </a:xfrm>
        </p:spPr>
        <p:txBody>
          <a:bodyPr vert="horz" lIns="91440" tIns="45720" rIns="91440" bIns="45720" rtlCol="0" anchor="b">
            <a:normAutofit/>
          </a:bodyPr>
          <a:lstStyle/>
          <a:p>
            <a:pPr algn="ctr"/>
            <a:r>
              <a:rPr lang="zh-HK" altLang="en-US" sz="5400" dirty="0"/>
              <a:t>身份確認 </a:t>
            </a:r>
            <a:r>
              <a:rPr lang="en-US" altLang="zh-HK" sz="5400" dirty="0"/>
              <a:t>                   </a:t>
            </a:r>
            <a:r>
              <a:rPr lang="zh-HK" altLang="en-US" sz="5400" dirty="0"/>
              <a:t>身份辨認</a:t>
            </a:r>
          </a:p>
        </p:txBody>
      </p:sp>
      <p:sp>
        <p:nvSpPr>
          <p:cNvPr id="12" name="Rectangle 11">
            <a:extLst>
              <a:ext uri="{FF2B5EF4-FFF2-40B4-BE49-F238E27FC236}">
                <a16:creationId xmlns:a16="http://schemas.microsoft.com/office/drawing/2014/main" id="{70BDD0CE-06A4-404B-8A13-580229C1C9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內容版面配置區 4" descr="一張含有 電子用品, 插口 的圖片&#10;&#10;自動產生的描述">
            <a:extLst>
              <a:ext uri="{FF2B5EF4-FFF2-40B4-BE49-F238E27FC236}">
                <a16:creationId xmlns:a16="http://schemas.microsoft.com/office/drawing/2014/main" id="{8A592FCF-8F17-442D-AB10-A526B657E12B}"/>
              </a:ext>
            </a:extLst>
          </p:cNvPr>
          <p:cNvPicPr>
            <a:picLocks noGrp="1" noChangeAspect="1"/>
          </p:cNvPicPr>
          <p:nvPr>
            <p:ph idx="1"/>
          </p:nvPr>
        </p:nvPicPr>
        <p:blipFill>
          <a:blip r:embed="rId2"/>
          <a:stretch>
            <a:fillRect/>
          </a:stretch>
        </p:blipFill>
        <p:spPr>
          <a:xfrm>
            <a:off x="597154" y="2695173"/>
            <a:ext cx="4840940" cy="3386287"/>
          </a:xfrm>
          <a:prstGeom prst="rect">
            <a:avLst/>
          </a:prstGeom>
        </p:spPr>
      </p:pic>
      <p:sp>
        <p:nvSpPr>
          <p:cNvPr id="16"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圖片 6" descr="一張含有 文字, 電子用品 的圖片&#10;&#10;自動產生的描述">
            <a:extLst>
              <a:ext uri="{FF2B5EF4-FFF2-40B4-BE49-F238E27FC236}">
                <a16:creationId xmlns:a16="http://schemas.microsoft.com/office/drawing/2014/main" id="{61D387F4-ECBC-471F-ACB7-1E972AEBA888}"/>
              </a:ext>
            </a:extLst>
          </p:cNvPr>
          <p:cNvPicPr>
            <a:picLocks noChangeAspect="1"/>
          </p:cNvPicPr>
          <p:nvPr/>
        </p:nvPicPr>
        <p:blipFill rotWithShape="1">
          <a:blip r:embed="rId3"/>
          <a:srcRect l="3658" t="2537" r="8442"/>
          <a:stretch/>
        </p:blipFill>
        <p:spPr>
          <a:xfrm>
            <a:off x="6405563" y="2838449"/>
            <a:ext cx="5379783" cy="3071963"/>
          </a:xfrm>
          <a:prstGeom prst="rect">
            <a:avLst/>
          </a:prstGeom>
        </p:spPr>
      </p:pic>
    </p:spTree>
    <p:extLst>
      <p:ext uri="{BB962C8B-B14F-4D97-AF65-F5344CB8AC3E}">
        <p14:creationId xmlns:p14="http://schemas.microsoft.com/office/powerpoint/2010/main" val="1069958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78BEDE-A931-4078-9215-3CCFF17C6021}"/>
              </a:ext>
            </a:extLst>
          </p:cNvPr>
          <p:cNvSpPr>
            <a:spLocks noGrp="1"/>
          </p:cNvSpPr>
          <p:nvPr>
            <p:ph type="title"/>
          </p:nvPr>
        </p:nvSpPr>
        <p:spPr/>
        <p:txBody>
          <a:bodyPr/>
          <a:lstStyle/>
          <a:p>
            <a:r>
              <a:rPr lang="zh-CN" altLang="en-US" dirty="0"/>
              <a:t>人的識別訪客 </a:t>
            </a:r>
            <a:r>
              <a:rPr lang="en-US" altLang="zh-CN" dirty="0"/>
              <a:t>VS </a:t>
            </a:r>
            <a:r>
              <a:rPr lang="zh-CN" altLang="en-US" dirty="0"/>
              <a:t>機器的識別訪客</a:t>
            </a:r>
            <a:endParaRPr lang="zh-HK" altLang="en-US" dirty="0"/>
          </a:p>
        </p:txBody>
      </p:sp>
      <p:graphicFrame>
        <p:nvGraphicFramePr>
          <p:cNvPr id="6" name="資料庫圖表 5">
            <a:extLst>
              <a:ext uri="{FF2B5EF4-FFF2-40B4-BE49-F238E27FC236}">
                <a16:creationId xmlns:a16="http://schemas.microsoft.com/office/drawing/2014/main" id="{1AA7AC2B-3EED-4F58-B745-1A961AE11A26}"/>
              </a:ext>
            </a:extLst>
          </p:cNvPr>
          <p:cNvGraphicFramePr/>
          <p:nvPr>
            <p:extLst>
              <p:ext uri="{D42A27DB-BD31-4B8C-83A1-F6EECF244321}">
                <p14:modId xmlns:p14="http://schemas.microsoft.com/office/powerpoint/2010/main" val="3149703814"/>
              </p:ext>
            </p:extLst>
          </p:nvPr>
        </p:nvGraphicFramePr>
        <p:xfrm>
          <a:off x="838200" y="1688667"/>
          <a:ext cx="4781550" cy="4804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a:extLst>
              <a:ext uri="{FF2B5EF4-FFF2-40B4-BE49-F238E27FC236}">
                <a16:creationId xmlns:a16="http://schemas.microsoft.com/office/drawing/2014/main" id="{5DED8C22-4F8B-4481-8F54-FD11AFBADCAC}"/>
              </a:ext>
            </a:extLst>
          </p:cNvPr>
          <p:cNvGraphicFramePr/>
          <p:nvPr>
            <p:extLst>
              <p:ext uri="{D42A27DB-BD31-4B8C-83A1-F6EECF244321}">
                <p14:modId xmlns:p14="http://schemas.microsoft.com/office/powerpoint/2010/main" val="2394183793"/>
              </p:ext>
            </p:extLst>
          </p:nvPr>
        </p:nvGraphicFramePr>
        <p:xfrm>
          <a:off x="7048500" y="1679142"/>
          <a:ext cx="4781550" cy="48042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箭號: 向右 9">
            <a:extLst>
              <a:ext uri="{FF2B5EF4-FFF2-40B4-BE49-F238E27FC236}">
                <a16:creationId xmlns:a16="http://schemas.microsoft.com/office/drawing/2014/main" id="{6E19D6E0-1C15-43FB-B6F3-7A8D00111585}"/>
              </a:ext>
            </a:extLst>
          </p:cNvPr>
          <p:cNvSpPr/>
          <p:nvPr/>
        </p:nvSpPr>
        <p:spPr>
          <a:xfrm>
            <a:off x="5876924" y="3852646"/>
            <a:ext cx="1095375" cy="457200"/>
          </a:xfrm>
          <a:prstGeom prst="rightArrow">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8950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7F5B94-8664-4D49-BF7B-CD7EBFAA72C6}"/>
              </a:ext>
            </a:extLst>
          </p:cNvPr>
          <p:cNvSpPr>
            <a:spLocks noGrp="1"/>
          </p:cNvSpPr>
          <p:nvPr>
            <p:ph type="title"/>
          </p:nvPr>
        </p:nvSpPr>
        <p:spPr>
          <a:xfrm>
            <a:off x="809624" y="260364"/>
            <a:ext cx="10515600" cy="1325563"/>
          </a:xfrm>
        </p:spPr>
        <p:txBody>
          <a:bodyPr/>
          <a:lstStyle/>
          <a:p>
            <a:r>
              <a:rPr lang="zh-CN" altLang="en-US" dirty="0"/>
              <a:t>數理邏輯形式化例子</a:t>
            </a:r>
            <a:endParaRPr lang="zh-HK" altLang="en-US" dirty="0"/>
          </a:p>
        </p:txBody>
      </p:sp>
      <p:sp>
        <p:nvSpPr>
          <p:cNvPr id="3" name="內容版面配置區 2">
            <a:extLst>
              <a:ext uri="{FF2B5EF4-FFF2-40B4-BE49-F238E27FC236}">
                <a16:creationId xmlns:a16="http://schemas.microsoft.com/office/drawing/2014/main" id="{B76578FD-BFFB-429E-B8D7-B07B1D47837E}"/>
              </a:ext>
            </a:extLst>
          </p:cNvPr>
          <p:cNvSpPr>
            <a:spLocks noGrp="1"/>
          </p:cNvSpPr>
          <p:nvPr>
            <p:ph idx="1"/>
          </p:nvPr>
        </p:nvSpPr>
        <p:spPr>
          <a:xfrm>
            <a:off x="809624" y="1585927"/>
            <a:ext cx="10515600" cy="5032375"/>
          </a:xfrm>
        </p:spPr>
        <p:txBody>
          <a:bodyPr>
            <a:normAutofit/>
          </a:bodyPr>
          <a:lstStyle/>
          <a:p>
            <a:r>
              <a:rPr lang="zh-CN" altLang="en-US" dirty="0">
                <a:solidFill>
                  <a:srgbClr val="FF0000"/>
                </a:solidFill>
              </a:rPr>
              <a:t>今天下雨 </a:t>
            </a:r>
            <a:r>
              <a:rPr lang="zh-CN" altLang="en-US" dirty="0">
                <a:solidFill>
                  <a:srgbClr val="FF0000"/>
                </a:solidFill>
                <a:sym typeface="Wingdings" panose="05000000000000000000" pitchFamily="2" charset="2"/>
              </a:rPr>
              <a:t>（</a:t>
            </a:r>
            <a:r>
              <a:rPr lang="en-US" altLang="zh-CN" dirty="0">
                <a:solidFill>
                  <a:srgbClr val="FF0000"/>
                </a:solidFill>
                <a:sym typeface="Wingdings" panose="05000000000000000000" pitchFamily="2" charset="2"/>
              </a:rPr>
              <a:t>a</a:t>
            </a:r>
            <a:r>
              <a:rPr lang="zh-CN" altLang="en-US" dirty="0">
                <a:solidFill>
                  <a:srgbClr val="FF0000"/>
                </a:solidFill>
                <a:sym typeface="Wingdings" panose="05000000000000000000" pitchFamily="2" charset="2"/>
              </a:rPr>
              <a:t>）；</a:t>
            </a:r>
            <a:r>
              <a:rPr lang="zh-CN" altLang="en-US" dirty="0">
                <a:solidFill>
                  <a:srgbClr val="00B050"/>
                </a:solidFill>
              </a:rPr>
              <a:t>我們今天不野餐（</a:t>
            </a:r>
            <a:r>
              <a:rPr lang="en-US" altLang="zh-CN" dirty="0">
                <a:solidFill>
                  <a:srgbClr val="00B050"/>
                </a:solidFill>
                <a:sym typeface="Wingdings" panose="05000000000000000000" pitchFamily="2" charset="2"/>
              </a:rPr>
              <a:t>b</a:t>
            </a:r>
            <a:r>
              <a:rPr lang="zh-CN" altLang="en-US" dirty="0">
                <a:solidFill>
                  <a:srgbClr val="00B050"/>
                </a:solidFill>
                <a:sym typeface="Wingdings" panose="05000000000000000000" pitchFamily="2" charset="2"/>
              </a:rPr>
              <a:t>）；</a:t>
            </a:r>
            <a:r>
              <a:rPr lang="zh-CN" altLang="en-US" dirty="0">
                <a:solidFill>
                  <a:srgbClr val="00B0F0"/>
                </a:solidFill>
              </a:rPr>
              <a:t>我們明天野餐</a:t>
            </a:r>
            <a:r>
              <a:rPr lang="zh-CN" altLang="en-US" dirty="0">
                <a:solidFill>
                  <a:srgbClr val="00B0F0"/>
                </a:solidFill>
                <a:sym typeface="Wingdings" panose="05000000000000000000" pitchFamily="2" charset="2"/>
              </a:rPr>
              <a:t>（</a:t>
            </a:r>
            <a:r>
              <a:rPr lang="en-US" altLang="zh-CN" dirty="0">
                <a:solidFill>
                  <a:srgbClr val="00B0F0"/>
                </a:solidFill>
                <a:sym typeface="Wingdings" panose="05000000000000000000" pitchFamily="2" charset="2"/>
              </a:rPr>
              <a:t>c</a:t>
            </a:r>
            <a:r>
              <a:rPr lang="zh-CN" altLang="en-US" dirty="0">
                <a:solidFill>
                  <a:srgbClr val="00B0F0"/>
                </a:solidFill>
                <a:sym typeface="Wingdings" panose="05000000000000000000" pitchFamily="2" charset="2"/>
              </a:rPr>
              <a:t>）</a:t>
            </a:r>
            <a:endParaRPr lang="en-US" altLang="zh-CN" dirty="0">
              <a:solidFill>
                <a:srgbClr val="00B0F0"/>
              </a:solidFill>
              <a:sym typeface="Wingdings" panose="05000000000000000000" pitchFamily="2" charset="2"/>
            </a:endParaRPr>
          </a:p>
          <a:p>
            <a:r>
              <a:rPr lang="zh-CN" altLang="en-US" dirty="0"/>
              <a:t>如果</a:t>
            </a:r>
            <a:r>
              <a:rPr lang="zh-CN" altLang="en-US" dirty="0">
                <a:solidFill>
                  <a:srgbClr val="FF0000"/>
                </a:solidFill>
              </a:rPr>
              <a:t>今天下雨</a:t>
            </a:r>
            <a:r>
              <a:rPr lang="zh-CN" altLang="en-US" dirty="0"/>
              <a:t>，那麼</a:t>
            </a:r>
            <a:r>
              <a:rPr lang="zh-CN" altLang="en-US" dirty="0">
                <a:solidFill>
                  <a:srgbClr val="00B050"/>
                </a:solidFill>
              </a:rPr>
              <a:t>我們今天不去野餐</a:t>
            </a:r>
            <a:r>
              <a:rPr lang="zh-CN" altLang="en-US" dirty="0"/>
              <a:t>（</a:t>
            </a:r>
            <a:r>
              <a:rPr lang="en-US" altLang="zh-CN" dirty="0">
                <a:solidFill>
                  <a:srgbClr val="FF0000"/>
                </a:solidFill>
                <a:sym typeface="Wingdings" panose="05000000000000000000" pitchFamily="2" charset="2"/>
              </a:rPr>
              <a:t> a</a:t>
            </a:r>
            <a:r>
              <a:rPr lang="en-US" altLang="zh-CN" dirty="0"/>
              <a:t> </a:t>
            </a:r>
            <a:r>
              <a:rPr lang="en-US" altLang="zh-CN" dirty="0">
                <a:sym typeface="Wingdings" panose="05000000000000000000" pitchFamily="2" charset="2"/>
              </a:rPr>
              <a:t> </a:t>
            </a:r>
            <a:r>
              <a:rPr lang="en-US" altLang="zh-CN" dirty="0">
                <a:solidFill>
                  <a:srgbClr val="00B050"/>
                </a:solidFill>
                <a:sym typeface="Wingdings" panose="05000000000000000000" pitchFamily="2" charset="2"/>
              </a:rPr>
              <a:t>b</a:t>
            </a:r>
            <a:r>
              <a:rPr lang="zh-CN" altLang="en-US" dirty="0">
                <a:sym typeface="Wingdings" panose="05000000000000000000" pitchFamily="2" charset="2"/>
              </a:rPr>
              <a:t>）</a:t>
            </a:r>
            <a:endParaRPr lang="en-US" altLang="zh-CN" dirty="0">
              <a:sym typeface="Wingdings" panose="05000000000000000000" pitchFamily="2" charset="2"/>
            </a:endParaRPr>
          </a:p>
          <a:p>
            <a:endParaRPr lang="en-US" altLang="zh-CN" dirty="0">
              <a:sym typeface="Wingdings" panose="05000000000000000000" pitchFamily="2" charset="2"/>
            </a:endParaRPr>
          </a:p>
          <a:p>
            <a:endParaRPr lang="en-US" altLang="zh-CN" dirty="0">
              <a:sym typeface="Wingdings" panose="05000000000000000000" pitchFamily="2" charset="2"/>
            </a:endParaRPr>
          </a:p>
          <a:p>
            <a:r>
              <a:rPr lang="zh-CN" altLang="en-US" dirty="0"/>
              <a:t>如果</a:t>
            </a:r>
            <a:r>
              <a:rPr lang="zh-CN" altLang="en-US" dirty="0">
                <a:solidFill>
                  <a:srgbClr val="00B050"/>
                </a:solidFill>
              </a:rPr>
              <a:t>我們今天不野餐</a:t>
            </a:r>
            <a:r>
              <a:rPr lang="zh-CN" altLang="en-US" dirty="0"/>
              <a:t>，那麼</a:t>
            </a:r>
            <a:r>
              <a:rPr lang="zh-CN" altLang="en-US" dirty="0">
                <a:solidFill>
                  <a:srgbClr val="00B0F0"/>
                </a:solidFill>
              </a:rPr>
              <a:t>我們明天去野餐</a:t>
            </a:r>
            <a:r>
              <a:rPr lang="zh-CN" altLang="en-US" dirty="0"/>
              <a:t>（</a:t>
            </a:r>
            <a:r>
              <a:rPr lang="en-US" altLang="zh-CN" dirty="0">
                <a:solidFill>
                  <a:srgbClr val="00B050"/>
                </a:solidFill>
              </a:rPr>
              <a:t>b</a:t>
            </a:r>
            <a:r>
              <a:rPr lang="en-US" altLang="zh-CN" dirty="0"/>
              <a:t> </a:t>
            </a:r>
            <a:r>
              <a:rPr lang="en-US" altLang="zh-CN" dirty="0">
                <a:sym typeface="Wingdings" panose="05000000000000000000" pitchFamily="2" charset="2"/>
              </a:rPr>
              <a:t> </a:t>
            </a:r>
            <a:r>
              <a:rPr lang="en-US" altLang="zh-CN" dirty="0">
                <a:solidFill>
                  <a:srgbClr val="00B0F0"/>
                </a:solidFill>
                <a:sym typeface="Wingdings" panose="05000000000000000000" pitchFamily="2" charset="2"/>
              </a:rPr>
              <a:t>c</a:t>
            </a:r>
            <a:r>
              <a:rPr lang="zh-CN" altLang="en-US" dirty="0">
                <a:sym typeface="Wingdings" panose="05000000000000000000" pitchFamily="2" charset="2"/>
              </a:rPr>
              <a:t>）</a:t>
            </a:r>
            <a:endParaRPr lang="en-US" altLang="zh-CN" dirty="0">
              <a:sym typeface="Wingdings" panose="05000000000000000000" pitchFamily="2" charset="2"/>
            </a:endParaRPr>
          </a:p>
          <a:p>
            <a:endParaRPr lang="en-US" altLang="zh-CN" dirty="0">
              <a:sym typeface="Wingdings" panose="05000000000000000000" pitchFamily="2" charset="2"/>
            </a:endParaRPr>
          </a:p>
          <a:p>
            <a:endParaRPr lang="en-US" altLang="zh-CN" dirty="0">
              <a:sym typeface="Wingdings" panose="05000000000000000000" pitchFamily="2" charset="2"/>
            </a:endParaRPr>
          </a:p>
          <a:p>
            <a:r>
              <a:rPr lang="zh-CN" altLang="en-US" b="1" dirty="0">
                <a:solidFill>
                  <a:schemeClr val="accent2">
                    <a:lumMod val="75000"/>
                  </a:schemeClr>
                </a:solidFill>
                <a:sym typeface="Wingdings" panose="05000000000000000000" pitchFamily="2" charset="2"/>
              </a:rPr>
              <a:t>由此推理：</a:t>
            </a:r>
            <a:r>
              <a:rPr lang="zh-CN" altLang="en-US" dirty="0"/>
              <a:t>如果</a:t>
            </a:r>
            <a:r>
              <a:rPr lang="zh-CN" altLang="en-US" dirty="0">
                <a:solidFill>
                  <a:srgbClr val="FF0000"/>
                </a:solidFill>
              </a:rPr>
              <a:t>今天下雨</a:t>
            </a:r>
            <a:r>
              <a:rPr lang="zh-CN" altLang="en-US" dirty="0"/>
              <a:t>，那麼</a:t>
            </a:r>
            <a:r>
              <a:rPr lang="zh-CN" altLang="en-US" dirty="0">
                <a:solidFill>
                  <a:srgbClr val="00B0F0"/>
                </a:solidFill>
              </a:rPr>
              <a:t>我們明天去野餐 </a:t>
            </a:r>
            <a:r>
              <a:rPr lang="zh-CN" altLang="en-US" dirty="0"/>
              <a:t>（</a:t>
            </a:r>
            <a:r>
              <a:rPr lang="en-US" altLang="zh-CN" dirty="0">
                <a:solidFill>
                  <a:srgbClr val="FF0000"/>
                </a:solidFill>
                <a:sym typeface="Wingdings" panose="05000000000000000000" pitchFamily="2" charset="2"/>
              </a:rPr>
              <a:t> a</a:t>
            </a:r>
            <a:r>
              <a:rPr lang="en-US" altLang="zh-CN" dirty="0"/>
              <a:t> </a:t>
            </a:r>
            <a:r>
              <a:rPr lang="en-US" altLang="zh-CN" dirty="0">
                <a:sym typeface="Wingdings" panose="05000000000000000000" pitchFamily="2" charset="2"/>
              </a:rPr>
              <a:t> </a:t>
            </a:r>
            <a:r>
              <a:rPr lang="en-US" altLang="zh-CN" dirty="0">
                <a:solidFill>
                  <a:srgbClr val="00B0F0"/>
                </a:solidFill>
                <a:sym typeface="Wingdings" panose="05000000000000000000" pitchFamily="2" charset="2"/>
              </a:rPr>
              <a:t>c</a:t>
            </a:r>
            <a:r>
              <a:rPr lang="zh-CN" altLang="en-US" dirty="0">
                <a:sym typeface="Wingdings" panose="05000000000000000000" pitchFamily="2" charset="2"/>
              </a:rPr>
              <a:t>）</a:t>
            </a:r>
            <a:endParaRPr lang="en-US" altLang="zh-CN" dirty="0">
              <a:sym typeface="Wingdings" panose="05000000000000000000" pitchFamily="2" charset="2"/>
            </a:endParaRPr>
          </a:p>
          <a:p>
            <a:endParaRPr lang="en-US" altLang="zh-CN" dirty="0">
              <a:solidFill>
                <a:srgbClr val="00B0F0"/>
              </a:solidFill>
            </a:endParaRPr>
          </a:p>
          <a:p>
            <a:endParaRPr lang="zh-HK" altLang="en-US" dirty="0"/>
          </a:p>
        </p:txBody>
      </p:sp>
      <p:pic>
        <p:nvPicPr>
          <p:cNvPr id="5" name="圖形 4" descr="下雨 以實心填滿">
            <a:extLst>
              <a:ext uri="{FF2B5EF4-FFF2-40B4-BE49-F238E27FC236}">
                <a16:creationId xmlns:a16="http://schemas.microsoft.com/office/drawing/2014/main" id="{A390CE5D-48D2-4273-B6B1-67DE1114EE6A}"/>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095592" y="2587639"/>
            <a:ext cx="1009650" cy="1009650"/>
          </a:xfrm>
          <a:prstGeom prst="rect">
            <a:avLst/>
          </a:prstGeom>
        </p:spPr>
      </p:pic>
      <p:pic>
        <p:nvPicPr>
          <p:cNvPr id="10" name="圖形 9" descr="下雨 以實心填滿">
            <a:extLst>
              <a:ext uri="{FF2B5EF4-FFF2-40B4-BE49-F238E27FC236}">
                <a16:creationId xmlns:a16="http://schemas.microsoft.com/office/drawing/2014/main" id="{EB2B9E32-1F65-4BA0-B928-5F758FE56BB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723497" y="5629458"/>
            <a:ext cx="1009650" cy="1009650"/>
          </a:xfrm>
          <a:prstGeom prst="rect">
            <a:avLst/>
          </a:prstGeom>
        </p:spPr>
      </p:pic>
      <p:pic>
        <p:nvPicPr>
          <p:cNvPr id="12" name="圖片 11">
            <a:extLst>
              <a:ext uri="{FF2B5EF4-FFF2-40B4-BE49-F238E27FC236}">
                <a16:creationId xmlns:a16="http://schemas.microsoft.com/office/drawing/2014/main" id="{D1630E84-1E19-4660-BF5F-9FC05E5432F8}"/>
              </a:ext>
            </a:extLst>
          </p:cNvPr>
          <p:cNvPicPr>
            <a:picLocks noChangeAspect="1"/>
          </p:cNvPicPr>
          <p:nvPr/>
        </p:nvPicPr>
        <p:blipFill>
          <a:blip r:embed="rId4"/>
          <a:stretch>
            <a:fillRect/>
          </a:stretch>
        </p:blipFill>
        <p:spPr>
          <a:xfrm>
            <a:off x="2322852" y="4102114"/>
            <a:ext cx="1057275" cy="1028700"/>
          </a:xfrm>
          <a:prstGeom prst="rect">
            <a:avLst/>
          </a:prstGeom>
        </p:spPr>
      </p:pic>
      <p:pic>
        <p:nvPicPr>
          <p:cNvPr id="14" name="圖片 13">
            <a:extLst>
              <a:ext uri="{FF2B5EF4-FFF2-40B4-BE49-F238E27FC236}">
                <a16:creationId xmlns:a16="http://schemas.microsoft.com/office/drawing/2014/main" id="{6AC5BE05-FA53-47E4-B2E0-D996CE6B8A1C}"/>
              </a:ext>
            </a:extLst>
          </p:cNvPr>
          <p:cNvPicPr>
            <a:picLocks noChangeAspect="1"/>
          </p:cNvPicPr>
          <p:nvPr/>
        </p:nvPicPr>
        <p:blipFill>
          <a:blip r:embed="rId4"/>
          <a:stretch>
            <a:fillRect/>
          </a:stretch>
        </p:blipFill>
        <p:spPr>
          <a:xfrm>
            <a:off x="5216279" y="2590447"/>
            <a:ext cx="1057275" cy="1028700"/>
          </a:xfrm>
          <a:prstGeom prst="rect">
            <a:avLst/>
          </a:prstGeom>
        </p:spPr>
      </p:pic>
      <p:pic>
        <p:nvPicPr>
          <p:cNvPr id="18" name="圖片 17">
            <a:extLst>
              <a:ext uri="{FF2B5EF4-FFF2-40B4-BE49-F238E27FC236}">
                <a16:creationId xmlns:a16="http://schemas.microsoft.com/office/drawing/2014/main" id="{761FF746-B9D0-4E2A-B101-10651F063906}"/>
              </a:ext>
            </a:extLst>
          </p:cNvPr>
          <p:cNvPicPr>
            <a:picLocks noChangeAspect="1"/>
          </p:cNvPicPr>
          <p:nvPr/>
        </p:nvPicPr>
        <p:blipFill>
          <a:blip r:embed="rId5"/>
          <a:stretch>
            <a:fillRect/>
          </a:stretch>
        </p:blipFill>
        <p:spPr>
          <a:xfrm>
            <a:off x="6511675" y="5570552"/>
            <a:ext cx="1000125" cy="1085850"/>
          </a:xfrm>
          <a:prstGeom prst="rect">
            <a:avLst/>
          </a:prstGeom>
        </p:spPr>
      </p:pic>
      <p:pic>
        <p:nvPicPr>
          <p:cNvPr id="20" name="圖片 19">
            <a:extLst>
              <a:ext uri="{FF2B5EF4-FFF2-40B4-BE49-F238E27FC236}">
                <a16:creationId xmlns:a16="http://schemas.microsoft.com/office/drawing/2014/main" id="{FC4DCA79-7B91-446D-9166-0624DC4E144A}"/>
              </a:ext>
            </a:extLst>
          </p:cNvPr>
          <p:cNvPicPr>
            <a:picLocks noChangeAspect="1"/>
          </p:cNvPicPr>
          <p:nvPr/>
        </p:nvPicPr>
        <p:blipFill>
          <a:blip r:embed="rId5"/>
          <a:stretch>
            <a:fillRect/>
          </a:stretch>
        </p:blipFill>
        <p:spPr>
          <a:xfrm>
            <a:off x="5595937" y="4102114"/>
            <a:ext cx="1000125" cy="1085850"/>
          </a:xfrm>
          <a:prstGeom prst="rect">
            <a:avLst/>
          </a:prstGeom>
        </p:spPr>
      </p:pic>
    </p:spTree>
    <p:extLst>
      <p:ext uri="{BB962C8B-B14F-4D97-AF65-F5344CB8AC3E}">
        <p14:creationId xmlns:p14="http://schemas.microsoft.com/office/powerpoint/2010/main" val="1505980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C5B6106C-A857-4C47-9630-35DBF9C36CA8}"/>
              </a:ext>
            </a:extLst>
          </p:cNvPr>
          <p:cNvSpPr>
            <a:spLocks noGrp="1"/>
          </p:cNvSpPr>
          <p:nvPr>
            <p:ph type="title"/>
          </p:nvPr>
        </p:nvSpPr>
        <p:spPr>
          <a:xfrm>
            <a:off x="643467" y="321734"/>
            <a:ext cx="10905066" cy="1135737"/>
          </a:xfrm>
        </p:spPr>
        <p:txBody>
          <a:bodyPr>
            <a:normAutofit/>
          </a:bodyPr>
          <a:lstStyle/>
          <a:p>
            <a:r>
              <a:rPr lang="zh-CN" dirty="0">
                <a:latin typeface="新細明體" panose="02020500000000000000" pitchFamily="18" charset="-120"/>
                <a:ea typeface="新細明體" panose="02020500000000000000" pitchFamily="18" charset="-120"/>
                <a:cs typeface="+mj-lt"/>
              </a:rPr>
              <a:t>人臉識別系統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049BC290-8963-4C88-A043-6F15055234AE}"/>
              </a:ext>
            </a:extLst>
          </p:cNvPr>
          <p:cNvSpPr>
            <a:spLocks noGrp="1"/>
          </p:cNvSpPr>
          <p:nvPr>
            <p:ph idx="1"/>
          </p:nvPr>
        </p:nvSpPr>
        <p:spPr>
          <a:xfrm>
            <a:off x="670705" y="1670241"/>
            <a:ext cx="5969938" cy="4393982"/>
          </a:xfrm>
        </p:spPr>
        <p:txBody>
          <a:bodyPr vert="horz" lIns="91440" tIns="45720" rIns="91440" bIns="45720" rtlCol="0" anchor="t">
            <a:normAutofit/>
          </a:bodyPr>
          <a:lstStyle/>
          <a:p>
            <a:pPr marL="457200" indent="-457200">
              <a:buAutoNum type="arabicPeriod"/>
            </a:pPr>
            <a:r>
              <a:rPr lang="zh-CN" sz="2400" dirty="0">
                <a:latin typeface="新細明體" panose="02020500000000000000" pitchFamily="18" charset="-120"/>
                <a:ea typeface="新細明體" panose="02020500000000000000" pitchFamily="18" charset="-120"/>
                <a:cs typeface="+mn-lt"/>
              </a:rPr>
              <a:t>圖像採集（</a:t>
            </a:r>
            <a:r>
              <a:rPr lang="en-US" altLang="zh-CN" sz="2400" dirty="0">
                <a:latin typeface="新細明體" panose="02020500000000000000" pitchFamily="18" charset="-120"/>
                <a:ea typeface="新細明體" panose="02020500000000000000" pitchFamily="18" charset="-120"/>
                <a:cs typeface="+mn-lt"/>
              </a:rPr>
              <a:t>Image</a:t>
            </a:r>
            <a:r>
              <a:rPr lang="zh-CN" altLang="en-US" sz="2400" dirty="0">
                <a:latin typeface="新細明體" panose="02020500000000000000" pitchFamily="18" charset="-120"/>
                <a:ea typeface="新細明體" panose="02020500000000000000" pitchFamily="18" charset="-120"/>
                <a:cs typeface="+mn-lt"/>
              </a:rPr>
              <a:t> </a:t>
            </a:r>
            <a:r>
              <a:rPr lang="en-US" altLang="zh-CN" sz="2400" dirty="0">
                <a:latin typeface="新細明體" panose="02020500000000000000" pitchFamily="18" charset="-120"/>
                <a:ea typeface="新細明體" panose="02020500000000000000" pitchFamily="18" charset="-120"/>
                <a:cs typeface="+mn-lt"/>
              </a:rPr>
              <a:t>Capturing</a:t>
            </a:r>
            <a:r>
              <a:rPr lang="zh-CN" sz="2400" dirty="0">
                <a:latin typeface="新細明體" panose="02020500000000000000" pitchFamily="18" charset="-120"/>
                <a:ea typeface="新細明體" panose="02020500000000000000" pitchFamily="18" charset="-120"/>
                <a:cs typeface="+mn-lt"/>
              </a:rPr>
              <a:t>）：通過光學設備</a:t>
            </a:r>
            <a:r>
              <a:rPr lang="zh-CN" altLang="en-US" sz="2400" dirty="0">
                <a:latin typeface="新細明體" panose="02020500000000000000" pitchFamily="18" charset="-120"/>
                <a:ea typeface="新細明體" panose="02020500000000000000" pitchFamily="18" charset="-120"/>
                <a:cs typeface="+mn-lt"/>
              </a:rPr>
              <a:t>採</a:t>
            </a:r>
            <a:r>
              <a:rPr lang="zh-CN" sz="2400" dirty="0">
                <a:latin typeface="新細明體" panose="02020500000000000000" pitchFamily="18" charset="-120"/>
                <a:ea typeface="新細明體" panose="02020500000000000000" pitchFamily="18" charset="-120"/>
                <a:cs typeface="+mn-lt"/>
              </a:rPr>
              <a:t>集包含人面部區域的圖像。設備包括照相機、高清攝像機、監控攝像頭等</a:t>
            </a:r>
            <a:r>
              <a:rPr lang="zh-CN" altLang="en-US" sz="2400" dirty="0">
                <a:latin typeface="新細明體" panose="02020500000000000000" pitchFamily="18" charset="-120"/>
                <a:ea typeface="新細明體" panose="02020500000000000000" pitchFamily="18" charset="-120"/>
                <a:cs typeface="+mn-lt"/>
              </a:rPr>
              <a:t> </a:t>
            </a:r>
            <a:endParaRPr lang="en-US" altLang="zh-CN" sz="2400" dirty="0">
              <a:latin typeface="新細明體" panose="02020500000000000000" pitchFamily="18" charset="-120"/>
              <a:ea typeface="新細明體" panose="02020500000000000000" pitchFamily="18" charset="-120"/>
              <a:cs typeface="Calibri"/>
            </a:endParaRPr>
          </a:p>
          <a:p>
            <a:pPr marL="457200" indent="-457200">
              <a:buAutoNum type="arabicPeriod"/>
            </a:pPr>
            <a:r>
              <a:rPr lang="zh-CN" altLang="en-US" sz="2400" dirty="0">
                <a:latin typeface="新細明體" panose="02020500000000000000" pitchFamily="18" charset="-120"/>
                <a:ea typeface="新細明體" panose="02020500000000000000" pitchFamily="18" charset="-120"/>
                <a:cs typeface="+mn-lt"/>
              </a:rPr>
              <a:t>數據預處理（</a:t>
            </a:r>
            <a:r>
              <a:rPr lang="en-US" altLang="zh-CN" sz="2400" dirty="0">
                <a:latin typeface="新細明體" panose="02020500000000000000" pitchFamily="18" charset="-120"/>
                <a:ea typeface="新細明體" panose="02020500000000000000" pitchFamily="18" charset="-120"/>
                <a:cs typeface="+mn-lt"/>
              </a:rPr>
              <a:t>Data</a:t>
            </a:r>
            <a:r>
              <a:rPr lang="zh-CN" altLang="en-US" sz="2400" dirty="0">
                <a:latin typeface="新細明體" panose="02020500000000000000" pitchFamily="18" charset="-120"/>
                <a:ea typeface="新細明體" panose="02020500000000000000" pitchFamily="18" charset="-120"/>
                <a:cs typeface="+mn-lt"/>
              </a:rPr>
              <a:t> </a:t>
            </a:r>
            <a:r>
              <a:rPr lang="en-US" altLang="zh-CN" sz="2400" dirty="0">
                <a:latin typeface="新細明體" panose="02020500000000000000" pitchFamily="18" charset="-120"/>
                <a:ea typeface="新細明體" panose="02020500000000000000" pitchFamily="18" charset="-120"/>
                <a:cs typeface="+mn-lt"/>
              </a:rPr>
              <a:t>Processing</a:t>
            </a:r>
            <a:r>
              <a:rPr lang="zh-CN" altLang="en-US" sz="2400" dirty="0">
                <a:latin typeface="新細明體" panose="02020500000000000000" pitchFamily="18" charset="-120"/>
                <a:ea typeface="新細明體" panose="02020500000000000000" pitchFamily="18" charset="-120"/>
                <a:cs typeface="+mn-lt"/>
              </a:rPr>
              <a:t> ）：</a:t>
            </a:r>
            <a:r>
              <a:rPr lang="zh-CN" sz="2400" dirty="0">
                <a:latin typeface="新細明體" panose="02020500000000000000" pitchFamily="18" charset="-120"/>
                <a:ea typeface="新細明體" panose="02020500000000000000" pitchFamily="18" charset="-120"/>
                <a:cs typeface="+mn-lt"/>
              </a:rPr>
              <a:t>先行</a:t>
            </a:r>
            <a:r>
              <a:rPr lang="zh-CN" altLang="en-US" sz="2400" dirty="0">
                <a:latin typeface="新細明體" panose="02020500000000000000" pitchFamily="18" charset="-120"/>
                <a:ea typeface="新細明體" panose="02020500000000000000" pitchFamily="18" charset="-120"/>
                <a:cs typeface="+mn-lt"/>
              </a:rPr>
              <a:t>處理採集到的圖像，主要包括人</a:t>
            </a:r>
            <a:r>
              <a:rPr lang="zh-CN" sz="2400" dirty="0">
                <a:latin typeface="新細明體" panose="02020500000000000000" pitchFamily="18" charset="-120"/>
                <a:ea typeface="新細明體" panose="02020500000000000000" pitchFamily="18" charset="-120"/>
                <a:cs typeface="+mn-lt"/>
              </a:rPr>
              <a:t>臉定位和正規化：</a:t>
            </a:r>
            <a:endParaRPr lang="en-US" sz="2400" dirty="0">
              <a:latin typeface="新細明體" panose="02020500000000000000" pitchFamily="18" charset="-120"/>
              <a:ea typeface="新細明體" panose="02020500000000000000" pitchFamily="18" charset="-120"/>
              <a:cs typeface="+mn-lt"/>
            </a:endParaRPr>
          </a:p>
          <a:p>
            <a:pPr lvl="1"/>
            <a:r>
              <a:rPr lang="zh-CN" dirty="0">
                <a:latin typeface="新細明體" panose="02020500000000000000" pitchFamily="18" charset="-120"/>
                <a:ea typeface="新細明體" panose="02020500000000000000" pitchFamily="18" charset="-120"/>
                <a:cs typeface="+mn-lt"/>
              </a:rPr>
              <a:t>人臉定位：從圖片中找到面部區域</a:t>
            </a:r>
            <a:endParaRPr lang="en-US" dirty="0">
              <a:latin typeface="新細明體" panose="02020500000000000000" pitchFamily="18" charset="-120"/>
              <a:ea typeface="新細明體" panose="02020500000000000000" pitchFamily="18" charset="-120"/>
              <a:cs typeface="+mn-lt"/>
            </a:endParaRPr>
          </a:p>
          <a:p>
            <a:pPr lvl="1"/>
            <a:r>
              <a:rPr lang="zh-TW" altLang="en-US" dirty="0">
                <a:latin typeface="新細明體" panose="02020500000000000000" pitchFamily="18" charset="-120"/>
                <a:ea typeface="新細明體" panose="02020500000000000000" pitchFamily="18" charset="-120"/>
                <a:cs typeface="+mn-lt"/>
              </a:rPr>
              <a:t>正規化：調整定位到的人臉圖，减少光照、位置、姿態等干擾因素的影響。</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圖片 4">
            <a:extLst>
              <a:ext uri="{FF2B5EF4-FFF2-40B4-BE49-F238E27FC236}">
                <a16:creationId xmlns:a16="http://schemas.microsoft.com/office/drawing/2014/main" id="{11AC8338-E3F1-4DEF-BC98-42CCF89E9494}"/>
              </a:ext>
            </a:extLst>
          </p:cNvPr>
          <p:cNvPicPr>
            <a:picLocks noChangeAspect="1"/>
          </p:cNvPicPr>
          <p:nvPr/>
        </p:nvPicPr>
        <p:blipFill>
          <a:blip r:embed="rId2"/>
          <a:stretch>
            <a:fillRect/>
          </a:stretch>
        </p:blipFill>
        <p:spPr>
          <a:xfrm>
            <a:off x="7169472" y="2088015"/>
            <a:ext cx="4874568" cy="3558434"/>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矩形 5">
            <a:extLst>
              <a:ext uri="{FF2B5EF4-FFF2-40B4-BE49-F238E27FC236}">
                <a16:creationId xmlns:a16="http://schemas.microsoft.com/office/drawing/2014/main" id="{18F6DE1B-9C96-489E-BDAA-AB0A8F2D2815}"/>
              </a:ext>
            </a:extLst>
          </p:cNvPr>
          <p:cNvSpPr/>
          <p:nvPr/>
        </p:nvSpPr>
        <p:spPr>
          <a:xfrm>
            <a:off x="8486775" y="2088015"/>
            <a:ext cx="3343275" cy="998085"/>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Tree>
    <p:extLst>
      <p:ext uri="{BB962C8B-B14F-4D97-AF65-F5344CB8AC3E}">
        <p14:creationId xmlns:p14="http://schemas.microsoft.com/office/powerpoint/2010/main" val="1490724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35">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37">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8" name="Isosceles Triangle 3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3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1">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51" name="Rectangle 42">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43">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標題 1">
            <a:extLst>
              <a:ext uri="{FF2B5EF4-FFF2-40B4-BE49-F238E27FC236}">
                <a16:creationId xmlns:a16="http://schemas.microsoft.com/office/drawing/2014/main" id="{DBE5940C-1158-4D11-92DC-8F19C2405E93}"/>
              </a:ext>
            </a:extLst>
          </p:cNvPr>
          <p:cNvSpPr>
            <a:spLocks noGrp="1"/>
          </p:cNvSpPr>
          <p:nvPr>
            <p:ph type="title"/>
          </p:nvPr>
        </p:nvSpPr>
        <p:spPr>
          <a:xfrm>
            <a:off x="643467" y="321734"/>
            <a:ext cx="10905066" cy="1135737"/>
          </a:xfrm>
        </p:spPr>
        <p:txBody>
          <a:bodyPr>
            <a:normAutofit/>
          </a:bodyPr>
          <a:lstStyle/>
          <a:p>
            <a:r>
              <a:rPr lang="zh-CN" dirty="0">
                <a:latin typeface="新細明體" panose="02020500000000000000" pitchFamily="18" charset="-120"/>
                <a:ea typeface="新細明體" panose="02020500000000000000" pitchFamily="18" charset="-120"/>
                <a:cs typeface="+mj-lt"/>
              </a:rPr>
              <a:t>人臉識別系統 </a:t>
            </a:r>
            <a:endParaRPr lang="zh-TW" altLang="en-US" dirty="0">
              <a:latin typeface="新細明體" panose="02020500000000000000" pitchFamily="18" charset="-120"/>
              <a:ea typeface="新細明體" panose="02020500000000000000" pitchFamily="18" charset="-120"/>
            </a:endParaRPr>
          </a:p>
        </p:txBody>
      </p:sp>
      <p:sp>
        <p:nvSpPr>
          <p:cNvPr id="54" name="內容版面配置區 2">
            <a:extLst>
              <a:ext uri="{FF2B5EF4-FFF2-40B4-BE49-F238E27FC236}">
                <a16:creationId xmlns:a16="http://schemas.microsoft.com/office/drawing/2014/main" id="{1664A3C1-735F-48DB-BE10-C03A443DFC2F}"/>
              </a:ext>
            </a:extLst>
          </p:cNvPr>
          <p:cNvSpPr>
            <a:spLocks noGrp="1"/>
          </p:cNvSpPr>
          <p:nvPr>
            <p:ph idx="1"/>
          </p:nvPr>
        </p:nvSpPr>
        <p:spPr>
          <a:xfrm>
            <a:off x="670705" y="1670241"/>
            <a:ext cx="5969938" cy="4393982"/>
          </a:xfrm>
        </p:spPr>
        <p:txBody>
          <a:bodyPr vert="horz" lIns="91440" tIns="45720" rIns="91440" bIns="45720" rtlCol="0" anchor="t">
            <a:normAutofit/>
          </a:bodyPr>
          <a:lstStyle/>
          <a:p>
            <a:pPr marL="457200" indent="-457200">
              <a:buAutoNum type="arabicPeriod"/>
            </a:pPr>
            <a:r>
              <a:rPr lang="zh-CN" sz="2400" dirty="0">
                <a:latin typeface="新細明體" panose="02020500000000000000" pitchFamily="18" charset="-120"/>
                <a:ea typeface="新細明體" panose="02020500000000000000" pitchFamily="18" charset="-120"/>
                <a:cs typeface="+mn-lt"/>
              </a:rPr>
              <a:t>特徵提取（ </a:t>
            </a:r>
            <a:r>
              <a:rPr lang="en-US" altLang="zh-CN" sz="2400" dirty="0">
                <a:latin typeface="新細明體" panose="02020500000000000000" pitchFamily="18" charset="-120"/>
                <a:ea typeface="新細明體" panose="02020500000000000000" pitchFamily="18" charset="-120"/>
                <a:cs typeface="+mn-lt"/>
              </a:rPr>
              <a:t>Feature Extraction </a:t>
            </a:r>
            <a:r>
              <a:rPr lang="zh-CN" sz="2400" dirty="0">
                <a:latin typeface="新細明體" panose="02020500000000000000" pitchFamily="18" charset="-120"/>
                <a:ea typeface="新細明體" panose="02020500000000000000" pitchFamily="18" charset="-120"/>
                <a:cs typeface="+mn-lt"/>
              </a:rPr>
              <a:t>）：提取有較强表達能力和區分能力的典型特徵。這些特徵可能有很多，我們將這些特徵</a:t>
            </a:r>
            <a:r>
              <a:rPr lang="zh-CN" altLang="en-US" sz="2400" dirty="0">
                <a:latin typeface="新細明體" panose="02020500000000000000" pitchFamily="18" charset="-120"/>
                <a:ea typeface="新細明體" panose="02020500000000000000" pitchFamily="18" charset="-120"/>
                <a:cs typeface="+mn-lt"/>
              </a:rPr>
              <a:t>用</a:t>
            </a:r>
            <a:r>
              <a:rPr lang="zh-CN" sz="2400" dirty="0">
                <a:latin typeface="新細明體" panose="02020500000000000000" pitchFamily="18" charset="-120"/>
                <a:ea typeface="新細明體" panose="02020500000000000000" pitchFamily="18" charset="-120"/>
                <a:cs typeface="+mn-lt"/>
              </a:rPr>
              <a:t>一個向量表稱爲</a:t>
            </a:r>
            <a:r>
              <a:rPr lang="zh-CN" sz="2400" dirty="0">
                <a:solidFill>
                  <a:srgbClr val="009BD2"/>
                </a:solidFill>
                <a:latin typeface="新細明體" panose="02020500000000000000" pitchFamily="18" charset="-120"/>
                <a:ea typeface="新細明體" panose="02020500000000000000" pitchFamily="18" charset="-120"/>
                <a:cs typeface="+mn-lt"/>
              </a:rPr>
              <a:t>特徵向</a:t>
            </a:r>
            <a:r>
              <a:rPr lang="zh-CN" altLang="en-US" sz="2400" dirty="0">
                <a:solidFill>
                  <a:srgbClr val="009BD2"/>
                </a:solidFill>
                <a:latin typeface="新細明體" panose="02020500000000000000" pitchFamily="18" charset="-120"/>
                <a:ea typeface="新細明體" panose="02020500000000000000" pitchFamily="18" charset="-120"/>
                <a:cs typeface="+mn-lt"/>
              </a:rPr>
              <a:t>量</a:t>
            </a:r>
            <a:r>
              <a:rPr lang="zh-CN" altLang="en-US" sz="2400" dirty="0">
                <a:latin typeface="新細明體" panose="02020500000000000000" pitchFamily="18" charset="-120"/>
                <a:ea typeface="新細明體" panose="02020500000000000000" pitchFamily="18" charset="-120"/>
              </a:rPr>
              <a:t>（</a:t>
            </a:r>
            <a:r>
              <a:rPr lang="en-US" altLang="zh-CN" sz="2400" dirty="0">
                <a:latin typeface="新細明體" panose="02020500000000000000" pitchFamily="18" charset="-120"/>
                <a:ea typeface="新細明體" panose="02020500000000000000" pitchFamily="18" charset="-120"/>
              </a:rPr>
              <a:t>Feature Vector</a:t>
            </a:r>
            <a:r>
              <a:rPr lang="zh-CN" altLang="en-US" sz="2400" dirty="0">
                <a:latin typeface="新細明體" panose="02020500000000000000" pitchFamily="18" charset="-120"/>
                <a:ea typeface="新細明體" panose="02020500000000000000" pitchFamily="18" charset="-120"/>
              </a:rPr>
              <a:t>）：臉部各部件（</a:t>
            </a:r>
            <a:r>
              <a:rPr lang="zh-CN" altLang="en-US" sz="2400" dirty="0">
                <a:solidFill>
                  <a:srgbClr val="009BD2"/>
                </a:solidFill>
                <a:latin typeface="新細明體" panose="02020500000000000000" pitchFamily="18" charset="-120"/>
                <a:ea typeface="新細明體" panose="02020500000000000000" pitchFamily="18" charset="-120"/>
              </a:rPr>
              <a:t>眼、口、鼻</a:t>
            </a:r>
            <a:r>
              <a:rPr lang="zh-CN" altLang="en-US" sz="2400" dirty="0">
                <a:latin typeface="新細明體" panose="02020500000000000000" pitchFamily="18" charset="-120"/>
                <a:ea typeface="新細明體" panose="02020500000000000000" pitchFamily="18" charset="-120"/>
              </a:rPr>
              <a:t>）</a:t>
            </a:r>
            <a:r>
              <a:rPr lang="zh-CN" sz="2400" dirty="0">
                <a:latin typeface="新細明體" panose="02020500000000000000" pitchFamily="18" charset="-120"/>
                <a:ea typeface="新細明體" panose="02020500000000000000" pitchFamily="18" charset="-120"/>
                <a:cs typeface="+mn-lt"/>
              </a:rPr>
              <a:t>的局部特徵</a:t>
            </a:r>
            <a:r>
              <a:rPr lang="zh-CN" altLang="en-US" sz="2400" dirty="0">
                <a:latin typeface="新細明體" panose="02020500000000000000" pitchFamily="18" charset="-120"/>
                <a:ea typeface="新細明體" panose="02020500000000000000" pitchFamily="18" charset="-120"/>
              </a:rPr>
              <a:t>；</a:t>
            </a:r>
            <a:r>
              <a:rPr lang="zh-CN" sz="2400" dirty="0">
                <a:solidFill>
                  <a:srgbClr val="009BD2"/>
                </a:solidFill>
                <a:latin typeface="新細明體" panose="02020500000000000000" pitchFamily="18" charset="-120"/>
                <a:ea typeface="新細明體" panose="02020500000000000000" pitchFamily="18" charset="-120"/>
                <a:cs typeface="+mn-lt"/>
              </a:rPr>
              <a:t>輪廓</a:t>
            </a:r>
            <a:r>
              <a:rPr lang="zh-CN" sz="2400" dirty="0" smtClean="0">
                <a:latin typeface="新細明體" panose="02020500000000000000" pitchFamily="18" charset="-120"/>
                <a:ea typeface="新細明體" panose="02020500000000000000" pitchFamily="18" charset="-120"/>
                <a:cs typeface="+mn-lt"/>
              </a:rPr>
              <a:t>和</a:t>
            </a:r>
            <a:r>
              <a:rPr lang="zh-TW" altLang="en-US" sz="2400" dirty="0">
                <a:solidFill>
                  <a:srgbClr val="009BD2"/>
                </a:solidFill>
                <a:latin typeface="+mn-ea"/>
                <a:cs typeface="+mn-lt"/>
              </a:rPr>
              <a:t>灰</a:t>
            </a:r>
            <a:r>
              <a:rPr lang="zh-CN" sz="2400" dirty="0" smtClean="0">
                <a:solidFill>
                  <a:srgbClr val="009BD2"/>
                </a:solidFill>
                <a:latin typeface="新細明體" panose="02020500000000000000" pitchFamily="18" charset="-120"/>
                <a:ea typeface="新細明體" panose="02020500000000000000" pitchFamily="18" charset="-120"/>
                <a:cs typeface="+mn-lt"/>
              </a:rPr>
              <a:t>度</a:t>
            </a:r>
            <a:r>
              <a:rPr lang="zh-CN" sz="2400" dirty="0">
                <a:latin typeface="新細明體" panose="02020500000000000000" pitchFamily="18" charset="-120"/>
                <a:ea typeface="新細明體" panose="02020500000000000000" pitchFamily="18" charset="-120"/>
                <a:cs typeface="+mn-lt"/>
              </a:rPr>
              <a:t>等整體特徵</a:t>
            </a:r>
            <a:endParaRPr lang="en-US" altLang="zh-CN" sz="2400" dirty="0">
              <a:latin typeface="新細明體" panose="02020500000000000000" pitchFamily="18" charset="-120"/>
              <a:ea typeface="新細明體" panose="02020500000000000000" pitchFamily="18" charset="-120"/>
              <a:cs typeface="Calibri" panose="020F0502020204030204"/>
            </a:endParaRPr>
          </a:p>
          <a:p>
            <a:pPr marL="457200" indent="-457200">
              <a:buAutoNum type="arabicPeriod"/>
            </a:pPr>
            <a:r>
              <a:rPr lang="zh-CN" altLang="en-US" sz="2400" dirty="0">
                <a:latin typeface="新細明體" panose="02020500000000000000" pitchFamily="18" charset="-120"/>
                <a:ea typeface="新細明體" panose="02020500000000000000" pitchFamily="18" charset="-120"/>
              </a:rPr>
              <a:t>模式匹配（</a:t>
            </a:r>
            <a:r>
              <a:rPr lang="en-US" altLang="zh-CN" sz="2400" dirty="0">
                <a:latin typeface="新細明體" panose="02020500000000000000" pitchFamily="18" charset="-120"/>
                <a:ea typeface="新細明體" panose="02020500000000000000" pitchFamily="18" charset="-120"/>
              </a:rPr>
              <a:t>Pattern Matching</a:t>
            </a:r>
            <a:r>
              <a:rPr lang="zh-CN" altLang="en-US" sz="2400" dirty="0">
                <a:latin typeface="新細明體" panose="02020500000000000000" pitchFamily="18" charset="-120"/>
                <a:ea typeface="新細明體" panose="02020500000000000000" pitchFamily="18" charset="-120"/>
              </a:rPr>
              <a:t>）：</a:t>
            </a:r>
            <a:r>
              <a:rPr lang="zh-CN" sz="2400" dirty="0">
                <a:latin typeface="新細明體" panose="02020500000000000000" pitchFamily="18" charset="-120"/>
                <a:ea typeface="新細明體" panose="02020500000000000000" pitchFamily="18" charset="-120"/>
                <a:cs typeface="+mn-lt"/>
              </a:rPr>
              <a:t>基</a:t>
            </a:r>
            <a:r>
              <a:rPr lang="zh-CN" altLang="en-US" sz="2400" dirty="0">
                <a:latin typeface="新細明體" panose="02020500000000000000" pitchFamily="18" charset="-120"/>
                <a:ea typeface="新細明體" panose="02020500000000000000" pitchFamily="18" charset="-120"/>
                <a:cs typeface="+mn-lt"/>
              </a:rPr>
              <a:t>於</a:t>
            </a:r>
            <a:r>
              <a:rPr lang="zh-CN" sz="2400" dirty="0">
                <a:latin typeface="新細明體" panose="02020500000000000000" pitchFamily="18" charset="-120"/>
                <a:ea typeface="新細明體" panose="02020500000000000000" pitchFamily="18" charset="-120"/>
                <a:cs typeface="+mn-lt"/>
              </a:rPr>
              <a:t>特徵向量對比不同圖片。過程中會給出一個匹配分數，代表兩幅圖的相似程度。匹配分數是用來完成身份的確認或辨認目標 </a:t>
            </a:r>
            <a:endParaRPr lang="zh-HK" altLang="en-US" dirty="0">
              <a:latin typeface="新細明體" panose="02020500000000000000" pitchFamily="18" charset="-120"/>
              <a:ea typeface="新細明體" panose="02020500000000000000" pitchFamily="18" charset="-120"/>
              <a:cs typeface="Calibri" panose="020F0502020204030204"/>
            </a:endParaRPr>
          </a:p>
        </p:txBody>
      </p:sp>
      <p:pic>
        <p:nvPicPr>
          <p:cNvPr id="55" name="圖片 54">
            <a:extLst>
              <a:ext uri="{FF2B5EF4-FFF2-40B4-BE49-F238E27FC236}">
                <a16:creationId xmlns:a16="http://schemas.microsoft.com/office/drawing/2014/main" id="{22A6C8C7-AC03-4A95-8782-6F34BEF1F788}"/>
              </a:ext>
            </a:extLst>
          </p:cNvPr>
          <p:cNvPicPr>
            <a:picLocks noChangeAspect="1"/>
          </p:cNvPicPr>
          <p:nvPr/>
        </p:nvPicPr>
        <p:blipFill>
          <a:blip r:embed="rId2"/>
          <a:stretch>
            <a:fillRect/>
          </a:stretch>
        </p:blipFill>
        <p:spPr>
          <a:xfrm>
            <a:off x="7169472" y="2088015"/>
            <a:ext cx="4874568" cy="3558434"/>
          </a:xfrm>
          <a:prstGeom prst="rect">
            <a:avLst/>
          </a:prstGeom>
        </p:spPr>
      </p:pic>
      <p:sp>
        <p:nvSpPr>
          <p:cNvPr id="56" name="矩形 55">
            <a:extLst>
              <a:ext uri="{FF2B5EF4-FFF2-40B4-BE49-F238E27FC236}">
                <a16:creationId xmlns:a16="http://schemas.microsoft.com/office/drawing/2014/main" id="{50A43140-B21D-4A3E-A5A0-24E623F20735}"/>
              </a:ext>
            </a:extLst>
          </p:cNvPr>
          <p:cNvSpPr/>
          <p:nvPr/>
        </p:nvSpPr>
        <p:spPr>
          <a:xfrm>
            <a:off x="8521003" y="3008278"/>
            <a:ext cx="3343275" cy="998085"/>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Tree>
    <p:extLst>
      <p:ext uri="{BB962C8B-B14F-4D97-AF65-F5344CB8AC3E}">
        <p14:creationId xmlns:p14="http://schemas.microsoft.com/office/powerpoint/2010/main" val="3990302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5AE021-C7FE-4574-BFA4-7A22911B6C50}"/>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人臉識別簡史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24565E8E-5768-441B-814F-70DB5E29402C}"/>
              </a:ext>
            </a:extLst>
          </p:cNvPr>
          <p:cNvSpPr>
            <a:spLocks noGrp="1"/>
          </p:cNvSpPr>
          <p:nvPr>
            <p:ph idx="1"/>
          </p:nvPr>
        </p:nvSpPr>
        <p:spPr/>
        <p:txBody>
          <a:bodyPr vert="horz" lIns="91440" tIns="45720" rIns="91440" bIns="45720" rtlCol="0" anchor="t">
            <a:normAutofit/>
          </a:bodyPr>
          <a:lstStyle/>
          <a:p>
            <a:pPr algn="just">
              <a:lnSpc>
                <a:spcPct val="150000"/>
              </a:lnSpc>
            </a:pPr>
            <a:r>
              <a:rPr lang="zh-CN" dirty="0">
                <a:latin typeface="新細明體" panose="02020500000000000000" pitchFamily="18" charset="-120"/>
                <a:ea typeface="新細明體" panose="02020500000000000000" pitchFamily="18" charset="-120"/>
                <a:cs typeface="+mn-lt"/>
              </a:rPr>
              <a:t>心理學和神經學研究 </a:t>
            </a:r>
            <a:endParaRPr lang="en-US" altLang="zh-CN" dirty="0">
              <a:latin typeface="新細明體" panose="02020500000000000000" pitchFamily="18" charset="-120"/>
              <a:ea typeface="新細明體" panose="02020500000000000000" pitchFamily="18" charset="-120"/>
              <a:cs typeface="Calibri"/>
            </a:endParaRPr>
          </a:p>
          <a:p>
            <a:pPr algn="just">
              <a:lnSpc>
                <a:spcPct val="150000"/>
              </a:lnSpc>
            </a:pPr>
            <a:r>
              <a:rPr lang="zh-CN" dirty="0">
                <a:latin typeface="新細明體" panose="02020500000000000000" pitchFamily="18" charset="-120"/>
                <a:ea typeface="新細明體" panose="02020500000000000000" pitchFamily="18" charset="-120"/>
                <a:cs typeface="+mn-lt"/>
              </a:rPr>
              <a:t>模式識別階段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1956-1993 </a:t>
            </a:r>
            <a:r>
              <a:rPr lang="zh-CN" altLang="en-US" dirty="0">
                <a:latin typeface="新細明體" panose="02020500000000000000" pitchFamily="18" charset="-120"/>
                <a:ea typeface="新細明體" panose="02020500000000000000" pitchFamily="18" charset="-120"/>
              </a:rPr>
              <a:t>年）</a:t>
            </a:r>
            <a:endParaRPr lang="en-US" altLang="zh-CN" dirty="0">
              <a:latin typeface="新細明體" panose="02020500000000000000" pitchFamily="18" charset="-120"/>
              <a:ea typeface="新細明體" panose="02020500000000000000" pitchFamily="18" charset="-120"/>
              <a:cs typeface="Calibri" panose="020F0502020204030204"/>
            </a:endParaRPr>
          </a:p>
          <a:p>
            <a:pPr algn="just">
              <a:lnSpc>
                <a:spcPct val="150000"/>
              </a:lnSpc>
            </a:pPr>
            <a:r>
              <a:rPr lang="zh-CN" dirty="0">
                <a:latin typeface="新細明體" panose="02020500000000000000" pitchFamily="18" charset="-120"/>
                <a:ea typeface="新細明體" panose="02020500000000000000" pitchFamily="18" charset="-120"/>
                <a:cs typeface="+mn-lt"/>
              </a:rPr>
              <a:t>統計模型階段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1993-2000 </a:t>
            </a:r>
            <a:r>
              <a:rPr lang="zh-CN" altLang="en-US" dirty="0">
                <a:latin typeface="新細明體" panose="02020500000000000000" pitchFamily="18" charset="-120"/>
                <a:ea typeface="新細明體" panose="02020500000000000000" pitchFamily="18" charset="-120"/>
              </a:rPr>
              <a:t>年）</a:t>
            </a:r>
            <a:endParaRPr lang="en-US" altLang="zh-CN" dirty="0">
              <a:latin typeface="新細明體" panose="02020500000000000000" pitchFamily="18" charset="-120"/>
              <a:ea typeface="新細明體" panose="02020500000000000000" pitchFamily="18" charset="-120"/>
              <a:cs typeface="Calibri" panose="020F0502020204030204"/>
            </a:endParaRPr>
          </a:p>
          <a:p>
            <a:pPr algn="just">
              <a:lnSpc>
                <a:spcPct val="150000"/>
              </a:lnSpc>
            </a:pPr>
            <a:r>
              <a:rPr lang="zh-CN" dirty="0">
                <a:latin typeface="新細明體" panose="02020500000000000000" pitchFamily="18" charset="-120"/>
                <a:ea typeface="新細明體" panose="02020500000000000000" pitchFamily="18" charset="-120"/>
                <a:cs typeface="+mn-lt"/>
              </a:rPr>
              <a:t>機器學習階段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2000-2014 </a:t>
            </a:r>
            <a:r>
              <a:rPr lang="zh-CN" altLang="en-US" dirty="0">
                <a:latin typeface="新細明體" panose="02020500000000000000" pitchFamily="18" charset="-120"/>
                <a:ea typeface="新細明體" panose="02020500000000000000" pitchFamily="18" charset="-120"/>
              </a:rPr>
              <a:t>年）</a:t>
            </a:r>
            <a:endParaRPr lang="en-US" altLang="zh-CN" dirty="0">
              <a:latin typeface="新細明體" panose="02020500000000000000" pitchFamily="18" charset="-120"/>
              <a:ea typeface="新細明體" panose="02020500000000000000" pitchFamily="18" charset="-120"/>
              <a:cs typeface="Calibri" panose="020F0502020204030204"/>
            </a:endParaRPr>
          </a:p>
          <a:p>
            <a:pPr algn="just">
              <a:lnSpc>
                <a:spcPct val="150000"/>
              </a:lnSpc>
            </a:pPr>
            <a:r>
              <a:rPr lang="zh-CN" dirty="0">
                <a:latin typeface="新細明體" panose="02020500000000000000" pitchFamily="18" charset="-120"/>
                <a:ea typeface="新細明體" panose="02020500000000000000" pitchFamily="18" charset="-120"/>
                <a:cs typeface="+mn-lt"/>
              </a:rPr>
              <a:t>深度學習階段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2014-2018 </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panose="020F0502020204030204"/>
            </a:endParaRPr>
          </a:p>
        </p:txBody>
      </p:sp>
    </p:spTree>
    <p:extLst>
      <p:ext uri="{BB962C8B-B14F-4D97-AF65-F5344CB8AC3E}">
        <p14:creationId xmlns:p14="http://schemas.microsoft.com/office/powerpoint/2010/main" val="4246050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8C8CF6-9051-4C60-8D45-BD031790AB8F}"/>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心理學和神經學研究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2AA0EF8C-3E56-45B9-AF56-AE0DE9803DFE}"/>
              </a:ext>
            </a:extLst>
          </p:cNvPr>
          <p:cNvSpPr>
            <a:spLocks noGrp="1"/>
          </p:cNvSpPr>
          <p:nvPr>
            <p:ph idx="1"/>
          </p:nvPr>
        </p:nvSpPr>
        <p:spPr>
          <a:xfrm>
            <a:off x="838200" y="4708208"/>
            <a:ext cx="10515600" cy="1922272"/>
          </a:xfrm>
        </p:spPr>
        <p:txBody>
          <a:bodyPr vert="horz" lIns="91440" tIns="45720" rIns="91440" bIns="45720" rtlCol="0" anchor="t">
            <a:normAutofit/>
          </a:bodyPr>
          <a:lstStyle/>
          <a:p>
            <a:pPr>
              <a:lnSpc>
                <a:spcPct val="100000"/>
              </a:lnSpc>
            </a:pPr>
            <a:r>
              <a:rPr lang="zh-CN" dirty="0">
                <a:solidFill>
                  <a:srgbClr val="009BD2"/>
                </a:solidFill>
                <a:latin typeface="新細明體" panose="02020500000000000000" pitchFamily="18" charset="-120"/>
                <a:ea typeface="新細明體" panose="02020500000000000000" pitchFamily="18" charset="-120"/>
                <a:cs typeface="+mn-lt"/>
              </a:rPr>
              <a:t>大腦的</a:t>
            </a:r>
            <a:r>
              <a:rPr lang="zh-CN" altLang="en-US" dirty="0">
                <a:solidFill>
                  <a:srgbClr val="009BD2"/>
                </a:solidFill>
                <a:latin typeface="新細明體" panose="02020500000000000000" pitchFamily="18" charset="-120"/>
                <a:ea typeface="新細明體" panose="02020500000000000000" pitchFamily="18" charset="-120"/>
                <a:cs typeface="+mn-lt"/>
              </a:rPr>
              <a:t>「</a:t>
            </a:r>
            <a:r>
              <a:rPr lang="zh-CN" dirty="0">
                <a:solidFill>
                  <a:srgbClr val="009BD2"/>
                </a:solidFill>
                <a:latin typeface="新細明體" panose="02020500000000000000" pitchFamily="18" charset="-120"/>
                <a:ea typeface="新細明體" panose="02020500000000000000" pitchFamily="18" charset="-120"/>
                <a:cs typeface="+mn-lt"/>
              </a:rPr>
              <a:t>梭狀</a:t>
            </a:r>
            <a:r>
              <a:rPr lang="zh-CN" altLang="en-US" dirty="0">
                <a:solidFill>
                  <a:srgbClr val="009BD2"/>
                </a:solidFill>
                <a:latin typeface="新細明體" panose="02020500000000000000" pitchFamily="18" charset="-120"/>
                <a:ea typeface="新細明體" panose="02020500000000000000" pitchFamily="18" charset="-120"/>
                <a:cs typeface="+mn-lt"/>
              </a:rPr>
              <a:t>回」 </a:t>
            </a:r>
            <a:r>
              <a:rPr lang="zh-CN" dirty="0">
                <a:solidFill>
                  <a:srgbClr val="009BD2"/>
                </a:solidFill>
                <a:latin typeface="新細明體" panose="02020500000000000000" pitchFamily="18" charset="-120"/>
                <a:ea typeface="新細明體" panose="02020500000000000000" pitchFamily="18" charset="-120"/>
                <a:cs typeface="+mn-lt"/>
              </a:rPr>
              <a:t>（ </a:t>
            </a:r>
            <a:r>
              <a:rPr lang="en-US" altLang="zh-CN" dirty="0">
                <a:solidFill>
                  <a:srgbClr val="009BD2"/>
                </a:solidFill>
                <a:latin typeface="新細明體" panose="02020500000000000000" pitchFamily="18" charset="-120"/>
                <a:ea typeface="新細明體" panose="02020500000000000000" pitchFamily="18" charset="-120"/>
                <a:cs typeface="+mn-lt"/>
              </a:rPr>
              <a:t>fusiform</a:t>
            </a:r>
            <a:r>
              <a:rPr lang="zh-CN" altLang="en-US" dirty="0">
                <a:solidFill>
                  <a:srgbClr val="009BD2"/>
                </a:solidFill>
                <a:latin typeface="新細明體" panose="02020500000000000000" pitchFamily="18" charset="-120"/>
                <a:ea typeface="新細明體" panose="02020500000000000000" pitchFamily="18" charset="-120"/>
                <a:cs typeface="+mn-lt"/>
              </a:rPr>
              <a:t> </a:t>
            </a:r>
            <a:r>
              <a:rPr lang="en-US" altLang="zh-CN" dirty="0">
                <a:solidFill>
                  <a:srgbClr val="009BD2"/>
                </a:solidFill>
                <a:latin typeface="新細明體" panose="02020500000000000000" pitchFamily="18" charset="-120"/>
                <a:ea typeface="新細明體" panose="02020500000000000000" pitchFamily="18" charset="-120"/>
                <a:cs typeface="+mn-lt"/>
              </a:rPr>
              <a:t>gyrus</a:t>
            </a:r>
            <a:r>
              <a:rPr lang="zh-CN" altLang="en-US" dirty="0">
                <a:solidFill>
                  <a:srgbClr val="009BD2"/>
                </a:solidFill>
                <a:latin typeface="新細明體" panose="02020500000000000000" pitchFamily="18" charset="-120"/>
                <a:ea typeface="新細明體" panose="02020500000000000000" pitchFamily="18" charset="-120"/>
                <a:cs typeface="+mn-lt"/>
              </a:rPr>
              <a:t> </a:t>
            </a:r>
            <a:r>
              <a:rPr lang="zh-CN" dirty="0">
                <a:solidFill>
                  <a:srgbClr val="009BD2"/>
                </a:solidFill>
                <a:latin typeface="新細明體" panose="02020500000000000000" pitchFamily="18" charset="-120"/>
                <a:ea typeface="新細明體" panose="02020500000000000000" pitchFamily="18" charset="-120"/>
                <a:cs typeface="+mn-lt"/>
              </a:rPr>
              <a:t>）是負責人臉識別的主要神經區域 </a:t>
            </a:r>
            <a:r>
              <a:rPr lang="zh-CN" altLang="en-US" dirty="0">
                <a:solidFill>
                  <a:srgbClr val="009BD2"/>
                </a:solidFill>
                <a:latin typeface="新細明體" panose="02020500000000000000" pitchFamily="18" charset="-120"/>
                <a:ea typeface="新細明體" panose="02020500000000000000" pitchFamily="18" charset="-120"/>
                <a:cs typeface="+mn-lt"/>
              </a:rPr>
              <a:t>；</a:t>
            </a:r>
            <a:r>
              <a:rPr lang="zh-CN" dirty="0">
                <a:solidFill>
                  <a:srgbClr val="009BD2"/>
                </a:solidFill>
                <a:latin typeface="新細明體" panose="02020500000000000000" pitchFamily="18" charset="-120"/>
                <a:ea typeface="新細明體" panose="02020500000000000000" pitchFamily="18" charset="-120"/>
                <a:cs typeface="+mn-lt"/>
              </a:rPr>
              <a:t>越漂亮的人臉，梭狀回的激發度越高</a:t>
            </a:r>
            <a:r>
              <a:rPr lang="zh-CN" altLang="en-US" dirty="0">
                <a:solidFill>
                  <a:srgbClr val="009BD2"/>
                </a:solidFill>
                <a:latin typeface="新細明體" panose="02020500000000000000" pitchFamily="18" charset="-120"/>
                <a:ea typeface="新細明體" panose="02020500000000000000" pitchFamily="18" charset="-120"/>
                <a:cs typeface="+mn-lt"/>
              </a:rPr>
              <a:t> </a:t>
            </a:r>
            <a:endParaRPr lang="en-US" altLang="zh-CN" dirty="0">
              <a:solidFill>
                <a:srgbClr val="009BD2"/>
              </a:solidFill>
              <a:latin typeface="新細明體" panose="02020500000000000000" pitchFamily="18" charset="-120"/>
              <a:ea typeface="新細明體" panose="02020500000000000000" pitchFamily="18" charset="-120"/>
              <a:cs typeface="Calibri"/>
            </a:endParaRPr>
          </a:p>
          <a:p>
            <a:pPr>
              <a:lnSpc>
                <a:spcPct val="100000"/>
              </a:lnSpc>
            </a:pPr>
            <a:r>
              <a:rPr lang="zh-CN" dirty="0">
                <a:latin typeface="新細明體" panose="02020500000000000000" pitchFamily="18" charset="-120"/>
                <a:ea typeface="新細明體" panose="02020500000000000000" pitchFamily="18" charset="-120"/>
                <a:cs typeface="+mn-lt"/>
              </a:rPr>
              <a:t>梭狀回先天不發達或後天受損</a:t>
            </a:r>
            <a:r>
              <a:rPr lang="zh-CN" altLang="en-US" dirty="0">
                <a:latin typeface="新細明體" panose="02020500000000000000" pitchFamily="18" charset="-120"/>
                <a:ea typeface="新細明體" panose="02020500000000000000" pitchFamily="18" charset="-120"/>
                <a:cs typeface="+mn-lt"/>
              </a:rPr>
              <a:t>，</a:t>
            </a:r>
            <a:r>
              <a:rPr lang="zh-CN" dirty="0">
                <a:latin typeface="新細明體" panose="02020500000000000000" pitchFamily="18" charset="-120"/>
                <a:ea typeface="新細明體" panose="02020500000000000000" pitchFamily="18" charset="-120"/>
                <a:cs typeface="+mn-lt"/>
                <a:sym typeface="Wingdings" panose="05000000000000000000" pitchFamily="2" charset="2"/>
              </a:rPr>
              <a:t>人</a:t>
            </a:r>
            <a:r>
              <a:rPr lang="zh-CN" dirty="0">
                <a:latin typeface="新細明體" panose="02020500000000000000" pitchFamily="18" charset="-120"/>
                <a:ea typeface="新細明體" panose="02020500000000000000" pitchFamily="18" charset="-120"/>
                <a:cs typeface="+mn-lt"/>
              </a:rPr>
              <a:t>可能出現</a:t>
            </a:r>
            <a:r>
              <a:rPr lang="zh-CN" altLang="en-US" dirty="0">
                <a:latin typeface="新細明體" panose="02020500000000000000" pitchFamily="18" charset="-120"/>
                <a:ea typeface="新細明體" panose="02020500000000000000" pitchFamily="18" charset="-120"/>
                <a:cs typeface="+mn-lt"/>
              </a:rPr>
              <a:t>「</a:t>
            </a:r>
            <a:r>
              <a:rPr lang="zh-CN" dirty="0">
                <a:solidFill>
                  <a:srgbClr val="009BD2"/>
                </a:solidFill>
                <a:latin typeface="新細明體" panose="02020500000000000000" pitchFamily="18" charset="-120"/>
                <a:ea typeface="新細明體" panose="02020500000000000000" pitchFamily="18" charset="-120"/>
                <a:cs typeface="+mn-lt"/>
              </a:rPr>
              <a:t>臉盲症</a:t>
            </a:r>
            <a:r>
              <a:rPr lang="zh-CN" altLang="en-US" dirty="0">
                <a:latin typeface="新細明體" panose="02020500000000000000" pitchFamily="18" charset="-120"/>
                <a:ea typeface="新細明體" panose="02020500000000000000" pitchFamily="18" charset="-120"/>
                <a:cs typeface="+mn-lt"/>
              </a:rPr>
              <a:t>」</a:t>
            </a:r>
            <a:r>
              <a:rPr lang="zh-CN" altLang="en-US" dirty="0">
                <a:solidFill>
                  <a:srgbClr val="009BD2"/>
                </a:solidFill>
                <a:latin typeface="新細明體" panose="02020500000000000000" pitchFamily="18" charset="-120"/>
                <a:ea typeface="新細明體" panose="02020500000000000000" pitchFamily="18" charset="-120"/>
                <a:cs typeface="+mn-lt"/>
              </a:rPr>
              <a:t> </a:t>
            </a:r>
            <a:r>
              <a:rPr lang="zh-CN" altLang="en-US" dirty="0">
                <a:latin typeface="新細明體" panose="02020500000000000000" pitchFamily="18" charset="-120"/>
                <a:ea typeface="新細明體" panose="02020500000000000000" pitchFamily="18" charset="-120"/>
                <a:cs typeface="+mn-lt"/>
              </a:rPr>
              <a:t> </a:t>
            </a:r>
            <a:endParaRPr lang="en-US" altLang="zh-CN" dirty="0">
              <a:solidFill>
                <a:srgbClr val="009BD2"/>
              </a:solidFill>
              <a:latin typeface="新細明體" panose="02020500000000000000" pitchFamily="18" charset="-120"/>
              <a:ea typeface="新細明體" panose="02020500000000000000" pitchFamily="18" charset="-120"/>
              <a:cs typeface="Calibri"/>
            </a:endParaRPr>
          </a:p>
        </p:txBody>
      </p:sp>
      <p:graphicFrame>
        <p:nvGraphicFramePr>
          <p:cNvPr id="4" name="表格 4">
            <a:extLst>
              <a:ext uri="{FF2B5EF4-FFF2-40B4-BE49-F238E27FC236}">
                <a16:creationId xmlns:a16="http://schemas.microsoft.com/office/drawing/2014/main" id="{9184FE09-2C94-493E-8D7E-B535727B3B98}"/>
              </a:ext>
            </a:extLst>
          </p:cNvPr>
          <p:cNvGraphicFramePr>
            <a:graphicFrameLocks noGrp="1"/>
          </p:cNvGraphicFramePr>
          <p:nvPr>
            <p:extLst>
              <p:ext uri="{D42A27DB-BD31-4B8C-83A1-F6EECF244321}">
                <p14:modId xmlns:p14="http://schemas.microsoft.com/office/powerpoint/2010/main" val="3851868173"/>
              </p:ext>
            </p:extLst>
          </p:nvPr>
        </p:nvGraphicFramePr>
        <p:xfrm>
          <a:off x="838201" y="1690688"/>
          <a:ext cx="10515600" cy="3017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561700105"/>
                    </a:ext>
                  </a:extLst>
                </a:gridCol>
                <a:gridCol w="3505200">
                  <a:extLst>
                    <a:ext uri="{9D8B030D-6E8A-4147-A177-3AD203B41FA5}">
                      <a16:colId xmlns:a16="http://schemas.microsoft.com/office/drawing/2014/main" val="594565227"/>
                    </a:ext>
                  </a:extLst>
                </a:gridCol>
                <a:gridCol w="3505200">
                  <a:extLst>
                    <a:ext uri="{9D8B030D-6E8A-4147-A177-3AD203B41FA5}">
                      <a16:colId xmlns:a16="http://schemas.microsoft.com/office/drawing/2014/main" val="520040732"/>
                    </a:ext>
                  </a:extLst>
                </a:gridCol>
              </a:tblGrid>
              <a:tr h="117387">
                <a:tc>
                  <a:txBody>
                    <a:bodyPr/>
                    <a:lstStyle/>
                    <a:p>
                      <a:r>
                        <a:rPr lang="zh-CN" altLang="en-US" sz="2100" dirty="0">
                          <a:latin typeface="新細明體" panose="02020500000000000000" pitchFamily="18" charset="-120"/>
                          <a:ea typeface="新細明體" panose="02020500000000000000" pitchFamily="18" charset="-120"/>
                        </a:rPr>
                        <a:t>年份</a:t>
                      </a:r>
                      <a:endParaRPr lang="zh-HK" altLang="en-US" sz="2100" dirty="0">
                        <a:latin typeface="新細明體" panose="02020500000000000000" pitchFamily="18" charset="-120"/>
                        <a:ea typeface="新細明體" panose="02020500000000000000" pitchFamily="18" charset="-120"/>
                      </a:endParaRPr>
                    </a:p>
                  </a:txBody>
                  <a:tcPr/>
                </a:tc>
                <a:tc>
                  <a:txBody>
                    <a:bodyPr/>
                    <a:lstStyle/>
                    <a:p>
                      <a:r>
                        <a:rPr lang="zh-CN" altLang="en-US" sz="2100" dirty="0">
                          <a:latin typeface="新細明體" panose="02020500000000000000" pitchFamily="18" charset="-120"/>
                          <a:ea typeface="新細明體" panose="02020500000000000000" pitchFamily="18" charset="-120"/>
                        </a:rPr>
                        <a:t>研究人員</a:t>
                      </a:r>
                      <a:endParaRPr lang="zh-HK" altLang="en-US" sz="2100" dirty="0">
                        <a:latin typeface="新細明體" panose="02020500000000000000" pitchFamily="18" charset="-120"/>
                        <a:ea typeface="新細明體" panose="02020500000000000000" pitchFamily="18" charset="-120"/>
                      </a:endParaRPr>
                    </a:p>
                  </a:txBody>
                  <a:tcPr/>
                </a:tc>
                <a:tc>
                  <a:txBody>
                    <a:bodyPr/>
                    <a:lstStyle/>
                    <a:p>
                      <a:r>
                        <a:rPr lang="zh-CN" altLang="en-US" sz="2100" dirty="0">
                          <a:latin typeface="新細明體" panose="02020500000000000000" pitchFamily="18" charset="-120"/>
                          <a:ea typeface="新細明體" panose="02020500000000000000" pitchFamily="18" charset="-120"/>
                        </a:rPr>
                        <a:t>研究</a:t>
                      </a:r>
                      <a:endParaRPr lang="zh-HK" altLang="en-US" sz="210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882910142"/>
                  </a:ext>
                </a:extLst>
              </a:tr>
              <a:tr h="370840">
                <a:tc>
                  <a:txBody>
                    <a:bodyPr/>
                    <a:lstStyle/>
                    <a:p>
                      <a:r>
                        <a:rPr lang="en-US" altLang="zh-HK" sz="2100" dirty="0">
                          <a:latin typeface="新細明體" panose="02020500000000000000" pitchFamily="18" charset="-120"/>
                          <a:ea typeface="新細明體" panose="02020500000000000000" pitchFamily="18" charset="-120"/>
                        </a:rPr>
                        <a:t>1954</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布魯納</a:t>
                      </a:r>
                      <a:r>
                        <a:rPr lang="zh-CN" altLang="en-US" sz="2100" dirty="0">
                          <a:latin typeface="新細明體" panose="02020500000000000000" pitchFamily="18" charset="-120"/>
                          <a:ea typeface="新細明體" panose="02020500000000000000" pitchFamily="18" charset="-120"/>
                        </a:rPr>
                        <a:t>（</a:t>
                      </a:r>
                      <a:r>
                        <a:rPr lang="en-US" altLang="zh-CN" sz="2100" dirty="0">
                          <a:latin typeface="新細明體" panose="02020500000000000000" pitchFamily="18" charset="-120"/>
                          <a:ea typeface="新細明體" panose="02020500000000000000" pitchFamily="18" charset="-120"/>
                        </a:rPr>
                        <a:t>J. S. Bruner</a:t>
                      </a:r>
                      <a:r>
                        <a:rPr lang="zh-CN" altLang="en-US" sz="2100" dirty="0">
                          <a:latin typeface="新細明體" panose="02020500000000000000" pitchFamily="18" charset="-120"/>
                          <a:ea typeface="新細明體" panose="02020500000000000000" pitchFamily="18" charset="-120"/>
                        </a:rPr>
                        <a:t>）</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人類個體對其他人（包括人臉）的心理感知過程 </a:t>
                      </a:r>
                      <a:endParaRPr lang="zh-TW" altLang="en-US"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924266834"/>
                  </a:ext>
                </a:extLst>
              </a:tr>
              <a:tr h="370840">
                <a:tc>
                  <a:txBody>
                    <a:bodyPr/>
                    <a:lstStyle/>
                    <a:p>
                      <a:r>
                        <a:rPr lang="en-US" altLang="zh-HK" sz="2100" dirty="0">
                          <a:latin typeface="新細明體" panose="02020500000000000000" pitchFamily="18" charset="-120"/>
                          <a:ea typeface="新細明體" panose="02020500000000000000" pitchFamily="18" charset="-120"/>
                        </a:rPr>
                        <a:t>1992</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塞繆爾</a:t>
                      </a:r>
                      <a:endParaRPr lang="zh-TW" altLang="en-US"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人類認識人臉的神經機理</a:t>
                      </a:r>
                      <a:endParaRPr lang="zh-TW" b="0" i="0" u="none" strike="noStrike" noProof="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574533698"/>
                  </a:ext>
                </a:extLst>
              </a:tr>
              <a:tr h="370840">
                <a:tc>
                  <a:txBody>
                    <a:bodyPr/>
                    <a:lstStyle/>
                    <a:p>
                      <a:r>
                        <a:rPr lang="en-US" altLang="zh-HK" sz="2100" dirty="0">
                          <a:latin typeface="新細明體" panose="02020500000000000000" pitchFamily="18" charset="-120"/>
                          <a:ea typeface="新細明體" panose="02020500000000000000" pitchFamily="18" charset="-120"/>
                        </a:rPr>
                        <a:t>2002</a:t>
                      </a:r>
                      <a:endParaRPr lang="zh-HK" altLang="en-US" sz="2100" dirty="0">
                        <a:latin typeface="新細明體" panose="02020500000000000000" pitchFamily="18" charset="-120"/>
                        <a:ea typeface="新細明體" panose="02020500000000000000" pitchFamily="18" charset="-120"/>
                      </a:endParaRPr>
                    </a:p>
                  </a:txBody>
                  <a:tcPr/>
                </a:tc>
                <a:tc>
                  <a:txBody>
                    <a:bodyPr/>
                    <a:lstStyle/>
                    <a:p>
                      <a:r>
                        <a:rPr lang="zh-HK" altLang="en-US" sz="2100" dirty="0">
                          <a:latin typeface="新細明體" panose="02020500000000000000" pitchFamily="18" charset="-120"/>
                          <a:ea typeface="新細明體" panose="02020500000000000000" pitchFamily="18" charset="-120"/>
                        </a:rPr>
                        <a:t>哈克斯比</a:t>
                      </a:r>
                      <a:r>
                        <a:rPr lang="zh-CN" altLang="en-US" sz="2100" dirty="0">
                          <a:latin typeface="新細明體" panose="02020500000000000000" pitchFamily="18" charset="-120"/>
                          <a:ea typeface="新細明體" panose="02020500000000000000" pitchFamily="18" charset="-120"/>
                        </a:rPr>
                        <a:t>（</a:t>
                      </a:r>
                      <a:r>
                        <a:rPr lang="en-US" altLang="zh-HK" sz="2100" dirty="0">
                          <a:latin typeface="新細明體" panose="02020500000000000000" pitchFamily="18" charset="-120"/>
                          <a:ea typeface="新細明體" panose="02020500000000000000" pitchFamily="18" charset="-120"/>
                        </a:rPr>
                        <a:t>Haxby JV</a:t>
                      </a:r>
                      <a:r>
                        <a:rPr lang="zh-CN" altLang="en-US" sz="2100" dirty="0">
                          <a:latin typeface="新細明體" panose="02020500000000000000" pitchFamily="18" charset="-120"/>
                          <a:ea typeface="新細明體" panose="02020500000000000000" pitchFamily="18" charset="-120"/>
                        </a:rPr>
                        <a:t>）</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識別人臉及表情時的神經活動 </a:t>
                      </a:r>
                      <a:endParaRPr lang="zh-TW" altLang="en-US"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2625813080"/>
                  </a:ext>
                </a:extLst>
              </a:tr>
              <a:tr h="370840">
                <a:tc>
                  <a:txBody>
                    <a:bodyPr/>
                    <a:lstStyle/>
                    <a:p>
                      <a:r>
                        <a:rPr lang="en-US" altLang="zh-HK" sz="2100" dirty="0">
                          <a:latin typeface="新細明體" panose="02020500000000000000" pitchFamily="18" charset="-120"/>
                          <a:ea typeface="新細明體" panose="02020500000000000000" pitchFamily="18" charset="-120"/>
                        </a:rPr>
                        <a:t>2010</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altLang="en-US" sz="2100" b="0" i="0" u="none" strike="noStrike" noProof="0" dirty="0">
                          <a:latin typeface="新細明體" panose="02020500000000000000" pitchFamily="18" charset="-120"/>
                          <a:ea typeface="新細明體" panose="02020500000000000000" pitchFamily="18" charset="-120"/>
                        </a:rPr>
                        <a:t>威爾</a:t>
                      </a:r>
                      <a:r>
                        <a:rPr lang="zh-CN" sz="2100" b="0" i="0" u="none" strike="noStrike" noProof="0" dirty="0">
                          <a:latin typeface="新細明體" panose="02020500000000000000" pitchFamily="18" charset="-120"/>
                          <a:ea typeface="新細明體" panose="02020500000000000000" pitchFamily="18" charset="-120"/>
                        </a:rPr>
                        <a:t>默</a:t>
                      </a:r>
                      <a:r>
                        <a:rPr lang="zh-CN" altLang="en-US" sz="2100" dirty="0">
                          <a:latin typeface="新細明體" panose="02020500000000000000" pitchFamily="18" charset="-120"/>
                          <a:ea typeface="新細明體" panose="02020500000000000000" pitchFamily="18" charset="-120"/>
                        </a:rPr>
                        <a:t>（</a:t>
                      </a:r>
                      <a:r>
                        <a:rPr lang="en-US" altLang="zh-CN" sz="2100" dirty="0">
                          <a:latin typeface="新細明體" panose="02020500000000000000" pitchFamily="18" charset="-120"/>
                          <a:ea typeface="新細明體" panose="02020500000000000000" pitchFamily="18" charset="-120"/>
                        </a:rPr>
                        <a:t>Wilmer JB</a:t>
                      </a:r>
                      <a:r>
                        <a:rPr lang="zh-CN" altLang="en-US" sz="2100" dirty="0">
                          <a:latin typeface="新細明體" panose="02020500000000000000" pitchFamily="18" charset="-120"/>
                          <a:ea typeface="新細明體" panose="02020500000000000000" pitchFamily="18" charset="-120"/>
                        </a:rPr>
                        <a:t>）</a:t>
                      </a:r>
                      <a:endParaRPr lang="zh-HK" altLang="en-US" sz="2100" dirty="0">
                        <a:latin typeface="新細明體" panose="02020500000000000000" pitchFamily="18" charset="-120"/>
                        <a:ea typeface="新細明體" panose="02020500000000000000" pitchFamily="18" charset="-120"/>
                      </a:endParaRPr>
                    </a:p>
                  </a:txBody>
                  <a:tcPr/>
                </a:tc>
                <a:tc>
                  <a:txBody>
                    <a:bodyPr/>
                    <a:lstStyle/>
                    <a:p>
                      <a:pPr lvl="0">
                        <a:buNone/>
                      </a:pPr>
                      <a:r>
                        <a:rPr lang="zh-CN" sz="2100" b="0" i="0" u="none" strike="noStrike" noProof="0" dirty="0">
                          <a:latin typeface="新細明體" panose="02020500000000000000" pitchFamily="18" charset="-120"/>
                          <a:ea typeface="新細明體" panose="02020500000000000000" pitchFamily="18" charset="-120"/>
                        </a:rPr>
                        <a:t>人的</a:t>
                      </a:r>
                      <a:r>
                        <a:rPr lang="zh-CN" altLang="en-US" sz="2100" b="0" i="0" u="none" strike="noStrike" noProof="0" dirty="0">
                          <a:latin typeface="新細明體" panose="02020500000000000000" pitchFamily="18" charset="-120"/>
                          <a:ea typeface="新細明體" panose="02020500000000000000" pitchFamily="18" charset="-120"/>
                        </a:rPr>
                        <a:t>「</a:t>
                      </a:r>
                      <a:r>
                        <a:rPr lang="zh-CN" sz="2100" b="0" i="0" u="none" strike="noStrike" noProof="0" dirty="0">
                          <a:latin typeface="新細明體" panose="02020500000000000000" pitchFamily="18" charset="-120"/>
                          <a:ea typeface="新細明體" panose="02020500000000000000" pitchFamily="18" charset="-120"/>
                        </a:rPr>
                        <a:t>認臉</a:t>
                      </a:r>
                      <a:r>
                        <a:rPr lang="zh-CN" altLang="en-US" sz="2100" b="0" i="0" u="none" strike="noStrike" noProof="0" dirty="0">
                          <a:latin typeface="新細明體" panose="02020500000000000000" pitchFamily="18" charset="-120"/>
                          <a:ea typeface="新細明體" panose="02020500000000000000" pitchFamily="18" charset="-120"/>
                        </a:rPr>
                        <a:t>」</a:t>
                      </a:r>
                      <a:r>
                        <a:rPr lang="zh-CN" sz="2100" b="0" i="0" u="none" strike="noStrike" noProof="0" dirty="0">
                          <a:latin typeface="新細明體" panose="02020500000000000000" pitchFamily="18" charset="-120"/>
                          <a:ea typeface="新細明體" panose="02020500000000000000" pitchFamily="18" charset="-120"/>
                        </a:rPr>
                        <a:t>能力是由基因決定的 </a:t>
                      </a:r>
                      <a:endParaRPr lang="zh-TW" altLang="en-US"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759799348"/>
                  </a:ext>
                </a:extLst>
              </a:tr>
            </a:tbl>
          </a:graphicData>
        </a:graphic>
      </p:graphicFrame>
    </p:spTree>
    <p:extLst>
      <p:ext uri="{BB962C8B-B14F-4D97-AF65-F5344CB8AC3E}">
        <p14:creationId xmlns:p14="http://schemas.microsoft.com/office/powerpoint/2010/main" val="3183237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1A9F43-7562-4C5D-8DCB-EEE639D97E81}"/>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模式識別階段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1956-1993 </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D74BE17C-3FDE-4D44-98E2-A08A514D6041}"/>
              </a:ext>
            </a:extLst>
          </p:cNvPr>
          <p:cNvSpPr>
            <a:spLocks noGrp="1"/>
          </p:cNvSpPr>
          <p:nvPr>
            <p:ph idx="1"/>
          </p:nvPr>
        </p:nvSpPr>
        <p:spPr/>
        <p:txBody>
          <a:bodyPr vert="horz" lIns="91440" tIns="45720" rIns="91440" bIns="45720" rtlCol="0" anchor="t">
            <a:normAutofit/>
          </a:bodyPr>
          <a:lstStyle/>
          <a:p>
            <a:pPr>
              <a:lnSpc>
                <a:spcPct val="150000"/>
              </a:lnSpc>
            </a:pPr>
            <a:r>
              <a:rPr lang="zh-CN" altLang="en-US" dirty="0">
                <a:latin typeface="新細明體" panose="02020500000000000000" pitchFamily="18" charset="-120"/>
                <a:ea typeface="新細明體" panose="02020500000000000000" pitchFamily="18" charset="-120"/>
              </a:rPr>
              <a:t>   </a:t>
            </a:r>
            <a:r>
              <a:rPr lang="zh-CN" dirty="0">
                <a:latin typeface="新細明體" panose="02020500000000000000" pitchFamily="18" charset="-120"/>
                <a:ea typeface="新細明體" panose="02020500000000000000" pitchFamily="18" charset="-120"/>
                <a:cs typeface="+mn-lt"/>
              </a:rPr>
              <a:t>早期的人臉識別研究，分爲兩個方向：</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pPr marL="514350" indent="-514350">
              <a:lnSpc>
                <a:spcPct val="150000"/>
              </a:lnSpc>
              <a:buAutoNum type="arabicPeriod"/>
            </a:pPr>
            <a:r>
              <a:rPr lang="zh-CN" dirty="0">
                <a:solidFill>
                  <a:srgbClr val="009BD2"/>
                </a:solidFill>
                <a:latin typeface="新細明體" panose="02020500000000000000" pitchFamily="18" charset="-120"/>
                <a:ea typeface="新細明體" panose="02020500000000000000" pitchFamily="18" charset="-120"/>
                <a:cs typeface="+mn-lt"/>
              </a:rPr>
              <a:t>基於</a:t>
            </a:r>
            <a:r>
              <a:rPr lang="zh-CN" altLang="en-US" dirty="0">
                <a:solidFill>
                  <a:srgbClr val="009BD2"/>
                </a:solidFill>
                <a:latin typeface="新細明體" panose="02020500000000000000" pitchFamily="18" charset="-120"/>
                <a:ea typeface="新細明體" panose="02020500000000000000" pitchFamily="18" charset="-120"/>
                <a:cs typeface="+mn-lt"/>
              </a:rPr>
              <a:t>幾</a:t>
            </a:r>
            <a:r>
              <a:rPr lang="zh-CN" dirty="0">
                <a:solidFill>
                  <a:srgbClr val="009BD2"/>
                </a:solidFill>
                <a:latin typeface="新細明體" panose="02020500000000000000" pitchFamily="18" charset="-120"/>
                <a:ea typeface="新細明體" panose="02020500000000000000" pitchFamily="18" charset="-120"/>
                <a:cs typeface="+mn-lt"/>
              </a:rPr>
              <a:t>何特徵</a:t>
            </a:r>
            <a:r>
              <a:rPr lang="zh-CN" dirty="0">
                <a:latin typeface="新細明體" panose="02020500000000000000" pitchFamily="18" charset="-120"/>
                <a:ea typeface="新細明體" panose="02020500000000000000" pitchFamily="18" charset="-120"/>
                <a:cs typeface="+mn-lt"/>
              </a:rPr>
              <a:t>的識別：找臉部各個部件的</a:t>
            </a:r>
            <a:r>
              <a:rPr lang="zh-CN" altLang="en-US" dirty="0">
                <a:latin typeface="新細明體" panose="02020500000000000000" pitchFamily="18" charset="-120"/>
                <a:ea typeface="新細明體" panose="02020500000000000000" pitchFamily="18" charset="-120"/>
                <a:cs typeface="+mn-lt"/>
              </a:rPr>
              <a:t>間</a:t>
            </a:r>
            <a:r>
              <a:rPr lang="zh-CN" dirty="0">
                <a:latin typeface="新細明體" panose="02020500000000000000" pitchFamily="18" charset="-120"/>
                <a:ea typeface="新細明體" panose="02020500000000000000" pitchFamily="18" charset="-120"/>
                <a:cs typeface="+mn-lt"/>
              </a:rPr>
              <a:t>距、比例等，如眼睛和眉毛之間的距離，嘴角和鼻子之間的角度</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pPr marL="514350" indent="-514350">
              <a:lnSpc>
                <a:spcPct val="150000"/>
              </a:lnSpc>
              <a:buAutoNum type="arabicPeriod"/>
            </a:pPr>
            <a:r>
              <a:rPr lang="zh-CN" dirty="0">
                <a:solidFill>
                  <a:schemeClr val="accent2">
                    <a:lumMod val="75000"/>
                  </a:schemeClr>
                </a:solidFill>
                <a:latin typeface="新細明體" panose="02020500000000000000" pitchFamily="18" charset="-120"/>
                <a:ea typeface="新細明體" panose="02020500000000000000" pitchFamily="18" charset="-120"/>
                <a:cs typeface="+mn-lt"/>
              </a:rPr>
              <a:t>基于模板匹配</a:t>
            </a:r>
            <a:r>
              <a:rPr lang="zh-CN" dirty="0">
                <a:latin typeface="新細明體" panose="02020500000000000000" pitchFamily="18" charset="-120"/>
                <a:ea typeface="新細明體" panose="02020500000000000000" pitchFamily="18" charset="-120"/>
                <a:cs typeface="+mn-lt"/>
              </a:rPr>
              <a:t>的識別：將人臉看作一張灰度</a:t>
            </a:r>
            <a:r>
              <a:rPr lang="zh-CN" altLang="en-US" dirty="0">
                <a:latin typeface="新細明體" panose="02020500000000000000" pitchFamily="18" charset="-120"/>
                <a:ea typeface="新細明體" panose="02020500000000000000" pitchFamily="18" charset="-120"/>
                <a:cs typeface="+mn-lt"/>
              </a:rPr>
              <a:t>圖</a:t>
            </a:r>
            <a:r>
              <a:rPr lang="zh-CN" dirty="0">
                <a:latin typeface="新細明體" panose="02020500000000000000" pitchFamily="18" charset="-120"/>
                <a:ea typeface="新細明體" panose="02020500000000000000" pitchFamily="18" charset="-120"/>
                <a:cs typeface="+mn-lt"/>
              </a:rPr>
              <a:t>提取整體特徵</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pPr>
              <a:lnSpc>
                <a:spcPct val="150000"/>
              </a:lnSpc>
              <a:buFont typeface="Wingdings" panose="05000000000000000000" pitchFamily="2" charset="2"/>
              <a:buChar char="Ø"/>
            </a:pPr>
            <a:r>
              <a:rPr lang="zh-HK" altLang="en-US" dirty="0">
                <a:latin typeface="新細明體" panose="02020500000000000000" pitchFamily="18" charset="-120"/>
                <a:ea typeface="新細明體" panose="02020500000000000000" pitchFamily="18" charset="-120"/>
              </a:rPr>
              <a:t> </a:t>
            </a:r>
            <a:r>
              <a:rPr lang="en-US" altLang="zh-HK" dirty="0">
                <a:latin typeface="新細明體" panose="02020500000000000000" pitchFamily="18" charset="-120"/>
                <a:ea typeface="新細明體" panose="02020500000000000000" pitchFamily="18" charset="-120"/>
                <a:cs typeface="+mn-lt"/>
              </a:rPr>
              <a:t>1993 </a:t>
            </a:r>
            <a:r>
              <a:rPr lang="zh-HK" altLang="en-US" dirty="0">
                <a:latin typeface="新細明體" panose="02020500000000000000" pitchFamily="18" charset="-120"/>
                <a:ea typeface="新細明體" panose="02020500000000000000" pitchFamily="18" charset="-120"/>
                <a:cs typeface="+mn-lt"/>
              </a:rPr>
              <a:t>年</a:t>
            </a:r>
            <a:r>
              <a:rPr lang="zh-CN" altLang="en-US" dirty="0">
                <a:latin typeface="新細明體" panose="02020500000000000000" pitchFamily="18" charset="-120"/>
                <a:ea typeface="新細明體" panose="02020500000000000000" pitchFamily="18" charset="-120"/>
                <a:cs typeface="+mn-lt"/>
              </a:rPr>
              <a:t>：</a:t>
            </a:r>
            <a:r>
              <a:rPr lang="en-US" altLang="zh-HK" dirty="0">
                <a:latin typeface="新細明體" panose="02020500000000000000" pitchFamily="18" charset="-120"/>
                <a:ea typeface="新細明體" panose="02020500000000000000" pitchFamily="18" charset="-120"/>
                <a:cs typeface="+mn-lt"/>
              </a:rPr>
              <a:t> </a:t>
            </a:r>
            <a:r>
              <a:rPr lang="en-US" dirty="0">
                <a:latin typeface="新細明體" panose="02020500000000000000" pitchFamily="18" charset="-120"/>
                <a:ea typeface="新細明體" panose="02020500000000000000" pitchFamily="18" charset="-120"/>
                <a:cs typeface="+mn-lt"/>
              </a:rPr>
              <a:t>Brunelli</a:t>
            </a:r>
            <a:r>
              <a:rPr lang="en-US" altLang="zh-CN" dirty="0">
                <a:latin typeface="新細明體" panose="02020500000000000000" pitchFamily="18" charset="-120"/>
                <a:ea typeface="新細明體" panose="02020500000000000000" pitchFamily="18" charset="-120"/>
                <a:cs typeface="+mn-lt"/>
              </a:rPr>
              <a:t> </a:t>
            </a:r>
            <a:r>
              <a:rPr lang="zh-CN" altLang="en-US" dirty="0">
                <a:latin typeface="新細明體" panose="02020500000000000000" pitchFamily="18" charset="-120"/>
                <a:ea typeface="新細明體" panose="02020500000000000000" pitchFamily="18" charset="-120"/>
                <a:cs typeface="+mn-lt"/>
              </a:rPr>
              <a:t>發現模板匹配方法性能更好 </a:t>
            </a:r>
            <a:r>
              <a:rPr lang="en-US" altLang="zh-CN"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zh-CN" altLang="en-US" dirty="0">
                <a:solidFill>
                  <a:schemeClr val="accent2">
                    <a:lumMod val="75000"/>
                  </a:schemeClr>
                </a:solidFill>
                <a:latin typeface="新細明體" panose="02020500000000000000" pitchFamily="18" charset="-120"/>
                <a:ea typeface="新細明體" panose="02020500000000000000" pitchFamily="18" charset="-120"/>
                <a:cs typeface="+mn-lt"/>
              </a:rPr>
              <a:t>模板匹配法成爲主流</a:t>
            </a:r>
            <a:r>
              <a:rPr lang="en-US" altLang="zh-CN" dirty="0">
                <a:solidFill>
                  <a:schemeClr val="accent2">
                    <a:lumMod val="75000"/>
                  </a:schemeClr>
                </a:solidFill>
                <a:latin typeface="新細明體" panose="02020500000000000000" pitchFamily="18" charset="-120"/>
                <a:ea typeface="新細明體" panose="02020500000000000000" pitchFamily="18" charset="-120"/>
                <a:cs typeface="+mn-lt"/>
              </a:rPr>
              <a:t> </a:t>
            </a:r>
            <a:endParaRPr lang="zh-CN" altLang="en-US" dirty="0">
              <a:solidFill>
                <a:schemeClr val="accent2">
                  <a:lumMod val="75000"/>
                </a:schemeClr>
              </a:solidFill>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528889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F593B2-7B49-4469-A56C-CBAD207635B6}"/>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統計模型階段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1993-2000</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07E1EA8E-155F-4722-ABCC-233A65642C18}"/>
              </a:ext>
            </a:extLst>
          </p:cNvPr>
          <p:cNvSpPr>
            <a:spLocks noGrp="1"/>
          </p:cNvSpPr>
          <p:nvPr>
            <p:ph idx="1"/>
          </p:nvPr>
        </p:nvSpPr>
        <p:spPr/>
        <p:txBody>
          <a:bodyPr vert="horz" lIns="91440" tIns="45720" rIns="91440" bIns="45720" rtlCol="0" anchor="t">
            <a:normAutofit/>
          </a:bodyPr>
          <a:lstStyle/>
          <a:p>
            <a:pPr>
              <a:lnSpc>
                <a:spcPct val="150000"/>
              </a:lnSpc>
            </a:pPr>
            <a:r>
              <a:rPr lang="zh-HK" altLang="en-US" dirty="0">
                <a:latin typeface="新細明體" panose="02020500000000000000" pitchFamily="18" charset="-120"/>
                <a:ea typeface="新細明體" panose="02020500000000000000" pitchFamily="18" charset="-120"/>
              </a:rPr>
              <a:t> </a:t>
            </a:r>
            <a:r>
              <a:rPr lang="zh-HK" dirty="0">
                <a:latin typeface="新細明體" panose="02020500000000000000" pitchFamily="18" charset="-120"/>
                <a:ea typeface="新細明體" panose="02020500000000000000" pitchFamily="18" charset="-120"/>
                <a:cs typeface="+mn-lt"/>
              </a:rPr>
              <a:t>1</a:t>
            </a:r>
            <a:r>
              <a:rPr lang="en-US" altLang="zh-HK" dirty="0">
                <a:latin typeface="新細明體" panose="02020500000000000000" pitchFamily="18" charset="-120"/>
                <a:ea typeface="新細明體" panose="02020500000000000000" pitchFamily="18" charset="-120"/>
                <a:cs typeface="+mn-lt"/>
              </a:rPr>
              <a:t>991</a:t>
            </a:r>
            <a:r>
              <a:rPr lang="zh-HK" dirty="0">
                <a:latin typeface="新細明體" panose="02020500000000000000" pitchFamily="18" charset="-120"/>
                <a:ea typeface="新細明體" panose="02020500000000000000" pitchFamily="18" charset="-120"/>
                <a:cs typeface="+mn-lt"/>
              </a:rPr>
              <a:t>年</a:t>
            </a:r>
            <a:r>
              <a:rPr lang="zh-HK" altLang="en-US" dirty="0">
                <a:latin typeface="新細明體" panose="02020500000000000000" pitchFamily="18" charset="-120"/>
                <a:ea typeface="新細明體" panose="02020500000000000000" pitchFamily="18" charset="-120"/>
                <a:cs typeface="+mn-lt"/>
              </a:rPr>
              <a:t>：</a:t>
            </a:r>
            <a:r>
              <a:rPr lang="en-US" altLang="zh-HK" dirty="0">
                <a:latin typeface="新細明體" panose="02020500000000000000" pitchFamily="18" charset="-120"/>
                <a:ea typeface="新細明體" panose="02020500000000000000" pitchFamily="18" charset="-120"/>
                <a:cs typeface="+mn-lt"/>
              </a:rPr>
              <a:t>Turk</a:t>
            </a:r>
            <a:r>
              <a:rPr lang="zh-HK" altLang="en-US" dirty="0">
                <a:latin typeface="新細明體" panose="02020500000000000000" pitchFamily="18" charset="-120"/>
                <a:ea typeface="新細明體" panose="02020500000000000000" pitchFamily="18" charset="-120"/>
                <a:cs typeface="+mn-lt"/>
              </a:rPr>
              <a:t>等人提出特徵臉方法 </a:t>
            </a:r>
            <a:endParaRPr lang="en-US" altLang="zh-CN" dirty="0">
              <a:latin typeface="新細明體" panose="02020500000000000000" pitchFamily="18" charset="-120"/>
              <a:ea typeface="新細明體" panose="02020500000000000000" pitchFamily="18" charset="-120"/>
              <a:cs typeface="Calibri" panose="020F0502020204030204"/>
            </a:endParaRPr>
          </a:p>
          <a:p>
            <a:pPr lvl="1">
              <a:lnSpc>
                <a:spcPct val="150000"/>
              </a:lnSpc>
            </a:pPr>
            <a:r>
              <a:rPr lang="zh-CN" dirty="0">
                <a:latin typeface="新細明體" panose="02020500000000000000" pitchFamily="18" charset="-120"/>
                <a:ea typeface="新細明體" panose="02020500000000000000" pitchFamily="18" charset="-120"/>
                <a:cs typeface="+mn-lt"/>
              </a:rPr>
              <a:t>取每張人臉圖片表示成若干有代表性的特徵臉圖片</a:t>
            </a:r>
            <a:r>
              <a:rPr lang="zh-CN" altLang="en-US" dirty="0">
                <a:latin typeface="新細明體" panose="02020500000000000000" pitchFamily="18" charset="-120"/>
                <a:ea typeface="新細明體" panose="02020500000000000000" pitchFamily="18" charset="-120"/>
                <a:cs typeface="+mn-lt"/>
              </a:rPr>
              <a:t>的</a:t>
            </a:r>
            <a:r>
              <a:rPr lang="zh-CN" altLang="en-US" dirty="0">
                <a:solidFill>
                  <a:srgbClr val="009BD2"/>
                </a:solidFill>
                <a:latin typeface="新細明體" panose="02020500000000000000" pitchFamily="18" charset="-120"/>
                <a:ea typeface="新細明體" panose="02020500000000000000" pitchFamily="18" charset="-120"/>
                <a:cs typeface="+mn-lt"/>
              </a:rPr>
              <a:t>加權和</a:t>
            </a:r>
            <a:r>
              <a:rPr lang="en-US" altLang="zh-CN" dirty="0">
                <a:latin typeface="新細明體" panose="02020500000000000000" pitchFamily="18" charset="-120"/>
                <a:ea typeface="新細明體" panose="02020500000000000000" pitchFamily="18" charset="-120"/>
                <a:cs typeface="+mn-lt"/>
              </a:rPr>
              <a:t>(weighted</a:t>
            </a:r>
            <a:r>
              <a:rPr lang="zh-CN" altLang="en-US" dirty="0">
                <a:latin typeface="新細明體" panose="02020500000000000000" pitchFamily="18" charset="-120"/>
                <a:ea typeface="新細明體" panose="02020500000000000000" pitchFamily="18" charset="-120"/>
                <a:cs typeface="+mn-lt"/>
              </a:rPr>
              <a:t> </a:t>
            </a:r>
            <a:r>
              <a:rPr lang="en-US" altLang="zh-CN" dirty="0">
                <a:latin typeface="新細明體" panose="02020500000000000000" pitchFamily="18" charset="-120"/>
                <a:ea typeface="新細明體" panose="02020500000000000000" pitchFamily="18" charset="-120"/>
                <a:cs typeface="+mn-lt"/>
              </a:rPr>
              <a:t>sum)</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，取每張特徵臉圖片上的權重</a:t>
            </a:r>
            <a:r>
              <a:rPr lang="zh-CN" altLang="en-US" dirty="0">
                <a:latin typeface="新細明體" panose="02020500000000000000" pitchFamily="18" charset="-120"/>
                <a:ea typeface="新細明體" panose="02020500000000000000" pitchFamily="18" charset="-120"/>
                <a:cs typeface="+mn-lt"/>
              </a:rPr>
              <a:t>系</a:t>
            </a:r>
            <a:r>
              <a:rPr lang="zh-CN" dirty="0">
                <a:latin typeface="新細明體" panose="02020500000000000000" pitchFamily="18" charset="-120"/>
                <a:ea typeface="新細明體" panose="02020500000000000000" pitchFamily="18" charset="-120"/>
                <a:cs typeface="+mn-lt"/>
              </a:rPr>
              <a:t>數作為人臉特徵</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pPr lvl="1">
              <a:lnSpc>
                <a:spcPct val="150000"/>
              </a:lnSpc>
            </a:pPr>
            <a:r>
              <a:rPr lang="zh-CN" altLang="en-US" dirty="0">
                <a:solidFill>
                  <a:srgbClr val="009BD2"/>
                </a:solidFill>
                <a:latin typeface="新細明體" panose="02020500000000000000" pitchFamily="18" charset="-120"/>
                <a:ea typeface="新細明體" panose="02020500000000000000" pitchFamily="18" charset="-120"/>
              </a:rPr>
              <a:t>簡潔高效</a:t>
            </a:r>
            <a:r>
              <a:rPr lang="zh-CN" altLang="en-US" dirty="0">
                <a:latin typeface="新細明體" panose="02020500000000000000" pitchFamily="18" charset="-120"/>
                <a:ea typeface="新細明體" panose="02020500000000000000" pitchFamily="18" charset="-120"/>
              </a:rPr>
              <a:t>，仍是現時公認的基綫方法</a:t>
            </a:r>
            <a:endParaRPr lang="en-US" altLang="zh-CN" dirty="0">
              <a:latin typeface="新細明體" panose="02020500000000000000" pitchFamily="18" charset="-120"/>
              <a:ea typeface="新細明體" panose="02020500000000000000" pitchFamily="18" charset="-120"/>
              <a:cs typeface="Calibri" panose="020F0502020204030204"/>
            </a:endParaRPr>
          </a:p>
          <a:p>
            <a:pPr lvl="1">
              <a:lnSpc>
                <a:spcPct val="150000"/>
              </a:lnSpc>
            </a:pPr>
            <a:r>
              <a:rPr lang="zh-CN" dirty="0">
                <a:latin typeface="新細明體" panose="02020500000000000000" pitchFamily="18" charset="-120"/>
                <a:ea typeface="新細明體" panose="02020500000000000000" pitchFamily="18" charset="-120"/>
                <a:cs typeface="+mn-lt"/>
              </a:rPr>
              <a:t>啓發了後續衆多新算法的設計，</a:t>
            </a:r>
            <a:r>
              <a:rPr lang="zh-CN" altLang="en-US" dirty="0">
                <a:latin typeface="新細明體" panose="02020500000000000000" pitchFamily="18" charset="-120"/>
                <a:ea typeface="新細明體" panose="02020500000000000000" pitchFamily="18" charset="-120"/>
                <a:cs typeface="+mn-lt"/>
              </a:rPr>
              <a:t>例</a:t>
            </a:r>
            <a:r>
              <a:rPr lang="zh-CN" dirty="0">
                <a:latin typeface="新細明體" panose="02020500000000000000" pitchFamily="18" charset="-120"/>
                <a:ea typeface="新細明體" panose="02020500000000000000" pitchFamily="18" charset="-120"/>
                <a:cs typeface="+mn-lt"/>
              </a:rPr>
              <a:t>如</a:t>
            </a:r>
            <a:r>
              <a:rPr lang="en-US" altLang="zh-CN" dirty="0">
                <a:latin typeface="新細明體" panose="02020500000000000000" pitchFamily="18" charset="-120"/>
                <a:ea typeface="新細明體" panose="02020500000000000000" pitchFamily="18" charset="-120"/>
                <a:cs typeface="+mn-lt"/>
              </a:rPr>
              <a:t>:</a:t>
            </a:r>
            <a:r>
              <a:rPr lang="zh-CN" dirty="0">
                <a:latin typeface="新細明體" panose="02020500000000000000" pitchFamily="18" charset="-120"/>
                <a:ea typeface="新細明體" panose="02020500000000000000" pitchFamily="18" charset="-120"/>
                <a:cs typeface="+mn-lt"/>
              </a:rPr>
              <a:t> </a:t>
            </a:r>
            <a:r>
              <a:rPr lang="en-US" altLang="zh-CN" dirty="0">
                <a:latin typeface="新細明體" panose="02020500000000000000" pitchFamily="18" charset="-120"/>
                <a:ea typeface="新細明體" panose="02020500000000000000" pitchFamily="18" charset="-120"/>
                <a:cs typeface="+mn-lt"/>
              </a:rPr>
              <a:t>Fisher</a:t>
            </a:r>
            <a:r>
              <a:rPr lang="zh-CN" altLang="en-US" dirty="0">
                <a:latin typeface="新細明體" panose="02020500000000000000" pitchFamily="18" charset="-120"/>
                <a:ea typeface="新細明體" panose="02020500000000000000" pitchFamily="18" charset="-120"/>
                <a:cs typeface="+mn-lt"/>
              </a:rPr>
              <a:t> 臉</a:t>
            </a:r>
            <a:r>
              <a:rPr lang="zh-CN" dirty="0">
                <a:latin typeface="新細明體" panose="02020500000000000000" pitchFamily="18" charset="-120"/>
                <a:ea typeface="新細明體" panose="02020500000000000000" pitchFamily="18" charset="-120"/>
                <a:cs typeface="+mn-lt"/>
              </a:rPr>
              <a:t>方法 </a:t>
            </a:r>
            <a:endParaRPr lang="zh-CN" dirty="0">
              <a:latin typeface="新細明體" panose="02020500000000000000" pitchFamily="18" charset="-120"/>
              <a:ea typeface="新細明體" panose="02020500000000000000" pitchFamily="18" charset="-120"/>
              <a:cs typeface="Calibri" panose="020F0502020204030204"/>
            </a:endParaRPr>
          </a:p>
        </p:txBody>
      </p:sp>
    </p:spTree>
    <p:extLst>
      <p:ext uri="{BB962C8B-B14F-4D97-AF65-F5344CB8AC3E}">
        <p14:creationId xmlns:p14="http://schemas.microsoft.com/office/powerpoint/2010/main" val="556888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F593B2-7B49-4469-A56C-CBAD207635B6}"/>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統計模型階段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1993-2000</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07E1EA8E-155F-4722-ABCC-233A65642C18}"/>
              </a:ext>
            </a:extLst>
          </p:cNvPr>
          <p:cNvSpPr>
            <a:spLocks noGrp="1"/>
          </p:cNvSpPr>
          <p:nvPr>
            <p:ph idx="1"/>
          </p:nvPr>
        </p:nvSpPr>
        <p:spPr>
          <a:xfrm>
            <a:off x="838200" y="1825625"/>
            <a:ext cx="10515600" cy="2775404"/>
          </a:xfrm>
        </p:spPr>
        <p:txBody>
          <a:bodyPr vert="horz" lIns="91440" tIns="45720" rIns="91440" bIns="45720" rtlCol="0" anchor="t">
            <a:normAutofit/>
          </a:bodyPr>
          <a:lstStyle/>
          <a:p>
            <a:r>
              <a:rPr lang="zh-CN" dirty="0">
                <a:solidFill>
                  <a:srgbClr val="009BD2"/>
                </a:solidFill>
                <a:latin typeface="新細明體" panose="02020500000000000000" pitchFamily="18" charset="-120"/>
                <a:ea typeface="新細明體" panose="02020500000000000000" pitchFamily="18" charset="-120"/>
                <a:cs typeface="+mn-lt"/>
              </a:rPr>
              <a:t>彈性</a:t>
            </a:r>
            <a:r>
              <a:rPr lang="zh-CN" altLang="en-US" dirty="0">
                <a:solidFill>
                  <a:srgbClr val="009BD2"/>
                </a:solidFill>
                <a:latin typeface="新細明體" panose="02020500000000000000" pitchFamily="18" charset="-120"/>
                <a:ea typeface="新細明體" panose="02020500000000000000" pitchFamily="18" charset="-120"/>
                <a:cs typeface="+mn-lt"/>
              </a:rPr>
              <a:t>圖</a:t>
            </a:r>
            <a:r>
              <a:rPr lang="zh-CN" dirty="0">
                <a:solidFill>
                  <a:srgbClr val="009BD2"/>
                </a:solidFill>
                <a:latin typeface="新細明體" panose="02020500000000000000" pitchFamily="18" charset="-120"/>
                <a:ea typeface="新細明體" panose="02020500000000000000" pitchFamily="18" charset="-120"/>
                <a:cs typeface="+mn-lt"/>
              </a:rPr>
              <a:t>匹配</a:t>
            </a:r>
            <a:r>
              <a:rPr lang="zh-CN" dirty="0">
                <a:latin typeface="新細明體" panose="02020500000000000000" pitchFamily="18" charset="-120"/>
                <a:ea typeface="新細明體" panose="02020500000000000000" pitchFamily="18" charset="-120"/>
                <a:cs typeface="+mn-lt"/>
              </a:rPr>
              <a:t>（</a:t>
            </a:r>
            <a:r>
              <a:rPr lang="en-US" altLang="zh-CN" dirty="0">
                <a:latin typeface="新細明體" panose="02020500000000000000" pitchFamily="18" charset="-120"/>
                <a:ea typeface="新細明體" panose="02020500000000000000" pitchFamily="18" charset="-120"/>
                <a:cs typeface="+mn-lt"/>
              </a:rPr>
              <a:t>EGM</a:t>
            </a:r>
            <a:r>
              <a:rPr lang="zh-CN" dirty="0">
                <a:latin typeface="新細明體" panose="02020500000000000000" pitchFamily="18" charset="-120"/>
                <a:ea typeface="新細明體" panose="02020500000000000000" pitchFamily="18" charset="-120"/>
                <a:cs typeface="+mn-lt"/>
              </a:rPr>
              <a:t>）</a:t>
            </a:r>
            <a:endParaRPr lang="en-US" dirty="0">
              <a:latin typeface="新細明體" panose="02020500000000000000" pitchFamily="18" charset="-120"/>
              <a:ea typeface="新細明體" panose="02020500000000000000" pitchFamily="18" charset="-120"/>
              <a:cs typeface="+mn-lt"/>
            </a:endParaRPr>
          </a:p>
          <a:p>
            <a:r>
              <a:rPr lang="zh-CN" dirty="0">
                <a:latin typeface="新細明體" panose="02020500000000000000" pitchFamily="18" charset="-120"/>
                <a:ea typeface="新細明體" panose="02020500000000000000" pitchFamily="18" charset="-120"/>
                <a:cs typeface="+mn-lt"/>
              </a:rPr>
              <a:t>以屬性圖來描述人臉，該圖的頂點對應面部的關鍵點，頂點的屬性值爲該特徵點處的局部特徵，頂點間的邊表示特徵點之間的</a:t>
            </a:r>
            <a:r>
              <a:rPr lang="zh-CN" altLang="en-US" dirty="0">
                <a:latin typeface="新細明體" panose="02020500000000000000" pitchFamily="18" charset="-120"/>
                <a:ea typeface="新細明體" panose="02020500000000000000" pitchFamily="18" charset="-120"/>
                <a:cs typeface="+mn-lt"/>
              </a:rPr>
              <a:t>幾</a:t>
            </a:r>
            <a:r>
              <a:rPr lang="zh-CN" dirty="0">
                <a:latin typeface="新細明體" panose="02020500000000000000" pitchFamily="18" charset="-120"/>
                <a:ea typeface="新細明體" panose="02020500000000000000" pitchFamily="18" charset="-120"/>
                <a:cs typeface="+mn-lt"/>
              </a:rPr>
              <a:t>何關係 </a:t>
            </a:r>
            <a:endParaRPr lang="en-US" altLang="zh-CN" dirty="0">
              <a:latin typeface="新細明體" panose="02020500000000000000" pitchFamily="18" charset="-120"/>
              <a:ea typeface="新細明體" panose="02020500000000000000" pitchFamily="18" charset="-120"/>
              <a:cs typeface="Calibri"/>
            </a:endParaRPr>
          </a:p>
          <a:p>
            <a:r>
              <a:rPr lang="zh-TW" altLang="en-US" dirty="0">
                <a:latin typeface="新細明體" panose="02020500000000000000" pitchFamily="18" charset="-120"/>
                <a:ea typeface="新細明體" panose="02020500000000000000" pitchFamily="18" charset="-120"/>
                <a:cs typeface="+mn-lt"/>
              </a:rPr>
              <a:t>兩幅圖之間的關鍵點是一一對應</a:t>
            </a:r>
            <a:r>
              <a:rPr lang="zh-CN" altLang="en-US" dirty="0">
                <a:latin typeface="新細明體" panose="02020500000000000000" pitchFamily="18" charset="-120"/>
                <a:ea typeface="新細明體" panose="02020500000000000000" pitchFamily="18" charset="-120"/>
              </a:rPr>
              <a:t>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部分解决姿態、拍攝方向等干擾因素​</a:t>
            </a:r>
            <a:endParaRPr lang="zh-HK" altLang="en-US" dirty="0">
              <a:solidFill>
                <a:schemeClr val="accent2">
                  <a:lumMod val="75000"/>
                </a:schemeClr>
              </a:solidFill>
              <a:latin typeface="新細明體" panose="02020500000000000000" pitchFamily="18" charset="-120"/>
              <a:ea typeface="新細明體" panose="02020500000000000000" pitchFamily="18" charset="-120"/>
              <a:cs typeface="Calibri"/>
            </a:endParaRPr>
          </a:p>
        </p:txBody>
      </p:sp>
      <p:pic>
        <p:nvPicPr>
          <p:cNvPr id="5" name="圖片 4" descr="一張含有 文字, 電線 的圖片&#10;&#10;自動產生的描述">
            <a:extLst>
              <a:ext uri="{FF2B5EF4-FFF2-40B4-BE49-F238E27FC236}">
                <a16:creationId xmlns:a16="http://schemas.microsoft.com/office/drawing/2014/main" id="{E6366C8E-E47D-4815-BF2B-D84DC1C1BD39}"/>
              </a:ext>
            </a:extLst>
          </p:cNvPr>
          <p:cNvPicPr>
            <a:picLocks noChangeAspect="1"/>
          </p:cNvPicPr>
          <p:nvPr/>
        </p:nvPicPr>
        <p:blipFill rotWithShape="1">
          <a:blip r:embed="rId2"/>
          <a:srcRect t="4151" b="1"/>
          <a:stretch/>
        </p:blipFill>
        <p:spPr>
          <a:xfrm>
            <a:off x="3243977" y="4082596"/>
            <a:ext cx="7929301" cy="2775404"/>
          </a:xfrm>
          <a:prstGeom prst="rect">
            <a:avLst/>
          </a:prstGeom>
        </p:spPr>
      </p:pic>
    </p:spTree>
    <p:extLst>
      <p:ext uri="{BB962C8B-B14F-4D97-AF65-F5344CB8AC3E}">
        <p14:creationId xmlns:p14="http://schemas.microsoft.com/office/powerpoint/2010/main" val="243536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675CC4-D166-4D8A-971D-188D9A0B09AD}"/>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統計模型階段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1993-2000</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BB7FACB8-7991-4E3B-A452-45F53D53FA2E}"/>
              </a:ext>
            </a:extLst>
          </p:cNvPr>
          <p:cNvSpPr>
            <a:spLocks noGrp="1"/>
          </p:cNvSpPr>
          <p:nvPr>
            <p:ph idx="1"/>
          </p:nvPr>
        </p:nvSpPr>
        <p:spPr/>
        <p:txBody>
          <a:bodyPr vert="horz" lIns="91440" tIns="45720" rIns="91440" bIns="45720" rtlCol="0" anchor="t">
            <a:normAutofit/>
          </a:bodyPr>
          <a:lstStyle/>
          <a:p>
            <a:r>
              <a:rPr lang="en-US" altLang="zh-CN" dirty="0">
                <a:latin typeface="新細明體" panose="02020500000000000000" pitchFamily="18" charset="-120"/>
                <a:ea typeface="新細明體" panose="02020500000000000000" pitchFamily="18" charset="-120"/>
                <a:cs typeface="+mn-lt"/>
              </a:rPr>
              <a:t>1999 </a:t>
            </a:r>
            <a:r>
              <a:rPr lang="zh-CN" altLang="en-US" dirty="0">
                <a:latin typeface="新細明體" panose="02020500000000000000" pitchFamily="18" charset="-120"/>
                <a:ea typeface="新細明體" panose="02020500000000000000" pitchFamily="18" charset="-120"/>
                <a:cs typeface="+mn-lt"/>
              </a:rPr>
              <a:t>年</a:t>
            </a:r>
            <a:r>
              <a:rPr lang="zh-CN" dirty="0">
                <a:latin typeface="新細明體" panose="02020500000000000000" pitchFamily="18" charset="-120"/>
                <a:ea typeface="新細明體" panose="02020500000000000000" pitchFamily="18" charset="-120"/>
                <a:cs typeface="+mn-lt"/>
              </a:rPr>
              <a:t>：</a:t>
            </a:r>
            <a:r>
              <a:rPr lang="en-US" altLang="zh-CN" dirty="0">
                <a:solidFill>
                  <a:srgbClr val="009BD2"/>
                </a:solidFill>
                <a:latin typeface="新細明體" panose="02020500000000000000" pitchFamily="18" charset="-120"/>
                <a:ea typeface="新細明體" panose="02020500000000000000" pitchFamily="18" charset="-120"/>
                <a:cs typeface="+mn-lt"/>
              </a:rPr>
              <a:t>3D </a:t>
            </a:r>
            <a:r>
              <a:rPr lang="zh-CN" dirty="0">
                <a:solidFill>
                  <a:srgbClr val="009BD2"/>
                </a:solidFill>
                <a:latin typeface="新細明體" panose="02020500000000000000" pitchFamily="18" charset="-120"/>
                <a:ea typeface="新細明體" panose="02020500000000000000" pitchFamily="18" charset="-120"/>
                <a:cs typeface="+mn-lt"/>
              </a:rPr>
              <a:t>變形模</a:t>
            </a:r>
            <a:r>
              <a:rPr lang="zh-CN" altLang="en-US" b="0" i="0" dirty="0">
                <a:solidFill>
                  <a:srgbClr val="009BD2"/>
                </a:solidFill>
                <a:effectLst/>
                <a:latin typeface="新細明體" panose="02020500000000000000" pitchFamily="18" charset="-120"/>
                <a:ea typeface="新細明體" panose="02020500000000000000" pitchFamily="18" charset="-120"/>
                <a:cs typeface="+mn-lt"/>
              </a:rPr>
              <a:t>型</a:t>
            </a:r>
            <a:r>
              <a:rPr lang="zh-CN" dirty="0">
                <a:latin typeface="新細明體" panose="02020500000000000000" pitchFamily="18" charset="-120"/>
                <a:ea typeface="新細明體" panose="02020500000000000000" pitchFamily="18" charset="-120"/>
                <a:cs typeface="+mn-lt"/>
              </a:rPr>
              <a:t>的應用</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en-US" altLang="zh-CN" dirty="0">
                <a:latin typeface="新細明體" panose="02020500000000000000" pitchFamily="18" charset="-120"/>
                <a:ea typeface="新細明體" panose="02020500000000000000" pitchFamily="18" charset="-120"/>
                <a:cs typeface="+mn-lt"/>
              </a:rPr>
              <a:t>3D </a:t>
            </a:r>
            <a:r>
              <a:rPr lang="zh-CN" dirty="0">
                <a:solidFill>
                  <a:schemeClr val="accent2">
                    <a:lumMod val="75000"/>
                  </a:schemeClr>
                </a:solidFill>
                <a:latin typeface="新細明體" panose="02020500000000000000" pitchFamily="18" charset="-120"/>
                <a:ea typeface="新細明體" panose="02020500000000000000" pitchFamily="18" charset="-120"/>
                <a:cs typeface="+mn-lt"/>
              </a:rPr>
              <a:t>掃描</a:t>
            </a:r>
            <a:r>
              <a:rPr lang="zh-CN" dirty="0">
                <a:latin typeface="新細明體" panose="02020500000000000000" pitchFamily="18" charset="-120"/>
                <a:ea typeface="新細明體" panose="02020500000000000000" pitchFamily="18" charset="-120"/>
                <a:cs typeface="+mn-lt"/>
              </a:rPr>
              <a:t>生成人臉 3</a:t>
            </a:r>
            <a:r>
              <a:rPr lang="en-US" altLang="zh-CN" dirty="0">
                <a:latin typeface="新細明體" panose="02020500000000000000" pitchFamily="18" charset="-120"/>
                <a:ea typeface="新細明體" panose="02020500000000000000" pitchFamily="18" charset="-120"/>
                <a:cs typeface="+mn-lt"/>
              </a:rPr>
              <a:t>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模型</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由該 3</a:t>
            </a:r>
            <a:r>
              <a:rPr lang="en-US" altLang="zh-CN" dirty="0">
                <a:latin typeface="新細明體" panose="02020500000000000000" pitchFamily="18" charset="-120"/>
                <a:ea typeface="新細明體" panose="02020500000000000000" pitchFamily="18" charset="-120"/>
                <a:cs typeface="+mn-lt"/>
              </a:rPr>
              <a:t>D</a:t>
            </a:r>
            <a:r>
              <a:rPr lang="zh-CN" dirty="0">
                <a:latin typeface="新細明體" panose="02020500000000000000" pitchFamily="18" charset="-120"/>
                <a:ea typeface="新細明體" panose="02020500000000000000" pitchFamily="18" charset="-120"/>
                <a:cs typeface="+mn-lt"/>
              </a:rPr>
              <a:t>模型生成人臉的平面 </a:t>
            </a:r>
            <a:r>
              <a:rPr lang="en-US" altLang="zh-CN" dirty="0">
                <a:latin typeface="新細明體" panose="02020500000000000000" pitchFamily="18" charset="-120"/>
                <a:ea typeface="新細明體" panose="02020500000000000000" pitchFamily="18" charset="-120"/>
                <a:cs typeface="+mn-lt"/>
              </a:rPr>
              <a:t>2D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照片。反過來，對一張 2</a:t>
            </a:r>
            <a:r>
              <a:rPr lang="en-US" altLang="zh-CN" dirty="0">
                <a:latin typeface="新細明體" panose="02020500000000000000" pitchFamily="18" charset="-120"/>
                <a:ea typeface="新細明體" panose="02020500000000000000" pitchFamily="18" charset="-120"/>
                <a:cs typeface="+mn-lt"/>
              </a:rPr>
              <a:t>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照片，可以通過調整 </a:t>
            </a:r>
            <a:r>
              <a:rPr lang="en-US" altLang="zh-CN" dirty="0">
                <a:latin typeface="新細明體" panose="02020500000000000000" pitchFamily="18" charset="-120"/>
                <a:ea typeface="新細明體" panose="02020500000000000000" pitchFamily="18" charset="-120"/>
                <a:cs typeface="+mn-lt"/>
              </a:rPr>
              <a:t>3D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模型的參數</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TW" altLang="en-US" dirty="0">
                <a:latin typeface="新細明體" panose="02020500000000000000" pitchFamily="18" charset="-120"/>
                <a:ea typeface="新細明體" panose="02020500000000000000" pitchFamily="18" charset="-120"/>
                <a:cs typeface="+mn-lt"/>
              </a:rPr>
              <a:t>有效分離照片中人臉特徵和拍攝位置、光照</a:t>
            </a:r>
            <a:r>
              <a:rPr lang="zh-CN" altLang="en-US" dirty="0">
                <a:latin typeface="新細明體" panose="02020500000000000000" pitchFamily="18" charset="-120"/>
                <a:ea typeface="新細明體" panose="02020500000000000000" pitchFamily="18" charset="-120"/>
              </a:rPr>
              <a:t>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大</a:t>
            </a:r>
            <a:r>
              <a:rPr lang="zh-CN" altLang="en-US" dirty="0">
                <a:solidFill>
                  <a:schemeClr val="accent2">
                    <a:lumMod val="75000"/>
                  </a:schemeClr>
                </a:solidFill>
                <a:latin typeface="新細明體" panose="02020500000000000000" pitchFamily="18" charset="-120"/>
                <a:ea typeface="新細明體" panose="02020500000000000000" pitchFamily="18" charset="-120"/>
                <a:cs typeface="+mn-lt"/>
              </a:rPr>
              <a:t>大</a:t>
            </a:r>
            <a:r>
              <a:rPr lang="zh-TW" altLang="en-US" dirty="0">
                <a:solidFill>
                  <a:schemeClr val="accent2">
                    <a:lumMod val="75000"/>
                  </a:schemeClr>
                </a:solidFill>
                <a:latin typeface="新細明體" panose="02020500000000000000" pitchFamily="18" charset="-120"/>
                <a:ea typeface="新細明體" panose="02020500000000000000" pitchFamily="18" charset="-120"/>
                <a:cs typeface="+mn-lt"/>
              </a:rPr>
              <a:t>提高人臉識別的準確度​</a:t>
            </a:r>
            <a:endParaRPr lang="zh-HK" altLang="en-US" dirty="0">
              <a:solidFill>
                <a:schemeClr val="accent2">
                  <a:lumMod val="75000"/>
                </a:schemeClr>
              </a:solidFill>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4207792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D64D1A-0750-4A8B-BE4E-3DE5B6401BED}"/>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機器學習階段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2000-2014</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682EAF99-6610-4F3B-8BE1-7347108AE5B2}"/>
              </a:ext>
            </a:extLst>
          </p:cNvPr>
          <p:cNvSpPr>
            <a:spLocks noGrp="1"/>
          </p:cNvSpPr>
          <p:nvPr>
            <p:ph idx="1"/>
          </p:nvPr>
        </p:nvSpPr>
        <p:spPr/>
        <p:txBody>
          <a:bodyPr vert="horz" lIns="91440" tIns="45720" rIns="91440" bIns="45720" rtlCol="0" anchor="t">
            <a:normAutofit/>
          </a:bodyPr>
          <a:lstStyle/>
          <a:p>
            <a:r>
              <a:rPr lang="zh-HK" altLang="en-US" dirty="0">
                <a:latin typeface="新細明體" panose="02020500000000000000" pitchFamily="18" charset="-120"/>
                <a:ea typeface="新細明體" panose="02020500000000000000" pitchFamily="18" charset="-120"/>
                <a:cs typeface="+mn-lt"/>
              </a:rPr>
              <a:t>開始</a:t>
            </a:r>
            <a:r>
              <a:rPr lang="zh-HK" dirty="0">
                <a:latin typeface="新細明體" panose="02020500000000000000" pitchFamily="18" charset="-120"/>
                <a:ea typeface="新細明體" panose="02020500000000000000" pitchFamily="18" charset="-120"/>
                <a:cs typeface="+mn-lt"/>
              </a:rPr>
              <a:t>重視</a:t>
            </a:r>
            <a:r>
              <a:rPr lang="zh-HK" dirty="0">
                <a:solidFill>
                  <a:srgbClr val="009BD2"/>
                </a:solidFill>
                <a:latin typeface="新細明體" panose="02020500000000000000" pitchFamily="18" charset="-120"/>
                <a:ea typeface="新細明體" panose="02020500000000000000" pitchFamily="18" charset="-120"/>
                <a:cs typeface="+mn-lt"/>
              </a:rPr>
              <a:t>大數據</a:t>
            </a:r>
            <a:r>
              <a:rPr lang="zh-HK" altLang="en-US" dirty="0">
                <a:latin typeface="新細明體" panose="02020500000000000000" pitchFamily="18" charset="-120"/>
                <a:ea typeface="新細明體" panose="02020500000000000000" pitchFamily="18" charset="-120"/>
                <a:cs typeface="+mn-lt"/>
              </a:rPr>
              <a:t> </a:t>
            </a:r>
            <a:endParaRPr lang="en-US" altLang="zh-HK" dirty="0">
              <a:latin typeface="新細明體" panose="02020500000000000000" pitchFamily="18" charset="-120"/>
              <a:ea typeface="新細明體" panose="02020500000000000000" pitchFamily="18" charset="-120"/>
              <a:cs typeface="Calibri"/>
            </a:endParaRPr>
          </a:p>
          <a:p>
            <a:r>
              <a:rPr lang="en-US" altLang="zh-HK" dirty="0">
                <a:solidFill>
                  <a:schemeClr val="accent2">
                    <a:lumMod val="75000"/>
                  </a:schemeClr>
                </a:solidFill>
                <a:latin typeface="新細明體" panose="02020500000000000000" pitchFamily="18" charset="-120"/>
                <a:ea typeface="新細明體" panose="02020500000000000000" pitchFamily="18" charset="-120"/>
                <a:cs typeface="+mn-lt"/>
              </a:rPr>
              <a:t>Gabor </a:t>
            </a:r>
            <a:r>
              <a:rPr lang="zh-HK" dirty="0">
                <a:latin typeface="新細明體" panose="02020500000000000000" pitchFamily="18" charset="-120"/>
                <a:ea typeface="新細明體" panose="02020500000000000000" pitchFamily="18" charset="-120"/>
                <a:cs typeface="+mn-lt"/>
              </a:rPr>
              <a:t>特徵和 </a:t>
            </a:r>
            <a:r>
              <a:rPr lang="en-US" altLang="zh-HK" dirty="0">
                <a:solidFill>
                  <a:schemeClr val="accent2">
                    <a:lumMod val="75000"/>
                  </a:schemeClr>
                </a:solidFill>
                <a:latin typeface="新細明體" panose="02020500000000000000" pitchFamily="18" charset="-120"/>
                <a:ea typeface="新細明體" panose="02020500000000000000" pitchFamily="18" charset="-120"/>
                <a:cs typeface="+mn-lt"/>
              </a:rPr>
              <a:t>LBP</a:t>
            </a:r>
            <a:r>
              <a:rPr lang="zh-HK" altLang="en-US" dirty="0">
                <a:latin typeface="新細明體" panose="02020500000000000000" pitchFamily="18" charset="-120"/>
                <a:ea typeface="新細明體" panose="02020500000000000000" pitchFamily="18" charset="-120"/>
                <a:cs typeface="+mn-lt"/>
              </a:rPr>
              <a:t> </a:t>
            </a:r>
            <a:r>
              <a:rPr lang="zh-HK" dirty="0">
                <a:latin typeface="新細明體" panose="02020500000000000000" pitchFamily="18" charset="-120"/>
                <a:ea typeface="新細明體" panose="02020500000000000000" pitchFamily="18" charset="-120"/>
                <a:cs typeface="+mn-lt"/>
              </a:rPr>
              <a:t>特徵</a:t>
            </a:r>
            <a:r>
              <a:rPr lang="zh-HK" altLang="en-US" dirty="0">
                <a:latin typeface="新細明體" panose="02020500000000000000" pitchFamily="18" charset="-120"/>
                <a:ea typeface="新細明體" panose="02020500000000000000" pitchFamily="18" charset="-120"/>
                <a:cs typeface="+mn-lt"/>
              </a:rPr>
              <a:t>為</a:t>
            </a:r>
            <a:r>
              <a:rPr lang="zh-HK" dirty="0">
                <a:latin typeface="新細明體" panose="02020500000000000000" pitchFamily="18" charset="-120"/>
                <a:ea typeface="新細明體" panose="02020500000000000000" pitchFamily="18" charset="-120"/>
                <a:cs typeface="+mn-lt"/>
              </a:rPr>
              <a:t>主流特徵</a:t>
            </a:r>
            <a:endParaRPr lang="en-US" altLang="zh-HK" dirty="0">
              <a:latin typeface="新細明體" panose="02020500000000000000" pitchFamily="18" charset="-120"/>
              <a:ea typeface="新細明體" panose="02020500000000000000" pitchFamily="18" charset="-120"/>
            </a:endParaRPr>
          </a:p>
          <a:p>
            <a:r>
              <a:rPr lang="en-US" altLang="zh-HK" dirty="0">
                <a:latin typeface="新細明體" panose="02020500000000000000" pitchFamily="18" charset="-120"/>
                <a:ea typeface="新細明體" panose="02020500000000000000" pitchFamily="18" charset="-120"/>
                <a:cs typeface="+mn-lt"/>
              </a:rPr>
              <a:t>2009</a:t>
            </a:r>
            <a:r>
              <a:rPr lang="zh-HK" dirty="0">
                <a:latin typeface="新細明體" panose="02020500000000000000" pitchFamily="18" charset="-120"/>
                <a:ea typeface="新細明體" panose="02020500000000000000" pitchFamily="18" charset="-120"/>
                <a:cs typeface="+mn-lt"/>
              </a:rPr>
              <a:t>年</a:t>
            </a:r>
            <a:r>
              <a:rPr lang="zh-HK" altLang="en-US" dirty="0">
                <a:latin typeface="新細明體" panose="02020500000000000000" pitchFamily="18" charset="-120"/>
                <a:ea typeface="新細明體" panose="02020500000000000000" pitchFamily="18" charset="-120"/>
                <a:cs typeface="+mn-lt"/>
              </a:rPr>
              <a:t>起：</a:t>
            </a:r>
            <a:r>
              <a:rPr lang="zh-HK" dirty="0">
                <a:solidFill>
                  <a:srgbClr val="009BD2"/>
                </a:solidFill>
                <a:latin typeface="新細明體" panose="02020500000000000000" pitchFamily="18" charset="-120"/>
                <a:ea typeface="新細明體" panose="02020500000000000000" pitchFamily="18" charset="-120"/>
                <a:cs typeface="+mn-lt"/>
              </a:rPr>
              <a:t>稀疏編碼</a:t>
            </a:r>
            <a:r>
              <a:rPr lang="zh-HK" dirty="0">
                <a:latin typeface="新細明體" panose="02020500000000000000" pitchFamily="18" charset="-120"/>
                <a:ea typeface="新細明體" panose="02020500000000000000" pitchFamily="18" charset="-120"/>
                <a:cs typeface="+mn-lt"/>
              </a:rPr>
              <a:t>（</a:t>
            </a:r>
            <a:r>
              <a:rPr lang="en-US" altLang="zh-HK" dirty="0">
                <a:latin typeface="新細明體" panose="02020500000000000000" pitchFamily="18" charset="-120"/>
                <a:ea typeface="新細明體" panose="02020500000000000000" pitchFamily="18" charset="-120"/>
                <a:cs typeface="+mn-lt"/>
              </a:rPr>
              <a:t>Sparse</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Coding</a:t>
            </a:r>
            <a:r>
              <a:rPr lang="zh-HK" dirty="0">
                <a:latin typeface="新細明體" panose="02020500000000000000" pitchFamily="18" charset="-120"/>
                <a:ea typeface="新細明體" panose="02020500000000000000" pitchFamily="18" charset="-120"/>
                <a:cs typeface="+mn-lt"/>
              </a:rPr>
              <a:t>）</a:t>
            </a:r>
            <a:r>
              <a:rPr lang="zh-HK" altLang="en-US" dirty="0">
                <a:latin typeface="新細明體" panose="02020500000000000000" pitchFamily="18" charset="-120"/>
                <a:ea typeface="新細明體" panose="02020500000000000000" pitchFamily="18" charset="-120"/>
                <a:cs typeface="+mn-lt"/>
              </a:rPr>
              <a:t>成為研究熱點</a:t>
            </a:r>
            <a:r>
              <a:rPr lang="zh-HK" dirty="0">
                <a:latin typeface="新細明體" panose="02020500000000000000" pitchFamily="18" charset="-120"/>
                <a:ea typeface="新細明體" panose="02020500000000000000" pitchFamily="18" charset="-120"/>
                <a:cs typeface="+mn-lt"/>
              </a:rPr>
              <a:t>，其抗噪性</a:t>
            </a:r>
            <a:r>
              <a:rPr lang="zh-HK" altLang="en-US" dirty="0">
                <a:latin typeface="新細明體" panose="02020500000000000000" pitchFamily="18" charset="-120"/>
                <a:ea typeface="新細明體" panose="02020500000000000000" pitchFamily="18" charset="-120"/>
                <a:cs typeface="+mn-lt"/>
              </a:rPr>
              <a:t>較</a:t>
            </a:r>
            <a:r>
              <a:rPr lang="en-US" altLang="zh-HK" dirty="0">
                <a:latin typeface="新細明體" panose="02020500000000000000" pitchFamily="18" charset="-120"/>
                <a:ea typeface="新細明體" panose="02020500000000000000" pitchFamily="18" charset="-120"/>
                <a:cs typeface="+mn-lt"/>
              </a:rPr>
              <a:t>Gabor</a:t>
            </a:r>
            <a:r>
              <a:rPr lang="zh-HK" altLang="en-US" dirty="0">
                <a:latin typeface="新細明體" panose="02020500000000000000" pitchFamily="18" charset="-120"/>
                <a:ea typeface="新細明體" panose="02020500000000000000" pitchFamily="18" charset="-120"/>
                <a:cs typeface="+mn-lt"/>
              </a:rPr>
              <a:t> </a:t>
            </a:r>
            <a:r>
              <a:rPr lang="zh-HK" dirty="0">
                <a:latin typeface="新細明體" panose="02020500000000000000" pitchFamily="18" charset="-120"/>
                <a:ea typeface="新細明體" panose="02020500000000000000" pitchFamily="18" charset="-120"/>
                <a:cs typeface="+mn-lt"/>
              </a:rPr>
              <a:t>和 </a:t>
            </a:r>
            <a:r>
              <a:rPr lang="en-US" altLang="zh-HK" dirty="0">
                <a:latin typeface="新細明體" panose="02020500000000000000" pitchFamily="18" charset="-120"/>
                <a:ea typeface="新細明體" panose="02020500000000000000" pitchFamily="18" charset="-120"/>
                <a:cs typeface="+mn-lt"/>
              </a:rPr>
              <a:t>LBP</a:t>
            </a:r>
            <a:r>
              <a:rPr lang="zh-HK" dirty="0">
                <a:latin typeface="新細明體" panose="02020500000000000000" pitchFamily="18" charset="-120"/>
                <a:ea typeface="新細明體" panose="02020500000000000000" pitchFamily="18" charset="-120"/>
                <a:cs typeface="+mn-lt"/>
              </a:rPr>
              <a:t>有顯著提高</a:t>
            </a:r>
            <a:r>
              <a:rPr lang="zh-HK" altLang="en-US" dirty="0">
                <a:latin typeface="新細明體" panose="02020500000000000000" pitchFamily="18" charset="-120"/>
                <a:ea typeface="新細明體" panose="02020500000000000000" pitchFamily="18" charset="-120"/>
                <a:cs typeface="+mn-lt"/>
              </a:rPr>
              <a:t> </a:t>
            </a:r>
            <a:endParaRPr lang="en-US" altLang="zh-HK" dirty="0">
              <a:latin typeface="新細明體" panose="02020500000000000000" pitchFamily="18" charset="-120"/>
              <a:ea typeface="新細明體" panose="02020500000000000000" pitchFamily="18" charset="-120"/>
              <a:cs typeface="Calibri"/>
            </a:endParaRPr>
          </a:p>
          <a:p>
            <a:r>
              <a:rPr lang="zh-CN" dirty="0">
                <a:solidFill>
                  <a:schemeClr val="accent2">
                    <a:lumMod val="75000"/>
                  </a:schemeClr>
                </a:solidFill>
                <a:latin typeface="新細明體" panose="02020500000000000000" pitchFamily="18" charset="-120"/>
                <a:ea typeface="新細明體" panose="02020500000000000000" pitchFamily="18" charset="-120"/>
                <a:cs typeface="+mn-lt"/>
              </a:rPr>
              <a:t>非綫性模式匹配</a:t>
            </a:r>
            <a:r>
              <a:rPr lang="zh-CN" dirty="0">
                <a:latin typeface="新細明體" panose="02020500000000000000" pitchFamily="18" charset="-120"/>
                <a:ea typeface="新細明體" panose="02020500000000000000" pitchFamily="18" charset="-120"/>
                <a:cs typeface="+mn-lt"/>
              </a:rPr>
              <a:t>方法開始流行</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支持向</a:t>
            </a:r>
            <a:r>
              <a:rPr lang="zh-CN" altLang="en-US" dirty="0">
                <a:latin typeface="新細明體" panose="02020500000000000000" pitchFamily="18" charset="-120"/>
                <a:ea typeface="新細明體" panose="02020500000000000000" pitchFamily="18" charset="-120"/>
                <a:cs typeface="+mn-lt"/>
              </a:rPr>
              <a:t>量機</a:t>
            </a:r>
            <a:r>
              <a:rPr lang="zh-CN" dirty="0">
                <a:latin typeface="新細明體" panose="02020500000000000000" pitchFamily="18" charset="-120"/>
                <a:ea typeface="新細明體" panose="02020500000000000000" pitchFamily="18" charset="-120"/>
                <a:cs typeface="+mn-lt"/>
              </a:rPr>
              <a:t>（</a:t>
            </a:r>
            <a:r>
              <a:rPr lang="en-US" altLang="zh-CN" dirty="0">
                <a:latin typeface="新細明體" panose="02020500000000000000" pitchFamily="18" charset="-120"/>
                <a:ea typeface="新細明體" panose="02020500000000000000" pitchFamily="18" charset="-120"/>
                <a:cs typeface="+mn-lt"/>
              </a:rPr>
              <a:t>SVM</a:t>
            </a:r>
            <a:r>
              <a:rPr lang="zh-CN" dirty="0">
                <a:latin typeface="新細明體" panose="02020500000000000000" pitchFamily="18" charset="-120"/>
                <a:ea typeface="新細明體" panose="02020500000000000000" pitchFamily="18" charset="-120"/>
                <a:cs typeface="+mn-lt"/>
              </a:rPr>
              <a:t>）開始被廣泛應用</a:t>
            </a:r>
            <a:r>
              <a:rPr lang="zh-CN" altLang="en-US" dirty="0">
                <a:latin typeface="新細明體" panose="02020500000000000000" pitchFamily="18" charset="-120"/>
                <a:ea typeface="新細明體" panose="02020500000000000000" pitchFamily="18" charset="-120"/>
                <a:cs typeface="+mn-lt"/>
              </a:rPr>
              <a:t> </a:t>
            </a:r>
            <a:endParaRPr lang="zh-HK" altLang="en-US"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601608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821A19-3D0A-4280-9598-16B51FD65A4D}"/>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深度學習階段</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2014-2018</a:t>
            </a:r>
            <a:r>
              <a:rPr lang="zh-CN" altLang="en-US" dirty="0">
                <a:latin typeface="新細明體" panose="02020500000000000000" pitchFamily="18" charset="-120"/>
                <a:ea typeface="新細明體" panose="02020500000000000000" pitchFamily="18" charset="-120"/>
              </a:rPr>
              <a:t>年）</a:t>
            </a:r>
            <a:endParaRPr lang="zh-HK" altLang="en-US"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B047777B-8E53-4CCC-B816-196EB2489CD2}"/>
              </a:ext>
            </a:extLst>
          </p:cNvPr>
          <p:cNvSpPr>
            <a:spLocks noGrp="1"/>
          </p:cNvSpPr>
          <p:nvPr>
            <p:ph idx="1"/>
          </p:nvPr>
        </p:nvSpPr>
        <p:spPr/>
        <p:txBody>
          <a:bodyPr vert="horz" lIns="91440" tIns="45720" rIns="91440" bIns="45720" rtlCol="0" anchor="t">
            <a:normAutofit/>
          </a:bodyPr>
          <a:lstStyle/>
          <a:p>
            <a:r>
              <a:rPr lang="en-US" altLang="zh-HK" dirty="0">
                <a:latin typeface="新細明體" panose="02020500000000000000" pitchFamily="18" charset="-120"/>
                <a:ea typeface="新細明體" panose="02020500000000000000" pitchFamily="18" charset="-120"/>
                <a:cs typeface="+mn-lt"/>
              </a:rPr>
              <a:t>2014</a:t>
            </a:r>
            <a:r>
              <a:rPr lang="zh-HK" altLang="en-US" dirty="0">
                <a:latin typeface="新細明體" panose="02020500000000000000" pitchFamily="18" charset="-120"/>
                <a:ea typeface="新細明體" panose="02020500000000000000" pitchFamily="18" charset="-120"/>
                <a:cs typeface="+mn-lt"/>
              </a:rPr>
              <a:t>年起，</a:t>
            </a:r>
            <a:r>
              <a:rPr lang="zh-HK" altLang="en-US" dirty="0">
                <a:solidFill>
                  <a:srgbClr val="009BD2"/>
                </a:solidFill>
                <a:latin typeface="新細明體" panose="02020500000000000000" pitchFamily="18" charset="-120"/>
                <a:ea typeface="新細明體" panose="02020500000000000000" pitchFamily="18" charset="-120"/>
                <a:cs typeface="+mn-lt"/>
              </a:rPr>
              <a:t>深度</a:t>
            </a:r>
            <a:r>
              <a:rPr lang="zh-HK" b="0" i="0" dirty="0">
                <a:solidFill>
                  <a:srgbClr val="009BD2"/>
                </a:solidFill>
                <a:effectLst/>
                <a:latin typeface="新細明體" panose="02020500000000000000" pitchFamily="18" charset="-120"/>
                <a:ea typeface="新細明體" panose="02020500000000000000" pitchFamily="18" charset="-120"/>
                <a:cs typeface="+mn-lt"/>
              </a:rPr>
              <a:t>學習</a:t>
            </a:r>
            <a:r>
              <a:rPr lang="zh-HK" altLang="en-US" b="0" i="0" dirty="0">
                <a:solidFill>
                  <a:srgbClr val="009BD2"/>
                </a:solidFill>
                <a:effectLst/>
                <a:latin typeface="新細明體" panose="02020500000000000000" pitchFamily="18" charset="-120"/>
                <a:ea typeface="新細明體" panose="02020500000000000000" pitchFamily="18" charset="-120"/>
                <a:cs typeface="+mn-lt"/>
              </a:rPr>
              <a:t>成爲人臉識別</a:t>
            </a:r>
            <a:r>
              <a:rPr lang="zh-HK" dirty="0">
                <a:solidFill>
                  <a:srgbClr val="009BD2"/>
                </a:solidFill>
                <a:latin typeface="新細明體" panose="02020500000000000000" pitchFamily="18" charset="-120"/>
                <a:ea typeface="新細明體" panose="02020500000000000000" pitchFamily="18" charset="-120"/>
                <a:cs typeface="+mn-lt"/>
              </a:rPr>
              <a:t>的主流技術</a:t>
            </a:r>
            <a:r>
              <a:rPr lang="zh-HK" altLang="en-US" dirty="0">
                <a:solidFill>
                  <a:srgbClr val="009BD2"/>
                </a:solidFill>
                <a:latin typeface="新細明體" panose="02020500000000000000" pitchFamily="18" charset="-120"/>
                <a:ea typeface="新細明體" panose="02020500000000000000" pitchFamily="18" charset="-120"/>
                <a:cs typeface="+mn-lt"/>
              </a:rPr>
              <a:t> </a:t>
            </a:r>
            <a:endParaRPr lang="en-US" altLang="zh-HK" dirty="0">
              <a:solidFill>
                <a:srgbClr val="009BD2"/>
              </a:solidFill>
              <a:latin typeface="新細明體" panose="02020500000000000000" pitchFamily="18" charset="-120"/>
              <a:ea typeface="新細明體" panose="02020500000000000000" pitchFamily="18" charset="-120"/>
              <a:cs typeface="Calibri"/>
            </a:endParaRPr>
          </a:p>
          <a:p>
            <a:r>
              <a:rPr lang="en-US" altLang="zh-CN" dirty="0">
                <a:latin typeface="新細明體" panose="02020500000000000000" pitchFamily="18" charset="-120"/>
                <a:ea typeface="新細明體" panose="02020500000000000000" pitchFamily="18" charset="-120"/>
                <a:cs typeface="+mn-lt"/>
              </a:rPr>
              <a:t>Facebook</a:t>
            </a:r>
            <a:r>
              <a:rPr lang="zh-CN" dirty="0">
                <a:latin typeface="新細明體" panose="02020500000000000000" pitchFamily="18" charset="-120"/>
                <a:ea typeface="新細明體" panose="02020500000000000000" pitchFamily="18" charset="-120"/>
                <a:cs typeface="+mn-lt"/>
              </a:rPr>
              <a:t>的</a:t>
            </a:r>
            <a:r>
              <a:rPr lang="en-US" altLang="zh-CN" dirty="0" err="1">
                <a:solidFill>
                  <a:srgbClr val="009BD2"/>
                </a:solidFill>
                <a:latin typeface="新細明體" panose="02020500000000000000" pitchFamily="18" charset="-120"/>
                <a:ea typeface="新細明體" panose="02020500000000000000" pitchFamily="18" charset="-120"/>
                <a:cs typeface="+mn-lt"/>
              </a:rPr>
              <a:t>DeepFace</a:t>
            </a:r>
            <a:r>
              <a:rPr lang="zh-CN" altLang="en-US" dirty="0">
                <a:latin typeface="新細明體" panose="02020500000000000000" pitchFamily="18" charset="-120"/>
                <a:ea typeface="新細明體" panose="02020500000000000000" pitchFamily="18" charset="-120"/>
                <a:cs typeface="+mn-lt"/>
              </a:rPr>
              <a:t> 技術</a:t>
            </a:r>
            <a:r>
              <a:rPr lang="zh-CN" dirty="0">
                <a:latin typeface="新細明體" panose="02020500000000000000" pitchFamily="18" charset="-120"/>
                <a:ea typeface="新細明體" panose="02020500000000000000" pitchFamily="18" charset="-120"/>
                <a:cs typeface="+mn-lt"/>
              </a:rPr>
              <a:t>；中文大學命名為 </a:t>
            </a:r>
            <a:r>
              <a:rPr lang="zh-CN" dirty="0">
                <a:solidFill>
                  <a:srgbClr val="009BD2"/>
                </a:solidFill>
                <a:latin typeface="新細明體" panose="02020500000000000000" pitchFamily="18" charset="-120"/>
                <a:ea typeface="新細明體" panose="02020500000000000000" pitchFamily="18" charset="-120"/>
                <a:cs typeface="+mn-lt"/>
              </a:rPr>
              <a:t>D</a:t>
            </a:r>
            <a:r>
              <a:rPr lang="en-US" altLang="zh-CN" dirty="0" err="1">
                <a:solidFill>
                  <a:srgbClr val="009BD2"/>
                </a:solidFill>
                <a:latin typeface="新細明體" panose="02020500000000000000" pitchFamily="18" charset="-120"/>
                <a:ea typeface="新細明體" panose="02020500000000000000" pitchFamily="18" charset="-120"/>
                <a:cs typeface="+mn-lt"/>
              </a:rPr>
              <a:t>eepID</a:t>
            </a:r>
            <a:r>
              <a:rPr lang="zh-CN" altLang="en-US" dirty="0">
                <a:solidFill>
                  <a:srgbClr val="009BD2"/>
                </a:solidFill>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的深度網絡結構</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深度學習：强大的知識遷移能力，利用了神經網絡中可共用的部分，將在其他任務上得到的模型遷移過來提高人臉識別的性能</a:t>
            </a:r>
            <a:endParaRPr lang="en-US" dirty="0">
              <a:latin typeface="新細明體" panose="02020500000000000000" pitchFamily="18" charset="-120"/>
              <a:ea typeface="新細明體" panose="02020500000000000000" pitchFamily="18" charset="-120"/>
              <a:cs typeface="+mn-lt"/>
            </a:endParaRPr>
          </a:p>
          <a:p>
            <a:r>
              <a:rPr lang="zh-CN" dirty="0">
                <a:solidFill>
                  <a:srgbClr val="00B0F0"/>
                </a:solidFill>
                <a:latin typeface="新細明體" panose="02020500000000000000" pitchFamily="18" charset="-120"/>
                <a:ea typeface="新細明體" panose="02020500000000000000" pitchFamily="18" charset="-120"/>
                <a:cs typeface="+mn-lt"/>
              </a:rPr>
              <a:t>只需利用少量的人臉數據即可得到一個强大的人臉識別系統</a:t>
            </a:r>
            <a:r>
              <a:rPr lang="zh-CN" altLang="en-US" dirty="0">
                <a:solidFill>
                  <a:srgbClr val="00B0F0"/>
                </a:solidFill>
                <a:latin typeface="新細明體" panose="02020500000000000000" pitchFamily="18" charset="-120"/>
                <a:ea typeface="新細明體" panose="02020500000000000000" pitchFamily="18" charset="-120"/>
                <a:cs typeface="+mn-lt"/>
              </a:rPr>
              <a:t> </a:t>
            </a:r>
            <a:endParaRPr lang="zh-HK" altLang="en-US" dirty="0">
              <a:solidFill>
                <a:srgbClr val="00B0F0"/>
              </a:solidFill>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46346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12CF94-D6DD-4B68-AAD4-817DF8194DD0}"/>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圖靈：創造人工智能的第一人</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5FD4AE3F-17EB-4E55-BD88-BE6A859D76DE}"/>
              </a:ext>
            </a:extLst>
          </p:cNvPr>
          <p:cNvSpPr>
            <a:spLocks noGrp="1"/>
          </p:cNvSpPr>
          <p:nvPr>
            <p:ph idx="1"/>
          </p:nvPr>
        </p:nvSpPr>
        <p:spPr>
          <a:xfrm>
            <a:off x="838200" y="1825625"/>
            <a:ext cx="10515600" cy="2733675"/>
          </a:xfrm>
        </p:spPr>
        <p:txBody>
          <a:bodyPr/>
          <a:lstStyle/>
          <a:p>
            <a:r>
              <a:rPr lang="zh-CN" altLang="en-US" dirty="0">
                <a:latin typeface="新細明體" panose="02020500000000000000" pitchFamily="18" charset="-120"/>
                <a:ea typeface="新細明體" panose="02020500000000000000" pitchFamily="18" charset="-120"/>
              </a:rPr>
              <a:t>英國科學家</a:t>
            </a:r>
            <a:r>
              <a:rPr lang="zh-CN" altLang="en-US" b="1" dirty="0">
                <a:latin typeface="新細明體" panose="02020500000000000000" pitchFamily="18" charset="-120"/>
                <a:ea typeface="新細明體" panose="02020500000000000000" pitchFamily="18" charset="-120"/>
              </a:rPr>
              <a:t>圖靈</a:t>
            </a:r>
            <a:r>
              <a:rPr lang="en-US" altLang="zh-CN" b="1" dirty="0">
                <a:latin typeface="新細明體" panose="02020500000000000000" pitchFamily="18" charset="-120"/>
                <a:ea typeface="新細明體" panose="02020500000000000000" pitchFamily="18" charset="-120"/>
              </a:rPr>
              <a:t>(Alan Turing)</a:t>
            </a:r>
            <a:r>
              <a:rPr lang="zh-CN" altLang="en-US" dirty="0">
                <a:latin typeface="新細明體" panose="02020500000000000000" pitchFamily="18" charset="-120"/>
                <a:ea typeface="新細明體" panose="02020500000000000000" pitchFamily="18" charset="-120"/>
              </a:rPr>
              <a:t>主張智能機器</a:t>
            </a:r>
            <a:r>
              <a:rPr lang="zh-CN" altLang="en-US" dirty="0">
                <a:solidFill>
                  <a:srgbClr val="009BD2"/>
                </a:solidFill>
                <a:latin typeface="新細明體" panose="02020500000000000000" pitchFamily="18" charset="-120"/>
                <a:ea typeface="新細明體" panose="02020500000000000000" pitchFamily="18" charset="-120"/>
              </a:rPr>
              <a:t>不該只複製成人的思維過程</a:t>
            </a:r>
            <a:r>
              <a:rPr lang="zh-CN" altLang="en-US" dirty="0">
                <a:latin typeface="新細明體" panose="02020500000000000000" pitchFamily="18" charset="-120"/>
                <a:ea typeface="新細明體" panose="02020500000000000000" pitchFamily="18" charset="-120"/>
              </a:rPr>
              <a:t>，還應該</a:t>
            </a:r>
            <a:r>
              <a:rPr lang="zh-CN" altLang="en-US" dirty="0">
                <a:solidFill>
                  <a:srgbClr val="009BD2"/>
                </a:solidFill>
                <a:latin typeface="新細明體" panose="02020500000000000000" pitchFamily="18" charset="-120"/>
                <a:ea typeface="新細明體" panose="02020500000000000000" pitchFamily="18" charset="-120"/>
              </a:rPr>
              <a:t>像孩子一樣成長學習</a:t>
            </a:r>
            <a:r>
              <a:rPr lang="zh-CN" altLang="en-US" dirty="0">
                <a:latin typeface="新細明體" panose="02020500000000000000" pitchFamily="18" charset="-120"/>
                <a:ea typeface="新細明體" panose="02020500000000000000" pitchFamily="18" charset="-120"/>
              </a:rPr>
              <a:t>（機器學習）</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通過模仿動物進化的方式獲得智能</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endParaRPr lang="en-US" altLang="zh-HK" sz="2000" dirty="0">
              <a:latin typeface="新細明體" panose="02020500000000000000" pitchFamily="18" charset="-120"/>
              <a:ea typeface="新細明體" panose="02020500000000000000" pitchFamily="18" charset="-120"/>
            </a:endParaRPr>
          </a:p>
          <a:p>
            <a:r>
              <a:rPr lang="en-US" altLang="zh-HK" dirty="0">
                <a:latin typeface="新細明體" panose="02020500000000000000" pitchFamily="18" charset="-120"/>
                <a:ea typeface="新細明體" panose="02020500000000000000" pitchFamily="18" charset="-120"/>
              </a:rPr>
              <a:t>1950</a:t>
            </a:r>
            <a:r>
              <a:rPr lang="zh-HK" altLang="en-US" dirty="0">
                <a:latin typeface="新細明體" panose="02020500000000000000" pitchFamily="18" charset="-120"/>
                <a:ea typeface="新細明體" panose="02020500000000000000" pitchFamily="18" charset="-120"/>
              </a:rPr>
              <a:t>年</a:t>
            </a:r>
            <a:r>
              <a:rPr lang="zh-HK" altLang="en-US" b="1" dirty="0">
                <a:latin typeface="新細明體" panose="02020500000000000000" pitchFamily="18" charset="-120"/>
                <a:ea typeface="新細明體" panose="02020500000000000000" pitchFamily="18" charset="-120"/>
              </a:rPr>
              <a:t>圖靈測試</a:t>
            </a:r>
            <a:r>
              <a:rPr lang="en-US" altLang="zh-HK" dirty="0">
                <a:latin typeface="新細明體" panose="02020500000000000000" pitchFamily="18" charset="-120"/>
                <a:ea typeface="新細明體" panose="02020500000000000000" pitchFamily="18" charset="-120"/>
              </a:rPr>
              <a:t>(Turing Test)</a:t>
            </a:r>
            <a:r>
              <a:rPr lang="zh-CN" altLang="en-US" dirty="0">
                <a:latin typeface="新細明體" panose="02020500000000000000" pitchFamily="18" charset="-120"/>
                <a:ea typeface="新細明體" panose="02020500000000000000" pitchFamily="18" charset="-120"/>
              </a:rPr>
              <a:t>：把人和計算機隔開，用打字的方式進行交流，嘗試欺騙測試者以為自己是和人交流</a:t>
            </a:r>
            <a:endParaRPr lang="en-US" altLang="zh-CN"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p:txBody>
      </p:sp>
      <p:pic>
        <p:nvPicPr>
          <p:cNvPr id="7" name="圖片 6">
            <a:extLst>
              <a:ext uri="{FF2B5EF4-FFF2-40B4-BE49-F238E27FC236}">
                <a16:creationId xmlns:a16="http://schemas.microsoft.com/office/drawing/2014/main" id="{BD0EAE0E-7631-4254-90BD-AA7A19BD40FB}"/>
              </a:ext>
            </a:extLst>
          </p:cNvPr>
          <p:cNvPicPr>
            <a:picLocks noChangeAspect="1"/>
          </p:cNvPicPr>
          <p:nvPr/>
        </p:nvPicPr>
        <p:blipFill>
          <a:blip r:embed="rId2"/>
          <a:stretch>
            <a:fillRect/>
          </a:stretch>
        </p:blipFill>
        <p:spPr>
          <a:xfrm>
            <a:off x="425450" y="4314825"/>
            <a:ext cx="4275667" cy="2490259"/>
          </a:xfrm>
          <a:prstGeom prst="rect">
            <a:avLst/>
          </a:prstGeom>
        </p:spPr>
      </p:pic>
      <p:sp>
        <p:nvSpPr>
          <p:cNvPr id="8" name="文字方塊 7">
            <a:extLst>
              <a:ext uri="{FF2B5EF4-FFF2-40B4-BE49-F238E27FC236}">
                <a16:creationId xmlns:a16="http://schemas.microsoft.com/office/drawing/2014/main" id="{853C7C3D-57E0-4808-A998-13CC224ADAD0}"/>
              </a:ext>
            </a:extLst>
          </p:cNvPr>
          <p:cNvSpPr txBox="1"/>
          <p:nvPr/>
        </p:nvSpPr>
        <p:spPr>
          <a:xfrm>
            <a:off x="5103283" y="5082900"/>
            <a:ext cx="5848350" cy="954107"/>
          </a:xfrm>
          <a:prstGeom prst="rect">
            <a:avLst/>
          </a:prstGeom>
          <a:noFill/>
        </p:spPr>
        <p:txBody>
          <a:bodyPr wrap="square" rtlCol="0">
            <a:spAutoFit/>
          </a:bodyPr>
          <a:lstStyle/>
          <a:p>
            <a:r>
              <a:rPr lang="en-US" altLang="zh-CN" sz="28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800" dirty="0">
                <a:latin typeface="新細明體" panose="02020500000000000000" pitchFamily="18" charset="-120"/>
                <a:ea typeface="新細明體" panose="02020500000000000000" pitchFamily="18" charset="-120"/>
                <a:sym typeface="Wingdings" panose="05000000000000000000" pitchFamily="2" charset="2"/>
              </a:rPr>
              <a:t>若</a:t>
            </a:r>
            <a:r>
              <a:rPr lang="zh-HK" altLang="en-US" sz="2800" dirty="0">
                <a:latin typeface="新細明體" panose="02020500000000000000" pitchFamily="18" charset="-120"/>
                <a:ea typeface="新細明體" panose="02020500000000000000" pitchFamily="18" charset="-120"/>
              </a:rPr>
              <a:t>有 </a:t>
            </a:r>
            <a:r>
              <a:rPr lang="en-US" altLang="zh-HK" sz="2800" dirty="0">
                <a:solidFill>
                  <a:srgbClr val="009BD2"/>
                </a:solidFill>
                <a:latin typeface="新細明體" panose="02020500000000000000" pitchFamily="18" charset="-120"/>
                <a:ea typeface="新細明體" panose="02020500000000000000" pitchFamily="18" charset="-120"/>
              </a:rPr>
              <a:t>30%</a:t>
            </a:r>
            <a:r>
              <a:rPr lang="en-US" altLang="zh-HK" sz="2800" dirty="0">
                <a:latin typeface="新細明體" panose="02020500000000000000" pitchFamily="18" charset="-120"/>
                <a:ea typeface="新細明體" panose="02020500000000000000" pitchFamily="18" charset="-120"/>
              </a:rPr>
              <a:t> </a:t>
            </a:r>
            <a:r>
              <a:rPr lang="zh-CN" altLang="en-US" sz="2800" dirty="0">
                <a:latin typeface="新細明體" panose="02020500000000000000" pitchFamily="18" charset="-120"/>
                <a:ea typeface="新細明體" panose="02020500000000000000" pitchFamily="18" charset="-120"/>
              </a:rPr>
              <a:t>以上的成功率，則被視為具有智能的機器</a:t>
            </a:r>
            <a:endParaRPr lang="zh-HK" altLang="en-US" sz="2800" dirty="0">
              <a:latin typeface="新細明體" panose="02020500000000000000" pitchFamily="18" charset="-120"/>
              <a:ea typeface="新細明體" panose="02020500000000000000" pitchFamily="18" charset="-120"/>
            </a:endParaRPr>
          </a:p>
        </p:txBody>
      </p:sp>
      <p:pic>
        <p:nvPicPr>
          <p:cNvPr id="6" name="圖片 5" descr="一張含有 牆, 個人, 男人, 室內 的圖片&#10;&#10;自動產生的描述">
            <a:extLst>
              <a:ext uri="{FF2B5EF4-FFF2-40B4-BE49-F238E27FC236}">
                <a16:creationId xmlns:a16="http://schemas.microsoft.com/office/drawing/2014/main" id="{8A5CD39E-77A3-4773-B68F-172898DA47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51204" y="188092"/>
            <a:ext cx="1502596" cy="1502596"/>
          </a:xfrm>
          <a:prstGeom prst="rect">
            <a:avLst/>
          </a:prstGeom>
        </p:spPr>
      </p:pic>
    </p:spTree>
    <p:extLst>
      <p:ext uri="{BB962C8B-B14F-4D97-AF65-F5344CB8AC3E}">
        <p14:creationId xmlns:p14="http://schemas.microsoft.com/office/powerpoint/2010/main" val="27362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82ADD9-62EC-4F64-B454-8A00EC6DE58E}"/>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基於特徵臉的人臉識別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A601C89F-E8AE-43EE-B9F5-31376FD63DCC}"/>
              </a:ext>
            </a:extLst>
          </p:cNvPr>
          <p:cNvSpPr>
            <a:spLocks noGrp="1"/>
          </p:cNvSpPr>
          <p:nvPr>
            <p:ph idx="1"/>
          </p:nvPr>
        </p:nvSpPr>
        <p:spPr/>
        <p:txBody>
          <a:bodyPr vert="horz" lIns="91440" tIns="45720" rIns="91440" bIns="45720" rtlCol="0" anchor="t">
            <a:normAutofit/>
          </a:bodyPr>
          <a:lstStyle/>
          <a:p>
            <a:r>
              <a:rPr lang="zh-CN" dirty="0">
                <a:latin typeface="新細明體" panose="02020500000000000000" pitchFamily="18" charset="-120"/>
                <a:ea typeface="新細明體" panose="02020500000000000000" pitchFamily="18" charset="-120"/>
                <a:cs typeface="+mn-lt"/>
              </a:rPr>
              <a:t>兩個主要步驟：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提取用</a:t>
            </a:r>
            <a:r>
              <a:rPr lang="zh-CN" altLang="en-US" dirty="0">
                <a:latin typeface="新細明體" panose="02020500000000000000" pitchFamily="18" charset="-120"/>
                <a:ea typeface="新細明體" panose="02020500000000000000" pitchFamily="18" charset="-120"/>
                <a:cs typeface="+mn-lt"/>
              </a:rPr>
              <a:t>於</a:t>
            </a:r>
            <a:r>
              <a:rPr lang="zh-CN" dirty="0">
                <a:latin typeface="新細明體" panose="02020500000000000000" pitchFamily="18" charset="-120"/>
                <a:ea typeface="新細明體" panose="02020500000000000000" pitchFamily="18" charset="-120"/>
                <a:cs typeface="+mn-lt"/>
              </a:rPr>
              <a:t>找出人臉中比較突出的特徵，組成特</a:t>
            </a:r>
            <a:r>
              <a:rPr lang="zh-CN" altLang="en-US" dirty="0">
                <a:latin typeface="新細明體" panose="02020500000000000000" pitchFamily="18" charset="-120"/>
                <a:ea typeface="新細明體" panose="02020500000000000000" pitchFamily="18" charset="-120"/>
                <a:cs typeface="+mn-lt"/>
              </a:rPr>
              <a:t>徵</a:t>
            </a:r>
            <a:r>
              <a:rPr lang="zh-CN" dirty="0">
                <a:latin typeface="新細明體" panose="02020500000000000000" pitchFamily="18" charset="-120"/>
                <a:ea typeface="新細明體" panose="02020500000000000000" pitchFamily="18" charset="-120"/>
                <a:cs typeface="+mn-lt"/>
              </a:rPr>
              <a:t>向量（</a:t>
            </a:r>
            <a:r>
              <a:rPr lang="zh-CN" altLang="en-US" dirty="0">
                <a:latin typeface="新細明體" panose="02020500000000000000" pitchFamily="18" charset="-120"/>
                <a:ea typeface="新細明體" panose="02020500000000000000" pitchFamily="18" charset="-120"/>
                <a:cs typeface="+mn-lt"/>
              </a:rPr>
              <a:t>特徵提取</a:t>
            </a:r>
            <a:r>
              <a:rPr lang="zh-CN"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基</a:t>
            </a:r>
            <a:r>
              <a:rPr lang="zh-CN" altLang="en-US" dirty="0">
                <a:latin typeface="新細明體" panose="02020500000000000000" pitchFamily="18" charset="-120"/>
                <a:ea typeface="新細明體" panose="02020500000000000000" pitchFamily="18" charset="-120"/>
                <a:cs typeface="+mn-lt"/>
              </a:rPr>
              <a:t>於</a:t>
            </a:r>
            <a:r>
              <a:rPr lang="zh-CN" dirty="0">
                <a:latin typeface="新細明體" panose="02020500000000000000" pitchFamily="18" charset="-120"/>
                <a:ea typeface="新細明體" panose="02020500000000000000" pitchFamily="18" charset="-120"/>
                <a:cs typeface="+mn-lt"/>
              </a:rPr>
              <a:t>提取得</a:t>
            </a:r>
            <a:r>
              <a:rPr lang="zh-CN" altLang="en-US" dirty="0">
                <a:latin typeface="新細明體" panose="02020500000000000000" pitchFamily="18" charset="-120"/>
                <a:ea typeface="新細明體" panose="02020500000000000000" pitchFamily="18" charset="-120"/>
                <a:cs typeface="+mn-lt"/>
              </a:rPr>
              <a:t>到</a:t>
            </a:r>
            <a:r>
              <a:rPr lang="zh-CN" dirty="0">
                <a:latin typeface="新細明體" panose="02020500000000000000" pitchFamily="18" charset="-120"/>
                <a:ea typeface="新細明體" panose="02020500000000000000" pitchFamily="18" charset="-120"/>
                <a:cs typeface="+mn-lt"/>
              </a:rPr>
              <a:t>的特徵向量對比兩張人臉照片（模式匹配）</a:t>
            </a:r>
            <a:endParaRPr lang="en-US" dirty="0">
              <a:latin typeface="新細明體" panose="02020500000000000000" pitchFamily="18" charset="-120"/>
              <a:ea typeface="新細明體" panose="02020500000000000000" pitchFamily="18" charset="-120"/>
              <a:cs typeface="+mn-lt"/>
            </a:endParaRPr>
          </a:p>
          <a:p>
            <a:r>
              <a:rPr lang="zh-HK" dirty="0">
                <a:solidFill>
                  <a:srgbClr val="009BD2"/>
                </a:solidFill>
                <a:latin typeface="新細明體" panose="02020500000000000000" pitchFamily="18" charset="-120"/>
                <a:ea typeface="新細明體" panose="02020500000000000000" pitchFamily="18" charset="-120"/>
                <a:cs typeface="+mn-lt"/>
              </a:rPr>
              <a:t>特徵臉</a:t>
            </a:r>
            <a:r>
              <a:rPr lang="zh-HK" dirty="0">
                <a:latin typeface="新細明體" panose="02020500000000000000" pitchFamily="18" charset="-120"/>
                <a:ea typeface="新細明體" panose="02020500000000000000" pitchFamily="18" charset="-120"/>
                <a:cs typeface="+mn-lt"/>
              </a:rPr>
              <a:t>（</a:t>
            </a:r>
            <a:r>
              <a:rPr lang="en-US" altLang="zh-HK" dirty="0">
                <a:latin typeface="新細明體" panose="02020500000000000000" pitchFamily="18" charset="-120"/>
                <a:ea typeface="新細明體" panose="02020500000000000000" pitchFamily="18" charset="-120"/>
                <a:cs typeface="+mn-lt"/>
              </a:rPr>
              <a:t>Eigen</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Face</a:t>
            </a:r>
            <a:r>
              <a:rPr lang="zh-HK" dirty="0">
                <a:latin typeface="新細明體" panose="02020500000000000000" pitchFamily="18" charset="-120"/>
                <a:ea typeface="新細明體" panose="02020500000000000000" pitchFamily="18" charset="-120"/>
                <a:cs typeface="+mn-lt"/>
              </a:rPr>
              <a:t>）方法本質上是一種基於主成分分析（</a:t>
            </a:r>
            <a:r>
              <a:rPr lang="en-US" altLang="zh-HK" dirty="0">
                <a:latin typeface="新細明體" panose="02020500000000000000" pitchFamily="18" charset="-120"/>
                <a:ea typeface="新細明體" panose="02020500000000000000" pitchFamily="18" charset="-120"/>
                <a:cs typeface="+mn-lt"/>
              </a:rPr>
              <a:t>Principal</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Component</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Analysis,</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PCA</a:t>
            </a:r>
            <a:r>
              <a:rPr lang="zh-HK" dirty="0">
                <a:latin typeface="新細明體" panose="02020500000000000000" pitchFamily="18" charset="-120"/>
                <a:ea typeface="新細明體" panose="02020500000000000000" pitchFamily="18" charset="-120"/>
                <a:cs typeface="+mn-lt"/>
              </a:rPr>
              <a:t>）的特徵提取方法 </a:t>
            </a:r>
            <a:endParaRPr lang="en-US" dirty="0">
              <a:latin typeface="新細明體" panose="02020500000000000000" pitchFamily="18" charset="-120"/>
              <a:ea typeface="新細明體" panose="02020500000000000000" pitchFamily="18" charset="-120"/>
              <a:cs typeface="Calibri"/>
            </a:endParaRPr>
          </a:p>
          <a:p>
            <a:r>
              <a:rPr lang="zh-HK" dirty="0">
                <a:latin typeface="新細明體" panose="02020500000000000000" pitchFamily="18" charset="-120"/>
                <a:ea typeface="新細明體" panose="02020500000000000000" pitchFamily="18" charset="-120"/>
                <a:cs typeface="+mn-lt"/>
              </a:rPr>
              <a:t>先</a:t>
            </a:r>
            <a:r>
              <a:rPr lang="zh-HK" altLang="en-US" dirty="0">
                <a:latin typeface="新細明體" panose="02020500000000000000" pitchFamily="18" charset="-120"/>
                <a:ea typeface="新細明體" panose="02020500000000000000" pitchFamily="18" charset="-120"/>
                <a:cs typeface="+mn-lt"/>
              </a:rPr>
              <a:t>了</a:t>
            </a:r>
            <a:r>
              <a:rPr lang="zh-HK" dirty="0">
                <a:latin typeface="新細明體" panose="02020500000000000000" pitchFamily="18" charset="-120"/>
                <a:ea typeface="新細明體" panose="02020500000000000000" pitchFamily="18" charset="-120"/>
                <a:cs typeface="+mn-lt"/>
              </a:rPr>
              <a:t>解主成分分析，然後</a:t>
            </a:r>
            <a:r>
              <a:rPr lang="zh-HK" altLang="en-US" dirty="0">
                <a:latin typeface="新細明體" panose="02020500000000000000" pitchFamily="18" charset="-120"/>
                <a:ea typeface="新細明體" panose="02020500000000000000" pitchFamily="18" charset="-120"/>
                <a:cs typeface="+mn-lt"/>
              </a:rPr>
              <a:t>了</a:t>
            </a:r>
            <a:r>
              <a:rPr lang="zh-HK" dirty="0">
                <a:latin typeface="新細明體" panose="02020500000000000000" pitchFamily="18" charset="-120"/>
                <a:ea typeface="新細明體" panose="02020500000000000000" pitchFamily="18" charset="-120"/>
                <a:cs typeface="+mn-lt"/>
              </a:rPr>
              <a:t>解基</a:t>
            </a:r>
            <a:r>
              <a:rPr lang="zh-HK" altLang="en-US" dirty="0">
                <a:latin typeface="新細明體" panose="02020500000000000000" pitchFamily="18" charset="-120"/>
                <a:ea typeface="新細明體" panose="02020500000000000000" pitchFamily="18" charset="-120"/>
                <a:cs typeface="+mn-lt"/>
              </a:rPr>
              <a:t>於</a:t>
            </a:r>
            <a:r>
              <a:rPr lang="zh-HK" dirty="0">
                <a:latin typeface="新細明體" panose="02020500000000000000" pitchFamily="18" charset="-120"/>
                <a:ea typeface="新細明體" panose="02020500000000000000" pitchFamily="18" charset="-120"/>
                <a:cs typeface="+mn-lt"/>
              </a:rPr>
              <a:t>支持向量</a:t>
            </a:r>
            <a:r>
              <a:rPr lang="zh-HK" altLang="en-US" dirty="0">
                <a:latin typeface="新細明體" panose="02020500000000000000" pitchFamily="18" charset="-120"/>
                <a:ea typeface="新細明體" panose="02020500000000000000" pitchFamily="18" charset="-120"/>
                <a:cs typeface="+mn-lt"/>
              </a:rPr>
              <a:t>機</a:t>
            </a:r>
            <a:r>
              <a:rPr lang="zh-HK" dirty="0">
                <a:latin typeface="新細明體" panose="02020500000000000000" pitchFamily="18" charset="-120"/>
                <a:ea typeface="新細明體" panose="02020500000000000000" pitchFamily="18" charset="-120"/>
                <a:cs typeface="+mn-lt"/>
              </a:rPr>
              <a:t>（</a:t>
            </a:r>
            <a:r>
              <a:rPr lang="en-US" altLang="zh-HK" dirty="0">
                <a:latin typeface="新細明體" panose="02020500000000000000" pitchFamily="18" charset="-120"/>
                <a:ea typeface="新細明體" panose="02020500000000000000" pitchFamily="18" charset="-120"/>
                <a:cs typeface="+mn-lt"/>
              </a:rPr>
              <a:t>Support</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Vector</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Machine,</a:t>
            </a:r>
            <a:r>
              <a:rPr lang="zh-HK" altLang="en-US" dirty="0">
                <a:latin typeface="新細明體" panose="02020500000000000000" pitchFamily="18" charset="-120"/>
                <a:ea typeface="新細明體" panose="02020500000000000000" pitchFamily="18" charset="-120"/>
                <a:cs typeface="+mn-lt"/>
              </a:rPr>
              <a:t> </a:t>
            </a:r>
            <a:r>
              <a:rPr lang="en-US" altLang="zh-HK" dirty="0">
                <a:latin typeface="新細明體" panose="02020500000000000000" pitchFamily="18" charset="-120"/>
                <a:ea typeface="新細明體" panose="02020500000000000000" pitchFamily="18" charset="-120"/>
                <a:cs typeface="+mn-lt"/>
              </a:rPr>
              <a:t>SVM</a:t>
            </a:r>
            <a:r>
              <a:rPr lang="zh-HK" dirty="0">
                <a:latin typeface="新細明體" panose="02020500000000000000" pitchFamily="18" charset="-120"/>
                <a:ea typeface="新細明體" panose="02020500000000000000" pitchFamily="18" charset="-120"/>
                <a:cs typeface="+mn-lt"/>
              </a:rPr>
              <a:t>）的模式匹配方法。</a:t>
            </a:r>
            <a:r>
              <a:rPr lang="zh-HK" altLang="en-US" dirty="0">
                <a:latin typeface="新細明體" panose="02020500000000000000" pitchFamily="18" charset="-120"/>
                <a:ea typeface="新細明體" panose="02020500000000000000" pitchFamily="18" charset="-120"/>
                <a:cs typeface="+mn-lt"/>
              </a:rPr>
              <a:t> </a:t>
            </a:r>
            <a:endParaRPr lang="zh-HK"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2542784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2B7C4F-550B-400F-BA27-156D09E390C6}"/>
              </a:ext>
            </a:extLst>
          </p:cNvPr>
          <p:cNvSpPr>
            <a:spLocks noGrp="1"/>
          </p:cNvSpPr>
          <p:nvPr>
            <p:ph type="title"/>
          </p:nvPr>
        </p:nvSpPr>
        <p:spPr/>
        <p:txBody>
          <a:bodyPr/>
          <a:lstStyle/>
          <a:p>
            <a:r>
              <a:rPr lang="zh-HK" dirty="0">
                <a:latin typeface="新細明體" panose="02020500000000000000" pitchFamily="18" charset="-120"/>
                <a:ea typeface="新細明體" panose="02020500000000000000" pitchFamily="18" charset="-120"/>
                <a:cs typeface="+mj-lt"/>
              </a:rPr>
              <a:t>特徵臉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88B18DBA-082C-4045-BAD7-32E81787D7B7}"/>
              </a:ext>
            </a:extLst>
          </p:cNvPr>
          <p:cNvSpPr>
            <a:spLocks noGrp="1"/>
          </p:cNvSpPr>
          <p:nvPr>
            <p:ph idx="1"/>
          </p:nvPr>
        </p:nvSpPr>
        <p:spPr/>
        <p:txBody>
          <a:bodyPr vert="horz" lIns="91440" tIns="45720" rIns="91440" bIns="45720" rtlCol="0" anchor="t">
            <a:normAutofit/>
          </a:bodyPr>
          <a:lstStyle/>
          <a:p>
            <a:r>
              <a:rPr lang="zh-CN" dirty="0">
                <a:latin typeface="新細明體" panose="02020500000000000000" pitchFamily="18" charset="-120"/>
                <a:ea typeface="新細明體" panose="02020500000000000000" pitchFamily="18" charset="-120"/>
                <a:cs typeface="+mn-lt"/>
              </a:rPr>
              <a:t>人臉識別研究者最初是通過人臉上的眼、鼻、口等部件及其相互位置關係來提取特徵的 </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這種特徵是局部的，對人臉的整體形狀描述</a:t>
            </a:r>
            <a:r>
              <a:rPr lang="zh-CN" altLang="en-US" dirty="0">
                <a:latin typeface="新細明體" panose="02020500000000000000" pitchFamily="18" charset="-120"/>
                <a:ea typeface="新細明體" panose="02020500000000000000" pitchFamily="18" charset="-120"/>
                <a:cs typeface="+mn-lt"/>
              </a:rPr>
              <a:t>並</a:t>
            </a:r>
            <a:r>
              <a:rPr lang="zh-CN" dirty="0">
                <a:latin typeface="新細明體" panose="02020500000000000000" pitchFamily="18" charset="-120"/>
                <a:ea typeface="新細明體" panose="02020500000000000000" pitchFamily="18" charset="-120"/>
                <a:cs typeface="+mn-lt"/>
              </a:rPr>
              <a:t>不好</a:t>
            </a:r>
            <a:r>
              <a:rPr lang="en-US" altLang="zh-CN" dirty="0">
                <a:latin typeface="新細明體" panose="02020500000000000000" pitchFamily="18" charset="-120"/>
                <a:ea typeface="新細明體" panose="02020500000000000000" pitchFamily="18" charset="-120"/>
                <a:cs typeface="+mn-lt"/>
              </a:rPr>
              <a:t> </a:t>
            </a:r>
            <a:r>
              <a:rPr lang="en-US" altLang="zh-CN"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zh-CN" dirty="0">
                <a:latin typeface="新細明體" panose="02020500000000000000" pitchFamily="18" charset="-120"/>
                <a:ea typeface="新細明體" panose="02020500000000000000" pitchFamily="18" charset="-120"/>
                <a:cs typeface="+mn-lt"/>
              </a:rPr>
              <a:t>將人臉圖片作為一個整體進行分析會更好</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r>
              <a:rPr lang="zh-TW" altLang="en-US" dirty="0">
                <a:latin typeface="新細明體" panose="02020500000000000000" pitchFamily="18" charset="-120"/>
                <a:ea typeface="新細明體" panose="02020500000000000000" pitchFamily="18" charset="-120"/>
                <a:cs typeface="+mn-lt"/>
              </a:rPr>
              <a:t>以代表了某一方面人臉特性的「特徵照片」，按一定權重加起來而組成的人臉照片</a:t>
            </a:r>
            <a:r>
              <a:rPr lang="en-US" altLang="zh-TW" dirty="0">
                <a:latin typeface="新細明體" panose="02020500000000000000" pitchFamily="18" charset="-120"/>
                <a:ea typeface="新細明體" panose="02020500000000000000" pitchFamily="18" charset="-120"/>
                <a:cs typeface="+mn-lt"/>
              </a:rPr>
              <a:t>= </a:t>
            </a:r>
            <a:r>
              <a:rPr lang="zh-TW" altLang="en-US" b="1" dirty="0">
                <a:solidFill>
                  <a:srgbClr val="00B0F0"/>
                </a:solidFill>
                <a:latin typeface="新細明體" panose="02020500000000000000" pitchFamily="18" charset="-120"/>
                <a:ea typeface="新細明體" panose="02020500000000000000" pitchFamily="18" charset="-120"/>
                <a:cs typeface="+mn-lt"/>
              </a:rPr>
              <a:t>特徵臉</a:t>
            </a:r>
            <a:r>
              <a:rPr lang="zh-TW" altLang="en-US" dirty="0">
                <a:latin typeface="新細明體" panose="02020500000000000000" pitchFamily="18" charset="-120"/>
                <a:ea typeface="新細明體" panose="02020500000000000000" pitchFamily="18" charset="-120"/>
                <a:cs typeface="+mn-lt"/>
              </a:rPr>
              <a:t>​</a:t>
            </a:r>
          </a:p>
          <a:p>
            <a:r>
              <a:rPr lang="zh-TW" altLang="en-US" dirty="0">
                <a:latin typeface="新細明體" panose="02020500000000000000" pitchFamily="18" charset="-120"/>
                <a:ea typeface="新細明體" panose="02020500000000000000" pitchFamily="18" charset="-120"/>
                <a:cs typeface="+mn-lt"/>
              </a:rPr>
              <a:t>取得特徵臉的方式</a:t>
            </a:r>
            <a:r>
              <a:rPr lang="zh-CN" altLang="en-US" dirty="0">
                <a:latin typeface="新細明體" panose="02020500000000000000" pitchFamily="18" charset="-120"/>
                <a:ea typeface="新細明體" panose="02020500000000000000" pitchFamily="18" charset="-120"/>
                <a:cs typeface="+mn-lt"/>
              </a:rPr>
              <a:t> </a:t>
            </a:r>
            <a:r>
              <a:rPr lang="en-US" altLang="zh-CN"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cs typeface="+mn-lt"/>
              </a:rPr>
              <a:t>主成分分析</a:t>
            </a:r>
            <a:endParaRPr lang="zh-CN" altLang="en-US"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2221534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內容版面配置區 6" descr="一張含有 文字 的圖片&#10;&#10;自動產生的描述">
            <a:extLst>
              <a:ext uri="{FF2B5EF4-FFF2-40B4-BE49-F238E27FC236}">
                <a16:creationId xmlns:a16="http://schemas.microsoft.com/office/drawing/2014/main" id="{4512968A-859D-4552-A213-ED236E5255D3}"/>
              </a:ext>
            </a:extLst>
          </p:cNvPr>
          <p:cNvPicPr>
            <a:picLocks noGrp="1" noChangeAspect="1"/>
          </p:cNvPicPr>
          <p:nvPr>
            <p:ph idx="1"/>
          </p:nvPr>
        </p:nvPicPr>
        <p:blipFill>
          <a:blip r:embed="rId2"/>
          <a:stretch>
            <a:fillRect/>
          </a:stretch>
        </p:blipFill>
        <p:spPr>
          <a:xfrm>
            <a:off x="123217" y="1816348"/>
            <a:ext cx="11945566" cy="3225303"/>
          </a:xfrm>
          <a:prstGeom prst="rect">
            <a:avLst/>
          </a:prstGeom>
        </p:spPr>
      </p:pic>
    </p:spTree>
    <p:extLst>
      <p:ext uri="{BB962C8B-B14F-4D97-AF65-F5344CB8AC3E}">
        <p14:creationId xmlns:p14="http://schemas.microsoft.com/office/powerpoint/2010/main" val="1699187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2B7C4F-550B-400F-BA27-156D09E390C6}"/>
              </a:ext>
            </a:extLst>
          </p:cNvPr>
          <p:cNvSpPr>
            <a:spLocks noGrp="1"/>
          </p:cNvSpPr>
          <p:nvPr>
            <p:ph type="title"/>
          </p:nvPr>
        </p:nvSpPr>
        <p:spPr/>
        <p:txBody>
          <a:bodyPr/>
          <a:lstStyle/>
          <a:p>
            <a:r>
              <a:rPr lang="zh-HK" altLang="en-US" dirty="0">
                <a:latin typeface="新細明體" panose="02020500000000000000" pitchFamily="18" charset="-120"/>
                <a:ea typeface="新細明體" panose="02020500000000000000" pitchFamily="18" charset="-120"/>
              </a:rPr>
              <a:t>主成分分析</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PCA</a:t>
            </a:r>
            <a:r>
              <a:rPr lang="zh-CN" altLang="en-US" dirty="0">
                <a:latin typeface="新細明體" panose="02020500000000000000" pitchFamily="18" charset="-120"/>
                <a:ea typeface="新細明體" panose="02020500000000000000" pitchFamily="18" charset="-120"/>
              </a:rPr>
              <a:t>）</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88B18DBA-082C-4045-BAD7-32E81787D7B7}"/>
              </a:ext>
            </a:extLst>
          </p:cNvPr>
          <p:cNvSpPr>
            <a:spLocks noGrp="1"/>
          </p:cNvSpPr>
          <p:nvPr>
            <p:ph idx="1"/>
          </p:nvPr>
        </p:nvSpPr>
        <p:spPr/>
        <p:txBody>
          <a:bodyPr vert="horz" lIns="91440" tIns="45720" rIns="91440" bIns="45720" rtlCol="0" anchor="t">
            <a:normAutofit/>
          </a:bodyPr>
          <a:lstStyle/>
          <a:p>
            <a:r>
              <a:rPr lang="zh-CN" dirty="0">
                <a:latin typeface="新細明體" panose="02020500000000000000" pitchFamily="18" charset="-120"/>
                <a:ea typeface="新細明體" panose="02020500000000000000" pitchFamily="18" charset="-120"/>
                <a:cs typeface="+mn-lt"/>
              </a:rPr>
              <a:t>先把一張特徵臉，為</a:t>
            </a:r>
            <a:r>
              <a:rPr lang="en-US" altLang="zh-CN" dirty="0">
                <a:latin typeface="新細明體" panose="02020500000000000000" pitchFamily="18" charset="-120"/>
                <a:ea typeface="新細明體" panose="02020500000000000000" pitchFamily="18" charset="-120"/>
                <a:cs typeface="+mn-lt"/>
              </a:rPr>
              <a:t>V1</a:t>
            </a:r>
            <a:r>
              <a:rPr lang="zh-CN" dirty="0">
                <a:latin typeface="新細明體" panose="02020500000000000000" pitchFamily="18" charset="-120"/>
                <a:ea typeface="新細明體" panose="02020500000000000000" pitchFamily="18" charset="-120"/>
                <a:cs typeface="+mn-lt"/>
              </a:rPr>
              <a:t>，讓他盡可能地近似所有人臉；然後在所有人臉中減去基於</a:t>
            </a:r>
            <a:r>
              <a:rPr lang="en-US" altLang="zh-CN" dirty="0">
                <a:latin typeface="新細明體" panose="02020500000000000000" pitchFamily="18" charset="-120"/>
                <a:ea typeface="新細明體" panose="02020500000000000000" pitchFamily="18" charset="-120"/>
                <a:cs typeface="+mn-lt"/>
              </a:rPr>
              <a:t>V1</a:t>
            </a:r>
            <a:r>
              <a:rPr lang="zh-CN" dirty="0">
                <a:latin typeface="新細明體" panose="02020500000000000000" pitchFamily="18" charset="-120"/>
                <a:ea typeface="新細明體" panose="02020500000000000000" pitchFamily="18" charset="-120"/>
                <a:cs typeface="+mn-lt"/>
              </a:rPr>
              <a:t>的近似，即得到 </a:t>
            </a:r>
            <a:r>
              <a:rPr lang="en-US" altLang="zh-CN" dirty="0">
                <a:latin typeface="新細明體" panose="02020500000000000000" pitchFamily="18" charset="-120"/>
                <a:ea typeface="新細明體" panose="02020500000000000000" pitchFamily="18" charset="-120"/>
                <a:cs typeface="+mn-lt"/>
              </a:rPr>
              <a:t>V1</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近似後的</a:t>
            </a:r>
            <a:r>
              <a:rPr lang="zh-CN" altLang="en-US" dirty="0">
                <a:latin typeface="新細明體" panose="02020500000000000000" pitchFamily="18" charset="-120"/>
                <a:ea typeface="新細明體" panose="02020500000000000000" pitchFamily="18" charset="-120"/>
                <a:cs typeface="+mn-lt"/>
              </a:rPr>
              <a:t>「</a:t>
            </a:r>
            <a:r>
              <a:rPr lang="zh-CN" dirty="0">
                <a:latin typeface="新細明體" panose="02020500000000000000" pitchFamily="18" charset="-120"/>
                <a:ea typeface="新細明體" panose="02020500000000000000" pitchFamily="18" charset="-120"/>
                <a:cs typeface="+mn-lt"/>
              </a:rPr>
              <a:t>殘差</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（一張圖片）</a:t>
            </a:r>
            <a:endParaRPr lang="en-US" dirty="0">
              <a:latin typeface="新細明體" panose="02020500000000000000" pitchFamily="18" charset="-120"/>
              <a:ea typeface="新細明體" panose="02020500000000000000" pitchFamily="18" charset="-120"/>
              <a:cs typeface="+mn-lt"/>
            </a:endParaRPr>
          </a:p>
          <a:p>
            <a:r>
              <a:rPr lang="zh-CN" altLang="en-US" dirty="0">
                <a:latin typeface="新細明體" panose="02020500000000000000" pitchFamily="18" charset="-120"/>
                <a:ea typeface="新細明體" panose="02020500000000000000" pitchFamily="18" charset="-120"/>
                <a:cs typeface="+mn-lt"/>
                <a:sym typeface="Wingdings" panose="05000000000000000000" pitchFamily="2" charset="2"/>
              </a:rPr>
              <a:t>再找到一張特徵臉，讓它盡可能地近似所有殘差圖片</a:t>
            </a:r>
            <a:r>
              <a:rPr lang="en-US" altLang="zh-CN"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en-US" altLang="zh-CN" dirty="0">
                <a:latin typeface="新細明體" panose="02020500000000000000" pitchFamily="18" charset="-120"/>
                <a:ea typeface="新細明體" panose="02020500000000000000" pitchFamily="18" charset="-120"/>
                <a:sym typeface="Wingdings" panose="05000000000000000000" pitchFamily="2" charset="2"/>
              </a:rPr>
              <a:t></a:t>
            </a:r>
            <a:r>
              <a:rPr lang="zh-CN" altLang="en-US" dirty="0">
                <a:latin typeface="新細明體" panose="02020500000000000000" pitchFamily="18" charset="-120"/>
                <a:ea typeface="新細明體" panose="02020500000000000000" pitchFamily="18" charset="-120"/>
              </a:rPr>
              <a:t> </a:t>
            </a:r>
            <a:r>
              <a:rPr lang="en-US" altLang="zh-CN" dirty="0">
                <a:latin typeface="新細明體" panose="02020500000000000000" pitchFamily="18" charset="-120"/>
                <a:ea typeface="新細明體" panose="02020500000000000000" pitchFamily="18" charset="-120"/>
              </a:rPr>
              <a:t>V2</a:t>
            </a:r>
            <a:endParaRPr lang="en-US" altLang="zh-CN" dirty="0">
              <a:latin typeface="新細明體" panose="02020500000000000000" pitchFamily="18" charset="-120"/>
              <a:ea typeface="新細明體" panose="02020500000000000000" pitchFamily="18" charset="-120"/>
              <a:cs typeface="Calibri"/>
            </a:endParaRPr>
          </a:p>
          <a:p>
            <a:r>
              <a:rPr lang="zh-CN" dirty="0">
                <a:latin typeface="新細明體" panose="02020500000000000000" pitchFamily="18" charset="-120"/>
                <a:ea typeface="新細明體" panose="02020500000000000000" pitchFamily="18" charset="-120"/>
                <a:cs typeface="+mn-lt"/>
              </a:rPr>
              <a:t>如此類推，每次用一張新的特徵臉來近似前面所有特徵臉近似後的殘差，使近似程度越來越高</a:t>
            </a:r>
            <a:endParaRPr lang="en-US" dirty="0">
              <a:latin typeface="新細明體" panose="02020500000000000000" pitchFamily="18" charset="-120"/>
              <a:ea typeface="新細明體" panose="02020500000000000000" pitchFamily="18" charset="-120"/>
              <a:cs typeface="+mn-lt"/>
            </a:endParaRPr>
          </a:p>
          <a:p>
            <a:r>
              <a:rPr lang="zh-CN" dirty="0">
                <a:latin typeface="新細明體" panose="02020500000000000000" pitchFamily="18" charset="-120"/>
                <a:ea typeface="新細明體" panose="02020500000000000000" pitchFamily="18" charset="-120"/>
                <a:cs typeface="+mn-lt"/>
              </a:rPr>
              <a:t>每次得到的特徵臉在 </a:t>
            </a:r>
            <a:r>
              <a:rPr lang="en-US" altLang="zh-CN" dirty="0">
                <a:latin typeface="新細明體" panose="02020500000000000000" pitchFamily="18" charset="-120"/>
                <a:ea typeface="新細明體" panose="02020500000000000000" pitchFamily="18" charset="-120"/>
                <a:cs typeface="+mn-lt"/>
              </a:rPr>
              <a:t>PCA</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中稱為一個主成分</a:t>
            </a:r>
            <a:endParaRPr lang="en-US" dirty="0">
              <a:latin typeface="新細明體" panose="02020500000000000000" pitchFamily="18" charset="-120"/>
              <a:ea typeface="新細明體" panose="02020500000000000000" pitchFamily="18" charset="-120"/>
              <a:cs typeface="+mn-lt"/>
            </a:endParaRPr>
          </a:p>
          <a:p>
            <a:r>
              <a:rPr lang="zh-CN" dirty="0">
                <a:latin typeface="新細明體" panose="02020500000000000000" pitchFamily="18" charset="-120"/>
                <a:ea typeface="新細明體" panose="02020500000000000000" pitchFamily="18" charset="-120"/>
                <a:cs typeface="+mn-lt"/>
              </a:rPr>
              <a:t>可將人臉近似過程理解為</a:t>
            </a:r>
            <a:r>
              <a:rPr lang="zh-CN" dirty="0">
                <a:solidFill>
                  <a:srgbClr val="009BD2"/>
                </a:solidFill>
                <a:latin typeface="新細明體" panose="02020500000000000000" pitchFamily="18" charset="-120"/>
                <a:ea typeface="新細明體" panose="02020500000000000000" pitchFamily="18" charset="-120"/>
                <a:cs typeface="+mn-lt"/>
              </a:rPr>
              <a:t>素描</a:t>
            </a:r>
            <a:endParaRPr lang="zh-HK" dirty="0">
              <a:solidFill>
                <a:srgbClr val="009BD2"/>
              </a:solidFill>
              <a:latin typeface="新細明體" panose="02020500000000000000" pitchFamily="18" charset="-120"/>
              <a:ea typeface="新細明體" panose="02020500000000000000" pitchFamily="18" charset="-120"/>
              <a:cs typeface="+mn-lt"/>
            </a:endParaRPr>
          </a:p>
        </p:txBody>
      </p:sp>
    </p:spTree>
    <p:extLst>
      <p:ext uri="{BB962C8B-B14F-4D97-AF65-F5344CB8AC3E}">
        <p14:creationId xmlns:p14="http://schemas.microsoft.com/office/powerpoint/2010/main" val="2814954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6" descr="一張含有 文字 的圖片&#10;&#10;自動產生的描述">
            <a:extLst>
              <a:ext uri="{FF2B5EF4-FFF2-40B4-BE49-F238E27FC236}">
                <a16:creationId xmlns:a16="http://schemas.microsoft.com/office/drawing/2014/main" id="{361419C4-AD7D-4FA4-8731-62B29372E030}"/>
              </a:ext>
            </a:extLst>
          </p:cNvPr>
          <p:cNvPicPr>
            <a:picLocks noChangeAspect="1"/>
          </p:cNvPicPr>
          <p:nvPr/>
        </p:nvPicPr>
        <p:blipFill>
          <a:blip r:embed="rId2"/>
          <a:stretch>
            <a:fillRect/>
          </a:stretch>
        </p:blipFill>
        <p:spPr>
          <a:xfrm>
            <a:off x="246434" y="0"/>
            <a:ext cx="11945566" cy="3225303"/>
          </a:xfrm>
          <a:prstGeom prst="rect">
            <a:avLst/>
          </a:prstGeom>
        </p:spPr>
      </p:pic>
      <p:sp>
        <p:nvSpPr>
          <p:cNvPr id="5" name="箭號: 上-下雙向 4">
            <a:extLst>
              <a:ext uri="{FF2B5EF4-FFF2-40B4-BE49-F238E27FC236}">
                <a16:creationId xmlns:a16="http://schemas.microsoft.com/office/drawing/2014/main" id="{9C07BA73-3182-43B7-8244-84542BC70499}"/>
              </a:ext>
            </a:extLst>
          </p:cNvPr>
          <p:cNvSpPr/>
          <p:nvPr/>
        </p:nvSpPr>
        <p:spPr>
          <a:xfrm>
            <a:off x="5666282" y="3361544"/>
            <a:ext cx="429718" cy="103432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9" name="圖形 8" descr="小丑 以實心填滿">
            <a:extLst>
              <a:ext uri="{FF2B5EF4-FFF2-40B4-BE49-F238E27FC236}">
                <a16:creationId xmlns:a16="http://schemas.microsoft.com/office/drawing/2014/main" id="{27AFC929-22A0-4717-8351-7EDA5E276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37605" y="4167232"/>
            <a:ext cx="2009775" cy="2009775"/>
          </a:xfrm>
          <a:prstGeom prst="rect">
            <a:avLst/>
          </a:prstGeom>
        </p:spPr>
      </p:pic>
      <p:sp>
        <p:nvSpPr>
          <p:cNvPr id="14" name="橢圓 13">
            <a:extLst>
              <a:ext uri="{FF2B5EF4-FFF2-40B4-BE49-F238E27FC236}">
                <a16:creationId xmlns:a16="http://schemas.microsoft.com/office/drawing/2014/main" id="{35094DF6-0507-4065-B7B0-B4F9F0E9A75F}"/>
              </a:ext>
            </a:extLst>
          </p:cNvPr>
          <p:cNvSpPr/>
          <p:nvPr/>
        </p:nvSpPr>
        <p:spPr>
          <a:xfrm>
            <a:off x="3466552" y="4970177"/>
            <a:ext cx="790575" cy="10343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41951131-4960-4D6D-A4C9-2A6D92D71206}"/>
              </a:ext>
            </a:extLst>
          </p:cNvPr>
          <p:cNvSpPr/>
          <p:nvPr/>
        </p:nvSpPr>
        <p:spPr>
          <a:xfrm>
            <a:off x="8110535" y="4868449"/>
            <a:ext cx="1019175" cy="140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pic>
        <p:nvPicPr>
          <p:cNvPr id="17" name="圖片 16">
            <a:extLst>
              <a:ext uri="{FF2B5EF4-FFF2-40B4-BE49-F238E27FC236}">
                <a16:creationId xmlns:a16="http://schemas.microsoft.com/office/drawing/2014/main" id="{022419B2-F53A-480B-A145-891396BA8D8A}"/>
              </a:ext>
            </a:extLst>
          </p:cNvPr>
          <p:cNvPicPr>
            <a:picLocks noChangeAspect="1"/>
          </p:cNvPicPr>
          <p:nvPr/>
        </p:nvPicPr>
        <p:blipFill>
          <a:blip r:embed="rId5"/>
          <a:stretch>
            <a:fillRect/>
          </a:stretch>
        </p:blipFill>
        <p:spPr>
          <a:xfrm>
            <a:off x="5941497" y="4763508"/>
            <a:ext cx="800100" cy="857250"/>
          </a:xfrm>
          <a:prstGeom prst="rect">
            <a:avLst/>
          </a:prstGeom>
        </p:spPr>
      </p:pic>
      <p:sp>
        <p:nvSpPr>
          <p:cNvPr id="26" name="橢圓 25">
            <a:extLst>
              <a:ext uri="{FF2B5EF4-FFF2-40B4-BE49-F238E27FC236}">
                <a16:creationId xmlns:a16="http://schemas.microsoft.com/office/drawing/2014/main" id="{3A1F0BDF-8521-42E6-BDCF-7C808DB2D351}"/>
              </a:ext>
            </a:extLst>
          </p:cNvPr>
          <p:cNvSpPr/>
          <p:nvPr/>
        </p:nvSpPr>
        <p:spPr>
          <a:xfrm>
            <a:off x="3497243" y="4619669"/>
            <a:ext cx="1019175" cy="1304925"/>
          </a:xfrm>
          <a:prstGeom prst="ellipse">
            <a:avLst/>
          </a:prstGeom>
          <a:noFill/>
          <a:ln w="571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文字方塊 26">
            <a:extLst>
              <a:ext uri="{FF2B5EF4-FFF2-40B4-BE49-F238E27FC236}">
                <a16:creationId xmlns:a16="http://schemas.microsoft.com/office/drawing/2014/main" id="{A8185825-142C-45B3-8FAA-44D3BEF7C754}"/>
              </a:ext>
            </a:extLst>
          </p:cNvPr>
          <p:cNvSpPr txBox="1"/>
          <p:nvPr/>
        </p:nvSpPr>
        <p:spPr>
          <a:xfrm>
            <a:off x="714375" y="4167232"/>
            <a:ext cx="10000704" cy="2400657"/>
          </a:xfrm>
          <a:prstGeom prst="rect">
            <a:avLst/>
          </a:prstGeom>
          <a:noFill/>
        </p:spPr>
        <p:txBody>
          <a:bodyPr wrap="square" lIns="91440" tIns="45720" rIns="91440" bIns="45720" rtlCol="0" anchor="t">
            <a:spAutoFit/>
          </a:bodyPr>
          <a:lstStyle/>
          <a:p>
            <a:endParaRPr lang="en-US" altLang="zh-HK"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a:p>
            <a:r>
              <a:rPr lang="en-US" altLang="zh-HK" sz="2400" dirty="0">
                <a:latin typeface="新細明體" panose="02020500000000000000" pitchFamily="18" charset="-120"/>
                <a:ea typeface="新細明體" panose="02020500000000000000" pitchFamily="18" charset="-120"/>
              </a:rPr>
              <a:t>                     =                            +                             +</a:t>
            </a:r>
          </a:p>
          <a:p>
            <a:endParaRPr lang="en-US" altLang="zh-HK"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a:p>
            <a:endParaRPr lang="en-US" altLang="zh-HK"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     素描                    </a:t>
            </a:r>
            <a:r>
              <a:rPr lang="zh-CN" dirty="0">
                <a:latin typeface="新細明體" panose="02020500000000000000" pitchFamily="18" charset="-120"/>
                <a:ea typeface="新細明體" panose="02020500000000000000" pitchFamily="18" charset="-120"/>
                <a:cs typeface="+mn-lt"/>
              </a:rPr>
              <a:t>基本輪廓和基本部件</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V1</a:t>
            </a:r>
            <a:r>
              <a:rPr lang="zh-CN" altLang="en-US" dirty="0">
                <a:latin typeface="新細明體" panose="02020500000000000000" pitchFamily="18" charset="-120"/>
                <a:ea typeface="新細明體" panose="02020500000000000000" pitchFamily="18" charset="-120"/>
              </a:rPr>
              <a:t>）       五官（</a:t>
            </a:r>
            <a:r>
              <a:rPr lang="en-US" altLang="zh-CN" dirty="0">
                <a:latin typeface="新細明體" panose="02020500000000000000" pitchFamily="18" charset="-120"/>
                <a:ea typeface="新細明體" panose="02020500000000000000" pitchFamily="18" charset="-120"/>
              </a:rPr>
              <a:t>V2</a:t>
            </a:r>
            <a:r>
              <a:rPr lang="zh-CN" altLang="en-US" dirty="0">
                <a:latin typeface="新細明體" panose="02020500000000000000" pitchFamily="18" charset="-120"/>
                <a:ea typeface="新細明體" panose="02020500000000000000" pitchFamily="18" charset="-120"/>
              </a:rPr>
              <a:t>）            </a:t>
            </a:r>
            <a:r>
              <a:rPr lang="zh-CN" dirty="0">
                <a:latin typeface="新細明體" panose="02020500000000000000" pitchFamily="18" charset="-120"/>
                <a:ea typeface="新細明體" panose="02020500000000000000" pitchFamily="18" charset="-120"/>
                <a:cs typeface="+mn-lt"/>
              </a:rPr>
              <a:t>頭髮、眉毛、嘴角</a:t>
            </a:r>
            <a:r>
              <a:rPr lang="zh-CN" altLang="en-US"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V3</a:t>
            </a:r>
            <a:r>
              <a:rPr lang="zh-CN" altLang="en-US" dirty="0">
                <a:latin typeface="新細明體" panose="02020500000000000000" pitchFamily="18" charset="-120"/>
                <a:ea typeface="新細明體" panose="02020500000000000000" pitchFamily="18" charset="-120"/>
              </a:rPr>
              <a:t>）</a:t>
            </a:r>
            <a:endParaRPr lang="en-US" altLang="zh-HK" dirty="0">
              <a:latin typeface="新細明體" panose="02020500000000000000" pitchFamily="18" charset="-120"/>
              <a:ea typeface="新細明體" panose="02020500000000000000" pitchFamily="18" charset="-120"/>
            </a:endParaRPr>
          </a:p>
        </p:txBody>
      </p:sp>
      <p:pic>
        <p:nvPicPr>
          <p:cNvPr id="29" name="圖片 28">
            <a:extLst>
              <a:ext uri="{FF2B5EF4-FFF2-40B4-BE49-F238E27FC236}">
                <a16:creationId xmlns:a16="http://schemas.microsoft.com/office/drawing/2014/main" id="{6E4971E2-7575-45D7-8FB9-8C6813820E90}"/>
              </a:ext>
            </a:extLst>
          </p:cNvPr>
          <p:cNvPicPr>
            <a:picLocks noChangeAspect="1"/>
          </p:cNvPicPr>
          <p:nvPr/>
        </p:nvPicPr>
        <p:blipFill>
          <a:blip r:embed="rId6"/>
          <a:stretch>
            <a:fillRect/>
          </a:stretch>
        </p:blipFill>
        <p:spPr>
          <a:xfrm>
            <a:off x="7934875" y="4267244"/>
            <a:ext cx="1800225" cy="1809750"/>
          </a:xfrm>
          <a:prstGeom prst="rect">
            <a:avLst/>
          </a:prstGeom>
        </p:spPr>
      </p:pic>
      <p:sp>
        <p:nvSpPr>
          <p:cNvPr id="2" name="文字方塊 1">
            <a:extLst>
              <a:ext uri="{FF2B5EF4-FFF2-40B4-BE49-F238E27FC236}">
                <a16:creationId xmlns:a16="http://schemas.microsoft.com/office/drawing/2014/main" id="{8F77D0B5-5927-4608-A59A-EABEA5C6F292}"/>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zh-TW" altLang="en-US" dirty="0">
              <a:ea typeface="新細明體"/>
              <a:cs typeface="Calibri"/>
            </a:endParaRPr>
          </a:p>
        </p:txBody>
      </p:sp>
    </p:spTree>
    <p:extLst>
      <p:ext uri="{BB962C8B-B14F-4D97-AF65-F5344CB8AC3E}">
        <p14:creationId xmlns:p14="http://schemas.microsoft.com/office/powerpoint/2010/main" val="78736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9C22E0-8132-4097-AD62-3CF3A01B750E}"/>
              </a:ext>
            </a:extLst>
          </p:cNvPr>
          <p:cNvSpPr>
            <a:spLocks noGrp="1"/>
          </p:cNvSpPr>
          <p:nvPr>
            <p:ph type="title"/>
          </p:nvPr>
        </p:nvSpPr>
        <p:spPr/>
        <p:txBody>
          <a:bodyPr/>
          <a:lstStyle/>
          <a:p>
            <a:r>
              <a:rPr lang="en-US" altLang="zh-CN" dirty="0">
                <a:latin typeface="新細明體" panose="02020500000000000000" pitchFamily="18" charset="-120"/>
                <a:ea typeface="新細明體" panose="02020500000000000000" pitchFamily="18" charset="-120"/>
              </a:rPr>
              <a:t>PCA</a:t>
            </a:r>
            <a:r>
              <a:rPr lang="zh-CN" altLang="en-US" dirty="0">
                <a:latin typeface="新細明體" panose="02020500000000000000" pitchFamily="18" charset="-120"/>
                <a:ea typeface="新細明體" panose="02020500000000000000" pitchFamily="18" charset="-120"/>
              </a:rPr>
              <a:t>的局限</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CCE5D5E2-4726-475F-A74D-F109E4FA0349}"/>
              </a:ext>
            </a:extLst>
          </p:cNvPr>
          <p:cNvSpPr>
            <a:spLocks noGrp="1"/>
          </p:cNvSpPr>
          <p:nvPr>
            <p:ph idx="1"/>
          </p:nvPr>
        </p:nvSpPr>
        <p:spPr/>
        <p:txBody>
          <a:bodyPr vert="horz" lIns="91440" tIns="45720" rIns="91440" bIns="45720" rtlCol="0" anchor="t">
            <a:normAutofit/>
          </a:bodyPr>
          <a:lstStyle/>
          <a:p>
            <a:pPr>
              <a:lnSpc>
                <a:spcPct val="150000"/>
              </a:lnSpc>
            </a:pPr>
            <a:r>
              <a:rPr lang="zh-CN" dirty="0">
                <a:latin typeface="新細明體" panose="02020500000000000000" pitchFamily="18" charset="-120"/>
                <a:ea typeface="新細明體" panose="02020500000000000000" pitchFamily="18" charset="-120"/>
                <a:cs typeface="+mn-lt"/>
              </a:rPr>
              <a:t>在提取人臉特徵時</a:t>
            </a:r>
            <a:r>
              <a:rPr lang="zh-CN" altLang="en-US" dirty="0">
                <a:latin typeface="新細明體" panose="02020500000000000000" pitchFamily="18" charset="-120"/>
                <a:ea typeface="新細明體" panose="02020500000000000000" pitchFamily="18" charset="-120"/>
                <a:cs typeface="+mn-lt"/>
              </a:rPr>
              <a:t>並</a:t>
            </a:r>
            <a:r>
              <a:rPr lang="zh-CN" dirty="0">
                <a:latin typeface="新細明體" panose="02020500000000000000" pitchFamily="18" charset="-120"/>
                <a:ea typeface="新細明體" panose="02020500000000000000" pitchFamily="18" charset="-120"/>
                <a:cs typeface="+mn-lt"/>
              </a:rPr>
              <a:t>沒有考慮特</a:t>
            </a:r>
            <a:r>
              <a:rPr lang="zh-CN" altLang="en-US" dirty="0">
                <a:latin typeface="新細明體" panose="02020500000000000000" pitchFamily="18" charset="-120"/>
                <a:ea typeface="新細明體" panose="02020500000000000000" pitchFamily="18" charset="-120"/>
                <a:cs typeface="+mn-lt"/>
              </a:rPr>
              <a:t>徵</a:t>
            </a:r>
            <a:r>
              <a:rPr lang="zh-CN" dirty="0">
                <a:latin typeface="新細明體" panose="02020500000000000000" pitchFamily="18" charset="-120"/>
                <a:ea typeface="新細明體" panose="02020500000000000000" pitchFamily="18" charset="-120"/>
                <a:cs typeface="+mn-lt"/>
              </a:rPr>
              <a:t>對不同人的區分性</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cs typeface="Calibri"/>
            </a:endParaRPr>
          </a:p>
          <a:p>
            <a:pPr>
              <a:lnSpc>
                <a:spcPct val="150000"/>
              </a:lnSpc>
            </a:pPr>
            <a:r>
              <a:rPr lang="zh-CN" dirty="0">
                <a:latin typeface="新細明體" panose="02020500000000000000" pitchFamily="18" charset="-120"/>
                <a:ea typeface="新細明體" panose="02020500000000000000" pitchFamily="18" charset="-120"/>
                <a:cs typeface="+mn-lt"/>
              </a:rPr>
              <a:t>用</a:t>
            </a:r>
            <a:r>
              <a:rPr lang="zh-CN" b="1" dirty="0">
                <a:latin typeface="新細明體" panose="02020500000000000000" pitchFamily="18" charset="-120"/>
                <a:ea typeface="新細明體" panose="02020500000000000000" pitchFamily="18" charset="-120"/>
                <a:cs typeface="+mn-lt"/>
              </a:rPr>
              <a:t>加權和</a:t>
            </a:r>
            <a:r>
              <a:rPr lang="zh-CN" dirty="0">
                <a:latin typeface="新細明體" panose="02020500000000000000" pitchFamily="18" charset="-120"/>
                <a:ea typeface="新細明體" panose="02020500000000000000" pitchFamily="18" charset="-120"/>
                <a:cs typeface="+mn-lt"/>
              </a:rPr>
              <a:t>這種簡單的方法對人臉圖片作近似會缺少足夠的精度 </a:t>
            </a:r>
            <a:endParaRPr lang="en-US" altLang="zh-CN" dirty="0">
              <a:latin typeface="新細明體" panose="02020500000000000000" pitchFamily="18" charset="-120"/>
              <a:ea typeface="新細明體" panose="02020500000000000000" pitchFamily="18" charset="-120"/>
              <a:cs typeface="Calibri"/>
            </a:endParaRPr>
          </a:p>
          <a:p>
            <a:pPr>
              <a:lnSpc>
                <a:spcPct val="150000"/>
              </a:lnSpc>
            </a:pPr>
            <a:r>
              <a:rPr lang="zh-CN" dirty="0">
                <a:latin typeface="新細明體" panose="02020500000000000000" pitchFamily="18" charset="-120"/>
                <a:ea typeface="新細明體" panose="02020500000000000000" pitchFamily="18" charset="-120"/>
                <a:cs typeface="+mn-lt"/>
              </a:rPr>
              <a:t>提取出的特徵臉是全域的，不關注眼睛、鼻子等部件的局部特性，提取的信息細節性不足 </a:t>
            </a:r>
            <a:endParaRPr lang="en-US" altLang="zh-CN" dirty="0">
              <a:latin typeface="新細明體" panose="02020500000000000000" pitchFamily="18" charset="-120"/>
              <a:ea typeface="新細明體" panose="02020500000000000000" pitchFamily="18" charset="-120"/>
              <a:cs typeface="Calibri"/>
            </a:endParaRPr>
          </a:p>
          <a:p>
            <a:pPr>
              <a:lnSpc>
                <a:spcPct val="150000"/>
              </a:lnSpc>
            </a:pPr>
            <a:r>
              <a:rPr lang="zh-HK" altLang="en-US" dirty="0">
                <a:latin typeface="新細明體" panose="02020500000000000000" pitchFamily="18" charset="-120"/>
                <a:ea typeface="新細明體" panose="02020500000000000000" pitchFamily="18" charset="-120"/>
                <a:cs typeface="+mn-lt"/>
              </a:rPr>
              <a:t>有局限但依然</a:t>
            </a:r>
            <a:r>
              <a:rPr lang="zh-HK" dirty="0">
                <a:latin typeface="新細明體" panose="02020500000000000000" pitchFamily="18" charset="-120"/>
                <a:ea typeface="新細明體" panose="02020500000000000000" pitchFamily="18" charset="-120"/>
                <a:cs typeface="+mn-lt"/>
              </a:rPr>
              <a:t>被廣泛</a:t>
            </a:r>
            <a:r>
              <a:rPr lang="zh-HK" altLang="en-US" dirty="0">
                <a:latin typeface="新細明體" panose="02020500000000000000" pitchFamily="18" charset="-120"/>
                <a:ea typeface="新細明體" panose="02020500000000000000" pitchFamily="18" charset="-120"/>
                <a:cs typeface="+mn-lt"/>
              </a:rPr>
              <a:t>採用</a:t>
            </a:r>
            <a:endParaRPr lang="zh-HK" dirty="0">
              <a:latin typeface="新細明體" panose="02020500000000000000" pitchFamily="18" charset="-120"/>
              <a:ea typeface="新細明體" panose="02020500000000000000" pitchFamily="18" charset="-120"/>
              <a:cs typeface="Calibri" panose="020F0502020204030204"/>
            </a:endParaRPr>
          </a:p>
        </p:txBody>
      </p:sp>
    </p:spTree>
    <p:extLst>
      <p:ext uri="{BB962C8B-B14F-4D97-AF65-F5344CB8AC3E}">
        <p14:creationId xmlns:p14="http://schemas.microsoft.com/office/powerpoint/2010/main" val="1748961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descr="一張含有 文字, 插口, 螢幕擷取畫面 的圖片&#10;&#10;自動產生的描述">
            <a:extLst>
              <a:ext uri="{FF2B5EF4-FFF2-40B4-BE49-F238E27FC236}">
                <a16:creationId xmlns:a16="http://schemas.microsoft.com/office/drawing/2014/main" id="{CB4AAD24-295E-4237-80AA-FD7F2AF83D31}"/>
              </a:ext>
            </a:extLst>
          </p:cNvPr>
          <p:cNvPicPr>
            <a:picLocks noChangeAspect="1"/>
          </p:cNvPicPr>
          <p:nvPr/>
        </p:nvPicPr>
        <p:blipFill>
          <a:blip r:embed="rId2"/>
          <a:stretch>
            <a:fillRect/>
          </a:stretch>
        </p:blipFill>
        <p:spPr>
          <a:xfrm>
            <a:off x="643467" y="1125304"/>
            <a:ext cx="10905066" cy="4607391"/>
          </a:xfrm>
          <a:prstGeom prst="rect">
            <a:avLst/>
          </a:prstGeom>
        </p:spPr>
      </p:pic>
      <p:sp>
        <p:nvSpPr>
          <p:cNvPr id="4" name="文字方塊 3">
            <a:extLst>
              <a:ext uri="{FF2B5EF4-FFF2-40B4-BE49-F238E27FC236}">
                <a16:creationId xmlns:a16="http://schemas.microsoft.com/office/drawing/2014/main" id="{AE90CB25-BC4C-458C-9E9B-D96F14AF9D26}"/>
              </a:ext>
            </a:extLst>
          </p:cNvPr>
          <p:cNvSpPr txBox="1"/>
          <p:nvPr/>
        </p:nvSpPr>
        <p:spPr>
          <a:xfrm>
            <a:off x="1394086" y="863694"/>
            <a:ext cx="1334125" cy="523220"/>
          </a:xfrm>
          <a:prstGeom prst="rect">
            <a:avLst/>
          </a:prstGeom>
          <a:noFill/>
        </p:spPr>
        <p:txBody>
          <a:bodyPr wrap="square" rtlCol="0">
            <a:spAutoFit/>
          </a:bodyPr>
          <a:lstStyle/>
          <a:p>
            <a:r>
              <a:rPr lang="zh-CN" altLang="en-US" sz="2800" dirty="0"/>
              <a:t>原圖</a:t>
            </a:r>
            <a:endParaRPr lang="zh-HK" altLang="en-US" sz="2800" dirty="0"/>
          </a:p>
        </p:txBody>
      </p:sp>
    </p:spTree>
    <p:extLst>
      <p:ext uri="{BB962C8B-B14F-4D97-AF65-F5344CB8AC3E}">
        <p14:creationId xmlns:p14="http://schemas.microsoft.com/office/powerpoint/2010/main" val="6317128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0B8DCBA-FEED-46EF-A140-35B904015B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FF48C751-BDBF-439A-BD4E-50A72A878E17}"/>
              </a:ext>
            </a:extLst>
          </p:cNvPr>
          <p:cNvSpPr>
            <a:spLocks noGrp="1"/>
          </p:cNvSpPr>
          <p:nvPr>
            <p:ph type="title"/>
          </p:nvPr>
        </p:nvSpPr>
        <p:spPr>
          <a:xfrm>
            <a:off x="1043631" y="873940"/>
            <a:ext cx="4928291" cy="1035781"/>
          </a:xfrm>
        </p:spPr>
        <p:txBody>
          <a:bodyPr anchor="ctr">
            <a:normAutofit/>
          </a:bodyPr>
          <a:lstStyle/>
          <a:p>
            <a:r>
              <a:rPr lang="zh-CN" altLang="en-US" sz="3600" dirty="0">
                <a:latin typeface="新細明體" panose="02020500000000000000" pitchFamily="18" charset="-120"/>
                <a:ea typeface="新細明體" panose="02020500000000000000" pitchFamily="18" charset="-120"/>
                <a:cs typeface="+mj-lt"/>
              </a:rPr>
              <a:t>支持向量機</a:t>
            </a:r>
            <a:r>
              <a:rPr lang="zh-CN" altLang="en-US" sz="3600" dirty="0">
                <a:latin typeface="新細明體" panose="02020500000000000000" pitchFamily="18" charset="-120"/>
                <a:ea typeface="新細明體" panose="02020500000000000000" pitchFamily="18" charset="-120"/>
              </a:rPr>
              <a:t>（</a:t>
            </a:r>
            <a:r>
              <a:rPr lang="en-US" altLang="zh-CN" sz="3600" dirty="0">
                <a:latin typeface="新細明體" panose="02020500000000000000" pitchFamily="18" charset="-120"/>
                <a:ea typeface="新細明體" panose="02020500000000000000" pitchFamily="18" charset="-120"/>
              </a:rPr>
              <a:t>SVM</a:t>
            </a:r>
            <a:r>
              <a:rPr lang="zh-CN" altLang="en-US" sz="3600" dirty="0">
                <a:latin typeface="新細明體" panose="02020500000000000000" pitchFamily="18" charset="-120"/>
                <a:ea typeface="新細明體" panose="02020500000000000000" pitchFamily="18" charset="-120"/>
              </a:rPr>
              <a:t>）</a:t>
            </a:r>
            <a:endParaRPr lang="zh-HK" altLang="en-US" sz="3600" dirty="0">
              <a:latin typeface="新細明體" panose="02020500000000000000" pitchFamily="18" charset="-120"/>
              <a:ea typeface="新細明體" panose="02020500000000000000" pitchFamily="18" charset="-120"/>
              <a:cs typeface="Calibri Light"/>
            </a:endParaRPr>
          </a:p>
        </p:txBody>
      </p:sp>
      <p:sp>
        <p:nvSpPr>
          <p:cNvPr id="3" name="內容版面配置區 2">
            <a:extLst>
              <a:ext uri="{FF2B5EF4-FFF2-40B4-BE49-F238E27FC236}">
                <a16:creationId xmlns:a16="http://schemas.microsoft.com/office/drawing/2014/main" id="{3940AB3D-68E1-4374-BA3F-EB704C45E315}"/>
              </a:ext>
            </a:extLst>
          </p:cNvPr>
          <p:cNvSpPr>
            <a:spLocks noGrp="1"/>
          </p:cNvSpPr>
          <p:nvPr>
            <p:ph idx="1"/>
          </p:nvPr>
        </p:nvSpPr>
        <p:spPr>
          <a:xfrm>
            <a:off x="1011961" y="2469207"/>
            <a:ext cx="4991629" cy="3677123"/>
          </a:xfrm>
        </p:spPr>
        <p:txBody>
          <a:bodyPr anchor="ctr">
            <a:noAutofit/>
          </a:bodyPr>
          <a:lstStyle/>
          <a:p>
            <a:r>
              <a:rPr lang="zh-TW" altLang="en-US" sz="1800" dirty="0">
                <a:latin typeface="新細明體" panose="02020500000000000000" pitchFamily="18" charset="-120"/>
                <a:ea typeface="新細明體" panose="02020500000000000000" pitchFamily="18" charset="-120"/>
                <a:cs typeface="+mn-lt"/>
              </a:rPr>
              <a:t>兩項數據</a:t>
            </a:r>
            <a:r>
              <a:rPr lang="en-US" altLang="zh-TW" sz="1800" dirty="0">
                <a:latin typeface="新細明體" panose="02020500000000000000" pitchFamily="18" charset="-120"/>
                <a:ea typeface="新細明體" panose="02020500000000000000" pitchFamily="18" charset="-120"/>
                <a:cs typeface="+mn-lt"/>
              </a:rPr>
              <a:t>C1</a:t>
            </a:r>
            <a:r>
              <a:rPr lang="zh-TW" altLang="en-US" sz="1800" dirty="0">
                <a:latin typeface="新細明體" panose="02020500000000000000" pitchFamily="18" charset="-120"/>
                <a:ea typeface="新細明體" panose="02020500000000000000" pitchFamily="18" charset="-120"/>
                <a:cs typeface="+mn-lt"/>
              </a:rPr>
              <a:t>和 </a:t>
            </a:r>
            <a:r>
              <a:rPr lang="en-US" altLang="zh-TW" sz="1800" dirty="0">
                <a:latin typeface="新細明體" panose="02020500000000000000" pitchFamily="18" charset="-120"/>
                <a:ea typeface="新細明體" panose="02020500000000000000" pitchFamily="18" charset="-120"/>
                <a:cs typeface="+mn-lt"/>
              </a:rPr>
              <a:t>C2</a:t>
            </a:r>
            <a:r>
              <a:rPr lang="zh-TW" altLang="en-US" sz="1800" dirty="0">
                <a:latin typeface="新細明體" panose="02020500000000000000" pitchFamily="18" charset="-120"/>
                <a:ea typeface="新細明體" panose="02020500000000000000" pitchFamily="18" charset="-120"/>
                <a:cs typeface="+mn-lt"/>
              </a:rPr>
              <a:t>​</a:t>
            </a:r>
            <a:endParaRPr lang="zh-TW" altLang="en-US" dirty="0">
              <a:latin typeface="新細明體" panose="02020500000000000000" pitchFamily="18" charset="-120"/>
              <a:ea typeface="新細明體" panose="02020500000000000000" pitchFamily="18" charset="-120"/>
              <a:cs typeface="+mn-lt"/>
            </a:endParaRPr>
          </a:p>
          <a:p>
            <a:r>
              <a:rPr lang="zh-TW" altLang="en-US" sz="1800" dirty="0">
                <a:latin typeface="新細明體" panose="02020500000000000000" pitchFamily="18" charset="-120"/>
                <a:ea typeface="新細明體" panose="02020500000000000000" pitchFamily="18" charset="-120"/>
                <a:cs typeface="+mn-lt"/>
              </a:rPr>
              <a:t>它們的數據線性可分（可通過一條直線實現對這兩類數據的精確劃分）​</a:t>
            </a:r>
            <a:endParaRPr lang="zh-TW" altLang="en-US" dirty="0">
              <a:latin typeface="新細明體" panose="02020500000000000000" pitchFamily="18" charset="-120"/>
              <a:ea typeface="新細明體" panose="02020500000000000000" pitchFamily="18" charset="-120"/>
              <a:cs typeface="+mn-lt"/>
            </a:endParaRPr>
          </a:p>
          <a:p>
            <a:r>
              <a:rPr lang="zh-TW" altLang="en-US" sz="1800" dirty="0">
                <a:latin typeface="新細明體" panose="02020500000000000000" pitchFamily="18" charset="-120"/>
                <a:ea typeface="新細明體" panose="02020500000000000000" pitchFamily="18" charset="-120"/>
                <a:cs typeface="+mn-lt"/>
              </a:rPr>
              <a:t>首先找到 </a:t>
            </a:r>
            <a:r>
              <a:rPr lang="en-US" altLang="zh-TW" sz="1800" dirty="0">
                <a:latin typeface="新細明體" panose="02020500000000000000" pitchFamily="18" charset="-120"/>
                <a:ea typeface="新細明體" panose="02020500000000000000" pitchFamily="18" charset="-120"/>
                <a:cs typeface="+mn-lt"/>
              </a:rPr>
              <a:t>C1</a:t>
            </a:r>
            <a:r>
              <a:rPr lang="zh-TW" altLang="en-US" sz="1800" dirty="0">
                <a:latin typeface="新細明體" panose="02020500000000000000" pitchFamily="18" charset="-120"/>
                <a:ea typeface="新細明體" panose="02020500000000000000" pitchFamily="18" charset="-120"/>
                <a:cs typeface="+mn-lt"/>
              </a:rPr>
              <a:t>、</a:t>
            </a:r>
            <a:r>
              <a:rPr lang="en-US" altLang="zh-TW" sz="1800" dirty="0">
                <a:latin typeface="新細明體" panose="02020500000000000000" pitchFamily="18" charset="-120"/>
                <a:ea typeface="新細明體" panose="02020500000000000000" pitchFamily="18" charset="-120"/>
                <a:cs typeface="+mn-lt"/>
              </a:rPr>
              <a:t>C2</a:t>
            </a:r>
            <a:r>
              <a:rPr lang="zh-TW" altLang="en-US" sz="1800" dirty="0">
                <a:latin typeface="新細明體" panose="02020500000000000000" pitchFamily="18" charset="-120"/>
                <a:ea typeface="新細明體" panose="02020500000000000000" pitchFamily="18" charset="-120"/>
                <a:cs typeface="+mn-lt"/>
              </a:rPr>
              <a:t> 兩項數據樣本中距離最近的樣本集合 </a:t>
            </a:r>
            <a:r>
              <a:rPr lang="en-US" altLang="zh-TW" sz="1800" dirty="0">
                <a:latin typeface="新細明體" panose="02020500000000000000" pitchFamily="18" charset="-120"/>
                <a:ea typeface="新細明體" panose="02020500000000000000" pitchFamily="18" charset="-120"/>
                <a:cs typeface="+mn-lt"/>
              </a:rPr>
              <a:t>S</a:t>
            </a:r>
            <a:r>
              <a:rPr lang="zh-TW" altLang="en-US" sz="1800" dirty="0">
                <a:latin typeface="新細明體" panose="02020500000000000000" pitchFamily="18" charset="-120"/>
                <a:ea typeface="新細明體" panose="02020500000000000000" pitchFamily="18" charset="-120"/>
                <a:cs typeface="+mn-lt"/>
              </a:rPr>
              <a:t>（</a:t>
            </a:r>
            <a:r>
              <a:rPr lang="en-US" altLang="zh-TW" sz="1800" dirty="0">
                <a:latin typeface="新細明體" panose="02020500000000000000" pitchFamily="18" charset="-120"/>
                <a:ea typeface="新細明體" panose="02020500000000000000" pitchFamily="18" charset="-120"/>
                <a:cs typeface="+mn-lt"/>
              </a:rPr>
              <a:t>C1</a:t>
            </a:r>
            <a:r>
              <a:rPr lang="zh-TW" altLang="en-US" sz="1800" dirty="0">
                <a:latin typeface="新細明體" panose="02020500000000000000" pitchFamily="18" charset="-120"/>
                <a:ea typeface="新細明體" panose="02020500000000000000" pitchFamily="18" charset="-120"/>
                <a:cs typeface="+mn-lt"/>
              </a:rPr>
              <a:t>）和 </a:t>
            </a:r>
            <a:r>
              <a:rPr lang="en-US" altLang="zh-TW" sz="1800" dirty="0">
                <a:latin typeface="新細明體" panose="02020500000000000000" pitchFamily="18" charset="-120"/>
                <a:ea typeface="新細明體" panose="02020500000000000000" pitchFamily="18" charset="-120"/>
                <a:cs typeface="+mn-lt"/>
              </a:rPr>
              <a:t>S</a:t>
            </a:r>
            <a:r>
              <a:rPr lang="zh-TW" altLang="en-US" sz="1800" dirty="0">
                <a:latin typeface="新細明體" panose="02020500000000000000" pitchFamily="18" charset="-120"/>
                <a:ea typeface="新細明體" panose="02020500000000000000" pitchFamily="18" charset="-120"/>
                <a:cs typeface="+mn-lt"/>
              </a:rPr>
              <a:t>（</a:t>
            </a:r>
            <a:r>
              <a:rPr lang="en-US" altLang="zh-TW" sz="1800" dirty="0">
                <a:latin typeface="新細明體" panose="02020500000000000000" pitchFamily="18" charset="-120"/>
                <a:ea typeface="新細明體" panose="02020500000000000000" pitchFamily="18" charset="-120"/>
                <a:cs typeface="+mn-lt"/>
              </a:rPr>
              <a:t>C2</a:t>
            </a:r>
            <a:r>
              <a:rPr lang="zh-TW" altLang="en-US" sz="1800" dirty="0">
                <a:latin typeface="新細明體" panose="02020500000000000000" pitchFamily="18" charset="-120"/>
                <a:ea typeface="新細明體" panose="02020500000000000000" pitchFamily="18" charset="-120"/>
                <a:cs typeface="+mn-lt"/>
              </a:rPr>
              <a:t>）</a:t>
            </a:r>
            <a:r>
              <a:rPr lang="en-US" altLang="zh-TW" sz="1800" dirty="0">
                <a:latin typeface="新細明體" panose="02020500000000000000" pitchFamily="18" charset="-120"/>
                <a:ea typeface="新細明體" panose="02020500000000000000" pitchFamily="18" charset="-120"/>
                <a:cs typeface="+mn-lt"/>
                <a:sym typeface="Wingdings" panose="05000000000000000000" pitchFamily="2" charset="2"/>
              </a:rPr>
              <a:t> S</a:t>
            </a:r>
            <a:r>
              <a:rPr lang="zh-TW" altLang="en-US" sz="1800" dirty="0">
                <a:latin typeface="新細明體" panose="02020500000000000000" pitchFamily="18" charset="-120"/>
                <a:ea typeface="新細明體" panose="02020500000000000000" pitchFamily="18" charset="-120"/>
                <a:cs typeface="+mn-lt"/>
                <a:sym typeface="Wingdings" panose="05000000000000000000" pitchFamily="2" charset="2"/>
              </a:rPr>
              <a:t>為</a:t>
            </a:r>
            <a:r>
              <a:rPr lang="zh-TW" altLang="en-US" sz="1800" dirty="0">
                <a:latin typeface="新細明體" panose="02020500000000000000" pitchFamily="18" charset="-120"/>
                <a:ea typeface="新細明體" panose="02020500000000000000" pitchFamily="18" charset="-120"/>
                <a:cs typeface="+mn-lt"/>
              </a:rPr>
              <a:t>支持向量集（</a:t>
            </a:r>
            <a:r>
              <a:rPr lang="en-US" altLang="zh-TW" sz="1800" dirty="0">
                <a:latin typeface="新細明體" panose="02020500000000000000" pitchFamily="18" charset="-120"/>
                <a:ea typeface="新細明體" panose="02020500000000000000" pitchFamily="18" charset="-120"/>
                <a:cs typeface="+mn-lt"/>
              </a:rPr>
              <a:t>Support</a:t>
            </a:r>
            <a:r>
              <a:rPr lang="zh-TW" altLang="en-US" sz="1800" dirty="0">
                <a:latin typeface="新細明體" panose="02020500000000000000" pitchFamily="18" charset="-120"/>
                <a:ea typeface="新細明體" panose="02020500000000000000" pitchFamily="18" charset="-120"/>
                <a:cs typeface="+mn-lt"/>
              </a:rPr>
              <a:t> </a:t>
            </a:r>
            <a:r>
              <a:rPr lang="en-US" altLang="zh-TW" sz="1800" dirty="0">
                <a:latin typeface="新細明體" panose="02020500000000000000" pitchFamily="18" charset="-120"/>
                <a:ea typeface="新細明體" panose="02020500000000000000" pitchFamily="18" charset="-120"/>
                <a:cs typeface="+mn-lt"/>
              </a:rPr>
              <a:t>Vector</a:t>
            </a:r>
            <a:r>
              <a:rPr lang="zh-TW" altLang="en-US" sz="1800" dirty="0">
                <a:latin typeface="新細明體" panose="02020500000000000000" pitchFamily="18" charset="-120"/>
                <a:ea typeface="新細明體" panose="02020500000000000000" pitchFamily="18" charset="-120"/>
                <a:cs typeface="+mn-lt"/>
              </a:rPr>
              <a:t> </a:t>
            </a:r>
            <a:r>
              <a:rPr lang="en-US" altLang="zh-TW" sz="1800" dirty="0">
                <a:latin typeface="新細明體" panose="02020500000000000000" pitchFamily="18" charset="-120"/>
                <a:ea typeface="新細明體" panose="02020500000000000000" pitchFamily="18" charset="-120"/>
                <a:cs typeface="+mn-lt"/>
              </a:rPr>
              <a:t>Set</a:t>
            </a:r>
            <a:r>
              <a:rPr lang="zh-TW" altLang="en-US" sz="1800" dirty="0">
                <a:latin typeface="新細明體" panose="02020500000000000000" pitchFamily="18" charset="-120"/>
                <a:ea typeface="新細明體" panose="02020500000000000000" pitchFamily="18" charset="-120"/>
                <a:cs typeface="+mn-lt"/>
              </a:rPr>
              <a:t> ）​</a:t>
            </a:r>
            <a:endParaRPr lang="zh-TW" altLang="en-US" dirty="0">
              <a:latin typeface="新細明體" panose="02020500000000000000" pitchFamily="18" charset="-120"/>
              <a:ea typeface="新細明體" panose="02020500000000000000" pitchFamily="18" charset="-120"/>
              <a:cs typeface="+mn-lt"/>
            </a:endParaRPr>
          </a:p>
          <a:p>
            <a:r>
              <a:rPr lang="zh-TW" altLang="en-US" sz="1800" dirty="0">
                <a:latin typeface="新細明體" panose="02020500000000000000" pitchFamily="18" charset="-120"/>
                <a:ea typeface="新細明體" panose="02020500000000000000" pitchFamily="18" charset="-120"/>
                <a:cs typeface="+mn-lt"/>
              </a:rPr>
              <a:t>每個支持向量集中的樣本到分類面</a:t>
            </a:r>
            <a:r>
              <a:rPr lang="en-US" altLang="zh-TW" sz="1800" dirty="0">
                <a:latin typeface="新細明體" panose="02020500000000000000" pitchFamily="18" charset="-120"/>
                <a:ea typeface="新細明體" panose="02020500000000000000" pitchFamily="18" charset="-120"/>
                <a:cs typeface="+mn-lt"/>
              </a:rPr>
              <a:t>L</a:t>
            </a:r>
            <a:r>
              <a:rPr lang="zh-TW" altLang="en-US" sz="1800" dirty="0">
                <a:latin typeface="新細明體" panose="02020500000000000000" pitchFamily="18" charset="-120"/>
                <a:ea typeface="新細明體" panose="02020500000000000000" pitchFamily="18" charset="-120"/>
                <a:cs typeface="+mn-lt"/>
              </a:rPr>
              <a:t>的距離都是相等的，因而形成兩條類邊界線（右圖的平行虛線）​</a:t>
            </a:r>
            <a:endParaRPr lang="zh-TW" altLang="en-US" dirty="0">
              <a:latin typeface="新細明體" panose="02020500000000000000" pitchFamily="18" charset="-120"/>
              <a:ea typeface="新細明體" panose="02020500000000000000" pitchFamily="18" charset="-120"/>
              <a:cs typeface="+mn-lt"/>
            </a:endParaRPr>
          </a:p>
          <a:p>
            <a:r>
              <a:rPr lang="zh-TW" altLang="en-US" sz="1800" dirty="0">
                <a:latin typeface="新細明體" panose="02020500000000000000" pitchFamily="18" charset="-120"/>
                <a:ea typeface="新細明體" panose="02020500000000000000" pitchFamily="18" charset="-120"/>
                <a:cs typeface="+mn-lt"/>
              </a:rPr>
              <a:t>兩條類邊界線間的距離為邊界​</a:t>
            </a:r>
            <a:endParaRPr lang="zh-TW" altLang="en-US" dirty="0">
              <a:latin typeface="新細明體" panose="02020500000000000000" pitchFamily="18" charset="-120"/>
              <a:ea typeface="新細明體" panose="02020500000000000000" pitchFamily="18" charset="-120"/>
              <a:cs typeface="+mn-lt"/>
            </a:endParaRPr>
          </a:p>
          <a:p>
            <a:r>
              <a:rPr lang="zh-TW" altLang="en-US" sz="1800" dirty="0">
                <a:latin typeface="新細明體" panose="02020500000000000000" pitchFamily="18" charset="-120"/>
                <a:ea typeface="新細明體" panose="02020500000000000000" pitchFamily="18" charset="-120"/>
                <a:cs typeface="+mn-lt"/>
              </a:rPr>
              <a:t>找到分類面</a:t>
            </a:r>
            <a:r>
              <a:rPr lang="en-US" altLang="zh-TW" sz="1800" dirty="0">
                <a:latin typeface="新細明體" panose="02020500000000000000" pitchFamily="18" charset="-120"/>
                <a:ea typeface="新細明體" panose="02020500000000000000" pitchFamily="18" charset="-120"/>
                <a:cs typeface="+mn-lt"/>
              </a:rPr>
              <a:t>L</a:t>
            </a:r>
            <a:r>
              <a:rPr lang="zh-TW" altLang="en-US" sz="1800" dirty="0">
                <a:latin typeface="新細明體" panose="02020500000000000000" pitchFamily="18" charset="-120"/>
                <a:ea typeface="新細明體" panose="02020500000000000000" pitchFamily="18" charset="-120"/>
                <a:cs typeface="+mn-lt"/>
              </a:rPr>
              <a:t>，且使基於</a:t>
            </a:r>
            <a:r>
              <a:rPr lang="en-US" altLang="zh-TW" sz="1800" dirty="0">
                <a:latin typeface="新細明體" panose="02020500000000000000" pitchFamily="18" charset="-120"/>
                <a:ea typeface="新細明體" panose="02020500000000000000" pitchFamily="18" charset="-120"/>
                <a:cs typeface="+mn-lt"/>
              </a:rPr>
              <a:t>L</a:t>
            </a:r>
            <a:r>
              <a:rPr lang="zh-HK" altLang="en-US" sz="1800" dirty="0">
                <a:latin typeface="新細明體" panose="02020500000000000000" pitchFamily="18" charset="-120"/>
                <a:ea typeface="新細明體" panose="02020500000000000000" pitchFamily="18" charset="-120"/>
                <a:cs typeface="+mn-lt"/>
              </a:rPr>
              <a:t>得到</a:t>
            </a:r>
            <a:r>
              <a:rPr lang="zh-TW" altLang="en-US" sz="1800" dirty="0">
                <a:latin typeface="新細明體" panose="02020500000000000000" pitchFamily="18" charset="-120"/>
                <a:ea typeface="新細明體" panose="02020500000000000000" pitchFamily="18" charset="-120"/>
                <a:cs typeface="+mn-lt"/>
              </a:rPr>
              <a:t>的邊界最大的分類器 </a:t>
            </a:r>
            <a:r>
              <a:rPr lang="en-US" altLang="zh-TW" sz="1800" dirty="0">
                <a:latin typeface="新細明體" panose="02020500000000000000" pitchFamily="18" charset="-120"/>
                <a:ea typeface="新細明體" panose="02020500000000000000" pitchFamily="18" charset="-120"/>
                <a:cs typeface="+mn-lt"/>
                <a:sym typeface="Wingdings" panose="05000000000000000000" pitchFamily="2" charset="2"/>
              </a:rPr>
              <a:t></a:t>
            </a:r>
            <a:r>
              <a:rPr lang="zh-TW" altLang="en-US" sz="1800"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en-US" altLang="zh-TW" sz="1800" dirty="0">
                <a:latin typeface="新細明體" panose="02020500000000000000" pitchFamily="18" charset="-120"/>
                <a:ea typeface="新細明體" panose="02020500000000000000" pitchFamily="18" charset="-120"/>
                <a:cs typeface="+mn-lt"/>
                <a:sym typeface="Wingdings" panose="05000000000000000000" pitchFamily="2" charset="2"/>
              </a:rPr>
              <a:t>SVM</a:t>
            </a:r>
            <a:r>
              <a:rPr lang="zh-TW" altLang="en-US" sz="1800" dirty="0">
                <a:latin typeface="新細明體" panose="02020500000000000000" pitchFamily="18" charset="-120"/>
                <a:ea typeface="新細明體" panose="02020500000000000000" pitchFamily="18" charset="-120"/>
                <a:cs typeface="+mn-lt"/>
                <a:sym typeface="Wingdings" panose="05000000000000000000" pitchFamily="2" charset="2"/>
              </a:rPr>
              <a:t>​</a:t>
            </a:r>
            <a:endParaRPr lang="zh-TW" altLang="en-US" dirty="0">
              <a:latin typeface="新細明體" panose="02020500000000000000" pitchFamily="18" charset="-120"/>
              <a:ea typeface="新細明體" panose="02020500000000000000" pitchFamily="18" charset="-120"/>
              <a:cs typeface="+mn-lt"/>
              <a:sym typeface="Wingdings" panose="05000000000000000000" pitchFamily="2" charset="2"/>
            </a:endParaRPr>
          </a:p>
          <a:p>
            <a:r>
              <a:rPr lang="zh-TW" altLang="en-US" sz="1800" dirty="0">
                <a:latin typeface="新細明體" panose="02020500000000000000" pitchFamily="18" charset="-120"/>
                <a:ea typeface="新細明體" panose="02020500000000000000" pitchFamily="18" charset="-120"/>
                <a:cs typeface="+mn-lt"/>
                <a:sym typeface="Wingdings" panose="05000000000000000000" pitchFamily="2" charset="2"/>
              </a:rPr>
              <a:t>這種</a:t>
            </a:r>
            <a:r>
              <a:rPr lang="en-US" altLang="zh-TW" sz="1800" dirty="0">
                <a:latin typeface="新細明體" panose="02020500000000000000" pitchFamily="18" charset="-120"/>
                <a:ea typeface="新細明體" panose="02020500000000000000" pitchFamily="18" charset="-120"/>
                <a:cs typeface="+mn-lt"/>
                <a:sym typeface="Wingdings" panose="05000000000000000000" pitchFamily="2" charset="2"/>
              </a:rPr>
              <a:t>SVM</a:t>
            </a:r>
            <a:r>
              <a:rPr lang="zh-TW" altLang="en-US" sz="1800" dirty="0">
                <a:latin typeface="新細明體" panose="02020500000000000000" pitchFamily="18" charset="-120"/>
                <a:ea typeface="新細明體" panose="02020500000000000000" pitchFamily="18" charset="-120"/>
                <a:cs typeface="+mn-lt"/>
                <a:sym typeface="Wingdings" panose="05000000000000000000" pitchFamily="2" charset="2"/>
              </a:rPr>
              <a:t>屬於</a:t>
            </a:r>
            <a:r>
              <a:rPr lang="zh-TW" altLang="en-US" sz="1800" dirty="0">
                <a:latin typeface="新細明體" panose="02020500000000000000" pitchFamily="18" charset="-120"/>
                <a:ea typeface="新細明體" panose="02020500000000000000" pitchFamily="18" charset="-120"/>
                <a:cs typeface="+mn-lt"/>
              </a:rPr>
              <a:t>綫性分類模型</a:t>
            </a:r>
            <a:endParaRPr lang="zh-TW" altLang="en-US" dirty="0">
              <a:latin typeface="新細明體" panose="02020500000000000000" pitchFamily="18" charset="-120"/>
              <a:ea typeface="新細明體" panose="02020500000000000000" pitchFamily="18" charset="-120"/>
              <a:cs typeface="+mn-lt"/>
            </a:endParaRPr>
          </a:p>
        </p:txBody>
      </p:sp>
      <p:cxnSp>
        <p:nvCxnSpPr>
          <p:cNvPr id="29" name="Straight Connector 28">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5F173DFD-E2B5-4092-8085-B3E2FF9C91C1}"/>
              </a:ext>
            </a:extLst>
          </p:cNvPr>
          <p:cNvPicPr>
            <a:picLocks noChangeAspect="1"/>
          </p:cNvPicPr>
          <p:nvPr/>
        </p:nvPicPr>
        <p:blipFill>
          <a:blip r:embed="rId2"/>
          <a:stretch>
            <a:fillRect/>
          </a:stretch>
        </p:blipFill>
        <p:spPr>
          <a:xfrm>
            <a:off x="6352831" y="747712"/>
            <a:ext cx="5419725" cy="4752975"/>
          </a:xfrm>
          <a:prstGeom prst="rect">
            <a:avLst/>
          </a:prstGeom>
        </p:spPr>
      </p:pic>
    </p:spTree>
    <p:extLst>
      <p:ext uri="{BB962C8B-B14F-4D97-AF65-F5344CB8AC3E}">
        <p14:creationId xmlns:p14="http://schemas.microsoft.com/office/powerpoint/2010/main" val="2922996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91229EDF-6ED4-4E5B-89EF-C852E75DA04B}"/>
              </a:ext>
            </a:extLst>
          </p:cNvPr>
          <p:cNvSpPr>
            <a:spLocks noGrp="1"/>
          </p:cNvSpPr>
          <p:nvPr>
            <p:ph type="title"/>
          </p:nvPr>
        </p:nvSpPr>
        <p:spPr>
          <a:xfrm>
            <a:off x="645064" y="525982"/>
            <a:ext cx="4282983" cy="1200361"/>
          </a:xfrm>
        </p:spPr>
        <p:txBody>
          <a:bodyPr anchor="b">
            <a:normAutofit/>
          </a:bodyPr>
          <a:lstStyle/>
          <a:p>
            <a:r>
              <a:rPr lang="zh-TW" altLang="en-US" sz="3600" dirty="0">
                <a:latin typeface="新細明體" panose="02020500000000000000" pitchFamily="18" charset="-120"/>
                <a:ea typeface="新細明體" panose="02020500000000000000" pitchFamily="18" charset="-120"/>
                <a:cs typeface="+mj-lt"/>
              </a:rPr>
              <a:t>非線性分類的</a:t>
            </a:r>
            <a:r>
              <a:rPr lang="en-US" altLang="zh-TW" sz="3600" dirty="0">
                <a:latin typeface="新細明體" panose="02020500000000000000" pitchFamily="18" charset="-120"/>
                <a:ea typeface="新細明體" panose="02020500000000000000" pitchFamily="18" charset="-120"/>
                <a:cs typeface="+mj-lt"/>
              </a:rPr>
              <a:t>SVM</a:t>
            </a:r>
            <a:r>
              <a:rPr lang="zh-TW" altLang="en-US" sz="3600" dirty="0">
                <a:latin typeface="新細明體" panose="02020500000000000000" pitchFamily="18" charset="-120"/>
                <a:ea typeface="新細明體" panose="02020500000000000000" pitchFamily="18" charset="-120"/>
                <a:cs typeface="+mj-lt"/>
              </a:rPr>
              <a:t>​</a:t>
            </a:r>
            <a:endParaRPr lang="zh-TW" altLang="en-US" dirty="0">
              <a:latin typeface="新細明體" panose="02020500000000000000" pitchFamily="18" charset="-120"/>
              <a:ea typeface="新細明體" panose="02020500000000000000" pitchFamily="18" charset="-120"/>
            </a:endParaRPr>
          </a:p>
        </p:txBody>
      </p:sp>
      <p:sp>
        <p:nvSpPr>
          <p:cNvPr id="35" name="Rectangle 34">
            <a:extLst>
              <a:ext uri="{FF2B5EF4-FFF2-40B4-BE49-F238E27FC236}">
                <a16:creationId xmlns:a16="http://schemas.microsoft.com/office/drawing/2014/main"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2149EFED-DD5D-4047-93C4-2A56FBEAAB7A}"/>
              </a:ext>
            </a:extLst>
          </p:cNvPr>
          <p:cNvSpPr>
            <a:spLocks noGrp="1"/>
          </p:cNvSpPr>
          <p:nvPr>
            <p:ph idx="1"/>
          </p:nvPr>
        </p:nvSpPr>
        <p:spPr>
          <a:xfrm>
            <a:off x="645066" y="2031101"/>
            <a:ext cx="4282984" cy="3511943"/>
          </a:xfrm>
        </p:spPr>
        <p:txBody>
          <a:bodyPr anchor="ctr">
            <a:normAutofit/>
          </a:bodyPr>
          <a:lstStyle/>
          <a:p>
            <a:r>
              <a:rPr lang="zh-CN" sz="2400" dirty="0">
                <a:latin typeface="新細明體" panose="02020500000000000000" pitchFamily="18" charset="-120"/>
                <a:ea typeface="新細明體" panose="02020500000000000000" pitchFamily="18" charset="-120"/>
                <a:cs typeface="+mn-lt"/>
              </a:rPr>
              <a:t>通過</a:t>
            </a:r>
            <a:r>
              <a:rPr lang="zh-CN" altLang="en-US" sz="2400" dirty="0">
                <a:solidFill>
                  <a:srgbClr val="009BD2"/>
                </a:solidFill>
                <a:latin typeface="新細明體" panose="02020500000000000000" pitchFamily="18" charset="-120"/>
                <a:ea typeface="新細明體" panose="02020500000000000000" pitchFamily="18" charset="-120"/>
                <a:cs typeface="+mn-lt"/>
              </a:rPr>
              <a:t>核</a:t>
            </a:r>
            <a:r>
              <a:rPr lang="zh-CN" sz="2400" dirty="0">
                <a:solidFill>
                  <a:srgbClr val="009BD2"/>
                </a:solidFill>
                <a:latin typeface="新細明體" panose="02020500000000000000" pitchFamily="18" charset="-120"/>
                <a:ea typeface="新細明體" panose="02020500000000000000" pitchFamily="18" charset="-120"/>
                <a:cs typeface="+mn-lt"/>
              </a:rPr>
              <a:t>函</a:t>
            </a:r>
            <a:r>
              <a:rPr lang="zh-CN" altLang="en-US" sz="2400" dirty="0">
                <a:solidFill>
                  <a:srgbClr val="009BD2"/>
                </a:solidFill>
                <a:latin typeface="新細明體" panose="02020500000000000000" pitchFamily="18" charset="-120"/>
                <a:ea typeface="新細明體" panose="02020500000000000000" pitchFamily="18" charset="-120"/>
                <a:cs typeface="+mn-lt"/>
              </a:rPr>
              <a:t>數</a:t>
            </a:r>
            <a:r>
              <a:rPr lang="zh-CN" altLang="en-US" sz="2400" dirty="0">
                <a:latin typeface="新細明體" panose="02020500000000000000" pitchFamily="18" charset="-120"/>
                <a:ea typeface="新細明體" panose="02020500000000000000" pitchFamily="18" charset="-120"/>
                <a:cs typeface="+mn-lt"/>
              </a:rPr>
              <a:t>（</a:t>
            </a:r>
            <a:r>
              <a:rPr lang="en-US" altLang="zh-CN" sz="2400" dirty="0">
                <a:latin typeface="新細明體" panose="02020500000000000000" pitchFamily="18" charset="-120"/>
                <a:ea typeface="新細明體" panose="02020500000000000000" pitchFamily="18" charset="-120"/>
                <a:cs typeface="+mn-lt"/>
              </a:rPr>
              <a:t>Kernel</a:t>
            </a:r>
            <a:r>
              <a:rPr lang="zh-CN" altLang="en-US" sz="2400" dirty="0">
                <a:latin typeface="新細明體" panose="02020500000000000000" pitchFamily="18" charset="-120"/>
                <a:ea typeface="新細明體" panose="02020500000000000000" pitchFamily="18" charset="-120"/>
                <a:cs typeface="+mn-lt"/>
              </a:rPr>
              <a:t> </a:t>
            </a:r>
            <a:r>
              <a:rPr lang="en-US" altLang="zh-CN" sz="2400" dirty="0">
                <a:latin typeface="新細明體" panose="02020500000000000000" pitchFamily="18" charset="-120"/>
                <a:ea typeface="新細明體" panose="02020500000000000000" pitchFamily="18" charset="-120"/>
                <a:cs typeface="+mn-lt"/>
              </a:rPr>
              <a:t>Function</a:t>
            </a:r>
            <a:r>
              <a:rPr lang="zh-CN" altLang="en-US" sz="2400" dirty="0">
                <a:latin typeface="新細明體" panose="02020500000000000000" pitchFamily="18" charset="-120"/>
                <a:ea typeface="新細明體" panose="02020500000000000000" pitchFamily="18" charset="-120"/>
                <a:cs typeface="+mn-lt"/>
              </a:rPr>
              <a:t> ）</a:t>
            </a:r>
            <a:r>
              <a:rPr lang="zh-CN" sz="2400" dirty="0">
                <a:latin typeface="新細明體" panose="02020500000000000000" pitchFamily="18" charset="-120"/>
                <a:ea typeface="新細明體" panose="02020500000000000000" pitchFamily="18" charset="-120"/>
                <a:cs typeface="+mn-lt"/>
              </a:rPr>
              <a:t>實現</a:t>
            </a:r>
            <a:r>
              <a:rPr lang="zh-CN" altLang="en-US" sz="2400" dirty="0">
                <a:latin typeface="新細明體" panose="02020500000000000000" pitchFamily="18" charset="-120"/>
                <a:ea typeface="新細明體" panose="02020500000000000000" pitchFamily="18" charset="-120"/>
                <a:cs typeface="+mn-lt"/>
              </a:rPr>
              <a:t> </a:t>
            </a:r>
            <a:endParaRPr lang="en-US" altLang="zh-HK" sz="2400" dirty="0">
              <a:latin typeface="新細明體" panose="02020500000000000000" pitchFamily="18" charset="-120"/>
              <a:ea typeface="新細明體" panose="02020500000000000000" pitchFamily="18" charset="-120"/>
            </a:endParaRPr>
          </a:p>
          <a:p>
            <a:r>
              <a:rPr lang="zh-CN" altLang="en-US" sz="2400" dirty="0">
                <a:latin typeface="新細明體" panose="02020500000000000000" pitchFamily="18" charset="-120"/>
                <a:ea typeface="新細明體" panose="02020500000000000000" pitchFamily="18" charset="-120"/>
                <a:cs typeface="+mn-lt"/>
              </a:rPr>
              <a:t>通過</a:t>
            </a:r>
            <a:r>
              <a:rPr lang="zh-CN" altLang="en-US" sz="2400" dirty="0">
                <a:solidFill>
                  <a:srgbClr val="009BD2"/>
                </a:solidFill>
                <a:latin typeface="新細明體" panose="02020500000000000000" pitchFamily="18" charset="-120"/>
                <a:ea typeface="新細明體" panose="02020500000000000000" pitchFamily="18" charset="-120"/>
                <a:cs typeface="+mn-lt"/>
              </a:rPr>
              <a:t>映射</a:t>
            </a:r>
            <a:r>
              <a:rPr lang="zh-CN" sz="2400" dirty="0">
                <a:solidFill>
                  <a:srgbClr val="009BD2"/>
                </a:solidFill>
                <a:latin typeface="新細明體" panose="02020500000000000000" pitchFamily="18" charset="-120"/>
                <a:ea typeface="新細明體" panose="02020500000000000000" pitchFamily="18" charset="-120"/>
                <a:cs typeface="+mn-lt"/>
              </a:rPr>
              <a:t>函</a:t>
            </a:r>
            <a:r>
              <a:rPr lang="zh-CN" altLang="en-US" sz="2400" dirty="0">
                <a:solidFill>
                  <a:srgbClr val="009BD2"/>
                </a:solidFill>
                <a:latin typeface="新細明體" panose="02020500000000000000" pitchFamily="18" charset="-120"/>
                <a:ea typeface="新細明體" panose="02020500000000000000" pitchFamily="18" charset="-120"/>
                <a:cs typeface="+mn-lt"/>
              </a:rPr>
              <a:t>數</a:t>
            </a:r>
            <a:r>
              <a:rPr lang="zh-CN" altLang="en-US" sz="2400" dirty="0">
                <a:latin typeface="新細明體" panose="02020500000000000000" pitchFamily="18" charset="-120"/>
                <a:ea typeface="新細明體" panose="02020500000000000000" pitchFamily="18" charset="-120"/>
                <a:cs typeface="+mn-lt"/>
              </a:rPr>
              <a:t>（ </a:t>
            </a:r>
            <a:r>
              <a:rPr lang="en-US" altLang="zh-CN" sz="2400" dirty="0">
                <a:latin typeface="新細明體" panose="02020500000000000000" pitchFamily="18" charset="-120"/>
                <a:ea typeface="新細明體" panose="02020500000000000000" pitchFamily="18" charset="-120"/>
                <a:cs typeface="+mn-lt"/>
              </a:rPr>
              <a:t>Projection</a:t>
            </a:r>
            <a:r>
              <a:rPr lang="zh-CN" altLang="en-US" sz="2400" dirty="0">
                <a:latin typeface="新細明體" panose="02020500000000000000" pitchFamily="18" charset="-120"/>
                <a:ea typeface="新細明體" panose="02020500000000000000" pitchFamily="18" charset="-120"/>
                <a:cs typeface="+mn-lt"/>
              </a:rPr>
              <a:t> </a:t>
            </a:r>
            <a:r>
              <a:rPr lang="en-US" altLang="zh-CN" sz="2400" dirty="0">
                <a:latin typeface="新細明體" panose="02020500000000000000" pitchFamily="18" charset="-120"/>
                <a:ea typeface="新細明體" panose="02020500000000000000" pitchFamily="18" charset="-120"/>
                <a:cs typeface="+mn-lt"/>
              </a:rPr>
              <a:t>Function</a:t>
            </a:r>
            <a:r>
              <a:rPr lang="zh-CN" altLang="en-US" sz="2400" dirty="0">
                <a:latin typeface="新細明體" panose="02020500000000000000" pitchFamily="18" charset="-120"/>
                <a:ea typeface="新細明體" panose="02020500000000000000" pitchFamily="18" charset="-120"/>
                <a:cs typeface="+mn-lt"/>
              </a:rPr>
              <a:t> ）</a:t>
            </a:r>
            <a:r>
              <a:rPr lang="zh-CN" sz="2400" dirty="0">
                <a:latin typeface="新細明體" panose="02020500000000000000" pitchFamily="18" charset="-120"/>
                <a:ea typeface="新細明體" panose="02020500000000000000" pitchFamily="18" charset="-120"/>
                <a:cs typeface="+mn-lt"/>
              </a:rPr>
              <a:t>將數據</a:t>
            </a:r>
            <a:r>
              <a:rPr lang="zh-CN" altLang="en-US" sz="2400" dirty="0">
                <a:latin typeface="新細明體" panose="02020500000000000000" pitchFamily="18" charset="-120"/>
                <a:ea typeface="新細明體" panose="02020500000000000000" pitchFamily="18" charset="-120"/>
                <a:cs typeface="+mn-lt"/>
              </a:rPr>
              <a:t>映射到高維空間 </a:t>
            </a:r>
            <a:endParaRPr lang="zh-HK" sz="3600" dirty="0">
              <a:latin typeface="新細明體" panose="02020500000000000000" pitchFamily="18" charset="-120"/>
              <a:ea typeface="新細明體" panose="02020500000000000000" pitchFamily="18" charset="-120"/>
              <a:cs typeface="Calibri"/>
            </a:endParaRPr>
          </a:p>
          <a:p>
            <a:r>
              <a:rPr lang="en-US" altLang="zh-CN" sz="2400" dirty="0">
                <a:latin typeface="新細明體" panose="02020500000000000000" pitchFamily="18" charset="-120"/>
                <a:ea typeface="新細明體" panose="02020500000000000000" pitchFamily="18" charset="-120"/>
                <a:cs typeface="+mn-lt"/>
              </a:rPr>
              <a:t>SVM</a:t>
            </a:r>
            <a:r>
              <a:rPr lang="zh-CN" altLang="en-US" sz="2400" dirty="0">
                <a:latin typeface="新細明體" panose="02020500000000000000" pitchFamily="18" charset="-120"/>
                <a:ea typeface="新細明體" panose="02020500000000000000" pitchFamily="18" charset="-120"/>
                <a:cs typeface="+mn-lt"/>
              </a:rPr>
              <a:t> </a:t>
            </a:r>
            <a:r>
              <a:rPr lang="zh-CN" sz="2400" dirty="0">
                <a:latin typeface="新細明體" panose="02020500000000000000" pitchFamily="18" charset="-120"/>
                <a:ea typeface="新細明體" panose="02020500000000000000" pitchFamily="18" charset="-120"/>
                <a:cs typeface="+mn-lt"/>
              </a:rPr>
              <a:t>在高維空間中的綫性分類面（右圖平面）對應到原始數據空間是一條封閉曲綫 </a:t>
            </a:r>
            <a:endParaRPr lang="zh-HK" sz="3600" dirty="0">
              <a:latin typeface="新細明體" panose="02020500000000000000" pitchFamily="18" charset="-120"/>
              <a:ea typeface="新細明體" panose="02020500000000000000" pitchFamily="18" charset="-120"/>
              <a:cs typeface="Calibri"/>
            </a:endParaRPr>
          </a:p>
        </p:txBody>
      </p:sp>
      <p:sp>
        <p:nvSpPr>
          <p:cNvPr id="37" name="Rectangle 36">
            <a:extLst>
              <a:ext uri="{FF2B5EF4-FFF2-40B4-BE49-F238E27FC236}">
                <a16:creationId xmlns:a16="http://schemas.microsoft.com/office/drawing/2014/main"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圖片 10">
            <a:extLst>
              <a:ext uri="{FF2B5EF4-FFF2-40B4-BE49-F238E27FC236}">
                <a16:creationId xmlns:a16="http://schemas.microsoft.com/office/drawing/2014/main" id="{C92D1211-3E76-4893-B239-5D5092F1654C}"/>
              </a:ext>
            </a:extLst>
          </p:cNvPr>
          <p:cNvPicPr>
            <a:picLocks noChangeAspect="1"/>
          </p:cNvPicPr>
          <p:nvPr/>
        </p:nvPicPr>
        <p:blipFill>
          <a:blip r:embed="rId2"/>
          <a:stretch>
            <a:fillRect/>
          </a:stretch>
        </p:blipFill>
        <p:spPr>
          <a:xfrm>
            <a:off x="5987738" y="2018121"/>
            <a:ext cx="5628018" cy="2588888"/>
          </a:xfrm>
          <a:prstGeom prst="rect">
            <a:avLst/>
          </a:prstGeom>
        </p:spPr>
      </p:pic>
    </p:spTree>
    <p:extLst>
      <p:ext uri="{BB962C8B-B14F-4D97-AF65-F5344CB8AC3E}">
        <p14:creationId xmlns:p14="http://schemas.microsoft.com/office/powerpoint/2010/main" val="3524771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317F95-77DE-4A4D-B035-9BA76D0C62C6}"/>
              </a:ext>
            </a:extLst>
          </p:cNvPr>
          <p:cNvSpPr>
            <a:spLocks noGrp="1"/>
          </p:cNvSpPr>
          <p:nvPr>
            <p:ph type="title"/>
          </p:nvPr>
        </p:nvSpPr>
        <p:spPr/>
        <p:txBody>
          <a:bodyPr/>
          <a:lstStyle/>
          <a:p>
            <a:r>
              <a:rPr lang="zh-HK" dirty="0">
                <a:latin typeface="新細明體" panose="02020500000000000000" pitchFamily="18" charset="-120"/>
                <a:ea typeface="新細明體" panose="02020500000000000000" pitchFamily="18" charset="-120"/>
                <a:cs typeface="+mj-lt"/>
              </a:rPr>
              <a:t>支持向量機</a:t>
            </a:r>
            <a:r>
              <a:rPr lang="zh-HK" altLang="en-US" dirty="0">
                <a:latin typeface="新細明體" panose="02020500000000000000" pitchFamily="18" charset="-120"/>
                <a:ea typeface="新細明體" panose="02020500000000000000" pitchFamily="18" charset="-120"/>
                <a:cs typeface="+mj-lt"/>
              </a:rPr>
              <a:t>（</a:t>
            </a:r>
            <a:r>
              <a:rPr lang="en-US" altLang="zh-HK" dirty="0">
                <a:latin typeface="新細明體" panose="02020500000000000000" pitchFamily="18" charset="-120"/>
                <a:ea typeface="新細明體" panose="02020500000000000000" pitchFamily="18" charset="-120"/>
                <a:cs typeface="+mj-lt"/>
              </a:rPr>
              <a:t>SVM</a:t>
            </a:r>
            <a:r>
              <a:rPr lang="zh-HK" altLang="en-US" dirty="0">
                <a:latin typeface="新細明體" panose="02020500000000000000" pitchFamily="18" charset="-120"/>
                <a:ea typeface="新細明體" panose="02020500000000000000" pitchFamily="18" charset="-120"/>
                <a:cs typeface="+mj-lt"/>
              </a:rPr>
              <a:t>）和</a:t>
            </a:r>
            <a:r>
              <a:rPr lang="zh-HK" dirty="0">
                <a:latin typeface="新細明體" panose="02020500000000000000" pitchFamily="18" charset="-120"/>
                <a:ea typeface="新細明體" panose="02020500000000000000" pitchFamily="18" charset="-120"/>
                <a:cs typeface="+mj-lt"/>
              </a:rPr>
              <a:t>人臉識別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13219B82-3F38-4D95-B1BE-329479FD0916}"/>
              </a:ext>
            </a:extLst>
          </p:cNvPr>
          <p:cNvSpPr>
            <a:spLocks noGrp="1"/>
          </p:cNvSpPr>
          <p:nvPr>
            <p:ph idx="1"/>
          </p:nvPr>
        </p:nvSpPr>
        <p:spPr/>
        <p:txBody>
          <a:bodyPr vert="horz" lIns="91440" tIns="45720" rIns="91440" bIns="45720" rtlCol="0" anchor="t">
            <a:normAutofit/>
          </a:bodyPr>
          <a:lstStyle/>
          <a:p>
            <a:pPr>
              <a:lnSpc>
                <a:spcPct val="100000"/>
              </a:lnSpc>
            </a:pPr>
            <a:r>
              <a:rPr lang="zh-TW" altLang="en-US" dirty="0">
                <a:latin typeface="新細明體" panose="02020500000000000000" pitchFamily="18" charset="-120"/>
                <a:ea typeface="新細明體" panose="02020500000000000000" pitchFamily="18" charset="-120"/>
                <a:cs typeface="+mn-lt"/>
              </a:rPr>
              <a:t>先用 </a:t>
            </a:r>
            <a:r>
              <a:rPr lang="en-US" altLang="zh-TW" dirty="0">
                <a:latin typeface="新細明體" panose="02020500000000000000" pitchFamily="18" charset="-120"/>
                <a:ea typeface="新細明體" panose="02020500000000000000" pitchFamily="18" charset="-120"/>
                <a:cs typeface="+mn-lt"/>
              </a:rPr>
              <a:t>PCA </a:t>
            </a:r>
            <a:r>
              <a:rPr lang="zh-TW" altLang="en-US" dirty="0">
                <a:latin typeface="新細明體" panose="02020500000000000000" pitchFamily="18" charset="-120"/>
                <a:ea typeface="新細明體" panose="02020500000000000000" pitchFamily="18" charset="-120"/>
                <a:cs typeface="+mn-lt"/>
              </a:rPr>
              <a:t>提取特徵，再將這些特徵送入</a:t>
            </a:r>
            <a:r>
              <a:rPr lang="en-US" altLang="zh-TW" dirty="0">
                <a:latin typeface="新細明體" panose="02020500000000000000" pitchFamily="18" charset="-120"/>
                <a:ea typeface="新細明體" panose="02020500000000000000" pitchFamily="18" charset="-120"/>
                <a:cs typeface="+mn-lt"/>
              </a:rPr>
              <a:t>SVM</a:t>
            </a:r>
            <a:r>
              <a:rPr lang="zh-TW" altLang="en-US" dirty="0">
                <a:latin typeface="新細明體" panose="02020500000000000000" pitchFamily="18" charset="-120"/>
                <a:ea typeface="新細明體" panose="02020500000000000000" pitchFamily="18" charset="-120"/>
                <a:cs typeface="+mn-lt"/>
              </a:rPr>
              <a:t> 分類器即可完成識別（有效且廣泛用於人臉識別系統）​</a:t>
            </a:r>
            <a:endParaRPr lang="en-US" altLang="zh-CN" dirty="0">
              <a:latin typeface="新細明體" panose="02020500000000000000" pitchFamily="18" charset="-120"/>
              <a:ea typeface="新細明體" panose="02020500000000000000" pitchFamily="18" charset="-120"/>
              <a:cs typeface="+mn-lt"/>
            </a:endParaRPr>
          </a:p>
          <a:p>
            <a:pPr>
              <a:lnSpc>
                <a:spcPct val="100000"/>
              </a:lnSpc>
            </a:pPr>
            <a:endParaRPr lang="zh-TW" altLang="en-US" dirty="0">
              <a:latin typeface="新細明體" panose="02020500000000000000" pitchFamily="18" charset="-120"/>
              <a:ea typeface="新細明體" panose="02020500000000000000" pitchFamily="18" charset="-120"/>
              <a:cs typeface="+mn-lt"/>
            </a:endParaRPr>
          </a:p>
          <a:p>
            <a:pPr>
              <a:lnSpc>
                <a:spcPct val="100000"/>
              </a:lnSpc>
            </a:pPr>
            <a:r>
              <a:rPr lang="en-US" altLang="zh-TW" dirty="0">
                <a:latin typeface="新細明體" panose="02020500000000000000" pitchFamily="18" charset="-120"/>
                <a:ea typeface="新細明體" panose="02020500000000000000" pitchFamily="18" charset="-120"/>
                <a:cs typeface="+mn-lt"/>
              </a:rPr>
              <a:t>SVM</a:t>
            </a:r>
            <a:r>
              <a:rPr lang="zh-TW" altLang="en-US" dirty="0">
                <a:latin typeface="新細明體" panose="02020500000000000000" pitchFamily="18" charset="-120"/>
                <a:ea typeface="新細明體" panose="02020500000000000000" pitchFamily="18" charset="-120"/>
                <a:cs typeface="+mn-lt"/>
              </a:rPr>
              <a:t> 方法本質上是二分類的，只適合一對一的確認任務​</a:t>
            </a:r>
            <a:endParaRPr lang="en-US" altLang="zh-CN" dirty="0">
              <a:latin typeface="新細明體" panose="02020500000000000000" pitchFamily="18" charset="-120"/>
              <a:ea typeface="新細明體" panose="02020500000000000000" pitchFamily="18" charset="-120"/>
              <a:cs typeface="+mn-lt"/>
            </a:endParaRPr>
          </a:p>
          <a:p>
            <a:pPr>
              <a:lnSpc>
                <a:spcPct val="100000"/>
              </a:lnSpc>
            </a:pPr>
            <a:endParaRPr lang="zh-TW" altLang="en-US" dirty="0">
              <a:latin typeface="新細明體" panose="02020500000000000000" pitchFamily="18" charset="-120"/>
              <a:ea typeface="新細明體" panose="02020500000000000000" pitchFamily="18" charset="-120"/>
              <a:cs typeface="+mn-lt"/>
            </a:endParaRPr>
          </a:p>
          <a:p>
            <a:pPr>
              <a:lnSpc>
                <a:spcPct val="100000"/>
              </a:lnSpc>
            </a:pPr>
            <a:r>
              <a:rPr lang="zh-TW" altLang="en-US" dirty="0">
                <a:latin typeface="新細明體" panose="02020500000000000000" pitchFamily="18" charset="-120"/>
                <a:ea typeface="新細明體" panose="02020500000000000000" pitchFamily="18" charset="-120"/>
                <a:cs typeface="+mn-lt"/>
              </a:rPr>
              <a:t>若用於多分類的識別任務，可以基於身份確認的 </a:t>
            </a:r>
            <a:r>
              <a:rPr lang="en-US" altLang="zh-TW" dirty="0">
                <a:latin typeface="新細明體" panose="02020500000000000000" pitchFamily="18" charset="-120"/>
                <a:ea typeface="新細明體" panose="02020500000000000000" pitchFamily="18" charset="-120"/>
                <a:cs typeface="+mn-lt"/>
              </a:rPr>
              <a:t>SVM</a:t>
            </a:r>
            <a:r>
              <a:rPr lang="zh-TW" altLang="en-US" dirty="0">
                <a:latin typeface="新細明體" panose="02020500000000000000" pitchFamily="18" charset="-120"/>
                <a:ea typeface="新細明體" panose="02020500000000000000" pitchFamily="18" charset="-120"/>
                <a:cs typeface="+mn-lt"/>
              </a:rPr>
              <a:t> 模型，讓每個 </a:t>
            </a:r>
            <a:r>
              <a:rPr lang="en-US" altLang="zh-TW" dirty="0">
                <a:latin typeface="新細明體" panose="02020500000000000000" pitchFamily="18" charset="-120"/>
                <a:ea typeface="新細明體" panose="02020500000000000000" pitchFamily="18" charset="-120"/>
                <a:cs typeface="+mn-lt"/>
              </a:rPr>
              <a:t>SVM</a:t>
            </a:r>
            <a:r>
              <a:rPr lang="zh-TW" altLang="en-US" dirty="0">
                <a:latin typeface="新細明體" panose="02020500000000000000" pitchFamily="18" charset="-120"/>
                <a:ea typeface="新細明體" panose="02020500000000000000" pitchFamily="18" charset="-120"/>
                <a:cs typeface="+mn-lt"/>
              </a:rPr>
              <a:t> 給出一個確認分數，選擇確認分數最大的候選人作爲辨認的結果。​</a:t>
            </a:r>
            <a:endParaRPr lang="en-US" altLang="zh-CN"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292852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557CB9-34DA-41DB-82AF-3BB3990226C7}"/>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達特茅斯會議：</a:t>
            </a:r>
            <a:r>
              <a:rPr lang="en-US" altLang="zh-CN" dirty="0">
                <a:latin typeface="新細明體" panose="02020500000000000000" pitchFamily="18" charset="-120"/>
                <a:ea typeface="新細明體" panose="02020500000000000000" pitchFamily="18" charset="-120"/>
              </a:rPr>
              <a:t>AI </a:t>
            </a:r>
            <a:r>
              <a:rPr lang="zh-CN" altLang="en-US" dirty="0">
                <a:latin typeface="新細明體" panose="02020500000000000000" pitchFamily="18" charset="-120"/>
                <a:ea typeface="新細明體" panose="02020500000000000000" pitchFamily="18" charset="-120"/>
              </a:rPr>
              <a:t>的開端</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E4BA7BF3-09D3-4ED9-8323-DE673AF71237}"/>
              </a:ext>
            </a:extLst>
          </p:cNvPr>
          <p:cNvSpPr>
            <a:spLocks noGrp="1"/>
          </p:cNvSpPr>
          <p:nvPr>
            <p:ph idx="1"/>
          </p:nvPr>
        </p:nvSpPr>
        <p:spPr>
          <a:xfrm>
            <a:off x="838199" y="1825624"/>
            <a:ext cx="10896390" cy="2210291"/>
          </a:xfrm>
        </p:spPr>
        <p:txBody>
          <a:bodyPr vert="horz" lIns="91440" tIns="45720" rIns="91440" bIns="45720" rtlCol="0" anchor="t">
            <a:normAutofit fontScale="92500"/>
          </a:bodyPr>
          <a:lstStyle/>
          <a:p>
            <a:r>
              <a:rPr lang="en-US" altLang="zh-CN" sz="2600" dirty="0">
                <a:latin typeface="新細明體" panose="02020500000000000000" pitchFamily="18" charset="-120"/>
                <a:ea typeface="新細明體" panose="02020500000000000000" pitchFamily="18" charset="-120"/>
              </a:rPr>
              <a:t>1956</a:t>
            </a:r>
            <a:r>
              <a:rPr lang="zh-CN" altLang="en-US" sz="2600" dirty="0">
                <a:latin typeface="新細明體" panose="02020500000000000000" pitchFamily="18" charset="-120"/>
                <a:ea typeface="新細明體" panose="02020500000000000000" pitchFamily="18" charset="-120"/>
              </a:rPr>
              <a:t>年，美國</a:t>
            </a:r>
            <a:r>
              <a:rPr lang="zh-CN" altLang="en-US" sz="2600" b="1" dirty="0">
                <a:latin typeface="新細明體" panose="02020500000000000000" pitchFamily="18" charset="-120"/>
                <a:ea typeface="新細明體" panose="02020500000000000000" pitchFamily="18" charset="-120"/>
              </a:rPr>
              <a:t>達特茅斯學院</a:t>
            </a:r>
            <a:r>
              <a:rPr lang="en-US" altLang="zh-CN" sz="2600" b="1" dirty="0">
                <a:latin typeface="新細明體" panose="02020500000000000000" pitchFamily="18" charset="-120"/>
                <a:ea typeface="新細明體" panose="02020500000000000000" pitchFamily="18" charset="-120"/>
              </a:rPr>
              <a:t>(Dartmouth College)</a:t>
            </a:r>
            <a:r>
              <a:rPr lang="zh-CN" altLang="en-US" sz="2600" dirty="0">
                <a:latin typeface="新細明體" panose="02020500000000000000" pitchFamily="18" charset="-120"/>
                <a:ea typeface="新細明體" panose="02020500000000000000" pitchFamily="18" charset="-120"/>
              </a:rPr>
              <a:t>數學助理教授約翰</a:t>
            </a:r>
            <a:r>
              <a:rPr lang="en-US" altLang="zh-CN" sz="2600" dirty="0">
                <a:latin typeface="新細明體" panose="02020500000000000000" pitchFamily="18" charset="-120"/>
                <a:ea typeface="新細明體" panose="02020500000000000000" pitchFamily="18" charset="-120"/>
              </a:rPr>
              <a:t>·</a:t>
            </a:r>
            <a:r>
              <a:rPr lang="zh-CN" altLang="en-US" sz="2600" dirty="0">
                <a:latin typeface="新細明體" panose="02020500000000000000" pitchFamily="18" charset="-120"/>
                <a:ea typeface="新細明體" panose="02020500000000000000" pitchFamily="18" charset="-120"/>
              </a:rPr>
              <a:t>麥卡錫（</a:t>
            </a:r>
            <a:r>
              <a:rPr lang="en-US" altLang="zh-CN" sz="2600" b="1" dirty="0">
                <a:latin typeface="新細明體" panose="02020500000000000000" pitchFamily="18" charset="-120"/>
                <a:ea typeface="新細明體" panose="02020500000000000000" pitchFamily="18" charset="-120"/>
              </a:rPr>
              <a:t>John McCarthy</a:t>
            </a:r>
            <a:r>
              <a:rPr lang="zh-CN" altLang="en-US" sz="2600" dirty="0">
                <a:latin typeface="新細明體" panose="02020500000000000000" pitchFamily="18" charset="-120"/>
                <a:ea typeface="新細明體" panose="02020500000000000000" pitchFamily="18" charset="-120"/>
              </a:rPr>
              <a:t>）、美國哈佛大學數學與神經學初級研究員馬文</a:t>
            </a:r>
            <a:r>
              <a:rPr lang="en-US" altLang="zh-CN" sz="2600" dirty="0">
                <a:latin typeface="新細明體" panose="02020500000000000000" pitchFamily="18" charset="-120"/>
                <a:ea typeface="新細明體" panose="02020500000000000000" pitchFamily="18" charset="-120"/>
              </a:rPr>
              <a:t>·</a:t>
            </a:r>
            <a:r>
              <a:rPr lang="zh-CN" altLang="en-US" sz="2600" dirty="0">
                <a:latin typeface="新細明體" panose="02020500000000000000" pitchFamily="18" charset="-120"/>
                <a:ea typeface="新細明體" panose="02020500000000000000" pitchFamily="18" charset="-120"/>
              </a:rPr>
              <a:t>明斯基（</a:t>
            </a:r>
            <a:r>
              <a:rPr lang="en-US" altLang="zh-CN" sz="2600" b="1" dirty="0">
                <a:latin typeface="新細明體" panose="02020500000000000000" pitchFamily="18" charset="-120"/>
                <a:ea typeface="新細明體" panose="02020500000000000000" pitchFamily="18" charset="-120"/>
              </a:rPr>
              <a:t>Marvin Minsky</a:t>
            </a:r>
            <a:r>
              <a:rPr lang="zh-CN" altLang="en-US" sz="2600" dirty="0">
                <a:latin typeface="新細明體" panose="02020500000000000000" pitchFamily="18" charset="-120"/>
                <a:ea typeface="新細明體" panose="02020500000000000000" pitchFamily="18" charset="-120"/>
              </a:rPr>
              <a:t>）等年輕人齊聚在達特茅斯學院，討論</a:t>
            </a:r>
            <a:r>
              <a:rPr lang="zh-CN" altLang="en-US" sz="2600" dirty="0">
                <a:solidFill>
                  <a:srgbClr val="009BD2"/>
                </a:solidFill>
                <a:latin typeface="新細明體" panose="02020500000000000000" pitchFamily="18" charset="-120"/>
                <a:ea typeface="新細明體" panose="02020500000000000000" pitchFamily="18" charset="-120"/>
              </a:rPr>
              <a:t>如何讓機器擁有智能</a:t>
            </a:r>
            <a:endParaRPr lang="en-US" altLang="zh-CN" sz="2600" dirty="0">
              <a:solidFill>
                <a:srgbClr val="009BD2"/>
              </a:solidFill>
              <a:latin typeface="新細明體" panose="02020500000000000000" pitchFamily="18" charset="-120"/>
              <a:ea typeface="新細明體" panose="02020500000000000000" pitchFamily="18" charset="-120"/>
            </a:endParaRPr>
          </a:p>
          <a:p>
            <a:pPr>
              <a:buFont typeface="Wingdings" panose="05000000000000000000" pitchFamily="2" charset="2"/>
              <a:buChar char="Ø"/>
            </a:pPr>
            <a:r>
              <a:rPr lang="zh-CN" altLang="en-US" sz="2600" dirty="0">
                <a:solidFill>
                  <a:srgbClr val="009BD2"/>
                </a:solidFill>
                <a:latin typeface="新細明體" panose="02020500000000000000" pitchFamily="18" charset="-120"/>
                <a:ea typeface="新細明體" panose="02020500000000000000" pitchFamily="18" charset="-120"/>
              </a:rPr>
              <a:t>達特茅斯會議</a:t>
            </a:r>
            <a:r>
              <a:rPr lang="en-US" altLang="zh-CN" sz="2600" dirty="0">
                <a:solidFill>
                  <a:srgbClr val="009BD2"/>
                </a:solidFill>
                <a:latin typeface="新細明體" panose="02020500000000000000" pitchFamily="18" charset="-120"/>
                <a:ea typeface="新細明體" panose="02020500000000000000" pitchFamily="18" charset="-120"/>
              </a:rPr>
              <a:t>(Dartmouth Conference)</a:t>
            </a:r>
          </a:p>
          <a:p>
            <a:r>
              <a:rPr lang="zh-CN" altLang="en-US" sz="2600" dirty="0">
                <a:latin typeface="新細明體" panose="02020500000000000000" pitchFamily="18" charset="-120"/>
                <a:ea typeface="新細明體" panose="02020500000000000000" pitchFamily="18" charset="-120"/>
              </a:rPr>
              <a:t>在會議上，他們正式提出</a:t>
            </a:r>
            <a:r>
              <a:rPr lang="zh-CN" altLang="en-US" sz="2400" dirty="0">
                <a:latin typeface="新細明體" panose="02020500000000000000" pitchFamily="18" charset="-120"/>
                <a:ea typeface="新細明體" panose="02020500000000000000" pitchFamily="18" charset="-120"/>
              </a:rPr>
              <a:t>「</a:t>
            </a:r>
            <a:r>
              <a:rPr lang="zh-CN" altLang="en-US" sz="2600" dirty="0">
                <a:latin typeface="新細明體" panose="02020500000000000000" pitchFamily="18" charset="-120"/>
                <a:ea typeface="新細明體" panose="02020500000000000000" pitchFamily="18" charset="-120"/>
              </a:rPr>
              <a:t>人工智能</a:t>
            </a:r>
            <a:r>
              <a:rPr lang="zh-CN" altLang="en-US" sz="2400" dirty="0">
                <a:latin typeface="新細明體" panose="02020500000000000000" pitchFamily="18" charset="-120"/>
                <a:ea typeface="新細明體" panose="02020500000000000000" pitchFamily="18" charset="-120"/>
              </a:rPr>
              <a:t>」</a:t>
            </a:r>
            <a:r>
              <a:rPr lang="zh-CN" altLang="en-US" sz="2600" dirty="0">
                <a:latin typeface="新細明體" panose="02020500000000000000" pitchFamily="18" charset="-120"/>
                <a:ea typeface="新細明體" panose="02020500000000000000" pitchFamily="18" charset="-120"/>
              </a:rPr>
              <a:t>的概念</a:t>
            </a:r>
            <a:endParaRPr lang="zh-HK" altLang="en-US" sz="2600" dirty="0">
              <a:latin typeface="新細明體" panose="02020500000000000000" pitchFamily="18" charset="-120"/>
              <a:ea typeface="新細明體" panose="02020500000000000000" pitchFamily="18" charset="-120"/>
            </a:endParaRPr>
          </a:p>
        </p:txBody>
      </p:sp>
      <p:sp>
        <p:nvSpPr>
          <p:cNvPr id="65" name="文字方塊 64">
            <a:extLst>
              <a:ext uri="{FF2B5EF4-FFF2-40B4-BE49-F238E27FC236}">
                <a16:creationId xmlns:a16="http://schemas.microsoft.com/office/drawing/2014/main" id="{543E7FA4-DBA6-4473-8F9F-5AFF19D2D077}"/>
              </a:ext>
            </a:extLst>
          </p:cNvPr>
          <p:cNvSpPr txBox="1"/>
          <p:nvPr/>
        </p:nvSpPr>
        <p:spPr>
          <a:xfrm>
            <a:off x="832618" y="6006346"/>
            <a:ext cx="8375990"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2800" dirty="0">
                <a:latin typeface="新細明體" panose="02020500000000000000" pitchFamily="18" charset="-120"/>
                <a:ea typeface="新細明體" panose="02020500000000000000" pitchFamily="18" charset="-120"/>
              </a:rPr>
              <a:t>達特茅斯會議被視爲</a:t>
            </a:r>
            <a:r>
              <a:rPr lang="zh-CN" altLang="en-US" sz="2800" dirty="0">
                <a:solidFill>
                  <a:srgbClr val="009BD2"/>
                </a:solidFill>
                <a:latin typeface="新細明體" panose="02020500000000000000" pitchFamily="18" charset="-120"/>
                <a:ea typeface="新細明體" panose="02020500000000000000" pitchFamily="18" charset="-120"/>
              </a:rPr>
              <a:t>人工智能研究的開始</a:t>
            </a:r>
            <a:endParaRPr lang="zh-HK" altLang="en-US" sz="2800" dirty="0">
              <a:solidFill>
                <a:srgbClr val="009BD2"/>
              </a:solidFill>
              <a:latin typeface="新細明體" panose="02020500000000000000" pitchFamily="18" charset="-120"/>
              <a:ea typeface="新細明體" panose="02020500000000000000" pitchFamily="18" charset="-120"/>
            </a:endParaRPr>
          </a:p>
        </p:txBody>
      </p:sp>
      <p:pic>
        <p:nvPicPr>
          <p:cNvPr id="67" name="圖片 66">
            <a:extLst>
              <a:ext uri="{FF2B5EF4-FFF2-40B4-BE49-F238E27FC236}">
                <a16:creationId xmlns:a16="http://schemas.microsoft.com/office/drawing/2014/main" id="{7B704EA4-A6C5-44B0-BA18-220E894C3FDB}"/>
              </a:ext>
            </a:extLst>
          </p:cNvPr>
          <p:cNvPicPr>
            <a:picLocks noChangeAspect="1"/>
          </p:cNvPicPr>
          <p:nvPr/>
        </p:nvPicPr>
        <p:blipFill>
          <a:blip r:embed="rId2"/>
          <a:stretch>
            <a:fillRect/>
          </a:stretch>
        </p:blipFill>
        <p:spPr>
          <a:xfrm>
            <a:off x="1245886" y="4035915"/>
            <a:ext cx="9233428" cy="1665817"/>
          </a:xfrm>
          <a:prstGeom prst="rect">
            <a:avLst/>
          </a:prstGeom>
        </p:spPr>
      </p:pic>
    </p:spTree>
    <p:extLst>
      <p:ext uri="{BB962C8B-B14F-4D97-AF65-F5344CB8AC3E}">
        <p14:creationId xmlns:p14="http://schemas.microsoft.com/office/powerpoint/2010/main" val="3341900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1C084F9D-926A-4FEC-A61F-AA9E1778AC0C}"/>
              </a:ext>
            </a:extLst>
          </p:cNvPr>
          <p:cNvSpPr>
            <a:spLocks noGrp="1"/>
          </p:cNvSpPr>
          <p:nvPr>
            <p:ph type="title"/>
          </p:nvPr>
        </p:nvSpPr>
        <p:spPr>
          <a:xfrm>
            <a:off x="630936" y="649605"/>
            <a:ext cx="4818888" cy="1481328"/>
          </a:xfrm>
        </p:spPr>
        <p:txBody>
          <a:bodyPr anchor="b">
            <a:normAutofit/>
          </a:bodyPr>
          <a:lstStyle/>
          <a:p>
            <a:r>
              <a:rPr lang="zh-HK" altLang="en-US" sz="5400" dirty="0">
                <a:latin typeface="新細明體" panose="02020500000000000000" pitchFamily="18" charset="-120"/>
                <a:ea typeface="新細明體" panose="02020500000000000000" pitchFamily="18" charset="-120"/>
                <a:cs typeface="+mj-lt"/>
              </a:rPr>
              <a:t>神</a:t>
            </a:r>
            <a:r>
              <a:rPr lang="zh-HK" sz="5400" dirty="0">
                <a:latin typeface="新細明體" panose="02020500000000000000" pitchFamily="18" charset="-120"/>
                <a:ea typeface="新細明體" panose="02020500000000000000" pitchFamily="18" charset="-120"/>
                <a:cs typeface="+mj-lt"/>
              </a:rPr>
              <a:t>經網絡 </a:t>
            </a:r>
            <a:endParaRPr lang="zh-TW" altLang="en-US" dirty="0">
              <a:latin typeface="新細明體" panose="02020500000000000000" pitchFamily="18" charset="-120"/>
              <a:ea typeface="新細明體" panose="02020500000000000000" pitchFamily="18" charset="-120"/>
            </a:endParaRP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E988DA55-EA90-4457-9ED4-F075BEF4D407}"/>
              </a:ext>
            </a:extLst>
          </p:cNvPr>
          <p:cNvSpPr>
            <a:spLocks noGrp="1"/>
          </p:cNvSpPr>
          <p:nvPr>
            <p:ph idx="1"/>
          </p:nvPr>
        </p:nvSpPr>
        <p:spPr>
          <a:xfrm>
            <a:off x="630936" y="2660904"/>
            <a:ext cx="4818888" cy="3921632"/>
          </a:xfrm>
        </p:spPr>
        <p:txBody>
          <a:bodyPr anchor="t">
            <a:normAutofit fontScale="92500" lnSpcReduction="10000"/>
          </a:bodyPr>
          <a:lstStyle/>
          <a:p>
            <a:pPr>
              <a:lnSpc>
                <a:spcPct val="110000"/>
              </a:lnSpc>
            </a:pPr>
            <a:r>
              <a:rPr lang="zh-CN" sz="2200" dirty="0">
                <a:latin typeface="新細明體" panose="02020500000000000000" pitchFamily="18" charset="-120"/>
                <a:ea typeface="新細明體" panose="02020500000000000000" pitchFamily="18" charset="-120"/>
                <a:cs typeface="+mn-lt"/>
              </a:rPr>
              <a:t>多層感知器</a:t>
            </a:r>
            <a:r>
              <a:rPr lang="zh-CN" altLang="en-US" sz="2200" dirty="0">
                <a:latin typeface="新細明體" panose="02020500000000000000" pitchFamily="18" charset="-120"/>
                <a:ea typeface="新細明體" panose="02020500000000000000" pitchFamily="18" charset="-120"/>
                <a:cs typeface="+mn-lt"/>
              </a:rPr>
              <a:t>（</a:t>
            </a:r>
            <a:r>
              <a:rPr lang="en-US" altLang="zh-CN" sz="2200" dirty="0">
                <a:latin typeface="新細明體" panose="02020500000000000000" pitchFamily="18" charset="-120"/>
                <a:ea typeface="新細明體" panose="02020500000000000000" pitchFamily="18" charset="-120"/>
                <a:cs typeface="+mn-lt"/>
              </a:rPr>
              <a:t>MLP</a:t>
            </a:r>
            <a:r>
              <a:rPr lang="zh-CN" sz="2200" dirty="0">
                <a:latin typeface="新細明體" panose="02020500000000000000" pitchFamily="18" charset="-120"/>
                <a:ea typeface="新細明體" panose="02020500000000000000" pitchFamily="18" charset="-120"/>
                <a:cs typeface="+mn-lt"/>
              </a:rPr>
              <a:t>）模型</a:t>
            </a:r>
            <a:r>
              <a:rPr lang="zh-CN" altLang="en-US" sz="2200" dirty="0">
                <a:latin typeface="新細明體" panose="02020500000000000000" pitchFamily="18" charset="-120"/>
                <a:ea typeface="新細明體" panose="02020500000000000000" pitchFamily="18" charset="-120"/>
                <a:cs typeface="+mn-lt"/>
              </a:rPr>
              <a:t> </a:t>
            </a:r>
            <a:endParaRPr lang="en-US" altLang="zh-CN" sz="2200" dirty="0">
              <a:latin typeface="新細明體" panose="02020500000000000000" pitchFamily="18" charset="-120"/>
              <a:ea typeface="新細明體" panose="02020500000000000000" pitchFamily="18" charset="-120"/>
            </a:endParaRPr>
          </a:p>
          <a:p>
            <a:pPr>
              <a:lnSpc>
                <a:spcPct val="110000"/>
              </a:lnSpc>
            </a:pPr>
            <a:endParaRPr lang="en-US" dirty="0">
              <a:latin typeface="新細明體" panose="02020500000000000000" pitchFamily="18" charset="-120"/>
              <a:ea typeface="新細明體" panose="02020500000000000000" pitchFamily="18" charset="-120"/>
            </a:endParaRPr>
          </a:p>
          <a:p>
            <a:pPr>
              <a:lnSpc>
                <a:spcPct val="110000"/>
              </a:lnSpc>
            </a:pPr>
            <a:r>
              <a:rPr lang="zh-CN" sz="2200" dirty="0">
                <a:latin typeface="新細明體" panose="02020500000000000000" pitchFamily="18" charset="-120"/>
                <a:ea typeface="新細明體" panose="02020500000000000000" pitchFamily="18" charset="-120"/>
                <a:cs typeface="+mn-lt"/>
              </a:rPr>
              <a:t>層次網絡：每一層輸出經過一個非綫性</a:t>
            </a:r>
            <a:r>
              <a:rPr lang="zh-CN" altLang="en-US" sz="2200" dirty="0">
                <a:latin typeface="新細明體" panose="02020500000000000000" pitchFamily="18" charset="-120"/>
                <a:ea typeface="新細明體" panose="02020500000000000000" pitchFamily="18" charset="-120"/>
                <a:cs typeface="+mn-lt"/>
              </a:rPr>
              <a:t>函</a:t>
            </a:r>
            <a:r>
              <a:rPr lang="zh-CN" sz="2200" dirty="0">
                <a:latin typeface="新細明體" panose="02020500000000000000" pitchFamily="18" charset="-120"/>
                <a:ea typeface="新細明體" panose="02020500000000000000" pitchFamily="18" charset="-120"/>
                <a:cs typeface="+mn-lt"/>
              </a:rPr>
              <a:t>數後作爲下 一層的輸入，由此實現信息的逐層傳導 </a:t>
            </a:r>
            <a:endParaRPr lang="zh-CN" dirty="0">
              <a:latin typeface="新細明體" panose="02020500000000000000" pitchFamily="18" charset="-120"/>
              <a:ea typeface="新細明體" panose="02020500000000000000" pitchFamily="18" charset="-120"/>
            </a:endParaRPr>
          </a:p>
          <a:p>
            <a:pPr>
              <a:lnSpc>
                <a:spcPct val="110000"/>
              </a:lnSpc>
            </a:pPr>
            <a:endParaRPr lang="en-US" dirty="0">
              <a:latin typeface="新細明體" panose="02020500000000000000" pitchFamily="18" charset="-120"/>
              <a:ea typeface="新細明體" panose="02020500000000000000" pitchFamily="18" charset="-120"/>
            </a:endParaRPr>
          </a:p>
          <a:p>
            <a:pPr>
              <a:lnSpc>
                <a:spcPct val="110000"/>
              </a:lnSpc>
            </a:pPr>
            <a:r>
              <a:rPr lang="zh-CN" sz="2200" dirty="0">
                <a:latin typeface="新細明體" panose="02020500000000000000" pitchFamily="18" charset="-120"/>
                <a:ea typeface="新細明體" panose="02020500000000000000" pitchFamily="18" charset="-120"/>
                <a:cs typeface="+mn-lt"/>
              </a:rPr>
              <a:t>第一層節點稱爲輸入層，最後一層節點稱爲輸出層，中間層節點稱爲隱藏層。每一個節點上的非線性函數也稱為</a:t>
            </a:r>
            <a:r>
              <a:rPr lang="zh-CN" altLang="en-US" sz="2200" dirty="0">
                <a:latin typeface="新細明體" panose="02020500000000000000" pitchFamily="18" charset="-120"/>
                <a:ea typeface="新細明體" panose="02020500000000000000" pitchFamily="18" charset="-120"/>
                <a:cs typeface="+mn-lt"/>
              </a:rPr>
              <a:t>激</a:t>
            </a:r>
            <a:r>
              <a:rPr lang="zh-CN" sz="2200" dirty="0">
                <a:latin typeface="新細明體" panose="02020500000000000000" pitchFamily="18" charset="-120"/>
                <a:ea typeface="新細明體" panose="02020500000000000000" pitchFamily="18" charset="-120"/>
                <a:cs typeface="+mn-lt"/>
              </a:rPr>
              <a:t>發函數。 </a:t>
            </a:r>
            <a:endParaRPr lang="zh-HK" dirty="0">
              <a:latin typeface="新細明體" panose="02020500000000000000" pitchFamily="18" charset="-120"/>
              <a:ea typeface="新細明體" panose="02020500000000000000" pitchFamily="18" charset="-120"/>
            </a:endParaRPr>
          </a:p>
        </p:txBody>
      </p:sp>
      <p:pic>
        <p:nvPicPr>
          <p:cNvPr id="5" name="圖片 4">
            <a:extLst>
              <a:ext uri="{FF2B5EF4-FFF2-40B4-BE49-F238E27FC236}">
                <a16:creationId xmlns:a16="http://schemas.microsoft.com/office/drawing/2014/main" id="{3F39FFBB-4313-4437-B4FF-07CFEDBC3931}"/>
              </a:ext>
            </a:extLst>
          </p:cNvPr>
          <p:cNvPicPr>
            <a:picLocks noChangeAspect="1"/>
          </p:cNvPicPr>
          <p:nvPr/>
        </p:nvPicPr>
        <p:blipFill>
          <a:blip r:embed="rId2"/>
          <a:stretch>
            <a:fillRect/>
          </a:stretch>
        </p:blipFill>
        <p:spPr>
          <a:xfrm>
            <a:off x="6099048" y="1395535"/>
            <a:ext cx="5458968" cy="4066930"/>
          </a:xfrm>
          <a:prstGeom prst="rect">
            <a:avLst/>
          </a:prstGeom>
        </p:spPr>
      </p:pic>
    </p:spTree>
    <p:extLst>
      <p:ext uri="{BB962C8B-B14F-4D97-AF65-F5344CB8AC3E}">
        <p14:creationId xmlns:p14="http://schemas.microsoft.com/office/powerpoint/2010/main" val="602457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3BCB4E-7F44-4A96-8E81-2D03C4A0BE5E}"/>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深度神經網絡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57C4C2E7-B577-4D67-9DCB-9B75F7947F4F}"/>
              </a:ext>
            </a:extLst>
          </p:cNvPr>
          <p:cNvSpPr>
            <a:spLocks noGrp="1"/>
          </p:cNvSpPr>
          <p:nvPr>
            <p:ph idx="1"/>
          </p:nvPr>
        </p:nvSpPr>
        <p:spPr/>
        <p:txBody>
          <a:bodyPr vert="horz" lIns="91440" tIns="45720" rIns="91440" bIns="45720" rtlCol="0" anchor="t">
            <a:normAutofit/>
          </a:bodyPr>
          <a:lstStyle/>
          <a:p>
            <a:r>
              <a:rPr lang="zh-CN" dirty="0">
                <a:latin typeface="新細明體" panose="02020500000000000000" pitchFamily="18" charset="-120"/>
                <a:ea typeface="新細明體" panose="02020500000000000000" pitchFamily="18" charset="-120"/>
                <a:cs typeface="+mn-lt"/>
              </a:rPr>
              <a:t>基</a:t>
            </a:r>
            <a:r>
              <a:rPr lang="zh-CN" altLang="en-US" dirty="0">
                <a:latin typeface="新細明體" panose="02020500000000000000" pitchFamily="18" charset="-120"/>
                <a:ea typeface="新細明體" panose="02020500000000000000" pitchFamily="18" charset="-120"/>
                <a:cs typeface="+mn-lt"/>
              </a:rPr>
              <a:t>於</a:t>
            </a:r>
            <a:r>
              <a:rPr lang="zh-CN" dirty="0">
                <a:solidFill>
                  <a:srgbClr val="00B0F0"/>
                </a:solidFill>
                <a:latin typeface="新細明體" panose="02020500000000000000" pitchFamily="18" charset="-120"/>
                <a:ea typeface="新細明體" panose="02020500000000000000" pitchFamily="18" charset="-120"/>
                <a:cs typeface="+mn-lt"/>
              </a:rPr>
              <a:t>深層模型</a:t>
            </a:r>
            <a:r>
              <a:rPr lang="zh-CN" dirty="0">
                <a:latin typeface="新細明體" panose="02020500000000000000" pitchFamily="18" charset="-120"/>
                <a:ea typeface="新細明體" panose="02020500000000000000" pitchFamily="18" charset="-120"/>
                <a:cs typeface="+mn-lt"/>
              </a:rPr>
              <a:t>的機器學習方法 </a:t>
            </a:r>
            <a:endParaRPr lang="en-US" altLang="zh-CN" dirty="0">
              <a:latin typeface="新細明體" panose="02020500000000000000" pitchFamily="18" charset="-120"/>
              <a:ea typeface="新細明體" panose="02020500000000000000" pitchFamily="18" charset="-120"/>
              <a:cs typeface="Calibri"/>
            </a:endParaRPr>
          </a:p>
          <a:p>
            <a:r>
              <a:rPr lang="zh-HK" altLang="en-US" dirty="0">
                <a:latin typeface="新細明體" panose="02020500000000000000" pitchFamily="18" charset="-120"/>
                <a:ea typeface="新細明體" panose="02020500000000000000" pitchFamily="18" charset="-120"/>
                <a:cs typeface="+mn-lt"/>
              </a:rPr>
              <a:t>深度神經網絡：學習方法與單個隱藏層的 </a:t>
            </a:r>
            <a:r>
              <a:rPr lang="en-US" altLang="zh-HK" dirty="0">
                <a:latin typeface="新細明體" panose="02020500000000000000" pitchFamily="18" charset="-120"/>
                <a:ea typeface="新細明體" panose="02020500000000000000" pitchFamily="18" charset="-120"/>
                <a:cs typeface="+mn-lt"/>
              </a:rPr>
              <a:t>MLP</a:t>
            </a:r>
            <a:r>
              <a:rPr lang="zh-HK" altLang="en-US" dirty="0">
                <a:latin typeface="新細明體" panose="02020500000000000000" pitchFamily="18" charset="-120"/>
                <a:ea typeface="新細明體" panose="02020500000000000000" pitchFamily="18" charset="-120"/>
                <a:cs typeface="+mn-lt"/>
              </a:rPr>
              <a:t>沒有明顯分別，只是</a:t>
            </a:r>
            <a:r>
              <a:rPr lang="zh-HK" dirty="0">
                <a:solidFill>
                  <a:srgbClr val="00B0F0"/>
                </a:solidFill>
                <a:latin typeface="新細明體" panose="02020500000000000000" pitchFamily="18" charset="-120"/>
                <a:ea typeface="新細明體" panose="02020500000000000000" pitchFamily="18" charset="-120"/>
                <a:cs typeface="+mn-lt"/>
              </a:rPr>
              <a:t>層數較多</a:t>
            </a:r>
            <a:r>
              <a:rPr lang="zh-HK" altLang="en-US" dirty="0">
                <a:solidFill>
                  <a:srgbClr val="00B0F0"/>
                </a:solidFill>
                <a:latin typeface="新細明體" panose="02020500000000000000" pitchFamily="18" charset="-120"/>
                <a:ea typeface="新細明體" panose="02020500000000000000" pitchFamily="18" charset="-120"/>
              </a:rPr>
              <a:t> </a:t>
            </a:r>
            <a:r>
              <a:rPr lang="en-US" altLang="zh-HK"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cs typeface="+mn-lt"/>
              </a:rPr>
              <a:t>多層網絡可以表達</a:t>
            </a:r>
            <a:r>
              <a:rPr lang="zh-CN" altLang="en-US" dirty="0">
                <a:solidFill>
                  <a:srgbClr val="00B0F0"/>
                </a:solidFill>
                <a:latin typeface="新細明體" panose="02020500000000000000" pitchFamily="18" charset="-120"/>
                <a:ea typeface="新細明體" panose="02020500000000000000" pitchFamily="18" charset="-120"/>
                <a:cs typeface="+mn-lt"/>
              </a:rPr>
              <a:t>數據中的層次性</a:t>
            </a:r>
            <a:r>
              <a:rPr lang="zh-CN" altLang="en-US" dirty="0">
                <a:solidFill>
                  <a:srgbClr val="00B0F0"/>
                </a:solidFill>
                <a:latin typeface="新細明體" panose="02020500000000000000" pitchFamily="18" charset="-120"/>
                <a:ea typeface="新細明體" panose="02020500000000000000" pitchFamily="18" charset="-120"/>
              </a:rPr>
              <a:t>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cs typeface="+mn-lt"/>
              </a:rPr>
              <a:t>極大提高對數據的建模能力</a:t>
            </a:r>
            <a:r>
              <a:rPr lang="en-US" altLang="zh-CN"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endParaRPr>
          </a:p>
          <a:p>
            <a:r>
              <a:rPr lang="zh-CN" dirty="0">
                <a:latin typeface="新細明體" panose="02020500000000000000" pitchFamily="18" charset="-120"/>
                <a:ea typeface="新細明體" panose="02020500000000000000" pitchFamily="18" charset="-120"/>
                <a:cs typeface="+mn-lt"/>
              </a:rPr>
              <a:t>前一層處理的結果可以爲後一層的神經元復用，因此可提高效率。另一方面，由</a:t>
            </a:r>
            <a:r>
              <a:rPr lang="zh-CN" altLang="en-US" dirty="0">
                <a:latin typeface="新細明體" panose="02020500000000000000" pitchFamily="18" charset="-120"/>
                <a:ea typeface="新細明體" panose="02020500000000000000" pitchFamily="18" charset="-120"/>
                <a:cs typeface="+mn-lt"/>
              </a:rPr>
              <a:t>於</a:t>
            </a:r>
            <a:r>
              <a:rPr lang="zh-CN" dirty="0">
                <a:latin typeface="新細明體" panose="02020500000000000000" pitchFamily="18" charset="-120"/>
                <a:ea typeface="新細明體" panose="02020500000000000000" pitchFamily="18" charset="-120"/>
                <a:cs typeface="+mn-lt"/>
              </a:rPr>
              <a:t>前一層處理過的信息</a:t>
            </a:r>
            <a:r>
              <a:rPr lang="zh-CN" dirty="0">
                <a:solidFill>
                  <a:srgbClr val="00B0F0"/>
                </a:solidFill>
                <a:latin typeface="新細明體" panose="02020500000000000000" pitchFamily="18" charset="-120"/>
                <a:ea typeface="新細明體" panose="02020500000000000000" pitchFamily="18" charset="-120"/>
                <a:cs typeface="+mn-lt"/>
              </a:rPr>
              <a:t>不必再重複處理</a:t>
            </a:r>
            <a:r>
              <a:rPr lang="zh-CN" dirty="0">
                <a:latin typeface="新細明體" panose="02020500000000000000" pitchFamily="18" charset="-120"/>
                <a:ea typeface="新細明體" panose="02020500000000000000" pitchFamily="18" charset="-120"/>
                <a:cs typeface="+mn-lt"/>
              </a:rPr>
              <a:t>，下一層可以關注更高級的信息</a:t>
            </a:r>
            <a:endParaRPr lang="en-US" dirty="0">
              <a:latin typeface="新細明體" panose="02020500000000000000" pitchFamily="18" charset="-120"/>
              <a:ea typeface="新細明體" panose="02020500000000000000" pitchFamily="18" charset="-120"/>
              <a:cs typeface="+mn-lt"/>
            </a:endParaRPr>
          </a:p>
          <a:p>
            <a:r>
              <a:rPr lang="zh-CN" dirty="0">
                <a:latin typeface="新細明體" panose="02020500000000000000" pitchFamily="18" charset="-120"/>
                <a:ea typeface="新細明體" panose="02020500000000000000" pitchFamily="18" charset="-120"/>
                <a:cs typeface="+mn-lt"/>
              </a:rPr>
              <a:t>類似於我們先學一門語言的發音、單詞之後才學習造句等更高級的知識；而不是將發音、單詞、造句、謀篇混在一起學習，</a:t>
            </a:r>
            <a:r>
              <a:rPr lang="zh-CN" altLang="en-US" dirty="0">
                <a:latin typeface="新細明體" panose="02020500000000000000" pitchFamily="18" charset="-120"/>
                <a:ea typeface="新細明體" panose="02020500000000000000" pitchFamily="18" charset="-120"/>
                <a:cs typeface="+mn-lt"/>
              </a:rPr>
              <a:t>增加</a:t>
            </a:r>
            <a:r>
              <a:rPr lang="zh-CN" dirty="0">
                <a:latin typeface="新細明體" panose="02020500000000000000" pitchFamily="18" charset="-120"/>
                <a:ea typeface="新細明體" panose="02020500000000000000" pitchFamily="18" charset="-120"/>
                <a:cs typeface="+mn-lt"/>
              </a:rPr>
              <a:t>難度 </a:t>
            </a:r>
            <a:endParaRPr lang="zh-HK" altLang="en-US"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1352356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0EF5EBC-6DC4-436D-9BF3-1EAE1ACD8D37}"/>
              </a:ext>
            </a:extLst>
          </p:cNvPr>
          <p:cNvPicPr>
            <a:picLocks noChangeAspect="1"/>
          </p:cNvPicPr>
          <p:nvPr/>
        </p:nvPicPr>
        <p:blipFill>
          <a:blip r:embed="rId2"/>
          <a:stretch>
            <a:fillRect/>
          </a:stretch>
        </p:blipFill>
        <p:spPr>
          <a:xfrm>
            <a:off x="1491813" y="643466"/>
            <a:ext cx="9208374" cy="5571067"/>
          </a:xfrm>
          <a:prstGeom prst="rect">
            <a:avLst/>
          </a:prstGeom>
        </p:spPr>
      </p:pic>
      <p:sp>
        <p:nvSpPr>
          <p:cNvPr id="4" name="文字方塊 3">
            <a:extLst>
              <a:ext uri="{FF2B5EF4-FFF2-40B4-BE49-F238E27FC236}">
                <a16:creationId xmlns:a16="http://schemas.microsoft.com/office/drawing/2014/main" id="{9B9C6712-EC1C-43FC-B6E5-A93E9118587B}"/>
              </a:ext>
            </a:extLst>
          </p:cNvPr>
          <p:cNvSpPr txBox="1"/>
          <p:nvPr/>
        </p:nvSpPr>
        <p:spPr>
          <a:xfrm>
            <a:off x="2162174" y="5845201"/>
            <a:ext cx="8162925" cy="369332"/>
          </a:xfrm>
          <a:prstGeom prst="rect">
            <a:avLst/>
          </a:prstGeom>
          <a:solidFill>
            <a:schemeClr val="bg1"/>
          </a:solidFill>
        </p:spPr>
        <p:txBody>
          <a:bodyPr wrap="square">
            <a:spAutoFit/>
          </a:bodyPr>
          <a:lstStyle/>
          <a:p>
            <a:r>
              <a:rPr lang="zh-CN" altLang="zh-HK" sz="1800" dirty="0">
                <a:latin typeface="新細明體" panose="02020500000000000000" pitchFamily="18" charset="-120"/>
                <a:ea typeface="新細明體" panose="02020500000000000000" pitchFamily="18" charset="-120"/>
                <a:cs typeface="+mn-lt"/>
              </a:rPr>
              <a:t>輸出</a:t>
            </a:r>
            <a:r>
              <a:rPr lang="zh-CN" altLang="en-US" dirty="0">
                <a:latin typeface="新細明體" panose="02020500000000000000" pitchFamily="18" charset="-120"/>
                <a:ea typeface="新細明體" panose="02020500000000000000" pitchFamily="18" charset="-120"/>
                <a:cs typeface="+mn-lt"/>
              </a:rPr>
              <a:t>圖片                                   第一層卷</a:t>
            </a:r>
            <a:r>
              <a:rPr lang="zh-HK" altLang="en-US" dirty="0">
                <a:latin typeface="新細明體" panose="02020500000000000000" pitchFamily="18" charset="-120"/>
                <a:ea typeface="新細明體" panose="02020500000000000000" pitchFamily="18" charset="-120"/>
                <a:cs typeface="+mj-lt"/>
              </a:rPr>
              <a:t>積                                     </a:t>
            </a:r>
            <a:r>
              <a:rPr lang="zh-CN" altLang="en-US" dirty="0">
                <a:latin typeface="新細明體" panose="02020500000000000000" pitchFamily="18" charset="-120"/>
                <a:ea typeface="新細明體" panose="02020500000000000000" pitchFamily="18" charset="-120"/>
                <a:cs typeface="+mn-lt"/>
              </a:rPr>
              <a:t>第二層卷</a:t>
            </a:r>
            <a:r>
              <a:rPr lang="zh-HK" altLang="en-US" dirty="0">
                <a:latin typeface="新細明體" panose="02020500000000000000" pitchFamily="18" charset="-120"/>
                <a:ea typeface="新細明體" panose="02020500000000000000" pitchFamily="18" charset="-120"/>
                <a:cs typeface="+mj-lt"/>
              </a:rPr>
              <a:t>積</a:t>
            </a:r>
            <a:endParaRPr lang="zh-HK" altLang="en-US"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11971830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909331-ACBA-45D9-B80A-F508B91F4D4D}"/>
              </a:ext>
            </a:extLst>
          </p:cNvPr>
          <p:cNvSpPr>
            <a:spLocks noGrp="1"/>
          </p:cNvSpPr>
          <p:nvPr>
            <p:ph type="title"/>
          </p:nvPr>
        </p:nvSpPr>
        <p:spPr>
          <a:xfrm>
            <a:off x="838200" y="365125"/>
            <a:ext cx="10515600" cy="1419866"/>
          </a:xfrm>
        </p:spPr>
        <p:txBody>
          <a:bodyPr/>
          <a:lstStyle/>
          <a:p>
            <a:r>
              <a:rPr lang="zh-HK" altLang="en-US" dirty="0">
                <a:latin typeface="新細明體" panose="02020500000000000000" pitchFamily="18" charset="-120"/>
                <a:ea typeface="新細明體" panose="02020500000000000000" pitchFamily="18" charset="-120"/>
                <a:cs typeface="+mj-lt"/>
              </a:rPr>
              <a:t>卷積神經網絡</a:t>
            </a:r>
            <a:r>
              <a:rPr lang="en-US" altLang="zh-HK" dirty="0">
                <a:latin typeface="新細明體" panose="02020500000000000000" pitchFamily="18" charset="-120"/>
                <a:ea typeface="新細明體" panose="02020500000000000000" pitchFamily="18" charset="-120"/>
                <a:cs typeface="+mj-lt"/>
              </a:rPr>
              <a:t/>
            </a:r>
            <a:br>
              <a:rPr lang="en-US" altLang="zh-HK" dirty="0">
                <a:latin typeface="新細明體" panose="02020500000000000000" pitchFamily="18" charset="-120"/>
                <a:ea typeface="新細明體" panose="02020500000000000000" pitchFamily="18" charset="-120"/>
                <a:cs typeface="+mj-lt"/>
              </a:rPr>
            </a:br>
            <a:r>
              <a:rPr lang="zh-HK" altLang="en-US" dirty="0">
                <a:latin typeface="新細明體" panose="02020500000000000000" pitchFamily="18" charset="-120"/>
                <a:ea typeface="新細明體" panose="02020500000000000000" pitchFamily="18" charset="-120"/>
              </a:rPr>
              <a:t>（</a:t>
            </a:r>
            <a:r>
              <a:rPr lang="en-US" altLang="zh-HK" dirty="0">
                <a:latin typeface="新細明體" panose="02020500000000000000" pitchFamily="18" charset="-120"/>
                <a:ea typeface="新細明體" panose="02020500000000000000" pitchFamily="18" charset="-120"/>
              </a:rPr>
              <a:t>Convolutional Neural Network, CNN</a:t>
            </a:r>
            <a:r>
              <a:rPr lang="zh-HK" altLang="en-US" dirty="0">
                <a:latin typeface="新細明體" panose="02020500000000000000" pitchFamily="18" charset="-120"/>
                <a:ea typeface="新細明體" panose="02020500000000000000" pitchFamily="18" charset="-120"/>
              </a:rPr>
              <a:t>）</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611FBB22-4BBC-4FD6-9756-1B27A1FB94DB}"/>
              </a:ext>
            </a:extLst>
          </p:cNvPr>
          <p:cNvSpPr>
            <a:spLocks noGrp="1"/>
          </p:cNvSpPr>
          <p:nvPr>
            <p:ph idx="1"/>
          </p:nvPr>
        </p:nvSpPr>
        <p:spPr>
          <a:xfrm>
            <a:off x="838200" y="1825625"/>
            <a:ext cx="10515600" cy="4660900"/>
          </a:xfrm>
        </p:spPr>
        <p:txBody>
          <a:bodyPr vert="horz" lIns="91440" tIns="45720" rIns="91440" bIns="45720" rtlCol="0" anchor="t">
            <a:normAutofit/>
          </a:bodyPr>
          <a:lstStyle/>
          <a:p>
            <a:pPr>
              <a:lnSpc>
                <a:spcPct val="100000"/>
              </a:lnSpc>
            </a:pPr>
            <a:r>
              <a:rPr lang="zh-CN" altLang="en-US" sz="2600" dirty="0">
                <a:latin typeface="新細明體" panose="02020500000000000000" pitchFamily="18" charset="-120"/>
                <a:ea typeface="新細明體" panose="02020500000000000000" pitchFamily="18" charset="-120"/>
                <a:cs typeface="+mn-lt"/>
              </a:rPr>
              <a:t>對</a:t>
            </a:r>
            <a:r>
              <a:rPr lang="zh-CN" sz="2600" dirty="0">
                <a:latin typeface="新細明體" panose="02020500000000000000" pitchFamily="18" charset="-120"/>
                <a:ea typeface="新細明體" panose="02020500000000000000" pitchFamily="18" charset="-120"/>
                <a:cs typeface="+mn-lt"/>
              </a:rPr>
              <a:t>人臉識別來說，</a:t>
            </a:r>
            <a:r>
              <a:rPr lang="zh-CN" sz="2600" dirty="0">
                <a:solidFill>
                  <a:srgbClr val="009BD2"/>
                </a:solidFill>
                <a:latin typeface="新細明體" panose="02020500000000000000" pitchFamily="18" charset="-120"/>
                <a:ea typeface="新細明體" panose="02020500000000000000" pitchFamily="18" charset="-120"/>
                <a:cs typeface="+mn-lt"/>
              </a:rPr>
              <a:t>最成功的結構</a:t>
            </a:r>
            <a:r>
              <a:rPr lang="zh-CN" altLang="en-US" sz="2600" dirty="0">
                <a:solidFill>
                  <a:srgbClr val="009BD2"/>
                </a:solidFill>
                <a:latin typeface="新細明體" panose="02020500000000000000" pitchFamily="18" charset="-120"/>
                <a:ea typeface="新細明體" panose="02020500000000000000" pitchFamily="18" charset="-120"/>
                <a:cs typeface="+mn-lt"/>
              </a:rPr>
              <a:t> </a:t>
            </a:r>
            <a:endParaRPr lang="en-US" altLang="zh-CN" sz="2600" dirty="0">
              <a:solidFill>
                <a:srgbClr val="009BD2"/>
              </a:solidFill>
              <a:latin typeface="新細明體" panose="02020500000000000000" pitchFamily="18" charset="-120"/>
              <a:ea typeface="新細明體" panose="02020500000000000000" pitchFamily="18" charset="-120"/>
              <a:cs typeface="Calibri"/>
            </a:endParaRPr>
          </a:p>
          <a:p>
            <a:pPr>
              <a:lnSpc>
                <a:spcPct val="100000"/>
              </a:lnSpc>
            </a:pPr>
            <a:r>
              <a:rPr lang="en-US" altLang="zh-CN" sz="2600" dirty="0">
                <a:latin typeface="新細明體" panose="02020500000000000000" pitchFamily="18" charset="-120"/>
                <a:ea typeface="新細明體" panose="02020500000000000000" pitchFamily="18" charset="-120"/>
                <a:cs typeface="+mn-lt"/>
              </a:rPr>
              <a:t>CNN </a:t>
            </a:r>
            <a:r>
              <a:rPr lang="zh-CN" sz="2600" dirty="0">
                <a:latin typeface="新細明體" panose="02020500000000000000" pitchFamily="18" charset="-120"/>
                <a:ea typeface="新細明體" panose="02020500000000000000" pitchFamily="18" charset="-120"/>
                <a:cs typeface="+mn-lt"/>
              </a:rPr>
              <a:t>的每個隱藏節點僅對應前一層的某一小塊輸入，類似</a:t>
            </a:r>
            <a:r>
              <a:rPr lang="zh-CN" altLang="en-US" sz="2600" dirty="0">
                <a:latin typeface="新細明體" panose="02020500000000000000" pitchFamily="18" charset="-120"/>
                <a:ea typeface="新細明體" panose="02020500000000000000" pitchFamily="18" charset="-120"/>
                <a:cs typeface="+mn-lt"/>
              </a:rPr>
              <a:t>於</a:t>
            </a:r>
            <a:r>
              <a:rPr lang="zh-CN" sz="2600" dirty="0">
                <a:latin typeface="新細明體" panose="02020500000000000000" pitchFamily="18" charset="-120"/>
                <a:ea typeface="新細明體" panose="02020500000000000000" pitchFamily="18" charset="-120"/>
                <a:cs typeface="+mn-lt"/>
              </a:rPr>
              <a:t>用一個手電筒在一張圖片上掃描，在每個掃描位置，從被照亮的地方得到輸入，計算激發值</a:t>
            </a:r>
            <a:r>
              <a:rPr lang="zh-CN" altLang="en-US" sz="2600" dirty="0">
                <a:latin typeface="新細明體" panose="02020500000000000000" pitchFamily="18" charset="-120"/>
                <a:ea typeface="新細明體" panose="02020500000000000000" pitchFamily="18" charset="-120"/>
                <a:cs typeface="+mn-lt"/>
              </a:rPr>
              <a:t>並</a:t>
            </a:r>
            <a:r>
              <a:rPr lang="zh-CN" sz="2600" dirty="0">
                <a:latin typeface="新細明體" panose="02020500000000000000" pitchFamily="18" charset="-120"/>
                <a:ea typeface="新細明體" panose="02020500000000000000" pitchFamily="18" charset="-120"/>
                <a:cs typeface="+mn-lt"/>
              </a:rPr>
              <a:t>寫到下一層相應的位置，這一掃描過程稱爲</a:t>
            </a:r>
            <a:r>
              <a:rPr lang="zh-CN" sz="2600" b="1" dirty="0">
                <a:latin typeface="新細明體" panose="02020500000000000000" pitchFamily="18" charset="-120"/>
                <a:ea typeface="新細明體" panose="02020500000000000000" pitchFamily="18" charset="-120"/>
                <a:cs typeface="+mn-lt"/>
              </a:rPr>
              <a:t>卷積</a:t>
            </a:r>
            <a:r>
              <a:rPr lang="zh-CN" sz="2600" dirty="0">
                <a:latin typeface="新細明體" panose="02020500000000000000" pitchFamily="18" charset="-120"/>
                <a:ea typeface="新細明體" panose="02020500000000000000" pitchFamily="18" charset="-120"/>
                <a:cs typeface="+mn-lt"/>
              </a:rPr>
              <a:t>，計算每一個節點激發值所用的參數是不變的，這一參數稱爲卷積核。</a:t>
            </a:r>
            <a:r>
              <a:rPr lang="zh-CN" altLang="en-US" sz="2600" dirty="0">
                <a:latin typeface="新細明體" panose="02020500000000000000" pitchFamily="18" charset="-120"/>
                <a:ea typeface="新細明體" panose="02020500000000000000" pitchFamily="18" charset="-120"/>
                <a:cs typeface="+mn-lt"/>
              </a:rPr>
              <a:t> </a:t>
            </a:r>
            <a:endParaRPr lang="en-US" altLang="zh-CN" sz="2600" dirty="0">
              <a:latin typeface="新細明體" panose="02020500000000000000" pitchFamily="18" charset="-120"/>
              <a:ea typeface="新細明體" panose="02020500000000000000" pitchFamily="18" charset="-120"/>
              <a:cs typeface="Calibri"/>
            </a:endParaRPr>
          </a:p>
          <a:p>
            <a:pPr>
              <a:lnSpc>
                <a:spcPct val="100000"/>
              </a:lnSpc>
            </a:pPr>
            <a:r>
              <a:rPr lang="zh-CN" sz="2600" dirty="0">
                <a:solidFill>
                  <a:srgbClr val="009BD2"/>
                </a:solidFill>
                <a:latin typeface="新細明體" panose="02020500000000000000" pitchFamily="18" charset="-120"/>
                <a:ea typeface="新細明體" panose="02020500000000000000" pitchFamily="18" charset="-120"/>
                <a:cs typeface="+mn-lt"/>
              </a:rPr>
              <a:t>優點：可提取前一層輸入的局部特徵，如綫條、</a:t>
            </a:r>
            <a:r>
              <a:rPr lang="zh-CN" altLang="en-US" sz="2600" dirty="0">
                <a:solidFill>
                  <a:srgbClr val="009BD2"/>
                </a:solidFill>
                <a:latin typeface="新細明體" panose="02020500000000000000" pitchFamily="18" charset="-120"/>
                <a:ea typeface="新細明體" panose="02020500000000000000" pitchFamily="18" charset="-120"/>
                <a:cs typeface="+mn-lt"/>
              </a:rPr>
              <a:t>圓</a:t>
            </a:r>
            <a:r>
              <a:rPr lang="zh-CN" sz="2600" dirty="0">
                <a:solidFill>
                  <a:srgbClr val="009BD2"/>
                </a:solidFill>
                <a:latin typeface="新細明體" panose="02020500000000000000" pitchFamily="18" charset="-120"/>
                <a:ea typeface="新細明體" panose="02020500000000000000" pitchFamily="18" charset="-120"/>
                <a:cs typeface="+mn-lt"/>
              </a:rPr>
              <a:t>弧、色彩變化等圖像的基本成分</a:t>
            </a:r>
            <a:r>
              <a:rPr lang="zh-CN" altLang="en-US" sz="2600" dirty="0">
                <a:latin typeface="新細明體" panose="02020500000000000000" pitchFamily="18" charset="-120"/>
                <a:ea typeface="新細明體" panose="02020500000000000000" pitchFamily="18" charset="-120"/>
                <a:cs typeface="+mn-lt"/>
              </a:rPr>
              <a:t> </a:t>
            </a:r>
            <a:endParaRPr lang="en-US" altLang="zh-CN" sz="2600" dirty="0">
              <a:latin typeface="新細明體" panose="02020500000000000000" pitchFamily="18" charset="-120"/>
              <a:ea typeface="新細明體" panose="02020500000000000000" pitchFamily="18" charset="-120"/>
              <a:cs typeface="Calibri"/>
            </a:endParaRPr>
          </a:p>
          <a:p>
            <a:pPr>
              <a:lnSpc>
                <a:spcPct val="100000"/>
              </a:lnSpc>
            </a:pPr>
            <a:r>
              <a:rPr lang="zh-CN" sz="2600" dirty="0">
                <a:latin typeface="新細明體" panose="02020500000000000000" pitchFamily="18" charset="-120"/>
                <a:ea typeface="新細明體" panose="02020500000000000000" pitchFamily="18" charset="-120"/>
                <a:cs typeface="+mn-lt"/>
              </a:rPr>
              <a:t>在實際系統中，一般會用多個卷積核同時掃描，每個卷積核只關注某一方面的局部特徵，從</a:t>
            </a:r>
            <a:r>
              <a:rPr lang="zh-CN" altLang="en-US" sz="2600" dirty="0">
                <a:latin typeface="新細明體" panose="02020500000000000000" pitchFamily="18" charset="-120"/>
                <a:ea typeface="新細明體" panose="02020500000000000000" pitchFamily="18" charset="-120"/>
                <a:cs typeface="+mn-lt"/>
              </a:rPr>
              <a:t>而</a:t>
            </a:r>
            <a:r>
              <a:rPr lang="zh-CN" sz="2600" dirty="0">
                <a:latin typeface="新細明體" panose="02020500000000000000" pitchFamily="18" charset="-120"/>
                <a:ea typeface="新細明體" panose="02020500000000000000" pitchFamily="18" charset="-120"/>
                <a:cs typeface="+mn-lt"/>
              </a:rPr>
              <a:t>可以全方位地從圖片中提取信息 </a:t>
            </a:r>
            <a:endParaRPr lang="en-US" altLang="zh-CN" sz="2600" dirty="0">
              <a:latin typeface="新細明體" panose="02020500000000000000" pitchFamily="18" charset="-120"/>
              <a:ea typeface="新細明體" panose="02020500000000000000" pitchFamily="18" charset="-120"/>
              <a:cs typeface="Calibri"/>
            </a:endParaRPr>
          </a:p>
        </p:txBody>
      </p:sp>
    </p:spTree>
    <p:extLst>
      <p:ext uri="{BB962C8B-B14F-4D97-AF65-F5344CB8AC3E}">
        <p14:creationId xmlns:p14="http://schemas.microsoft.com/office/powerpoint/2010/main" val="36748233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3909A1EA-A4AC-4A6F-B92B-171A270EF2E9}"/>
              </a:ext>
            </a:extLst>
          </p:cNvPr>
          <p:cNvSpPr>
            <a:spLocks noGrp="1"/>
          </p:cNvSpPr>
          <p:nvPr>
            <p:ph type="title"/>
          </p:nvPr>
        </p:nvSpPr>
        <p:spPr>
          <a:xfrm>
            <a:off x="630937" y="639520"/>
            <a:ext cx="3190586" cy="1719072"/>
          </a:xfrm>
        </p:spPr>
        <p:txBody>
          <a:bodyPr anchor="b">
            <a:normAutofit/>
          </a:bodyPr>
          <a:lstStyle/>
          <a:p>
            <a:r>
              <a:rPr lang="zh-CN" altLang="en-US" sz="3800" dirty="0">
                <a:latin typeface="新細明體" panose="02020500000000000000" pitchFamily="18" charset="-120"/>
                <a:ea typeface="新細明體" panose="02020500000000000000" pitchFamily="18" charset="-120"/>
                <a:cs typeface="+mj-lt"/>
              </a:rPr>
              <a:t>深度卷積神經網絡</a:t>
            </a:r>
            <a:r>
              <a:rPr lang="en-US" altLang="zh-CN" sz="3800" dirty="0">
                <a:latin typeface="新細明體" panose="02020500000000000000" pitchFamily="18" charset="-120"/>
                <a:ea typeface="新細明體" panose="02020500000000000000" pitchFamily="18" charset="-120"/>
                <a:cs typeface="+mj-lt"/>
              </a:rPr>
              <a:t/>
            </a:r>
            <a:br>
              <a:rPr lang="en-US" altLang="zh-CN" sz="3800" dirty="0">
                <a:latin typeface="新細明體" panose="02020500000000000000" pitchFamily="18" charset="-120"/>
                <a:ea typeface="新細明體" panose="02020500000000000000" pitchFamily="18" charset="-120"/>
                <a:cs typeface="+mj-lt"/>
              </a:rPr>
            </a:br>
            <a:r>
              <a:rPr lang="zh-CN" altLang="en-US" sz="3800" dirty="0">
                <a:latin typeface="新細明體" panose="02020500000000000000" pitchFamily="18" charset="-120"/>
                <a:ea typeface="新細明體" panose="02020500000000000000" pitchFamily="18" charset="-120"/>
              </a:rPr>
              <a:t>（</a:t>
            </a:r>
            <a:r>
              <a:rPr lang="en-US" altLang="zh-HK" sz="3800" dirty="0">
                <a:latin typeface="新細明體" panose="02020500000000000000" pitchFamily="18" charset="-120"/>
                <a:ea typeface="新細明體" panose="02020500000000000000" pitchFamily="18" charset="-120"/>
              </a:rPr>
              <a:t>De</a:t>
            </a:r>
            <a:r>
              <a:rPr lang="en-US" altLang="zh-CN" sz="3800" dirty="0">
                <a:latin typeface="新細明體" panose="02020500000000000000" pitchFamily="18" charset="-120"/>
                <a:ea typeface="新細明體" panose="02020500000000000000" pitchFamily="18" charset="-120"/>
              </a:rPr>
              <a:t>ep</a:t>
            </a:r>
            <a:r>
              <a:rPr lang="en-US" altLang="zh-HK" sz="3800" dirty="0">
                <a:latin typeface="新細明體" panose="02020500000000000000" pitchFamily="18" charset="-120"/>
                <a:ea typeface="新細明體" panose="02020500000000000000" pitchFamily="18" charset="-120"/>
              </a:rPr>
              <a:t> CNN </a:t>
            </a:r>
            <a:r>
              <a:rPr lang="zh-HK" altLang="en-US" sz="3800" dirty="0">
                <a:latin typeface="新細明體" panose="02020500000000000000" pitchFamily="18" charset="-120"/>
                <a:ea typeface="新細明體" panose="02020500000000000000" pitchFamily="18" charset="-120"/>
              </a:rPr>
              <a:t>）</a:t>
            </a:r>
            <a:endParaRPr lang="zh-TW" altLang="en-US" dirty="0">
              <a:latin typeface="新細明體" panose="02020500000000000000" pitchFamily="18" charset="-120"/>
              <a:ea typeface="新細明體" panose="02020500000000000000" pitchFamily="18" charset="-12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35C4608B-B176-4D8F-B953-301E1107A98A}"/>
              </a:ext>
            </a:extLst>
          </p:cNvPr>
          <p:cNvSpPr>
            <a:spLocks noGrp="1"/>
          </p:cNvSpPr>
          <p:nvPr>
            <p:ph idx="1"/>
          </p:nvPr>
        </p:nvSpPr>
        <p:spPr>
          <a:xfrm>
            <a:off x="630936" y="2807208"/>
            <a:ext cx="3399424" cy="3410712"/>
          </a:xfrm>
        </p:spPr>
        <p:txBody>
          <a:bodyPr anchor="t">
            <a:normAutofit/>
          </a:bodyPr>
          <a:lstStyle/>
          <a:p>
            <a:r>
              <a:rPr lang="zh-CN" altLang="en-US" sz="2200" dirty="0">
                <a:latin typeface="新細明體" panose="02020500000000000000" pitchFamily="18" charset="-120"/>
                <a:ea typeface="新細明體" panose="02020500000000000000" pitchFamily="18" charset="-120"/>
                <a:cs typeface="+mn-lt"/>
              </a:rPr>
              <a:t>包含多個卷積層的</a:t>
            </a:r>
            <a:r>
              <a:rPr lang="en-US" altLang="zh-CN" sz="2200" dirty="0">
                <a:latin typeface="新細明體" panose="02020500000000000000" pitchFamily="18" charset="-120"/>
                <a:ea typeface="新細明體" panose="02020500000000000000" pitchFamily="18" charset="-120"/>
                <a:cs typeface="+mn-lt"/>
              </a:rPr>
              <a:t> </a:t>
            </a:r>
            <a:r>
              <a:rPr lang="en-US" sz="2200" dirty="0">
                <a:latin typeface="新細明體" panose="02020500000000000000" pitchFamily="18" charset="-120"/>
                <a:ea typeface="新細明體" panose="02020500000000000000" pitchFamily="18" charset="-120"/>
                <a:cs typeface="+mn-lt"/>
              </a:rPr>
              <a:t>CNN </a:t>
            </a:r>
            <a:endParaRPr lang="zh-TW" dirty="0">
              <a:latin typeface="新細明體" panose="02020500000000000000" pitchFamily="18" charset="-120"/>
              <a:ea typeface="新細明體" panose="02020500000000000000" pitchFamily="18" charset="-120"/>
              <a:cs typeface="+mn-lt"/>
            </a:endParaRPr>
          </a:p>
          <a:p>
            <a:r>
              <a:rPr lang="zh-CN" sz="2200" dirty="0">
                <a:latin typeface="新細明體" panose="02020500000000000000" pitchFamily="18" charset="-120"/>
                <a:ea typeface="新細明體" panose="02020500000000000000" pitchFamily="18" charset="-120"/>
                <a:cs typeface="+mn-lt"/>
              </a:rPr>
              <a:t>逐層學習</a:t>
            </a:r>
            <a:r>
              <a:rPr lang="zh-CN" altLang="en-US" sz="2200" dirty="0">
                <a:latin typeface="新細明體" panose="02020500000000000000" pitchFamily="18" charset="-120"/>
                <a:ea typeface="新細明體" panose="02020500000000000000" pitchFamily="18" charset="-120"/>
                <a:cs typeface="+mn-lt"/>
              </a:rPr>
              <a:t>圖</a:t>
            </a:r>
            <a:r>
              <a:rPr lang="zh-CN" sz="2200" dirty="0">
                <a:latin typeface="新細明體" panose="02020500000000000000" pitchFamily="18" charset="-120"/>
                <a:ea typeface="新細明體" panose="02020500000000000000" pitchFamily="18" charset="-120"/>
                <a:cs typeface="+mn-lt"/>
              </a:rPr>
              <a:t>像中的深層特徵 </a:t>
            </a:r>
            <a:endParaRPr lang="en-US" altLang="zh-CN" sz="2200" dirty="0">
              <a:latin typeface="新細明體" panose="02020500000000000000" pitchFamily="18" charset="-120"/>
              <a:ea typeface="新細明體" panose="02020500000000000000" pitchFamily="18" charset="-120"/>
              <a:cs typeface="Calibri"/>
            </a:endParaRPr>
          </a:p>
          <a:p>
            <a:r>
              <a:rPr lang="zh-CN" altLang="en-US" sz="2200" dirty="0">
                <a:latin typeface="新細明體" panose="02020500000000000000" pitchFamily="18" charset="-120"/>
                <a:ea typeface="新細明體" panose="02020500000000000000" pitchFamily="18" charset="-120"/>
                <a:cs typeface="+mn-lt"/>
              </a:rPr>
              <a:t>特徵提取過程：增加不同人的類間差異，同時減小同一個人的類內差異的過程</a:t>
            </a:r>
            <a:r>
              <a:rPr lang="en-US" altLang="zh-CN" sz="2200" dirty="0">
                <a:latin typeface="新細明體" panose="02020500000000000000" pitchFamily="18" charset="-120"/>
                <a:ea typeface="新細明體" panose="02020500000000000000" pitchFamily="18" charset="-120"/>
                <a:cs typeface="+mn-lt"/>
              </a:rPr>
              <a:t> </a:t>
            </a:r>
            <a:r>
              <a:rPr lang="en-US" altLang="zh-CN" sz="2200" dirty="0">
                <a:latin typeface="新細明體" panose="02020500000000000000" pitchFamily="18" charset="-120"/>
                <a:ea typeface="新細明體" panose="02020500000000000000" pitchFamily="18" charset="-120"/>
                <a:cs typeface="+mn-lt"/>
                <a:sym typeface="Wingdings" panose="05000000000000000000" pitchFamily="2" charset="2"/>
              </a:rPr>
              <a:t> </a:t>
            </a:r>
            <a:r>
              <a:rPr lang="zh-CN" altLang="en-US" sz="2200" dirty="0">
                <a:latin typeface="新細明體" panose="02020500000000000000" pitchFamily="18" charset="-120"/>
                <a:ea typeface="新細明體" panose="02020500000000000000" pitchFamily="18" charset="-120"/>
                <a:cs typeface="+mn-lt"/>
              </a:rPr>
              <a:t>能夠極大地提高人臉識別的性能 </a:t>
            </a:r>
            <a:endParaRPr lang="zh-HK" altLang="en-US" sz="2200" dirty="0">
              <a:latin typeface="新細明體" panose="02020500000000000000" pitchFamily="18" charset="-120"/>
              <a:ea typeface="新細明體" panose="02020500000000000000" pitchFamily="18" charset="-120"/>
              <a:cs typeface="+mn-lt"/>
            </a:endParaRPr>
          </a:p>
        </p:txBody>
      </p:sp>
      <p:sp>
        <p:nvSpPr>
          <p:cNvPr id="16" name="文字方塊 15">
            <a:extLst>
              <a:ext uri="{FF2B5EF4-FFF2-40B4-BE49-F238E27FC236}">
                <a16:creationId xmlns:a16="http://schemas.microsoft.com/office/drawing/2014/main" id="{1EBA1F08-ED31-43F7-983C-255702B625AB}"/>
              </a:ext>
            </a:extLst>
          </p:cNvPr>
          <p:cNvSpPr txBox="1"/>
          <p:nvPr/>
        </p:nvSpPr>
        <p:spPr>
          <a:xfrm>
            <a:off x="6965952" y="1616803"/>
            <a:ext cx="3946887" cy="1200329"/>
          </a:xfrm>
          <a:prstGeom prst="rect">
            <a:avLst/>
          </a:prstGeom>
          <a:solidFill>
            <a:schemeClr val="bg1"/>
          </a:solidFill>
          <a:ln>
            <a:solidFill>
              <a:schemeClr val="bg1"/>
            </a:solidFill>
          </a:ln>
        </p:spPr>
        <p:txBody>
          <a:bodyPr wrap="square" rtlCol="0">
            <a:spAutoFit/>
          </a:bodyPr>
          <a:lstStyle/>
          <a:p>
            <a:endParaRPr lang="en-US" altLang="zh-CN" dirty="0"/>
          </a:p>
          <a:p>
            <a:endParaRPr lang="en-US" altLang="zh-CN" dirty="0"/>
          </a:p>
          <a:p>
            <a:endParaRPr lang="en-US" altLang="zh-CN" dirty="0"/>
          </a:p>
          <a:p>
            <a:endParaRPr lang="en-US" altLang="zh-CN" dirty="0"/>
          </a:p>
        </p:txBody>
      </p:sp>
      <p:pic>
        <p:nvPicPr>
          <p:cNvPr id="7" name="圖片 6">
            <a:extLst>
              <a:ext uri="{FF2B5EF4-FFF2-40B4-BE49-F238E27FC236}">
                <a16:creationId xmlns:a16="http://schemas.microsoft.com/office/drawing/2014/main" id="{B4A19D6C-BE2F-41C6-BD15-9DB270A5FC07}"/>
              </a:ext>
            </a:extLst>
          </p:cNvPr>
          <p:cNvPicPr>
            <a:picLocks noChangeAspect="1"/>
          </p:cNvPicPr>
          <p:nvPr/>
        </p:nvPicPr>
        <p:blipFill>
          <a:blip r:embed="rId2"/>
          <a:stretch>
            <a:fillRect/>
          </a:stretch>
        </p:blipFill>
        <p:spPr>
          <a:xfrm>
            <a:off x="3877869" y="1499057"/>
            <a:ext cx="8269381" cy="4362098"/>
          </a:xfrm>
          <a:prstGeom prst="rect">
            <a:avLst/>
          </a:prstGeom>
        </p:spPr>
      </p:pic>
      <p:sp>
        <p:nvSpPr>
          <p:cNvPr id="8" name="文字方塊 7">
            <a:extLst>
              <a:ext uri="{FF2B5EF4-FFF2-40B4-BE49-F238E27FC236}">
                <a16:creationId xmlns:a16="http://schemas.microsoft.com/office/drawing/2014/main" id="{FA337EB1-D651-4133-A4E3-02A7EC739A3C}"/>
              </a:ext>
            </a:extLst>
          </p:cNvPr>
          <p:cNvSpPr txBox="1"/>
          <p:nvPr/>
        </p:nvSpPr>
        <p:spPr>
          <a:xfrm>
            <a:off x="4891731" y="5861155"/>
            <a:ext cx="3016498" cy="923330"/>
          </a:xfrm>
          <a:prstGeom prst="rect">
            <a:avLst/>
          </a:prstGeom>
          <a:solidFill>
            <a:srgbClr val="D9D9D9"/>
          </a:solidFill>
          <a:ln>
            <a:solidFill>
              <a:schemeClr val="bg1"/>
            </a:solidFill>
          </a:ln>
        </p:spPr>
        <p:txBody>
          <a:bodyPr wrap="square" lIns="91440" tIns="45720" rIns="91440" bIns="45720" rtlCol="0" anchor="t">
            <a:spAutoFit/>
          </a:bodyPr>
          <a:lstStyle/>
          <a:p>
            <a:r>
              <a:rPr lang="zh-CN" dirty="0">
                <a:latin typeface="新細明體" panose="02020500000000000000" pitchFamily="18" charset="-120"/>
                <a:ea typeface="新細明體" panose="02020500000000000000" pitchFamily="18" charset="-120"/>
                <a:cs typeface="+mn-lt"/>
              </a:rPr>
              <a:t>第一層：簡單的綫條，表達圖像中某些位置和某些方向上的輪廓 </a:t>
            </a:r>
            <a:endParaRPr lang="zh-TW" altLang="en-US" dirty="0">
              <a:latin typeface="新細明體" panose="02020500000000000000" pitchFamily="18" charset="-120"/>
              <a:ea typeface="新細明體" panose="02020500000000000000" pitchFamily="18" charset="-120"/>
            </a:endParaRPr>
          </a:p>
        </p:txBody>
      </p:sp>
      <p:sp>
        <p:nvSpPr>
          <p:cNvPr id="11" name="文字方塊 10">
            <a:extLst>
              <a:ext uri="{FF2B5EF4-FFF2-40B4-BE49-F238E27FC236}">
                <a16:creationId xmlns:a16="http://schemas.microsoft.com/office/drawing/2014/main" id="{75399241-10D3-40D6-AEBF-A9732D223CD0}"/>
              </a:ext>
            </a:extLst>
          </p:cNvPr>
          <p:cNvSpPr txBox="1"/>
          <p:nvPr/>
        </p:nvSpPr>
        <p:spPr>
          <a:xfrm>
            <a:off x="6757115" y="139475"/>
            <a:ext cx="1785707" cy="1477328"/>
          </a:xfrm>
          <a:prstGeom prst="rect">
            <a:avLst/>
          </a:prstGeom>
          <a:solidFill>
            <a:srgbClr val="D9D9D9"/>
          </a:solidFill>
          <a:ln>
            <a:solidFill>
              <a:schemeClr val="bg1"/>
            </a:solidFill>
          </a:ln>
        </p:spPr>
        <p:txBody>
          <a:bodyPr wrap="square" lIns="91440" tIns="45720" rIns="91440" bIns="45720" rtlCol="0" anchor="t">
            <a:spAutoFit/>
          </a:bodyPr>
          <a:lstStyle/>
          <a:p>
            <a:r>
              <a:rPr lang="zh-CN" altLang="en-US" dirty="0">
                <a:latin typeface="新細明體" panose="02020500000000000000" pitchFamily="18" charset="-120"/>
                <a:ea typeface="新細明體" panose="02020500000000000000" pitchFamily="18" charset="-120"/>
                <a:cs typeface="+mn-lt"/>
              </a:rPr>
              <a:t>第二層：</a:t>
            </a:r>
            <a:r>
              <a:rPr lang="zh-CN" dirty="0">
                <a:latin typeface="新細明體" panose="02020500000000000000" pitchFamily="18" charset="-120"/>
                <a:ea typeface="新細明體" panose="02020500000000000000" pitchFamily="18" charset="-120"/>
                <a:cs typeface="+mn-lt"/>
              </a:rPr>
              <a:t>會根據前一層檢 </a:t>
            </a:r>
            <a:r>
              <a:rPr lang="zh-CN" altLang="en-US" dirty="0">
                <a:latin typeface="新細明體" panose="02020500000000000000" pitchFamily="18" charset="-120"/>
                <a:ea typeface="新細明體" panose="02020500000000000000" pitchFamily="18" charset="-120"/>
                <a:cs typeface="+mn-lt"/>
              </a:rPr>
              <a:t>辨</a:t>
            </a:r>
            <a:r>
              <a:rPr lang="zh-CN" dirty="0">
                <a:latin typeface="新細明體" panose="02020500000000000000" pitchFamily="18" charset="-120"/>
                <a:ea typeface="新細明體" panose="02020500000000000000" pitchFamily="18" charset="-120"/>
                <a:cs typeface="+mn-lt"/>
              </a:rPr>
              <a:t>出的綫條，提取一些局部特徵，如眼睛、口、鼻等 </a:t>
            </a:r>
            <a:endParaRPr lang="zh-TW" altLang="en-US" dirty="0">
              <a:latin typeface="新細明體" panose="02020500000000000000" pitchFamily="18" charset="-120"/>
              <a:ea typeface="新細明體" panose="02020500000000000000" pitchFamily="18" charset="-120"/>
            </a:endParaRPr>
          </a:p>
        </p:txBody>
      </p:sp>
      <p:sp>
        <p:nvSpPr>
          <p:cNvPr id="13" name="文字方塊 12">
            <a:extLst>
              <a:ext uri="{FF2B5EF4-FFF2-40B4-BE49-F238E27FC236}">
                <a16:creationId xmlns:a16="http://schemas.microsoft.com/office/drawing/2014/main" id="{2BEEB194-37B0-4F20-B0A8-C3B2AC52B3E8}"/>
              </a:ext>
            </a:extLst>
          </p:cNvPr>
          <p:cNvSpPr txBox="1"/>
          <p:nvPr/>
        </p:nvSpPr>
        <p:spPr>
          <a:xfrm>
            <a:off x="8733531" y="357601"/>
            <a:ext cx="1988598" cy="1200329"/>
          </a:xfrm>
          <a:prstGeom prst="rect">
            <a:avLst/>
          </a:prstGeom>
          <a:solidFill>
            <a:srgbClr val="D9D9D9"/>
          </a:solidFill>
          <a:ln>
            <a:solidFill>
              <a:schemeClr val="bg1"/>
            </a:solidFill>
          </a:ln>
        </p:spPr>
        <p:txBody>
          <a:bodyPr wrap="square" lIns="91440" tIns="45720" rIns="91440" bIns="45720" rtlCol="0" anchor="t">
            <a:spAutoFit/>
          </a:bodyPr>
          <a:lstStyle/>
          <a:p>
            <a:r>
              <a:rPr lang="zh-CN" dirty="0">
                <a:latin typeface="新細明體" panose="02020500000000000000" pitchFamily="18" charset="-120"/>
                <a:ea typeface="新細明體" panose="02020500000000000000" pitchFamily="18" charset="-120"/>
                <a:cs typeface="+mn-lt"/>
              </a:rPr>
              <a:t>第三層</a:t>
            </a:r>
            <a:r>
              <a:rPr lang="zh-CN" altLang="en-US" dirty="0">
                <a:latin typeface="新細明體" panose="02020500000000000000" pitchFamily="18" charset="-120"/>
                <a:ea typeface="新細明體" panose="02020500000000000000" pitchFamily="18" charset="-120"/>
                <a:cs typeface="+mn-lt"/>
              </a:rPr>
              <a:t>：</a:t>
            </a:r>
            <a:r>
              <a:rPr lang="zh-TW" altLang="en-US" dirty="0">
                <a:latin typeface="新細明體" panose="02020500000000000000" pitchFamily="18" charset="-120"/>
                <a:ea typeface="新細明體" panose="02020500000000000000" pitchFamily="18" charset="-120"/>
                <a:cs typeface="+mn-lt"/>
              </a:rPr>
              <a:t>通過這三層網絡</a:t>
            </a:r>
            <a:r>
              <a:rPr lang="zh-CN" dirty="0">
                <a:latin typeface="新細明體" panose="02020500000000000000" pitchFamily="18" charset="-120"/>
                <a:ea typeface="新細明體" panose="02020500000000000000" pitchFamily="18" charset="-120"/>
                <a:cs typeface="+mn-lt"/>
              </a:rPr>
              <a:t>已經可以提取大大概</a:t>
            </a:r>
            <a:r>
              <a:rPr lang="zh-CN" altLang="en-US" dirty="0">
                <a:latin typeface="新細明體" panose="02020500000000000000" pitchFamily="18" charset="-120"/>
                <a:ea typeface="新細明體" panose="02020500000000000000" pitchFamily="18" charset="-120"/>
                <a:cs typeface="+mn-lt"/>
              </a:rPr>
              <a:t>概</a:t>
            </a:r>
            <a:r>
              <a:rPr lang="zh-CN" dirty="0">
                <a:latin typeface="新細明體" panose="02020500000000000000" pitchFamily="18" charset="-120"/>
                <a:ea typeface="新細明體" panose="02020500000000000000" pitchFamily="18" charset="-120"/>
                <a:cs typeface="+mn-lt"/>
              </a:rPr>
              <a:t>的人臉輪廓。</a:t>
            </a:r>
            <a:endParaRPr lang="zh-TW" altLang="en-US" dirty="0">
              <a:latin typeface="新細明體" panose="02020500000000000000" pitchFamily="18" charset="-120"/>
              <a:ea typeface="新細明體" panose="02020500000000000000" pitchFamily="18" charset="-120"/>
            </a:endParaRPr>
          </a:p>
        </p:txBody>
      </p:sp>
      <p:sp>
        <p:nvSpPr>
          <p:cNvPr id="17" name="文字方塊 16">
            <a:extLst>
              <a:ext uri="{FF2B5EF4-FFF2-40B4-BE49-F238E27FC236}">
                <a16:creationId xmlns:a16="http://schemas.microsoft.com/office/drawing/2014/main" id="{D698D027-2781-4F3A-9CC1-0E3866120515}"/>
              </a:ext>
            </a:extLst>
          </p:cNvPr>
          <p:cNvSpPr txBox="1"/>
          <p:nvPr/>
        </p:nvSpPr>
        <p:spPr>
          <a:xfrm>
            <a:off x="4075110" y="5248423"/>
            <a:ext cx="932871" cy="369332"/>
          </a:xfrm>
          <a:prstGeom prst="rect">
            <a:avLst/>
          </a:prstGeom>
          <a:solidFill>
            <a:schemeClr val="bg1"/>
          </a:solidFill>
        </p:spPr>
        <p:txBody>
          <a:bodyPr wrap="square">
            <a:spAutoFit/>
          </a:bodyPr>
          <a:lstStyle/>
          <a:p>
            <a:r>
              <a:rPr lang="zh-CN" altLang="zh-HK" sz="1800" dirty="0">
                <a:latin typeface="新細明體" panose="02020500000000000000" pitchFamily="18" charset="-120"/>
                <a:ea typeface="新細明體" panose="02020500000000000000" pitchFamily="18" charset="-120"/>
                <a:cs typeface="+mn-lt"/>
              </a:rPr>
              <a:t>輸入層</a:t>
            </a:r>
            <a:endParaRPr lang="zh-HK" altLang="en-US" dirty="0"/>
          </a:p>
        </p:txBody>
      </p:sp>
      <p:sp>
        <p:nvSpPr>
          <p:cNvPr id="18" name="文字方塊 17">
            <a:extLst>
              <a:ext uri="{FF2B5EF4-FFF2-40B4-BE49-F238E27FC236}">
                <a16:creationId xmlns:a16="http://schemas.microsoft.com/office/drawing/2014/main" id="{1E102C17-ADA9-4C60-A60E-D255CF726A8D}"/>
              </a:ext>
            </a:extLst>
          </p:cNvPr>
          <p:cNvSpPr txBox="1"/>
          <p:nvPr/>
        </p:nvSpPr>
        <p:spPr>
          <a:xfrm>
            <a:off x="11103765" y="5433089"/>
            <a:ext cx="1043485" cy="369332"/>
          </a:xfrm>
          <a:prstGeom prst="rect">
            <a:avLst/>
          </a:prstGeom>
          <a:solidFill>
            <a:schemeClr val="bg1"/>
          </a:solidFill>
        </p:spPr>
        <p:txBody>
          <a:bodyPr wrap="square">
            <a:spAutoFit/>
          </a:bodyPr>
          <a:lstStyle/>
          <a:p>
            <a:r>
              <a:rPr lang="zh-CN" altLang="en-US" dirty="0">
                <a:latin typeface="新細明體" panose="02020500000000000000" pitchFamily="18" charset="-120"/>
                <a:ea typeface="新細明體" panose="02020500000000000000" pitchFamily="18" charset="-120"/>
                <a:cs typeface="+mn-lt"/>
              </a:rPr>
              <a:t>分類</a:t>
            </a:r>
            <a:r>
              <a:rPr lang="zh-CN" altLang="zh-HK" sz="1800" dirty="0">
                <a:latin typeface="新細明體" panose="02020500000000000000" pitchFamily="18" charset="-120"/>
                <a:ea typeface="新細明體" panose="02020500000000000000" pitchFamily="18" charset="-120"/>
                <a:cs typeface="+mn-lt"/>
              </a:rPr>
              <a:t>層</a:t>
            </a:r>
            <a:endParaRPr lang="zh-HK" altLang="en-US" dirty="0"/>
          </a:p>
        </p:txBody>
      </p:sp>
    </p:spTree>
    <p:extLst>
      <p:ext uri="{BB962C8B-B14F-4D97-AF65-F5344CB8AC3E}">
        <p14:creationId xmlns:p14="http://schemas.microsoft.com/office/powerpoint/2010/main" val="848366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43FC82-14DD-4684-B57F-BCED259E9025}"/>
              </a:ext>
            </a:extLst>
          </p:cNvPr>
          <p:cNvSpPr>
            <a:spLocks noGrp="1"/>
          </p:cNvSpPr>
          <p:nvPr>
            <p:ph type="title"/>
          </p:nvPr>
        </p:nvSpPr>
        <p:spPr/>
        <p:txBody>
          <a:bodyPr/>
          <a:lstStyle/>
          <a:p>
            <a:r>
              <a:rPr lang="en-US" altLang="zh-CN" dirty="0">
                <a:latin typeface="新細明體" panose="02020500000000000000" pitchFamily="18" charset="-120"/>
                <a:ea typeface="新細明體" panose="02020500000000000000" pitchFamily="18" charset="-120"/>
              </a:rPr>
              <a:t>PCA</a:t>
            </a:r>
            <a:r>
              <a:rPr lang="zh-CN" altLang="en-US" dirty="0">
                <a:latin typeface="新細明體" panose="02020500000000000000" pitchFamily="18" charset="-120"/>
                <a:ea typeface="新細明體" panose="02020500000000000000" pitchFamily="18" charset="-120"/>
              </a:rPr>
              <a:t>與</a:t>
            </a:r>
            <a:r>
              <a:rPr lang="en-US" altLang="zh-CN" dirty="0">
                <a:latin typeface="新細明體" panose="02020500000000000000" pitchFamily="18" charset="-120"/>
                <a:ea typeface="新細明體" panose="02020500000000000000" pitchFamily="18" charset="-120"/>
              </a:rPr>
              <a:t>Deep CNN</a:t>
            </a:r>
            <a:r>
              <a:rPr lang="zh-CN" altLang="en-US" dirty="0">
                <a:latin typeface="新細明體" panose="02020500000000000000" pitchFamily="18" charset="-120"/>
                <a:ea typeface="新細明體" panose="02020500000000000000" pitchFamily="18" charset="-120"/>
              </a:rPr>
              <a:t>的比較</a:t>
            </a:r>
            <a:endParaRPr lang="zh-HK" altLang="en-US" dirty="0">
              <a:latin typeface="新細明體" panose="02020500000000000000" pitchFamily="18" charset="-120"/>
              <a:ea typeface="新細明體" panose="02020500000000000000" pitchFamily="18" charset="-120"/>
            </a:endParaRPr>
          </a:p>
        </p:txBody>
      </p:sp>
      <p:graphicFrame>
        <p:nvGraphicFramePr>
          <p:cNvPr id="4" name="表格 4">
            <a:extLst>
              <a:ext uri="{FF2B5EF4-FFF2-40B4-BE49-F238E27FC236}">
                <a16:creationId xmlns:a16="http://schemas.microsoft.com/office/drawing/2014/main" id="{E1928371-A91C-424E-AC7E-DEDEBEAD0FF2}"/>
              </a:ext>
            </a:extLst>
          </p:cNvPr>
          <p:cNvGraphicFramePr>
            <a:graphicFrameLocks noGrp="1"/>
          </p:cNvGraphicFramePr>
          <p:nvPr>
            <p:ph idx="1"/>
            <p:extLst>
              <p:ext uri="{D42A27DB-BD31-4B8C-83A1-F6EECF244321}">
                <p14:modId xmlns:p14="http://schemas.microsoft.com/office/powerpoint/2010/main" val="3007439553"/>
              </p:ext>
            </p:extLst>
          </p:nvPr>
        </p:nvGraphicFramePr>
        <p:xfrm>
          <a:off x="838200" y="1690688"/>
          <a:ext cx="10515600" cy="24993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391642965"/>
                    </a:ext>
                  </a:extLst>
                </a:gridCol>
                <a:gridCol w="5257800">
                  <a:extLst>
                    <a:ext uri="{9D8B030D-6E8A-4147-A177-3AD203B41FA5}">
                      <a16:colId xmlns:a16="http://schemas.microsoft.com/office/drawing/2014/main" val="2027921624"/>
                    </a:ext>
                  </a:extLst>
                </a:gridCol>
              </a:tblGrid>
              <a:tr h="370840">
                <a:tc>
                  <a:txBody>
                    <a:bodyPr/>
                    <a:lstStyle/>
                    <a:p>
                      <a:pPr algn="ctr"/>
                      <a:r>
                        <a:rPr lang="en-US" altLang="zh-CN" sz="2000" dirty="0">
                          <a:latin typeface="新細明體" panose="02020500000000000000" pitchFamily="18" charset="-120"/>
                          <a:ea typeface="新細明體" panose="02020500000000000000" pitchFamily="18" charset="-120"/>
                        </a:rPr>
                        <a:t>PCA</a:t>
                      </a:r>
                      <a:endParaRPr lang="zh-HK" altLang="en-US" sz="2000" dirty="0">
                        <a:latin typeface="新細明體" panose="02020500000000000000" pitchFamily="18" charset="-120"/>
                        <a:ea typeface="新細明體" panose="02020500000000000000" pitchFamily="18" charset="-120"/>
                      </a:endParaRPr>
                    </a:p>
                  </a:txBody>
                  <a:tcPr/>
                </a:tc>
                <a:tc>
                  <a:txBody>
                    <a:bodyPr/>
                    <a:lstStyle/>
                    <a:p>
                      <a:pPr algn="ctr"/>
                      <a:r>
                        <a:rPr lang="en-US" altLang="zh-CN" sz="2000" dirty="0">
                          <a:latin typeface="新細明體" panose="02020500000000000000" pitchFamily="18" charset="-120"/>
                          <a:ea typeface="新細明體" panose="02020500000000000000" pitchFamily="18" charset="-120"/>
                        </a:rPr>
                        <a:t>Deep CNN</a:t>
                      </a:r>
                      <a:endParaRPr lang="zh-HK" altLang="en-US" sz="200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3922864052"/>
                  </a:ext>
                </a:extLst>
              </a:tr>
              <a:tr h="370840">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假設人臉圖片由特徵臉加權組合生</a:t>
                      </a:r>
                      <a:r>
                        <a:rPr lang="zh-CN" altLang="en-US" sz="2000" b="0" i="0" u="none" strike="noStrike" noProof="0" dirty="0">
                          <a:latin typeface="新細明體" panose="02020500000000000000" pitchFamily="18" charset="-120"/>
                          <a:ea typeface="新細明體" panose="02020500000000000000" pitchFamily="18" charset="-120"/>
                        </a:rPr>
                        <a:t>成</a:t>
                      </a:r>
                      <a:endParaRPr lang="zh-TW" altLang="en-US" sz="2000" dirty="0">
                        <a:latin typeface="新細明體" panose="02020500000000000000" pitchFamily="18" charset="-120"/>
                        <a:ea typeface="新細明體" panose="02020500000000000000" pitchFamily="18" charset="-120"/>
                      </a:endParaRPr>
                    </a:p>
                  </a:txBody>
                  <a:tcPr/>
                </a:tc>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假設通過多層非綫性組合生成人臉圖片，更加合理；</a:t>
                      </a:r>
                      <a:endParaRPr lang="zh-TW" sz="2000" b="0" i="0" u="none" strike="noStrike" noProof="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745196887"/>
                  </a:ext>
                </a:extLst>
              </a:tr>
              <a:tr h="370840">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不考慮不同人臉間的區分性 </a:t>
                      </a:r>
                      <a:endParaRPr lang="zh-TW" altLang="en-US" sz="2000" dirty="0">
                        <a:latin typeface="新細明體" panose="02020500000000000000" pitchFamily="18" charset="-120"/>
                        <a:ea typeface="新細明體" panose="02020500000000000000" pitchFamily="18" charset="-120"/>
                      </a:endParaRPr>
                    </a:p>
                  </a:txBody>
                  <a:tcPr/>
                </a:tc>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以區分不同人臉為學習目標，得到的特徵天然具有區分性 </a:t>
                      </a:r>
                      <a:endParaRPr lang="zh-TW" altLang="en-US" sz="200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4267238511"/>
                  </a:ext>
                </a:extLst>
              </a:tr>
              <a:tr h="370840">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提取到的特徵受外界</a:t>
                      </a:r>
                      <a:r>
                        <a:rPr lang="zh-CN" altLang="en-US" sz="2000" b="0" i="0" u="none" strike="noStrike" noProof="0" dirty="0">
                          <a:latin typeface="新細明體" panose="02020500000000000000" pitchFamily="18" charset="-120"/>
                          <a:ea typeface="新細明體" panose="02020500000000000000" pitchFamily="18" charset="-120"/>
                        </a:rPr>
                        <a:t>因</a:t>
                      </a:r>
                      <a:r>
                        <a:rPr lang="zh-CN" sz="2000" b="0" i="0" u="none" strike="noStrike" noProof="0" dirty="0">
                          <a:latin typeface="新細明體" panose="02020500000000000000" pitchFamily="18" charset="-120"/>
                          <a:ea typeface="新細明體" panose="02020500000000000000" pitchFamily="18" charset="-120"/>
                        </a:rPr>
                        <a:t>素</a:t>
                      </a:r>
                      <a:r>
                        <a:rPr lang="zh-CN" altLang="en-US" sz="2000" b="0" i="0" u="none" strike="noStrike" noProof="0" dirty="0">
                          <a:latin typeface="新細明體" panose="02020500000000000000" pitchFamily="18" charset="-120"/>
                          <a:ea typeface="新細明體" panose="02020500000000000000" pitchFamily="18" charset="-120"/>
                        </a:rPr>
                        <a:t>干</a:t>
                      </a:r>
                      <a:r>
                        <a:rPr lang="zh-CN" sz="2000" b="0" i="0" u="none" strike="noStrike" noProof="0" dirty="0">
                          <a:latin typeface="新細明體" panose="02020500000000000000" pitchFamily="18" charset="-120"/>
                          <a:ea typeface="新細明體" panose="02020500000000000000" pitchFamily="18" charset="-120"/>
                        </a:rPr>
                        <a:t>擾嚴重 </a:t>
                      </a:r>
                      <a:endParaRPr lang="zh-TW" altLang="en-US" sz="2000" dirty="0">
                        <a:latin typeface="新細明體" panose="02020500000000000000" pitchFamily="18" charset="-120"/>
                        <a:ea typeface="新細明體" panose="02020500000000000000" pitchFamily="18" charset="-120"/>
                      </a:endParaRPr>
                    </a:p>
                  </a:txBody>
                  <a:tcPr/>
                </a:tc>
                <a:tc>
                  <a:txBody>
                    <a:bodyPr/>
                    <a:lstStyle/>
                    <a:p>
                      <a:pPr lvl="0">
                        <a:buNone/>
                      </a:pPr>
                      <a:r>
                        <a:rPr lang="zh-CN" sz="2000" b="0" i="0" u="none" strike="noStrike" noProof="0" dirty="0">
                          <a:latin typeface="新細明體" panose="02020500000000000000" pitchFamily="18" charset="-120"/>
                          <a:ea typeface="新細明體" panose="02020500000000000000" pitchFamily="18" charset="-120"/>
                        </a:rPr>
                        <a:t>透過層次結構一層層濾除</a:t>
                      </a:r>
                      <a:r>
                        <a:rPr lang="zh-CN" altLang="en-US" sz="2000" b="0" i="0" u="none" strike="noStrike" noProof="0" dirty="0">
                          <a:latin typeface="新細明體" panose="02020500000000000000" pitchFamily="18" charset="-120"/>
                          <a:ea typeface="新細明體" panose="02020500000000000000" pitchFamily="18" charset="-120"/>
                        </a:rPr>
                        <a:t>干</a:t>
                      </a:r>
                      <a:r>
                        <a:rPr lang="zh-CN" sz="2000" b="0" i="0" u="none" strike="noStrike" noProof="0" dirty="0">
                          <a:latin typeface="新細明體" panose="02020500000000000000" pitchFamily="18" charset="-120"/>
                          <a:ea typeface="新細明體" panose="02020500000000000000" pitchFamily="18" charset="-120"/>
                        </a:rPr>
                        <a:t>擾因素，極大地提高了特徵的穩定性 </a:t>
                      </a:r>
                      <a:endParaRPr lang="zh-TW" altLang="en-US" sz="2000" dirty="0">
                        <a:latin typeface="新細明體" panose="02020500000000000000" pitchFamily="18" charset="-120"/>
                        <a:ea typeface="新細明體" panose="02020500000000000000" pitchFamily="18" charset="-120"/>
                      </a:endParaRPr>
                    </a:p>
                  </a:txBody>
                  <a:tcPr/>
                </a:tc>
                <a:extLst>
                  <a:ext uri="{0D108BD9-81ED-4DB2-BD59-A6C34878D82A}">
                    <a16:rowId xmlns:a16="http://schemas.microsoft.com/office/drawing/2014/main" val="1549809471"/>
                  </a:ext>
                </a:extLst>
              </a:tr>
            </a:tbl>
          </a:graphicData>
        </a:graphic>
      </p:graphicFrame>
      <p:sp>
        <p:nvSpPr>
          <p:cNvPr id="5" name="文字方塊 4">
            <a:extLst>
              <a:ext uri="{FF2B5EF4-FFF2-40B4-BE49-F238E27FC236}">
                <a16:creationId xmlns:a16="http://schemas.microsoft.com/office/drawing/2014/main" id="{704E136C-83EF-497A-BD39-875BD50E41CF}"/>
              </a:ext>
            </a:extLst>
          </p:cNvPr>
          <p:cNvSpPr txBox="1"/>
          <p:nvPr/>
        </p:nvSpPr>
        <p:spPr>
          <a:xfrm>
            <a:off x="838200" y="4190048"/>
            <a:ext cx="10515600" cy="830997"/>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endParaRPr lang="en-US" altLang="zh-TW" sz="2400" dirty="0">
              <a:solidFill>
                <a:srgbClr val="009BD2"/>
              </a:solidFill>
              <a:latin typeface="新細明體" panose="02020500000000000000" pitchFamily="18" charset="-120"/>
              <a:ea typeface="新細明體" panose="02020500000000000000" pitchFamily="18" charset="-120"/>
              <a:cs typeface="+mn-lt"/>
            </a:endParaRPr>
          </a:p>
          <a:p>
            <a:pPr marL="285750" indent="-285750">
              <a:buFont typeface="Wingdings" panose="05000000000000000000" pitchFamily="2" charset="2"/>
              <a:buChar char="Ø"/>
            </a:pPr>
            <a:r>
              <a:rPr lang="en-US" altLang="zh-TW" sz="2400" dirty="0">
                <a:solidFill>
                  <a:srgbClr val="009BD2"/>
                </a:solidFill>
                <a:latin typeface="新細明體" panose="02020500000000000000" pitchFamily="18" charset="-120"/>
                <a:ea typeface="新細明體" panose="02020500000000000000" pitchFamily="18" charset="-120"/>
                <a:cs typeface="+mn-lt"/>
              </a:rPr>
              <a:t>Deep CNN </a:t>
            </a:r>
            <a:r>
              <a:rPr lang="zh-TW" altLang="en-US" sz="2400" dirty="0">
                <a:solidFill>
                  <a:srgbClr val="009BD2"/>
                </a:solidFill>
                <a:latin typeface="新細明體" panose="02020500000000000000" pitchFamily="18" charset="-120"/>
                <a:ea typeface="新細明體" panose="02020500000000000000" pitchFamily="18" charset="-120"/>
                <a:cs typeface="+mn-lt"/>
              </a:rPr>
              <a:t>的特徵更具代表性和抗干擾能力</a:t>
            </a:r>
            <a:r>
              <a:rPr lang="zh-HK" altLang="en-US" sz="2400" dirty="0">
                <a:solidFill>
                  <a:srgbClr val="009BD2"/>
                </a:solidFill>
                <a:latin typeface="新細明體" panose="02020500000000000000" pitchFamily="18" charset="-120"/>
                <a:ea typeface="新細明體" panose="02020500000000000000" pitchFamily="18" charset="-120"/>
                <a:cs typeface="+mn-lt"/>
              </a:rPr>
              <a:t> </a:t>
            </a:r>
            <a:r>
              <a:rPr lang="en-US" altLang="zh-HK" sz="2400" dirty="0">
                <a:solidFill>
                  <a:srgbClr val="009BD2"/>
                </a:solidFill>
                <a:latin typeface="新細明體" panose="02020500000000000000" pitchFamily="18" charset="-120"/>
                <a:ea typeface="新細明體" panose="02020500000000000000" pitchFamily="18" charset="-120"/>
                <a:cs typeface="+mn-lt"/>
                <a:sym typeface="Wingdings" panose="05000000000000000000" pitchFamily="2" charset="2"/>
              </a:rPr>
              <a:t></a:t>
            </a:r>
            <a:r>
              <a:rPr lang="en-US" altLang="zh-HK" sz="2400" dirty="0">
                <a:solidFill>
                  <a:srgbClr val="009BD2"/>
                </a:solidFill>
                <a:latin typeface="新細明體" panose="02020500000000000000" pitchFamily="18" charset="-120"/>
                <a:ea typeface="新細明體" panose="02020500000000000000" pitchFamily="18" charset="-120"/>
                <a:cs typeface="+mn-lt"/>
              </a:rPr>
              <a:t> </a:t>
            </a:r>
            <a:r>
              <a:rPr lang="zh-CN" altLang="en-US" sz="2400" dirty="0">
                <a:solidFill>
                  <a:srgbClr val="009BD2"/>
                </a:solidFill>
                <a:latin typeface="新細明體" panose="02020500000000000000" pitchFamily="18" charset="-120"/>
                <a:ea typeface="新細明體" panose="02020500000000000000" pitchFamily="18" charset="-120"/>
                <a:cs typeface="+mn-lt"/>
              </a:rPr>
              <a:t>優於</a:t>
            </a:r>
            <a:r>
              <a:rPr lang="en-US" altLang="zh-CN" sz="2400" dirty="0">
                <a:solidFill>
                  <a:srgbClr val="009BD2"/>
                </a:solidFill>
                <a:latin typeface="新細明體" panose="02020500000000000000" pitchFamily="18" charset="-120"/>
                <a:ea typeface="新細明體" panose="02020500000000000000" pitchFamily="18" charset="-120"/>
                <a:cs typeface="+mn-lt"/>
              </a:rPr>
              <a:t>PCA</a:t>
            </a:r>
            <a:endParaRPr lang="zh-HK" altLang="en-US" sz="2400" dirty="0">
              <a:solidFill>
                <a:srgbClr val="009BD2"/>
              </a:solidFill>
              <a:latin typeface="新細明體" panose="02020500000000000000" pitchFamily="18" charset="-120"/>
              <a:ea typeface="新細明體" panose="02020500000000000000" pitchFamily="18" charset="-120"/>
              <a:cs typeface="+mn-lt"/>
            </a:endParaRPr>
          </a:p>
        </p:txBody>
      </p:sp>
    </p:spTree>
    <p:extLst>
      <p:ext uri="{BB962C8B-B14F-4D97-AF65-F5344CB8AC3E}">
        <p14:creationId xmlns:p14="http://schemas.microsoft.com/office/powerpoint/2010/main" val="3792621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87502E-86D5-46E6-9E7D-748F536F4AD9}"/>
              </a:ext>
            </a:extLst>
          </p:cNvPr>
          <p:cNvSpPr>
            <a:spLocks noGrp="1"/>
          </p:cNvSpPr>
          <p:nvPr>
            <p:ph type="title"/>
          </p:nvPr>
        </p:nvSpPr>
        <p:spPr/>
        <p:txBody>
          <a:bodyPr/>
          <a:lstStyle/>
          <a:p>
            <a:r>
              <a:rPr lang="zh-CN" dirty="0">
                <a:latin typeface="新細明體" panose="02020500000000000000" pitchFamily="18" charset="-120"/>
                <a:ea typeface="新細明體" panose="02020500000000000000" pitchFamily="18" charset="-120"/>
                <a:cs typeface="+mj-lt"/>
              </a:rPr>
              <a:t>基於</a:t>
            </a:r>
            <a:r>
              <a:rPr lang="en-US" altLang="zh-CN" dirty="0">
                <a:latin typeface="新細明體" panose="02020500000000000000" pitchFamily="18" charset="-120"/>
                <a:ea typeface="新細明體" panose="02020500000000000000" pitchFamily="18" charset="-120"/>
                <a:cs typeface="+mj-lt"/>
              </a:rPr>
              <a:t>Deep</a:t>
            </a:r>
            <a:r>
              <a:rPr lang="zh-CN" altLang="en-US" dirty="0">
                <a:latin typeface="新細明體" panose="02020500000000000000" pitchFamily="18" charset="-120"/>
                <a:ea typeface="新細明體" panose="02020500000000000000" pitchFamily="18" charset="-120"/>
                <a:cs typeface="+mj-lt"/>
              </a:rPr>
              <a:t> </a:t>
            </a:r>
            <a:r>
              <a:rPr lang="en-US" altLang="zh-CN" dirty="0">
                <a:latin typeface="新細明體" panose="02020500000000000000" pitchFamily="18" charset="-120"/>
                <a:ea typeface="新細明體" panose="02020500000000000000" pitchFamily="18" charset="-120"/>
                <a:cs typeface="+mj-lt"/>
              </a:rPr>
              <a:t>CNN</a:t>
            </a:r>
            <a:r>
              <a:rPr lang="zh-CN" altLang="en-US" dirty="0">
                <a:latin typeface="新細明體" panose="02020500000000000000" pitchFamily="18" charset="-120"/>
                <a:ea typeface="新細明體" panose="02020500000000000000" pitchFamily="18" charset="-120"/>
                <a:cs typeface="+mj-lt"/>
              </a:rPr>
              <a:t> </a:t>
            </a:r>
            <a:r>
              <a:rPr lang="zh-CN" dirty="0">
                <a:latin typeface="新細明體" panose="02020500000000000000" pitchFamily="18" charset="-120"/>
                <a:ea typeface="新細明體" panose="02020500000000000000" pitchFamily="18" charset="-120"/>
                <a:cs typeface="+mj-lt"/>
              </a:rPr>
              <a:t>的人面識別例子</a:t>
            </a:r>
            <a:endParaRPr lang="zh-TW" dirty="0">
              <a:latin typeface="新細明體" panose="02020500000000000000" pitchFamily="18" charset="-120"/>
              <a:ea typeface="新細明體" panose="02020500000000000000" pitchFamily="18" charset="-120"/>
              <a:cs typeface="+mj-lt"/>
            </a:endParaRPr>
          </a:p>
        </p:txBody>
      </p:sp>
      <p:sp>
        <p:nvSpPr>
          <p:cNvPr id="3" name="內容版面配置區 2">
            <a:extLst>
              <a:ext uri="{FF2B5EF4-FFF2-40B4-BE49-F238E27FC236}">
                <a16:creationId xmlns:a16="http://schemas.microsoft.com/office/drawing/2014/main" id="{6C525B1B-5348-49F1-BD66-ADFA7EA357F3}"/>
              </a:ext>
            </a:extLst>
          </p:cNvPr>
          <p:cNvSpPr>
            <a:spLocks noGrp="1"/>
          </p:cNvSpPr>
          <p:nvPr>
            <p:ph idx="1"/>
          </p:nvPr>
        </p:nvSpPr>
        <p:spPr/>
        <p:txBody>
          <a:bodyPr vert="horz" lIns="91440" tIns="45720" rIns="91440" bIns="45720" rtlCol="0" anchor="t">
            <a:normAutofit/>
          </a:bodyPr>
          <a:lstStyle/>
          <a:p>
            <a:pPr>
              <a:lnSpc>
                <a:spcPct val="100000"/>
              </a:lnSpc>
            </a:pPr>
            <a:r>
              <a:rPr lang="en-US" altLang="zh-HK" dirty="0">
                <a:latin typeface="新細明體" panose="02020500000000000000" pitchFamily="18" charset="-120"/>
                <a:ea typeface="新細明體" panose="02020500000000000000" pitchFamily="18" charset="-120"/>
              </a:rPr>
              <a:t>Google </a:t>
            </a:r>
            <a:r>
              <a:rPr lang="zh-CN" altLang="en-US" dirty="0">
                <a:latin typeface="新細明體" panose="02020500000000000000" pitchFamily="18" charset="-120"/>
                <a:ea typeface="新細明體" panose="02020500000000000000" pitchFamily="18" charset="-120"/>
              </a:rPr>
              <a:t>的</a:t>
            </a:r>
            <a:r>
              <a:rPr lang="en-US" altLang="zh-HK" dirty="0" err="1">
                <a:latin typeface="新細明體" panose="02020500000000000000" pitchFamily="18" charset="-120"/>
                <a:ea typeface="新細明體" panose="02020500000000000000" pitchFamily="18" charset="-120"/>
              </a:rPr>
              <a:t>FaceNet</a:t>
            </a:r>
            <a:r>
              <a:rPr lang="zh-CN" altLang="en-US" dirty="0">
                <a:latin typeface="新細明體" panose="02020500000000000000" pitchFamily="18" charset="-120"/>
                <a:ea typeface="新細明體" panose="02020500000000000000" pitchFamily="18" charset="-120"/>
              </a:rPr>
              <a:t>：</a:t>
            </a:r>
            <a:endParaRPr lang="en-US" altLang="zh-CN" dirty="0">
              <a:latin typeface="新細明體" panose="02020500000000000000" pitchFamily="18" charset="-120"/>
              <a:ea typeface="新細明體" panose="02020500000000000000" pitchFamily="18" charset="-120"/>
            </a:endParaRPr>
          </a:p>
          <a:p>
            <a:pPr lvl="1">
              <a:lnSpc>
                <a:spcPct val="100000"/>
              </a:lnSpc>
            </a:pPr>
            <a:r>
              <a:rPr lang="zh-CN" sz="2800" dirty="0">
                <a:latin typeface="新細明體" panose="02020500000000000000" pitchFamily="18" charset="-120"/>
                <a:ea typeface="新細明體" panose="02020500000000000000" pitchFamily="18" charset="-120"/>
                <a:cs typeface="+mn-lt"/>
              </a:rPr>
              <a:t>採用 </a:t>
            </a:r>
            <a:r>
              <a:rPr lang="en-US" altLang="zh-CN" sz="2800" dirty="0">
                <a:latin typeface="新細明體" panose="02020500000000000000" pitchFamily="18" charset="-120"/>
                <a:ea typeface="新細明體" panose="02020500000000000000" pitchFamily="18" charset="-120"/>
                <a:cs typeface="+mn-lt"/>
              </a:rPr>
              <a:t>22</a:t>
            </a:r>
            <a:r>
              <a:rPr lang="zh-CN" altLang="en-US" sz="2800" dirty="0">
                <a:latin typeface="新細明體" panose="02020500000000000000" pitchFamily="18" charset="-120"/>
                <a:ea typeface="新細明體" panose="02020500000000000000" pitchFamily="18" charset="-120"/>
                <a:cs typeface="+mn-lt"/>
              </a:rPr>
              <a:t> 層</a:t>
            </a:r>
            <a:r>
              <a:rPr lang="zh-CN" sz="2800" dirty="0">
                <a:latin typeface="新細明體" panose="02020500000000000000" pitchFamily="18" charset="-120"/>
                <a:ea typeface="新細明體" panose="02020500000000000000" pitchFamily="18" charset="-120"/>
                <a:cs typeface="+mn-lt"/>
              </a:rPr>
              <a:t>卷積網絡 </a:t>
            </a:r>
            <a:endParaRPr lang="en-US" sz="2800" dirty="0">
              <a:latin typeface="新細明體" panose="02020500000000000000" pitchFamily="18" charset="-120"/>
              <a:ea typeface="新細明體" panose="02020500000000000000" pitchFamily="18" charset="-120"/>
              <a:cs typeface="Calibri" panose="020F0502020204030204"/>
            </a:endParaRPr>
          </a:p>
          <a:p>
            <a:pPr lvl="1">
              <a:lnSpc>
                <a:spcPct val="100000"/>
              </a:lnSpc>
            </a:pPr>
            <a:r>
              <a:rPr lang="zh-CN" altLang="en-US" sz="2800" dirty="0">
                <a:latin typeface="新細明體" panose="02020500000000000000" pitchFamily="18" charset="-120"/>
                <a:ea typeface="新細明體" panose="02020500000000000000" pitchFamily="18" charset="-120"/>
                <a:cs typeface="+mn-lt"/>
              </a:rPr>
              <a:t>採用 </a:t>
            </a:r>
            <a:r>
              <a:rPr lang="en-US" altLang="zh-CN" sz="2800" dirty="0">
                <a:latin typeface="新細明體" panose="02020500000000000000" pitchFamily="18" charset="-120"/>
                <a:ea typeface="新細明體" panose="02020500000000000000" pitchFamily="18" charset="-120"/>
                <a:cs typeface="+mn-lt"/>
              </a:rPr>
              <a:t>Triplet</a:t>
            </a:r>
            <a:r>
              <a:rPr lang="zh-CN" altLang="en-US" sz="2800" dirty="0">
                <a:latin typeface="新細明體" panose="02020500000000000000" pitchFamily="18" charset="-120"/>
                <a:ea typeface="新細明體" panose="02020500000000000000" pitchFamily="18" charset="-120"/>
                <a:cs typeface="+mn-lt"/>
              </a:rPr>
              <a:t> </a:t>
            </a:r>
            <a:r>
              <a:rPr lang="en-US" altLang="zh-CN" sz="2800" dirty="0">
                <a:latin typeface="新細明體" panose="02020500000000000000" pitchFamily="18" charset="-120"/>
                <a:ea typeface="新細明體" panose="02020500000000000000" pitchFamily="18" charset="-120"/>
                <a:cs typeface="+mn-lt"/>
              </a:rPr>
              <a:t>Loss</a:t>
            </a:r>
            <a:r>
              <a:rPr lang="zh-CN" altLang="en-US" sz="2800" dirty="0">
                <a:latin typeface="新細明體" panose="02020500000000000000" pitchFamily="18" charset="-120"/>
                <a:ea typeface="新細明體" panose="02020500000000000000" pitchFamily="18" charset="-120"/>
                <a:cs typeface="+mn-lt"/>
              </a:rPr>
              <a:t> 作為損失函數</a:t>
            </a:r>
            <a:r>
              <a:rPr lang="zh-CN" sz="2800" dirty="0">
                <a:latin typeface="新細明體" panose="02020500000000000000" pitchFamily="18" charset="-120"/>
                <a:ea typeface="新細明體" panose="02020500000000000000" pitchFamily="18" charset="-120"/>
                <a:cs typeface="+mn-lt"/>
              </a:rPr>
              <a:t>，解决了學習過程中分類層過大的問題</a:t>
            </a:r>
            <a:r>
              <a:rPr lang="zh-CN" altLang="en-US" sz="2800" dirty="0">
                <a:latin typeface="新細明體" panose="02020500000000000000" pitchFamily="18" charset="-120"/>
                <a:ea typeface="新細明體" panose="02020500000000000000" pitchFamily="18" charset="-120"/>
                <a:cs typeface="+mn-lt"/>
              </a:rPr>
              <a:t> </a:t>
            </a:r>
            <a:endParaRPr lang="zh-CN" altLang="en-US" sz="2800" dirty="0">
              <a:latin typeface="新細明體" panose="02020500000000000000" pitchFamily="18" charset="-120"/>
              <a:ea typeface="新細明體" panose="02020500000000000000" pitchFamily="18" charset="-120"/>
              <a:cs typeface="Calibri" panose="020F0502020204030204"/>
            </a:endParaRPr>
          </a:p>
          <a:p>
            <a:pPr lvl="1">
              <a:lnSpc>
                <a:spcPct val="100000"/>
              </a:lnSpc>
            </a:pPr>
            <a:r>
              <a:rPr lang="zh-CN" altLang="en-US" sz="2800" dirty="0">
                <a:latin typeface="新細明體" panose="02020500000000000000" pitchFamily="18" charset="-120"/>
                <a:ea typeface="新細明體" panose="02020500000000000000" pitchFamily="18" charset="-120"/>
                <a:cs typeface="+mn-lt"/>
              </a:rPr>
              <a:t>精</a:t>
            </a:r>
            <a:r>
              <a:rPr lang="zh-CN" sz="2800" dirty="0">
                <a:latin typeface="新細明體" panose="02020500000000000000" pitchFamily="18" charset="-120"/>
                <a:ea typeface="新細明體" panose="02020500000000000000" pitchFamily="18" charset="-120"/>
                <a:cs typeface="+mn-lt"/>
              </a:rPr>
              <a:t>準</a:t>
            </a:r>
            <a:r>
              <a:rPr lang="zh-CN" altLang="en-US" sz="2800" dirty="0">
                <a:latin typeface="新細明體" panose="02020500000000000000" pitchFamily="18" charset="-120"/>
                <a:ea typeface="新細明體" panose="02020500000000000000" pitchFamily="18" charset="-120"/>
                <a:cs typeface="+mn-lt"/>
              </a:rPr>
              <a:t>度達到 </a:t>
            </a:r>
            <a:r>
              <a:rPr lang="en-US" altLang="zh-CN" sz="2800" dirty="0">
                <a:latin typeface="新細明體" panose="02020500000000000000" pitchFamily="18" charset="-120"/>
                <a:ea typeface="新細明體" panose="02020500000000000000" pitchFamily="18" charset="-120"/>
                <a:cs typeface="+mn-lt"/>
              </a:rPr>
              <a:t>99.</a:t>
            </a:r>
            <a:r>
              <a:rPr lang="zh-CN" altLang="en-US" sz="2800" dirty="0">
                <a:latin typeface="新細明體" panose="02020500000000000000" pitchFamily="18" charset="-120"/>
                <a:ea typeface="新細明體" panose="02020500000000000000" pitchFamily="18" charset="-120"/>
                <a:cs typeface="+mn-lt"/>
              </a:rPr>
              <a:t> </a:t>
            </a:r>
            <a:r>
              <a:rPr lang="en-US" altLang="zh-CN" sz="2800" dirty="0">
                <a:latin typeface="新細明體" panose="02020500000000000000" pitchFamily="18" charset="-120"/>
                <a:ea typeface="新細明體" panose="02020500000000000000" pitchFamily="18" charset="-120"/>
                <a:cs typeface="+mn-lt"/>
              </a:rPr>
              <a:t>63%</a:t>
            </a:r>
            <a:r>
              <a:rPr lang="zh-CN" altLang="en-US" sz="2800" dirty="0">
                <a:latin typeface="新細明體" panose="02020500000000000000" pitchFamily="18" charset="-120"/>
                <a:ea typeface="新細明體" panose="02020500000000000000" pitchFamily="18" charset="-120"/>
                <a:cs typeface="+mn-lt"/>
              </a:rPr>
              <a:t> </a:t>
            </a:r>
            <a:endParaRPr lang="en-US" sz="2800" dirty="0">
              <a:latin typeface="新細明體" panose="02020500000000000000" pitchFamily="18" charset="-120"/>
              <a:ea typeface="新細明體" panose="02020500000000000000" pitchFamily="18" charset="-120"/>
              <a:cs typeface="Calibri" panose="020F0502020204030204"/>
            </a:endParaRPr>
          </a:p>
          <a:p>
            <a:pPr>
              <a:lnSpc>
                <a:spcPct val="100000"/>
              </a:lnSpc>
            </a:pPr>
            <a:r>
              <a:rPr lang="en-US" altLang="zh-CN" dirty="0">
                <a:latin typeface="新細明體" panose="02020500000000000000" pitchFamily="18" charset="-120"/>
                <a:ea typeface="新細明體" panose="02020500000000000000" pitchFamily="18" charset="-120"/>
                <a:cs typeface="+mn-lt"/>
              </a:rPr>
              <a:t>Tran</a:t>
            </a:r>
            <a:r>
              <a:rPr lang="zh-CN" altLang="en-US" dirty="0">
                <a:latin typeface="新細明體" panose="02020500000000000000" pitchFamily="18" charset="-120"/>
                <a:ea typeface="新細明體" panose="02020500000000000000" pitchFamily="18" charset="-120"/>
                <a:cs typeface="+mn-lt"/>
              </a:rPr>
              <a:t> 等人的</a:t>
            </a:r>
            <a:r>
              <a:rPr lang="zh-CN" dirty="0">
                <a:latin typeface="新細明體" panose="02020500000000000000" pitchFamily="18" charset="-120"/>
                <a:ea typeface="新細明體" panose="02020500000000000000" pitchFamily="18" charset="-120"/>
                <a:cs typeface="+mn-lt"/>
              </a:rPr>
              <a:t>深度神經網絡是將</a:t>
            </a:r>
            <a:r>
              <a:rPr lang="zh-CN" dirty="0">
                <a:solidFill>
                  <a:srgbClr val="00B0F0"/>
                </a:solidFill>
                <a:latin typeface="新細明體" panose="02020500000000000000" pitchFamily="18" charset="-120"/>
                <a:ea typeface="新細明體" panose="02020500000000000000" pitchFamily="18" charset="-120"/>
                <a:cs typeface="+mn-lt"/>
              </a:rPr>
              <a:t>單張圖片直接映射到三維人臉</a:t>
            </a:r>
            <a:r>
              <a:rPr lang="zh-CN" dirty="0">
                <a:latin typeface="新細明體" panose="02020500000000000000" pitchFamily="18" charset="-120"/>
                <a:ea typeface="新細明體" panose="02020500000000000000" pitchFamily="18" charset="-120"/>
                <a:cs typeface="+mn-lt"/>
              </a:rPr>
              <a:t>上。爲了增加數據量，可以用同一個人的多張照片估計一個較好的</a:t>
            </a:r>
            <a:r>
              <a:rPr lang="en-US" altLang="zh-CN" dirty="0">
                <a:latin typeface="新細明體" panose="02020500000000000000" pitchFamily="18" charset="-120"/>
                <a:ea typeface="新細明體" panose="02020500000000000000" pitchFamily="18" charset="-120"/>
                <a:cs typeface="+mn-lt"/>
              </a:rPr>
              <a:t>3D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模型，基</a:t>
            </a:r>
            <a:r>
              <a:rPr lang="zh-CN" altLang="en-US" dirty="0">
                <a:latin typeface="新細明體" panose="02020500000000000000" pitchFamily="18" charset="-120"/>
                <a:ea typeface="新細明體" panose="02020500000000000000" pitchFamily="18" charset="-120"/>
                <a:cs typeface="+mn-lt"/>
              </a:rPr>
              <a:t>於</a:t>
            </a:r>
            <a:r>
              <a:rPr lang="zh-CN" dirty="0">
                <a:latin typeface="新細明體" panose="02020500000000000000" pitchFamily="18" charset="-120"/>
                <a:ea typeface="新細明體" panose="02020500000000000000" pitchFamily="18" charset="-120"/>
                <a:cs typeface="+mn-lt"/>
              </a:rPr>
              <a:t>此可提高單張照片的</a:t>
            </a:r>
            <a:r>
              <a:rPr lang="en-US" altLang="zh-CN" dirty="0">
                <a:latin typeface="新細明體" panose="02020500000000000000" pitchFamily="18" charset="-120"/>
                <a:ea typeface="新細明體" panose="02020500000000000000" pitchFamily="18" charset="-120"/>
                <a:cs typeface="+mn-lt"/>
              </a:rPr>
              <a:t>3D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映射性能。基於3</a:t>
            </a:r>
            <a:r>
              <a:rPr lang="en-US" altLang="zh-CN" dirty="0">
                <a:latin typeface="新細明體" panose="02020500000000000000" pitchFamily="18" charset="-120"/>
                <a:ea typeface="新細明體" panose="02020500000000000000" pitchFamily="18" charset="-120"/>
                <a:cs typeface="+mn-lt"/>
              </a:rPr>
              <a:t>D</a:t>
            </a:r>
            <a:r>
              <a:rPr lang="zh-CN" altLang="en-US" dirty="0">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模型的人臉識別具有更强的區分性。</a:t>
            </a:r>
            <a:r>
              <a:rPr lang="zh-CN" altLang="en-US" dirty="0">
                <a:latin typeface="新細明體" panose="02020500000000000000" pitchFamily="18" charset="-120"/>
                <a:ea typeface="新細明體" panose="02020500000000000000" pitchFamily="18" charset="-120"/>
                <a:cs typeface="+mn-lt"/>
              </a:rPr>
              <a:t> </a:t>
            </a:r>
            <a:endParaRPr lang="zh-HK"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7902037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042E599F-0AD4-4520-9769-7EE31389CB9A}"/>
              </a:ext>
            </a:extLst>
          </p:cNvPr>
          <p:cNvSpPr>
            <a:spLocks noGrp="1"/>
          </p:cNvSpPr>
          <p:nvPr>
            <p:ph type="title"/>
          </p:nvPr>
        </p:nvSpPr>
        <p:spPr>
          <a:xfrm>
            <a:off x="640080" y="325369"/>
            <a:ext cx="4368602" cy="1956841"/>
          </a:xfrm>
        </p:spPr>
        <p:txBody>
          <a:bodyPr anchor="b">
            <a:normAutofit/>
          </a:bodyPr>
          <a:lstStyle/>
          <a:p>
            <a:r>
              <a:rPr lang="zh-CN" sz="5400" dirty="0">
                <a:latin typeface="新細明體" panose="02020500000000000000" pitchFamily="18" charset="-120"/>
                <a:ea typeface="新細明體" panose="02020500000000000000" pitchFamily="18" charset="-120"/>
                <a:cs typeface="+mj-lt"/>
              </a:rPr>
              <a:t>深度神經網絡的其他應用</a:t>
            </a:r>
            <a:endParaRPr lang="zh-TW" dirty="0">
              <a:latin typeface="新細明體" panose="02020500000000000000" pitchFamily="18" charset="-120"/>
              <a:ea typeface="新細明體" panose="02020500000000000000" pitchFamily="18" charset="-120"/>
              <a:cs typeface="+mj-l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5707428F-D909-4E03-A205-D29CA5964CC8}"/>
              </a:ext>
            </a:extLst>
          </p:cNvPr>
          <p:cNvSpPr>
            <a:spLocks noGrp="1"/>
          </p:cNvSpPr>
          <p:nvPr>
            <p:ph idx="1"/>
          </p:nvPr>
        </p:nvSpPr>
        <p:spPr>
          <a:xfrm>
            <a:off x="640080" y="2872899"/>
            <a:ext cx="4243589" cy="3320668"/>
          </a:xfrm>
        </p:spPr>
        <p:txBody>
          <a:bodyPr vert="horz" lIns="91440" tIns="45720" rIns="91440" bIns="45720" rtlCol="0" anchor="t">
            <a:normAutofit/>
          </a:bodyPr>
          <a:lstStyle/>
          <a:p>
            <a:pPr>
              <a:lnSpc>
                <a:spcPct val="100000"/>
              </a:lnSpc>
            </a:pPr>
            <a:r>
              <a:rPr lang="zh-CN" sz="2200" dirty="0">
                <a:latin typeface="新細明體" panose="02020500000000000000" pitchFamily="18" charset="-120"/>
                <a:ea typeface="新細明體" panose="02020500000000000000" pitchFamily="18" charset="-120"/>
                <a:cs typeface="+mn-lt"/>
              </a:rPr>
              <a:t>不僅在人臉識</a:t>
            </a:r>
            <a:r>
              <a:rPr lang="zh-CN" altLang="en-US" sz="2200" dirty="0">
                <a:latin typeface="新細明體" panose="02020500000000000000" pitchFamily="18" charset="-120"/>
                <a:ea typeface="新細明體" panose="02020500000000000000" pitchFamily="18" charset="-120"/>
                <a:cs typeface="+mn-lt"/>
              </a:rPr>
              <a:t>别</a:t>
            </a:r>
            <a:r>
              <a:rPr lang="zh-CN" sz="2200" dirty="0">
                <a:latin typeface="新細明體" panose="02020500000000000000" pitchFamily="18" charset="-120"/>
                <a:ea typeface="新細明體" panose="02020500000000000000" pitchFamily="18" charset="-120"/>
                <a:cs typeface="+mn-lt"/>
              </a:rPr>
              <a:t>中表現卓越，在機器視覺的其他方面也取得了驚人的成就 </a:t>
            </a:r>
            <a:endParaRPr lang="en-US" altLang="zh-CN" sz="2200" dirty="0">
              <a:latin typeface="新細明體" panose="02020500000000000000" pitchFamily="18" charset="-120"/>
              <a:ea typeface="新細明體" panose="02020500000000000000" pitchFamily="18" charset="-120"/>
            </a:endParaRPr>
          </a:p>
          <a:p>
            <a:pPr>
              <a:lnSpc>
                <a:spcPct val="100000"/>
              </a:lnSpc>
            </a:pPr>
            <a:r>
              <a:rPr lang="en-US" altLang="zh-CN" sz="2200" dirty="0">
                <a:latin typeface="新細明體" panose="02020500000000000000" pitchFamily="18" charset="-120"/>
                <a:ea typeface="新細明體" panose="02020500000000000000" pitchFamily="18" charset="-120"/>
                <a:cs typeface="+mn-lt"/>
              </a:rPr>
              <a:t>CMU</a:t>
            </a:r>
            <a:r>
              <a:rPr lang="zh-CN" altLang="en-US" sz="2200" dirty="0">
                <a:latin typeface="新細明體" panose="02020500000000000000" pitchFamily="18" charset="-120"/>
                <a:ea typeface="新細明體" panose="02020500000000000000" pitchFamily="18" charset="-120"/>
                <a:cs typeface="+mn-lt"/>
              </a:rPr>
              <a:t> 團隊</a:t>
            </a:r>
            <a:r>
              <a:rPr lang="zh-CN" sz="2200" dirty="0">
                <a:latin typeface="新細明體" panose="02020500000000000000" pitchFamily="18" charset="-120"/>
                <a:ea typeface="新細明體" panose="02020500000000000000" pitchFamily="18" charset="-120"/>
                <a:cs typeface="+mn-lt"/>
              </a:rPr>
              <a:t>通過將不同尺度的 </a:t>
            </a:r>
            <a:r>
              <a:rPr lang="en-US" altLang="zh-CN" sz="2200" dirty="0">
                <a:latin typeface="新細明體" panose="02020500000000000000" pitchFamily="18" charset="-120"/>
                <a:ea typeface="新細明體" panose="02020500000000000000" pitchFamily="18" charset="-120"/>
                <a:cs typeface="+mn-lt"/>
              </a:rPr>
              <a:t>CNN</a:t>
            </a:r>
            <a:r>
              <a:rPr lang="zh-CN" altLang="en-US" sz="2200" dirty="0">
                <a:latin typeface="新細明體" panose="02020500000000000000" pitchFamily="18" charset="-120"/>
                <a:ea typeface="新細明體" panose="02020500000000000000" pitchFamily="18" charset="-120"/>
                <a:cs typeface="+mn-lt"/>
              </a:rPr>
              <a:t> 聯</a:t>
            </a:r>
            <a:r>
              <a:rPr lang="zh-CN" sz="2200" dirty="0">
                <a:latin typeface="新細明體" panose="02020500000000000000" pitchFamily="18" charset="-120"/>
                <a:ea typeface="新細明體" panose="02020500000000000000" pitchFamily="18" charset="-120"/>
                <a:cs typeface="+mn-lt"/>
              </a:rPr>
              <a:t>合起來，可以實現從</a:t>
            </a:r>
            <a:r>
              <a:rPr lang="zh-CN" altLang="en-US" sz="2200" dirty="0">
                <a:solidFill>
                  <a:srgbClr val="00B0F0"/>
                </a:solidFill>
                <a:latin typeface="新細明體" panose="02020500000000000000" pitchFamily="18" charset="-120"/>
                <a:ea typeface="新細明體" panose="02020500000000000000" pitchFamily="18" charset="-120"/>
                <a:cs typeface="+mn-lt"/>
              </a:rPr>
              <a:t>一</a:t>
            </a:r>
            <a:r>
              <a:rPr lang="zh-CN" sz="2200" dirty="0">
                <a:solidFill>
                  <a:srgbClr val="00B0F0"/>
                </a:solidFill>
                <a:latin typeface="新細明體" panose="02020500000000000000" pitchFamily="18" charset="-120"/>
                <a:ea typeface="新細明體" panose="02020500000000000000" pitchFamily="18" charset="-120"/>
                <a:cs typeface="+mn-lt"/>
              </a:rPr>
              <a:t>張照片中檢測出所有出現的不同大小的人臉</a:t>
            </a:r>
            <a:r>
              <a:rPr lang="zh-CN" sz="2200" dirty="0">
                <a:latin typeface="新細明體" panose="02020500000000000000" pitchFamily="18" charset="-120"/>
                <a:ea typeface="新細明體" panose="02020500000000000000" pitchFamily="18" charset="-120"/>
                <a:cs typeface="+mn-lt"/>
              </a:rPr>
              <a:t>，其中最小的人臉區域只有</a:t>
            </a:r>
            <a:r>
              <a:rPr lang="en-US" altLang="zh-CN" sz="2200" dirty="0">
                <a:latin typeface="新細明體" panose="02020500000000000000" pitchFamily="18" charset="-120"/>
                <a:ea typeface="新細明體" panose="02020500000000000000" pitchFamily="18" charset="-120"/>
                <a:cs typeface="+mn-lt"/>
              </a:rPr>
              <a:t>3x3</a:t>
            </a:r>
            <a:r>
              <a:rPr lang="zh-CN" sz="2200" dirty="0">
                <a:latin typeface="新細明體" panose="02020500000000000000" pitchFamily="18" charset="-120"/>
                <a:ea typeface="新細明體" panose="02020500000000000000" pitchFamily="18" charset="-120"/>
                <a:cs typeface="+mn-lt"/>
              </a:rPr>
              <a:t>像素</a:t>
            </a:r>
            <a:endParaRPr lang="zh-HK" dirty="0">
              <a:latin typeface="新細明體" panose="02020500000000000000" pitchFamily="18" charset="-120"/>
              <a:ea typeface="新細明體" panose="02020500000000000000" pitchFamily="18" charset="-120"/>
            </a:endParaRPr>
          </a:p>
        </p:txBody>
      </p:sp>
      <p:pic>
        <p:nvPicPr>
          <p:cNvPr id="5" name="圖片 4" descr="一張含有 文字, 黑色, 白色, 人群 的圖片&#10;&#10;自動產生的描述">
            <a:extLst>
              <a:ext uri="{FF2B5EF4-FFF2-40B4-BE49-F238E27FC236}">
                <a16:creationId xmlns:a16="http://schemas.microsoft.com/office/drawing/2014/main" id="{57388D3D-C4D7-415E-985B-082AA36AC16F}"/>
              </a:ext>
            </a:extLst>
          </p:cNvPr>
          <p:cNvPicPr>
            <a:picLocks noChangeAspect="1"/>
          </p:cNvPicPr>
          <p:nvPr/>
        </p:nvPicPr>
        <p:blipFill rotWithShape="1">
          <a:blip r:embed="rId2"/>
          <a:srcRect l="30613" r="217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65024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BA1054-C5F2-48A6-B7FB-D24571B435C8}"/>
              </a:ext>
            </a:extLst>
          </p:cNvPr>
          <p:cNvSpPr>
            <a:spLocks noGrp="1"/>
          </p:cNvSpPr>
          <p:nvPr>
            <p:ph type="title"/>
          </p:nvPr>
        </p:nvSpPr>
        <p:spPr/>
        <p:txBody>
          <a:bodyPr/>
          <a:lstStyle/>
          <a:p>
            <a:r>
              <a:rPr lang="zh-HK" dirty="0">
                <a:latin typeface="新細明體" panose="02020500000000000000" pitchFamily="18" charset="-120"/>
                <a:ea typeface="新細明體" panose="02020500000000000000" pitchFamily="18" charset="-120"/>
                <a:cs typeface="+mj-lt"/>
              </a:rPr>
              <a:t>人臉正規化 </a:t>
            </a:r>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81B0DEE2-2B62-4C01-8201-2A345911B2FB}"/>
              </a:ext>
            </a:extLst>
          </p:cNvPr>
          <p:cNvSpPr>
            <a:spLocks noGrp="1"/>
          </p:cNvSpPr>
          <p:nvPr>
            <p:ph idx="1"/>
          </p:nvPr>
        </p:nvSpPr>
        <p:spPr/>
        <p:txBody>
          <a:bodyPr vert="horz" lIns="91440" tIns="45720" rIns="91440" bIns="45720" rtlCol="0" anchor="t">
            <a:normAutofit/>
          </a:bodyPr>
          <a:lstStyle/>
          <a:p>
            <a:r>
              <a:rPr lang="en-US" altLang="zh-CN" dirty="0">
                <a:latin typeface="新細明體" panose="02020500000000000000" pitchFamily="18" charset="-120"/>
                <a:ea typeface="新細明體" panose="02020500000000000000" pitchFamily="18" charset="-120"/>
                <a:cs typeface="+mn-lt"/>
              </a:rPr>
              <a:t>2014 </a:t>
            </a:r>
            <a:r>
              <a:rPr lang="zh-CN" dirty="0">
                <a:latin typeface="新細明體" panose="02020500000000000000" pitchFamily="18" charset="-120"/>
                <a:ea typeface="新細明體" panose="02020500000000000000" pitchFamily="18" charset="-120"/>
                <a:cs typeface="+mn-lt"/>
              </a:rPr>
              <a:t>年，香港中文大學的研究者提出了一 種基</a:t>
            </a:r>
            <a:r>
              <a:rPr lang="zh-CN" altLang="en-US" dirty="0">
                <a:latin typeface="新細明體" panose="02020500000000000000" pitchFamily="18" charset="-120"/>
                <a:ea typeface="新細明體" panose="02020500000000000000" pitchFamily="18" charset="-120"/>
                <a:cs typeface="+mn-lt"/>
              </a:rPr>
              <a:t>於</a:t>
            </a:r>
            <a:r>
              <a:rPr lang="zh-CN" dirty="0">
                <a:latin typeface="新細明體" panose="02020500000000000000" pitchFamily="18" charset="-120"/>
                <a:ea typeface="新細明體" panose="02020500000000000000" pitchFamily="18" charset="-120"/>
                <a:cs typeface="+mn-lt"/>
              </a:rPr>
              <a:t>深度神經網絡的</a:t>
            </a:r>
            <a:r>
              <a:rPr lang="zh-CN" altLang="en-US" dirty="0">
                <a:latin typeface="新細明體" panose="02020500000000000000" pitchFamily="18" charset="-120"/>
                <a:ea typeface="新細明體" panose="02020500000000000000" pitchFamily="18" charset="-120"/>
                <a:cs typeface="+mn-lt"/>
              </a:rPr>
              <a:t>圖</a:t>
            </a:r>
            <a:r>
              <a:rPr lang="zh-CN" dirty="0">
                <a:latin typeface="新細明體" panose="02020500000000000000" pitchFamily="18" charset="-120"/>
                <a:ea typeface="新細明體" panose="02020500000000000000" pitchFamily="18" charset="-120"/>
                <a:cs typeface="+mn-lt"/>
              </a:rPr>
              <a:t>片正規化方法，可以將不同角度的人臉照片直接映射出</a:t>
            </a:r>
            <a:r>
              <a:rPr lang="zh-CN" dirty="0">
                <a:solidFill>
                  <a:srgbClr val="009BD2"/>
                </a:solidFill>
                <a:latin typeface="新細明體" panose="02020500000000000000" pitchFamily="18" charset="-120"/>
                <a:ea typeface="新細明體" panose="02020500000000000000" pitchFamily="18" charset="-120"/>
                <a:cs typeface="+mn-lt"/>
              </a:rPr>
              <a:t>標準正面微笑照片</a:t>
            </a:r>
            <a:r>
              <a:rPr lang="zh-CN" altLang="en-US" dirty="0">
                <a:latin typeface="新細明體" panose="02020500000000000000" pitchFamily="18" charset="-120"/>
                <a:ea typeface="新細明體" panose="02020500000000000000" pitchFamily="18" charset="-120"/>
                <a:cs typeface="+mn-lt"/>
              </a:rPr>
              <a:t> </a:t>
            </a:r>
            <a:endParaRPr lang="zh-HK" altLang="en-US" dirty="0">
              <a:latin typeface="新細明體" panose="02020500000000000000" pitchFamily="18" charset="-120"/>
              <a:ea typeface="新細明體" panose="02020500000000000000" pitchFamily="18" charset="-120"/>
              <a:cs typeface="Calibri"/>
            </a:endParaRPr>
          </a:p>
        </p:txBody>
      </p:sp>
      <p:pic>
        <p:nvPicPr>
          <p:cNvPr id="5" name="圖片 4" descr="一張含有 文字 的圖片&#10;&#10;自動產生的描述">
            <a:extLst>
              <a:ext uri="{FF2B5EF4-FFF2-40B4-BE49-F238E27FC236}">
                <a16:creationId xmlns:a16="http://schemas.microsoft.com/office/drawing/2014/main" id="{A9452400-B2FC-4A66-9F53-33C64B2B5859}"/>
              </a:ext>
            </a:extLst>
          </p:cNvPr>
          <p:cNvPicPr>
            <a:picLocks noChangeAspect="1"/>
          </p:cNvPicPr>
          <p:nvPr/>
        </p:nvPicPr>
        <p:blipFill>
          <a:blip r:embed="rId2"/>
          <a:stretch>
            <a:fillRect/>
          </a:stretch>
        </p:blipFill>
        <p:spPr>
          <a:xfrm>
            <a:off x="547421" y="3834178"/>
            <a:ext cx="11413949" cy="2465413"/>
          </a:xfrm>
          <a:prstGeom prst="rect">
            <a:avLst/>
          </a:prstGeom>
        </p:spPr>
      </p:pic>
    </p:spTree>
    <p:extLst>
      <p:ext uri="{BB962C8B-B14F-4D97-AF65-F5344CB8AC3E}">
        <p14:creationId xmlns:p14="http://schemas.microsoft.com/office/powerpoint/2010/main" val="116329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CB5DE7F5-F137-44A7-814F-767720E3EE34}"/>
              </a:ext>
            </a:extLst>
          </p:cNvPr>
          <p:cNvSpPr>
            <a:spLocks noGrp="1"/>
          </p:cNvSpPr>
          <p:nvPr>
            <p:ph type="title"/>
          </p:nvPr>
        </p:nvSpPr>
        <p:spPr>
          <a:xfrm>
            <a:off x="630936" y="639520"/>
            <a:ext cx="3429000" cy="1719072"/>
          </a:xfrm>
        </p:spPr>
        <p:txBody>
          <a:bodyPr anchor="b">
            <a:normAutofit/>
          </a:bodyPr>
          <a:lstStyle/>
          <a:p>
            <a:r>
              <a:rPr lang="zh-HK" sz="5400" dirty="0">
                <a:latin typeface="+mn-ea"/>
                <a:ea typeface="+mn-ea"/>
                <a:cs typeface="+mj-lt"/>
              </a:rPr>
              <a:t>圖像生成</a:t>
            </a:r>
            <a:r>
              <a:rPr lang="zh-HK" altLang="en-US" sz="5400" dirty="0">
                <a:latin typeface="+mn-ea"/>
                <a:ea typeface="+mn-ea"/>
              </a:rPr>
              <a:t> </a:t>
            </a:r>
            <a:endParaRPr lang="zh-TW" altLang="en-US" dirty="0">
              <a:latin typeface="+mn-ea"/>
              <a:ea typeface="+mn-ea"/>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內容版面配置區 2">
            <a:extLst>
              <a:ext uri="{FF2B5EF4-FFF2-40B4-BE49-F238E27FC236}">
                <a16:creationId xmlns:a16="http://schemas.microsoft.com/office/drawing/2014/main" id="{7BA9966A-95C2-4971-B113-A5E4D4AE144F}"/>
              </a:ext>
            </a:extLst>
          </p:cNvPr>
          <p:cNvSpPr>
            <a:spLocks noGrp="1"/>
          </p:cNvSpPr>
          <p:nvPr>
            <p:ph idx="1"/>
          </p:nvPr>
        </p:nvSpPr>
        <p:spPr>
          <a:xfrm>
            <a:off x="630936" y="2807208"/>
            <a:ext cx="3429000" cy="3410712"/>
          </a:xfrm>
        </p:spPr>
        <p:txBody>
          <a:bodyPr anchor="t">
            <a:normAutofit/>
          </a:bodyPr>
          <a:lstStyle/>
          <a:p>
            <a:r>
              <a:rPr lang="zh-CN" sz="2200" dirty="0">
                <a:latin typeface="+mn-ea"/>
                <a:cs typeface="+mn-lt"/>
              </a:rPr>
              <a:t>用隨機前饋網絡生成臉部表情 </a:t>
            </a:r>
            <a:endParaRPr lang="en-US" altLang="zh-CN" sz="2200" dirty="0">
              <a:latin typeface="+mn-ea"/>
              <a:cs typeface="+mn-lt"/>
            </a:endParaRPr>
          </a:p>
          <a:p>
            <a:endParaRPr lang="en-US" dirty="0">
              <a:latin typeface="+mn-ea"/>
            </a:endParaRPr>
          </a:p>
          <a:p>
            <a:r>
              <a:rPr lang="zh-CN" sz="2200" dirty="0">
                <a:latin typeface="+mn-ea"/>
                <a:cs typeface="+mn-lt"/>
              </a:rPr>
              <a:t>左為真實圖片</a:t>
            </a:r>
            <a:endParaRPr lang="en-US" altLang="zh-CN" sz="2200" dirty="0">
              <a:latin typeface="+mn-ea"/>
              <a:cs typeface="+mn-lt"/>
            </a:endParaRPr>
          </a:p>
          <a:p>
            <a:r>
              <a:rPr lang="zh-CN" sz="2200" dirty="0">
                <a:latin typeface="+mn-ea"/>
                <a:cs typeface="+mn-lt"/>
              </a:rPr>
              <a:t>右為生成圖片 </a:t>
            </a:r>
            <a:endParaRPr lang="zh-HK" dirty="0">
              <a:latin typeface="+mn-ea"/>
            </a:endParaRPr>
          </a:p>
        </p:txBody>
      </p:sp>
      <p:pic>
        <p:nvPicPr>
          <p:cNvPr id="5" name="圖片 4" descr="一張含有 室內, 浴室, 並排的, 差異 的圖片&#10;&#10;自動產生的描述">
            <a:extLst>
              <a:ext uri="{FF2B5EF4-FFF2-40B4-BE49-F238E27FC236}">
                <a16:creationId xmlns:a16="http://schemas.microsoft.com/office/drawing/2014/main" id="{5051E39D-9E77-4B45-97DD-E4A983DC060A}"/>
              </a:ext>
            </a:extLst>
          </p:cNvPr>
          <p:cNvPicPr>
            <a:picLocks noChangeAspect="1"/>
          </p:cNvPicPr>
          <p:nvPr/>
        </p:nvPicPr>
        <p:blipFill>
          <a:blip r:embed="rId2"/>
          <a:stretch>
            <a:fillRect/>
          </a:stretch>
        </p:blipFill>
        <p:spPr>
          <a:xfrm>
            <a:off x="3790336" y="1407946"/>
            <a:ext cx="8509701" cy="4042108"/>
          </a:xfrm>
          <a:prstGeom prst="rect">
            <a:avLst/>
          </a:prstGeom>
        </p:spPr>
      </p:pic>
    </p:spTree>
    <p:extLst>
      <p:ext uri="{BB962C8B-B14F-4D97-AF65-F5344CB8AC3E}">
        <p14:creationId xmlns:p14="http://schemas.microsoft.com/office/powerpoint/2010/main" val="4259577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3C45CD-ECC7-4940-89BD-3B18DBC12225}"/>
              </a:ext>
            </a:extLst>
          </p:cNvPr>
          <p:cNvSpPr>
            <a:spLocks noGrp="1"/>
          </p:cNvSpPr>
          <p:nvPr>
            <p:ph type="title"/>
          </p:nvPr>
        </p:nvSpPr>
        <p:spPr/>
        <p:txBody>
          <a:bodyPr/>
          <a:lstStyle/>
          <a:p>
            <a:r>
              <a:rPr lang="zh-TW" altLang="en-US" dirty="0"/>
              <a:t>達特茅斯會議</a:t>
            </a:r>
            <a:endParaRPr lang="zh-HK" altLang="en-US" dirty="0"/>
          </a:p>
        </p:txBody>
      </p:sp>
      <p:pic>
        <p:nvPicPr>
          <p:cNvPr id="4" name="內容版面配置區 3" descr="C:\Users\KWONG CHEONG\Desktop\AI &amp; CogSci\Logic-based AI\http___com.ft.imagepublish.upp-prod-us.s3.amazonaws.jpg">
            <a:extLst>
              <a:ext uri="{FF2B5EF4-FFF2-40B4-BE49-F238E27FC236}">
                <a16:creationId xmlns:a16="http://schemas.microsoft.com/office/drawing/2014/main" id="{1F8FC74A-A4AE-4B97-9E32-DA8D9531B04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2559" y="2013992"/>
            <a:ext cx="548817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3106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EF30C2-29AC-4A0D-BC0A-A679CF113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標題 3">
            <a:extLst>
              <a:ext uri="{FF2B5EF4-FFF2-40B4-BE49-F238E27FC236}">
                <a16:creationId xmlns:a16="http://schemas.microsoft.com/office/drawing/2014/main" id="{9CDE2C69-58F9-4772-A2A6-E2A37C278D99}"/>
              </a:ext>
            </a:extLst>
          </p:cNvPr>
          <p:cNvSpPr>
            <a:spLocks noGrp="1"/>
          </p:cNvSpPr>
          <p:nvPr>
            <p:ph type="title"/>
          </p:nvPr>
        </p:nvSpPr>
        <p:spPr>
          <a:xfrm>
            <a:off x="4876833" y="2627891"/>
            <a:ext cx="7120665" cy="2198942"/>
          </a:xfrm>
        </p:spPr>
        <p:txBody>
          <a:bodyPr vert="horz" lIns="91440" tIns="45720" rIns="91440" bIns="45720" rtlCol="0" anchor="b">
            <a:normAutofit/>
          </a:bodyPr>
          <a:lstStyle/>
          <a:p>
            <a:pPr algn="ctr"/>
            <a:r>
              <a:rPr lang="zh-CN" altLang="en-US" b="1" dirty="0">
                <a:solidFill>
                  <a:schemeClr val="bg1"/>
                </a:solidFill>
                <a:latin typeface="新細明體" panose="02020500000000000000" pitchFamily="18" charset="-120"/>
                <a:ea typeface="新細明體" panose="02020500000000000000" pitchFamily="18" charset="-120"/>
              </a:rPr>
              <a:t>第一個</a:t>
            </a:r>
            <a:r>
              <a:rPr lang="en-US" altLang="zh-CN" b="1" dirty="0">
                <a:solidFill>
                  <a:schemeClr val="bg1"/>
                </a:solidFill>
                <a:latin typeface="新細明體" panose="02020500000000000000" pitchFamily="18" charset="-120"/>
                <a:ea typeface="新細明體" panose="02020500000000000000" pitchFamily="18" charset="-120"/>
              </a:rPr>
              <a:t>AI</a:t>
            </a:r>
            <a:r>
              <a:rPr lang="zh-CN" altLang="en-US" b="1" dirty="0">
                <a:solidFill>
                  <a:schemeClr val="bg1"/>
                </a:solidFill>
                <a:latin typeface="新細明體" panose="02020500000000000000" pitchFamily="18" charset="-120"/>
                <a:ea typeface="新細明體" panose="02020500000000000000" pitchFamily="18" charset="-120"/>
              </a:rPr>
              <a:t>應用</a:t>
            </a:r>
            <a:r>
              <a:rPr lang="zh-HK" altLang="en-US" b="1" dirty="0">
                <a:solidFill>
                  <a:schemeClr val="bg1"/>
                </a:solidFill>
                <a:latin typeface="新細明體" panose="02020500000000000000" pitchFamily="18" charset="-120"/>
                <a:ea typeface="新細明體" panose="02020500000000000000" pitchFamily="18" charset="-120"/>
              </a:rPr>
              <a:t>：</a:t>
            </a:r>
            <a:r>
              <a:rPr lang="en-US" altLang="zh-HK" b="1" dirty="0">
                <a:solidFill>
                  <a:schemeClr val="bg1"/>
                </a:solidFill>
                <a:latin typeface="新細明體" panose="02020500000000000000" pitchFamily="18" charset="-120"/>
                <a:ea typeface="新細明體" panose="02020500000000000000" pitchFamily="18" charset="-120"/>
              </a:rPr>
              <a:t/>
            </a:r>
            <a:br>
              <a:rPr lang="en-US" altLang="zh-HK" b="1" dirty="0">
                <a:solidFill>
                  <a:schemeClr val="bg1"/>
                </a:solidFill>
                <a:latin typeface="新細明體" panose="02020500000000000000" pitchFamily="18" charset="-120"/>
                <a:ea typeface="新細明體" panose="02020500000000000000" pitchFamily="18" charset="-120"/>
              </a:rPr>
            </a:br>
            <a:r>
              <a:rPr lang="zh-HK" altLang="en-US" b="1" dirty="0">
                <a:solidFill>
                  <a:schemeClr val="bg1"/>
                </a:solidFill>
                <a:latin typeface="新細明體" panose="02020500000000000000" pitchFamily="18" charset="-120"/>
                <a:ea typeface="新細明體" panose="02020500000000000000" pitchFamily="18" charset="-120"/>
              </a:rPr>
              <a:t>人臉識別 </a:t>
            </a:r>
            <a:endParaRPr lang="en-US" altLang="zh-HK" b="1" dirty="0">
              <a:solidFill>
                <a:schemeClr val="bg1"/>
              </a:solidFill>
              <a:latin typeface="新細明體" panose="02020500000000000000" pitchFamily="18" charset="-120"/>
              <a:ea typeface="新細明體" panose="02020500000000000000" pitchFamily="18" charset="-120"/>
            </a:endParaRPr>
          </a:p>
        </p:txBody>
      </p:sp>
      <p:cxnSp>
        <p:nvCxnSpPr>
          <p:cNvPr id="14" name="Straight Connector 13">
            <a:extLst>
              <a:ext uri="{FF2B5EF4-FFF2-40B4-BE49-F238E27FC236}">
                <a16:creationId xmlns:a16="http://schemas.microsoft.com/office/drawing/2014/main" id="{266A0658-1CC4-4B0D-AAB7-A702286AFB0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A04F1504-431A-4D86-9091-AE7E4B3337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EA804283-B929-4503-802F-4585376E2B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AD3811F5-514E-49A4-B382-673ED228A4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67AD921-1CEE-4C1B-9AA3-C66D908DDD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C36A08F5-3B56-47C5-A371-9187BE56E1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8587320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082DC7-57D3-44EB-981D-FF254AA153F8}"/>
              </a:ext>
            </a:extLst>
          </p:cNvPr>
          <p:cNvSpPr>
            <a:spLocks noGrp="1"/>
          </p:cNvSpPr>
          <p:nvPr>
            <p:ph type="title"/>
          </p:nvPr>
        </p:nvSpPr>
        <p:spPr/>
        <p:txBody>
          <a:bodyPr/>
          <a:lstStyle/>
          <a:p>
            <a:r>
              <a:rPr lang="en-US" altLang="zh-HK" dirty="0">
                <a:latin typeface="新細明體" panose="02020500000000000000" pitchFamily="18" charset="-120"/>
                <a:ea typeface="新細明體" panose="02020500000000000000" pitchFamily="18" charset="-120"/>
              </a:rPr>
              <a:t>AI Demo</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DD07AE40-1C9C-4E07-9624-FF8FABC12B7E}"/>
              </a:ext>
            </a:extLst>
          </p:cNvPr>
          <p:cNvSpPr>
            <a:spLocks noGrp="1"/>
          </p:cNvSpPr>
          <p:nvPr>
            <p:ph idx="1"/>
          </p:nvPr>
        </p:nvSpPr>
        <p:spPr/>
        <p:txBody>
          <a:bodyPr vert="horz" lIns="91440" tIns="45720" rIns="91440" bIns="45720" rtlCol="0" anchor="t">
            <a:normAutofit/>
          </a:bodyPr>
          <a:lstStyle/>
          <a:p>
            <a:r>
              <a:rPr lang="zh-CN" dirty="0">
                <a:latin typeface="新細明體" panose="02020500000000000000" pitchFamily="18" charset="-120"/>
                <a:ea typeface="新細明體" panose="02020500000000000000" pitchFamily="18" charset="-120"/>
                <a:cs typeface="+mn-lt"/>
              </a:rPr>
              <a:t>提供 </a:t>
            </a:r>
            <a:r>
              <a:rPr lang="en-US" altLang="zh-CN" dirty="0">
                <a:solidFill>
                  <a:srgbClr val="009BD2"/>
                </a:solidFill>
                <a:latin typeface="新細明體" panose="02020500000000000000" pitchFamily="18" charset="-120"/>
                <a:ea typeface="新細明體" panose="02020500000000000000" pitchFamily="18" charset="-120"/>
                <a:cs typeface="+mn-lt"/>
              </a:rPr>
              <a:t>PCA + SVM </a:t>
            </a:r>
            <a:r>
              <a:rPr lang="zh-CN" dirty="0">
                <a:latin typeface="新細明體" panose="02020500000000000000" pitchFamily="18" charset="-120"/>
                <a:ea typeface="新細明體" panose="02020500000000000000" pitchFamily="18" charset="-120"/>
                <a:cs typeface="+mn-lt"/>
              </a:rPr>
              <a:t>的人臉識別程序</a:t>
            </a:r>
            <a:r>
              <a:rPr lang="zh-CN" altLang="en-US" dirty="0">
                <a:latin typeface="新細明體" panose="02020500000000000000" pitchFamily="18" charset="-120"/>
                <a:ea typeface="新細明體" panose="02020500000000000000" pitchFamily="18" charset="-120"/>
                <a:cs typeface="+mn-lt"/>
              </a:rPr>
              <a:t> </a:t>
            </a:r>
            <a:endParaRPr lang="en-US" altLang="zh-CN" dirty="0">
              <a:latin typeface="新細明體" panose="02020500000000000000" pitchFamily="18" charset="-120"/>
              <a:ea typeface="新細明體" panose="02020500000000000000" pitchFamily="18" charset="-120"/>
            </a:endParaRPr>
          </a:p>
          <a:p>
            <a:endParaRPr lang="en-US"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cs typeface="+mn-lt"/>
              </a:rPr>
              <a:t>在</a:t>
            </a:r>
            <a:r>
              <a:rPr lang="en-US" altLang="zh-CN" dirty="0">
                <a:solidFill>
                  <a:srgbClr val="0070C0"/>
                </a:solidFill>
                <a:latin typeface="新細明體" panose="02020500000000000000" pitchFamily="18" charset="-120"/>
                <a:ea typeface="新細明體" panose="02020500000000000000" pitchFamily="18" charset="-120"/>
                <a:cs typeface="+mn-lt"/>
              </a:rPr>
              <a:t>image/</a:t>
            </a:r>
            <a:r>
              <a:rPr lang="en-US" altLang="zh-CN" dirty="0" err="1">
                <a:solidFill>
                  <a:srgbClr val="0070C0"/>
                </a:solidFill>
                <a:latin typeface="新細明體" panose="02020500000000000000" pitchFamily="18" charset="-120"/>
                <a:ea typeface="新細明體" panose="02020500000000000000" pitchFamily="18" charset="-120"/>
                <a:cs typeface="+mn-lt"/>
              </a:rPr>
              <a:t>pca</a:t>
            </a:r>
            <a:r>
              <a:rPr lang="en-US" altLang="zh-CN" dirty="0">
                <a:solidFill>
                  <a:srgbClr val="0070C0"/>
                </a:solidFill>
                <a:latin typeface="新細明體" panose="02020500000000000000" pitchFamily="18" charset="-120"/>
                <a:ea typeface="新細明體" panose="02020500000000000000" pitchFamily="18" charset="-120"/>
                <a:cs typeface="+mn-lt"/>
              </a:rPr>
              <a:t>-face-recognition</a:t>
            </a:r>
            <a:r>
              <a:rPr lang="zh-CN" altLang="en-US" dirty="0">
                <a:solidFill>
                  <a:srgbClr val="0070C0"/>
                </a:solidFill>
                <a:latin typeface="新細明體" panose="02020500000000000000" pitchFamily="18" charset="-120"/>
                <a:ea typeface="新細明體" panose="02020500000000000000" pitchFamily="18" charset="-120"/>
                <a:cs typeface="+mn-lt"/>
              </a:rPr>
              <a:t> </a:t>
            </a:r>
            <a:r>
              <a:rPr lang="zh-CN" dirty="0">
                <a:latin typeface="新細明體" panose="02020500000000000000" pitchFamily="18" charset="-120"/>
                <a:ea typeface="新細明體" panose="02020500000000000000" pitchFamily="18" charset="-120"/>
                <a:cs typeface="+mn-lt"/>
              </a:rPr>
              <a:t>的</a:t>
            </a:r>
            <a:r>
              <a:rPr lang="zh-CN" altLang="en-US" dirty="0">
                <a:latin typeface="新細明體" panose="02020500000000000000" pitchFamily="18" charset="-120"/>
                <a:ea typeface="新細明體" panose="02020500000000000000" pitchFamily="18" charset="-120"/>
                <a:cs typeface="+mn-lt"/>
              </a:rPr>
              <a:t>目錄下 </a:t>
            </a:r>
            <a:endParaRPr lang="zh-HK" dirty="0">
              <a:latin typeface="新細明體" panose="02020500000000000000" pitchFamily="18" charset="-120"/>
              <a:ea typeface="新細明體" panose="02020500000000000000" pitchFamily="18" charset="-120"/>
            </a:endParaRPr>
          </a:p>
          <a:p>
            <a:endParaRPr lang="en-US" dirty="0">
              <a:latin typeface="新細明體" panose="02020500000000000000" pitchFamily="18" charset="-120"/>
              <a:ea typeface="新細明體" panose="02020500000000000000" pitchFamily="18" charset="-120"/>
            </a:endParaRPr>
          </a:p>
          <a:p>
            <a:r>
              <a:rPr lang="zh-CN" dirty="0">
                <a:latin typeface="新細明體" panose="02020500000000000000" pitchFamily="18" charset="-120"/>
                <a:ea typeface="新細明體" panose="02020500000000000000" pitchFamily="18" charset="-120"/>
                <a:cs typeface="+mn-lt"/>
              </a:rPr>
              <a:t>同學只需根據</a:t>
            </a:r>
            <a:r>
              <a:rPr lang="en-US" altLang="zh-CN" dirty="0">
                <a:solidFill>
                  <a:srgbClr val="0070C0"/>
                </a:solidFill>
                <a:latin typeface="新細明體" panose="02020500000000000000" pitchFamily="18" charset="-120"/>
                <a:ea typeface="新細明體" panose="02020500000000000000" pitchFamily="18" charset="-120"/>
                <a:cs typeface="+mn-lt"/>
              </a:rPr>
              <a:t>doc/README </a:t>
            </a:r>
            <a:r>
              <a:rPr lang="zh-CN" dirty="0">
                <a:latin typeface="新細明體" panose="02020500000000000000" pitchFamily="18" charset="-120"/>
                <a:ea typeface="新細明體" panose="02020500000000000000" pitchFamily="18" charset="-120"/>
                <a:cs typeface="+mn-lt"/>
              </a:rPr>
              <a:t>進行實驗</a:t>
            </a:r>
            <a:r>
              <a:rPr lang="zh-CN" altLang="en-US" dirty="0">
                <a:latin typeface="新細明體" panose="02020500000000000000" pitchFamily="18" charset="-120"/>
                <a:ea typeface="新細明體" panose="02020500000000000000" pitchFamily="18" charset="-120"/>
                <a:cs typeface="+mn-lt"/>
              </a:rPr>
              <a:t> </a:t>
            </a:r>
            <a:endParaRPr lang="zh-HK"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24880384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A9A2C4-70F1-4997-A216-9E5A1841B1C2}"/>
              </a:ext>
            </a:extLst>
          </p:cNvPr>
          <p:cNvSpPr>
            <a:spLocks noGrp="1"/>
          </p:cNvSpPr>
          <p:nvPr>
            <p:ph type="title"/>
          </p:nvPr>
        </p:nvSpPr>
        <p:spPr/>
        <p:txBody>
          <a:bodyPr/>
          <a:lstStyle/>
          <a:p>
            <a:endParaRPr lang="zh-TW"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2BF6F3D0-5339-4F59-A922-271177C3398B}"/>
              </a:ext>
            </a:extLst>
          </p:cNvPr>
          <p:cNvSpPr>
            <a:spLocks noGrp="1"/>
          </p:cNvSpPr>
          <p:nvPr>
            <p:ph idx="1"/>
          </p:nvPr>
        </p:nvSpPr>
        <p:spPr/>
        <p:txBody>
          <a:bodyPr vert="horz" lIns="91440" tIns="45720" rIns="91440" bIns="45720" rtlCol="0" anchor="t">
            <a:normAutofit/>
          </a:bodyPr>
          <a:lstStyle/>
          <a:p>
            <a:endParaRPr lang="en-US" altLang="zh-TW" dirty="0">
              <a:latin typeface="新細明體" panose="02020500000000000000" pitchFamily="18" charset="-120"/>
              <a:ea typeface="新細明體" panose="02020500000000000000" pitchFamily="18" charset="-120"/>
            </a:endParaRPr>
          </a:p>
          <a:p>
            <a:r>
              <a:rPr lang="zh-TW" altLang="en-US" sz="3200" dirty="0">
                <a:latin typeface="新細明體" panose="02020500000000000000" pitchFamily="18" charset="-120"/>
                <a:ea typeface="新細明體" panose="02020500000000000000" pitchFamily="18" charset="-120"/>
              </a:rPr>
              <a:t>實驗 </a:t>
            </a:r>
            <a:r>
              <a:rPr lang="en-US" altLang="zh-TW" sz="3200" dirty="0">
                <a:latin typeface="新細明體" panose="02020500000000000000" pitchFamily="18" charset="-120"/>
                <a:ea typeface="新細明體" panose="02020500000000000000" pitchFamily="18" charset="-120"/>
              </a:rPr>
              <a:t>1</a:t>
            </a:r>
            <a:r>
              <a:rPr lang="zh-TW" altLang="en-US" sz="3200" dirty="0">
                <a:latin typeface="新細明體" panose="02020500000000000000" pitchFamily="18" charset="-120"/>
                <a:ea typeface="新細明體" panose="02020500000000000000" pitchFamily="18" charset="-120"/>
              </a:rPr>
              <a:t>：運行默認配置</a:t>
            </a:r>
            <a:endParaRPr lang="en-US" altLang="zh-TW" sz="3200" dirty="0">
              <a:latin typeface="新細明體" panose="02020500000000000000" pitchFamily="18" charset="-120"/>
              <a:ea typeface="新細明體" panose="02020500000000000000" pitchFamily="18" charset="-120"/>
            </a:endParaRPr>
          </a:p>
          <a:p>
            <a:endParaRPr lang="en-US" altLang="zh-TW" sz="3200" dirty="0">
              <a:latin typeface="新細明體" panose="02020500000000000000" pitchFamily="18" charset="-120"/>
              <a:ea typeface="新細明體" panose="02020500000000000000" pitchFamily="18" charset="-120"/>
            </a:endParaRPr>
          </a:p>
          <a:p>
            <a:r>
              <a:rPr lang="zh-TW" altLang="en-US" sz="3200" dirty="0">
                <a:latin typeface="新細明體" panose="02020500000000000000" pitchFamily="18" charset="-120"/>
                <a:ea typeface="新細明體" panose="02020500000000000000" pitchFamily="18" charset="-120"/>
              </a:rPr>
              <a:t>實驗 </a:t>
            </a:r>
            <a:r>
              <a:rPr lang="en-US" altLang="zh-TW" sz="3200" dirty="0">
                <a:latin typeface="新細明體" panose="02020500000000000000" pitchFamily="18" charset="-120"/>
                <a:ea typeface="新細明體" panose="02020500000000000000" pitchFamily="18" charset="-120"/>
              </a:rPr>
              <a:t>2</a:t>
            </a:r>
            <a:r>
              <a:rPr lang="zh-TW" altLang="en-US" sz="3200" dirty="0">
                <a:latin typeface="新細明體" panose="02020500000000000000" pitchFamily="18" charset="-120"/>
                <a:ea typeface="新細明體" panose="02020500000000000000" pitchFamily="18" charset="-120"/>
              </a:rPr>
              <a:t>：修改運行參數</a:t>
            </a:r>
            <a:endParaRPr lang="en-US" altLang="zh-TW" sz="3200" dirty="0">
              <a:latin typeface="新細明體" panose="02020500000000000000" pitchFamily="18" charset="-120"/>
              <a:ea typeface="新細明體" panose="02020500000000000000" pitchFamily="18" charset="-120"/>
            </a:endParaRPr>
          </a:p>
          <a:p>
            <a:pPr marL="0" indent="0">
              <a:buNone/>
            </a:pPr>
            <a:endParaRPr lang="en-US" altLang="zh-TW" sz="3200" dirty="0">
              <a:latin typeface="新細明體" panose="02020500000000000000" pitchFamily="18" charset="-120"/>
              <a:ea typeface="新細明體" panose="02020500000000000000" pitchFamily="18" charset="-120"/>
            </a:endParaRPr>
          </a:p>
          <a:p>
            <a:r>
              <a:rPr lang="zh-TW" altLang="en-US" sz="3200" dirty="0">
                <a:latin typeface="新細明體" panose="02020500000000000000" pitchFamily="18" charset="-120"/>
                <a:ea typeface="新細明體" panose="02020500000000000000" pitchFamily="18" charset="-120"/>
              </a:rPr>
              <a:t>實驗 </a:t>
            </a:r>
            <a:r>
              <a:rPr lang="en-US" altLang="zh-TW" sz="3200" dirty="0">
                <a:latin typeface="新細明體" panose="02020500000000000000" pitchFamily="18" charset="-120"/>
                <a:ea typeface="新細明體" panose="02020500000000000000" pitchFamily="18" charset="-120"/>
              </a:rPr>
              <a:t>3</a:t>
            </a:r>
            <a:r>
              <a:rPr lang="zh-TW" altLang="en-US" sz="3200" dirty="0">
                <a:latin typeface="新細明體" panose="02020500000000000000" pitchFamily="18" charset="-120"/>
                <a:ea typeface="新細明體" panose="02020500000000000000" pitchFamily="18" charset="-120"/>
              </a:rPr>
              <a:t>：識别自己的照片 </a:t>
            </a:r>
            <a:endParaRPr lang="en-US" altLang="zh-TW" sz="3200" dirty="0">
              <a:latin typeface="新細明體" panose="02020500000000000000" pitchFamily="18" charset="-120"/>
              <a:ea typeface="新細明體" panose="02020500000000000000" pitchFamily="18" charset="-120"/>
            </a:endParaRPr>
          </a:p>
          <a:p>
            <a:endParaRPr lang="en-US" altLang="zh-TW" dirty="0">
              <a:latin typeface="新細明體" panose="02020500000000000000" pitchFamily="18" charset="-120"/>
              <a:ea typeface="新細明體" panose="02020500000000000000" pitchFamily="18" charset="-120"/>
            </a:endParaRPr>
          </a:p>
          <a:p>
            <a:endParaRPr lang="en-US" altLang="zh-TW" dirty="0">
              <a:latin typeface="新細明體" panose="02020500000000000000" pitchFamily="18" charset="-120"/>
              <a:ea typeface="新細明體" panose="02020500000000000000" pitchFamily="18" charset="-120"/>
            </a:endParaRPr>
          </a:p>
          <a:p>
            <a:pPr marL="0" indent="0">
              <a:buNone/>
            </a:pPr>
            <a:endParaRPr lang="en-US" altLang="zh-HK" dirty="0">
              <a:latin typeface="新細明體" panose="02020500000000000000" pitchFamily="18" charset="-120"/>
              <a:ea typeface="新細明體" panose="02020500000000000000" pitchFamily="18" charset="-120"/>
              <a:cs typeface="+mn-lt"/>
            </a:endParaRPr>
          </a:p>
          <a:p>
            <a:pPr marL="0" indent="0">
              <a:buNone/>
            </a:pPr>
            <a:endParaRPr lang="zh-HK" dirty="0">
              <a:latin typeface="新細明體" panose="02020500000000000000" pitchFamily="18" charset="-120"/>
              <a:ea typeface="新細明體" panose="02020500000000000000" pitchFamily="18" charset="-120"/>
              <a:cs typeface="+mn-lt"/>
            </a:endParaRPr>
          </a:p>
        </p:txBody>
      </p:sp>
    </p:spTree>
    <p:extLst>
      <p:ext uri="{BB962C8B-B14F-4D97-AF65-F5344CB8AC3E}">
        <p14:creationId xmlns:p14="http://schemas.microsoft.com/office/powerpoint/2010/main" val="15893716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3258E6-821D-4F60-8E59-5DAE152FE32D}"/>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思考題</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EBD09D45-8474-44A7-A35F-643F5F6C2865}"/>
              </a:ext>
            </a:extLst>
          </p:cNvPr>
          <p:cNvSpPr>
            <a:spLocks noGrp="1"/>
          </p:cNvSpPr>
          <p:nvPr>
            <p:ph idx="1"/>
          </p:nvPr>
        </p:nvSpPr>
        <p:spPr/>
        <p:txBody>
          <a:bodyPr vert="horz" lIns="91440" tIns="45720" rIns="91440" bIns="45720" rtlCol="0" anchor="t">
            <a:normAutofit/>
          </a:bodyPr>
          <a:lstStyle/>
          <a:p>
            <a:pPr marL="514350" indent="-514350">
              <a:lnSpc>
                <a:spcPct val="100000"/>
              </a:lnSpc>
              <a:buFont typeface="+mj-lt"/>
              <a:buAutoNum type="arabicPeriod"/>
            </a:pPr>
            <a:r>
              <a:rPr lang="zh-CN" dirty="0">
                <a:latin typeface="新細明體" panose="02020500000000000000" pitchFamily="18" charset="-120"/>
                <a:ea typeface="新細明體" panose="02020500000000000000" pitchFamily="18" charset="-120"/>
                <a:cs typeface="+mn-lt"/>
              </a:rPr>
              <a:t>如果構造一個猫臉識別系統，有可能在衆多猫咪的照片中找到自己家的愛猫嗎？如果要構造一個禽類的面部識別系統呢？</a:t>
            </a:r>
            <a:r>
              <a:rPr lang="zh-CN" altLang="en-US" dirty="0">
                <a:latin typeface="新細明體" panose="02020500000000000000" pitchFamily="18" charset="-120"/>
                <a:ea typeface="新細明體" panose="02020500000000000000" pitchFamily="18" charset="-120"/>
                <a:cs typeface="+mn-lt"/>
              </a:rPr>
              <a:t> </a:t>
            </a:r>
            <a:endParaRPr lang="en-US" dirty="0">
              <a:latin typeface="新細明體" panose="02020500000000000000" pitchFamily="18" charset="-120"/>
              <a:ea typeface="新細明體" panose="02020500000000000000" pitchFamily="18" charset="-120"/>
              <a:cs typeface="+mn-lt"/>
            </a:endParaRPr>
          </a:p>
          <a:p>
            <a:pPr marL="514350" indent="-514350">
              <a:lnSpc>
                <a:spcPct val="100000"/>
              </a:lnSpc>
              <a:buFont typeface="+mj-lt"/>
              <a:buAutoNum type="arabicPeriod"/>
            </a:pPr>
            <a:endParaRPr 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zh-CN" dirty="0">
                <a:latin typeface="新細明體" panose="02020500000000000000" pitchFamily="18" charset="-120"/>
                <a:ea typeface="新細明體" panose="02020500000000000000" pitchFamily="18" charset="-120"/>
                <a:cs typeface="+mn-lt"/>
              </a:rPr>
              <a:t>深度學習在人臉識別任務中爲什麽有如此强大的建模能力？</a:t>
            </a:r>
            <a:r>
              <a:rPr lang="zh-CN" altLang="en-US" dirty="0">
                <a:latin typeface="新細明體" panose="02020500000000000000" pitchFamily="18" charset="-120"/>
                <a:ea typeface="新細明體" panose="02020500000000000000" pitchFamily="18" charset="-120"/>
                <a:cs typeface="+mn-lt"/>
              </a:rPr>
              <a:t> </a:t>
            </a:r>
            <a:endParaRPr lang="en-US" dirty="0">
              <a:latin typeface="新細明體" panose="02020500000000000000" pitchFamily="18" charset="-120"/>
              <a:ea typeface="新細明體" panose="02020500000000000000" pitchFamily="18" charset="-120"/>
              <a:cs typeface="+mn-lt"/>
            </a:endParaRPr>
          </a:p>
          <a:p>
            <a:pPr marL="514350" indent="-514350">
              <a:lnSpc>
                <a:spcPct val="100000"/>
              </a:lnSpc>
              <a:buFont typeface="+mj-lt"/>
              <a:buAutoNum type="arabicPeriod"/>
            </a:pPr>
            <a:endParaRPr 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zh-CN" dirty="0">
                <a:latin typeface="新細明體" panose="02020500000000000000" pitchFamily="18" charset="-120"/>
                <a:ea typeface="新細明體" panose="02020500000000000000" pitchFamily="18" charset="-120"/>
                <a:cs typeface="+mn-lt"/>
              </a:rPr>
              <a:t>人臉識別的相關技術還可以應用到哪些領域或場景？</a:t>
            </a:r>
            <a:r>
              <a:rPr lang="zh-CN" altLang="en-US" dirty="0">
                <a:latin typeface="新細明體" panose="02020500000000000000" pitchFamily="18" charset="-120"/>
                <a:ea typeface="新細明體" panose="02020500000000000000" pitchFamily="18" charset="-120"/>
                <a:cs typeface="+mn-lt"/>
              </a:rPr>
              <a:t> </a:t>
            </a:r>
            <a:endParaRPr lang="zh-HK" dirty="0">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4984090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a:extLst>
              <a:ext uri="{FF2B5EF4-FFF2-40B4-BE49-F238E27FC236}">
                <a16:creationId xmlns:a16="http://schemas.microsoft.com/office/drawing/2014/main" id="{03D91F57-E286-48E9-AC3E-7F6A2439A6E8}"/>
              </a:ext>
            </a:extLst>
          </p:cNvPr>
          <p:cNvGraphicFramePr>
            <a:graphicFrameLocks noGrp="1"/>
          </p:cNvGraphicFramePr>
          <p:nvPr>
            <p:ph idx="1"/>
          </p:nvPr>
        </p:nvGraphicFramePr>
        <p:xfrm>
          <a:off x="1295400" y="1085850"/>
          <a:ext cx="9601200" cy="4686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文字方塊 8">
            <a:extLst>
              <a:ext uri="{FF2B5EF4-FFF2-40B4-BE49-F238E27FC236}">
                <a16:creationId xmlns:a16="http://schemas.microsoft.com/office/drawing/2014/main" id="{A213CECD-6711-40E5-A5B5-5D9C3CC646CA}"/>
              </a:ext>
            </a:extLst>
          </p:cNvPr>
          <p:cNvSpPr txBox="1"/>
          <p:nvPr/>
        </p:nvSpPr>
        <p:spPr>
          <a:xfrm>
            <a:off x="0" y="76200"/>
            <a:ext cx="4200525" cy="2585323"/>
          </a:xfrm>
          <a:prstGeom prst="rect">
            <a:avLst/>
          </a:prstGeom>
          <a:noFill/>
        </p:spPr>
        <p:txBody>
          <a:bodyPr wrap="square">
            <a:spAutoFit/>
          </a:bodyPr>
          <a:lstStyle/>
          <a:p>
            <a:r>
              <a:rPr lang="en-US" altLang="zh-CN" dirty="0"/>
              <a:t>AI</a:t>
            </a:r>
            <a:r>
              <a:rPr lang="zh-CN" altLang="en-US" dirty="0"/>
              <a:t>的應用對社會既有正面影響也有負面影響 。人工智能技術正在改變我們工作、出行 、溝通、和相互照顧的方式。但我們必 須注意其所能帶來的危害。例如，若 用于訓練人工智能系統的數據存在 偏見，可能會導致部分人受到的服 務質量低于其他人。因此，討論 </a:t>
            </a:r>
            <a:r>
              <a:rPr lang="en-US" altLang="zh-CN" dirty="0"/>
              <a:t>AI</a:t>
            </a:r>
            <a:r>
              <a:rPr lang="zh-CN" altLang="en-US" dirty="0"/>
              <a:t>對我們社會的影響，幷根據相關係統在道德層面的設計以及應 用來制定標準是重要的。</a:t>
            </a:r>
            <a:endParaRPr lang="zh-HK" altLang="en-US" dirty="0"/>
          </a:p>
        </p:txBody>
      </p:sp>
      <p:pic>
        <p:nvPicPr>
          <p:cNvPr id="11" name="圖片 10">
            <a:extLst>
              <a:ext uri="{FF2B5EF4-FFF2-40B4-BE49-F238E27FC236}">
                <a16:creationId xmlns:a16="http://schemas.microsoft.com/office/drawing/2014/main" id="{554411E2-B304-4C8D-842A-528F82231079}"/>
              </a:ext>
            </a:extLst>
          </p:cNvPr>
          <p:cNvPicPr>
            <a:picLocks noChangeAspect="1"/>
          </p:cNvPicPr>
          <p:nvPr/>
        </p:nvPicPr>
        <p:blipFill>
          <a:blip r:embed="rId7"/>
          <a:stretch>
            <a:fillRect/>
          </a:stretch>
        </p:blipFill>
        <p:spPr>
          <a:xfrm>
            <a:off x="0" y="0"/>
            <a:ext cx="12170060" cy="6717709"/>
          </a:xfrm>
          <a:prstGeom prst="rect">
            <a:avLst/>
          </a:prstGeom>
        </p:spPr>
      </p:pic>
    </p:spTree>
    <p:extLst>
      <p:ext uri="{BB962C8B-B14F-4D97-AF65-F5344CB8AC3E}">
        <p14:creationId xmlns:p14="http://schemas.microsoft.com/office/powerpoint/2010/main" val="2493858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5D8356-DE21-46DA-A662-36B8B3B339A4}"/>
              </a:ext>
            </a:extLst>
          </p:cNvPr>
          <p:cNvSpPr>
            <a:spLocks noGrp="1"/>
          </p:cNvSpPr>
          <p:nvPr>
            <p:ph type="title"/>
          </p:nvPr>
        </p:nvSpPr>
        <p:spPr>
          <a:xfrm>
            <a:off x="121763" y="0"/>
            <a:ext cx="10515600" cy="1325563"/>
          </a:xfrm>
        </p:spPr>
        <p:txBody>
          <a:bodyPr/>
          <a:lstStyle/>
          <a:p>
            <a:r>
              <a:rPr lang="en-US" altLang="zh-HK" dirty="0"/>
              <a:t> Summary</a:t>
            </a:r>
            <a:endParaRPr lang="zh-HK" altLang="en-US" dirty="0"/>
          </a:p>
        </p:txBody>
      </p:sp>
      <p:sp>
        <p:nvSpPr>
          <p:cNvPr id="4" name="頁尾版面配置區 3">
            <a:extLst>
              <a:ext uri="{FF2B5EF4-FFF2-40B4-BE49-F238E27FC236}">
                <a16:creationId xmlns:a16="http://schemas.microsoft.com/office/drawing/2014/main" id="{7467575E-6F6C-43A5-BE5C-EFC39FD3111D}"/>
              </a:ext>
            </a:extLst>
          </p:cNvPr>
          <p:cNvSpPr>
            <a:spLocks noGrp="1"/>
          </p:cNvSpPr>
          <p:nvPr>
            <p:ph type="ftr" sz="quarter" idx="11"/>
          </p:nvPr>
        </p:nvSpPr>
        <p:spPr/>
        <p:txBody>
          <a:bodyPr/>
          <a:lstStyle/>
          <a:p>
            <a:r>
              <a:rPr lang="en-US" altLang="zh-HK"/>
              <a:t>Hong Kong Catholic Diocesan Schools, 30 June 2021</a:t>
            </a:r>
            <a:endParaRPr lang="zh-HK" altLang="en-US"/>
          </a:p>
        </p:txBody>
      </p:sp>
      <p:graphicFrame>
        <p:nvGraphicFramePr>
          <p:cNvPr id="7" name="內容版面配置區 4">
            <a:extLst>
              <a:ext uri="{FF2B5EF4-FFF2-40B4-BE49-F238E27FC236}">
                <a16:creationId xmlns:a16="http://schemas.microsoft.com/office/drawing/2014/main" id="{AD20401E-8F4B-4E5A-AE09-76842F1ADE91}"/>
              </a:ext>
            </a:extLst>
          </p:cNvPr>
          <p:cNvGraphicFramePr>
            <a:graphicFrameLocks/>
          </p:cNvGraphicFramePr>
          <p:nvPr/>
        </p:nvGraphicFramePr>
        <p:xfrm>
          <a:off x="2818614" y="461913"/>
          <a:ext cx="6220121" cy="576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31633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28E12E-3492-411F-A7E7-BB091900D0A0}"/>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參考書目</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a16="http://schemas.microsoft.com/office/drawing/2014/main" id="{E25B3DB9-D10C-46DA-BEBA-B922FB285105}"/>
              </a:ext>
            </a:extLst>
          </p:cNvPr>
          <p:cNvSpPr>
            <a:spLocks noGrp="1"/>
          </p:cNvSpPr>
          <p:nvPr>
            <p:ph idx="1"/>
          </p:nvPr>
        </p:nvSpPr>
        <p:spPr>
          <a:xfrm>
            <a:off x="838200" y="1825625"/>
            <a:ext cx="10866120" cy="4351338"/>
          </a:xfrm>
        </p:spPr>
        <p:txBody>
          <a:bodyPr>
            <a:normAutofit/>
          </a:bodyPr>
          <a:lstStyle/>
          <a:p>
            <a:pPr marL="514350" indent="-514350">
              <a:lnSpc>
                <a:spcPct val="150000"/>
              </a:lnSpc>
              <a:buFont typeface="+mj-lt"/>
              <a:buAutoNum type="arabicPeriod"/>
            </a:pPr>
            <a:r>
              <a:rPr lang="zh-HK" altLang="en-US" sz="2400" b="1" i="0" dirty="0">
                <a:solidFill>
                  <a:srgbClr val="00B0F0"/>
                </a:solidFill>
                <a:effectLst/>
                <a:latin typeface="新細明體" panose="02020500000000000000" pitchFamily="18" charset="-120"/>
                <a:ea typeface="新細明體" panose="02020500000000000000" pitchFamily="18" charset="-120"/>
              </a:rPr>
              <a:t>王東</a:t>
            </a:r>
            <a:r>
              <a:rPr lang="zh-CN" altLang="en-US" sz="2400" b="1" dirty="0">
                <a:solidFill>
                  <a:srgbClr val="00B0F0"/>
                </a:solidFill>
                <a:latin typeface="新細明體" panose="02020500000000000000" pitchFamily="18" charset="-120"/>
                <a:ea typeface="新細明體" panose="02020500000000000000" pitchFamily="18" charset="-120"/>
              </a:rPr>
              <a:t>、</a:t>
            </a:r>
            <a:r>
              <a:rPr lang="zh-HK" altLang="en-US" sz="2400" b="1" i="0" dirty="0">
                <a:solidFill>
                  <a:srgbClr val="00B0F0"/>
                </a:solidFill>
                <a:effectLst/>
                <a:latin typeface="新細明體" panose="02020500000000000000" pitchFamily="18" charset="-120"/>
                <a:ea typeface="新細明體" panose="02020500000000000000" pitchFamily="18" charset="-120"/>
              </a:rPr>
              <a:t>利節</a:t>
            </a:r>
            <a:r>
              <a:rPr lang="zh-CN" altLang="en-US" sz="2400" b="1" dirty="0">
                <a:solidFill>
                  <a:srgbClr val="00B0F0"/>
                </a:solidFill>
                <a:latin typeface="新細明體" panose="02020500000000000000" pitchFamily="18" charset="-120"/>
                <a:ea typeface="新細明體" panose="02020500000000000000" pitchFamily="18" charset="-120"/>
              </a:rPr>
              <a:t>和</a:t>
            </a:r>
            <a:r>
              <a:rPr lang="zh-HK" altLang="en-US" sz="2400" b="1" i="0" dirty="0">
                <a:solidFill>
                  <a:srgbClr val="00B0F0"/>
                </a:solidFill>
                <a:effectLst/>
                <a:latin typeface="新細明體" panose="02020500000000000000" pitchFamily="18" charset="-120"/>
                <a:ea typeface="新細明體" panose="02020500000000000000" pitchFamily="18" charset="-120"/>
              </a:rPr>
              <a:t>許莎</a:t>
            </a:r>
            <a:r>
              <a:rPr lang="zh-CN" altLang="en-US" sz="2400" b="1" dirty="0">
                <a:solidFill>
                  <a:srgbClr val="00B0F0"/>
                </a:solidFill>
                <a:latin typeface="新細明體" panose="02020500000000000000" pitchFamily="18" charset="-120"/>
                <a:ea typeface="新細明體" panose="02020500000000000000" pitchFamily="18" charset="-120"/>
              </a:rPr>
              <a:t>。</a:t>
            </a:r>
            <a:r>
              <a:rPr lang="en-US" altLang="zh-HK" sz="2400" b="1" i="0" dirty="0">
                <a:solidFill>
                  <a:srgbClr val="00B0F0"/>
                </a:solidFill>
                <a:effectLst/>
                <a:latin typeface="新細明體" panose="02020500000000000000" pitchFamily="18" charset="-120"/>
                <a:ea typeface="新細明體" panose="02020500000000000000" pitchFamily="18" charset="-120"/>
              </a:rPr>
              <a:t> 2019</a:t>
            </a:r>
            <a:r>
              <a:rPr lang="zh-CN" altLang="en-US" sz="2400" b="1" dirty="0">
                <a:solidFill>
                  <a:srgbClr val="00B0F0"/>
                </a:solidFill>
                <a:latin typeface="新細明體" panose="02020500000000000000" pitchFamily="18" charset="-120"/>
                <a:ea typeface="新細明體" panose="02020500000000000000" pitchFamily="18" charset="-120"/>
              </a:rPr>
              <a:t>。</a:t>
            </a:r>
            <a:r>
              <a:rPr lang="en-US" altLang="zh-HK" sz="2400" b="1" dirty="0">
                <a:solidFill>
                  <a:srgbClr val="00B0F0"/>
                </a:solidFill>
                <a:latin typeface="新細明體" panose="02020500000000000000" pitchFamily="18" charset="-120"/>
                <a:ea typeface="新細明體" panose="02020500000000000000" pitchFamily="18" charset="-120"/>
              </a:rPr>
              <a:t> </a:t>
            </a:r>
            <a:r>
              <a:rPr lang="en-US" altLang="zh-CN" sz="2400" b="1" dirty="0">
                <a:solidFill>
                  <a:srgbClr val="00B0F0"/>
                </a:solidFill>
                <a:latin typeface="新細明體" panose="02020500000000000000" pitchFamily="18" charset="-120"/>
                <a:ea typeface="新細明體" panose="02020500000000000000" pitchFamily="18" charset="-120"/>
              </a:rPr>
              <a:t>《</a:t>
            </a:r>
            <a:r>
              <a:rPr lang="zh-HK" altLang="en-US" sz="2400" b="1" dirty="0">
                <a:solidFill>
                  <a:srgbClr val="00B0F0"/>
                </a:solidFill>
                <a:latin typeface="新細明體" panose="02020500000000000000" pitchFamily="18" charset="-120"/>
                <a:ea typeface="新細明體" panose="02020500000000000000" pitchFamily="18" charset="-120"/>
              </a:rPr>
              <a:t>人工智能</a:t>
            </a:r>
            <a:r>
              <a:rPr lang="en-US" altLang="zh-CN" sz="2400" b="1" dirty="0">
                <a:solidFill>
                  <a:srgbClr val="00B0F0"/>
                </a:solidFill>
                <a:latin typeface="新細明體" panose="02020500000000000000" pitchFamily="18" charset="-120"/>
                <a:ea typeface="新細明體" panose="02020500000000000000" pitchFamily="18" charset="-120"/>
              </a:rPr>
              <a:t>》</a:t>
            </a:r>
            <a:r>
              <a:rPr lang="zh-CN" altLang="en-US" sz="2400" b="1" dirty="0">
                <a:solidFill>
                  <a:srgbClr val="00B0F0"/>
                </a:solidFill>
                <a:latin typeface="新細明體" panose="02020500000000000000" pitchFamily="18" charset="-120"/>
                <a:ea typeface="新細明體" panose="02020500000000000000" pitchFamily="18" charset="-120"/>
              </a:rPr>
              <a:t>。</a:t>
            </a:r>
            <a:r>
              <a:rPr lang="zh-HK" altLang="en-US" sz="2400" b="1" i="0" dirty="0">
                <a:solidFill>
                  <a:srgbClr val="00B0F0"/>
                </a:solidFill>
                <a:effectLst/>
                <a:latin typeface="新細明體" panose="02020500000000000000" pitchFamily="18" charset="-120"/>
                <a:ea typeface="新細明體" panose="02020500000000000000" pitchFamily="18" charset="-120"/>
              </a:rPr>
              <a:t>北京</a:t>
            </a:r>
            <a:r>
              <a:rPr lang="zh-CN" altLang="en-US" sz="2400" b="1" dirty="0">
                <a:solidFill>
                  <a:srgbClr val="00B0F0"/>
                </a:solidFill>
                <a:latin typeface="新細明體" panose="02020500000000000000" pitchFamily="18" charset="-120"/>
                <a:ea typeface="新細明體" panose="02020500000000000000" pitchFamily="18" charset="-120"/>
              </a:rPr>
              <a:t>：</a:t>
            </a:r>
            <a:r>
              <a:rPr lang="zh-HK" altLang="en-US" sz="2400" b="1" i="0" dirty="0">
                <a:solidFill>
                  <a:srgbClr val="00B0F0"/>
                </a:solidFill>
                <a:effectLst/>
                <a:latin typeface="新細明體" panose="02020500000000000000" pitchFamily="18" charset="-120"/>
                <a:ea typeface="新細明體" panose="02020500000000000000" pitchFamily="18" charset="-120"/>
              </a:rPr>
              <a:t>清華大學出版社</a:t>
            </a:r>
            <a:r>
              <a:rPr lang="zh-CN" altLang="en-US" sz="2400" b="1" dirty="0">
                <a:solidFill>
                  <a:srgbClr val="00B0F0"/>
                </a:solidFill>
                <a:latin typeface="新細明體" panose="02020500000000000000" pitchFamily="18" charset="-120"/>
                <a:ea typeface="新細明體" panose="02020500000000000000" pitchFamily="18" charset="-120"/>
              </a:rPr>
              <a:t>。</a:t>
            </a:r>
            <a:endParaRPr lang="en-US" altLang="zh-CN" sz="2400" b="1" dirty="0">
              <a:solidFill>
                <a:srgbClr val="00B0F0"/>
              </a:solidFill>
              <a:latin typeface="新細明體" panose="02020500000000000000" pitchFamily="18" charset="-120"/>
              <a:ea typeface="新細明體" panose="02020500000000000000" pitchFamily="18" charset="-120"/>
            </a:endParaRPr>
          </a:p>
          <a:p>
            <a:pPr marL="514350" indent="-514350">
              <a:lnSpc>
                <a:spcPct val="150000"/>
              </a:lnSpc>
              <a:buFont typeface="+mj-lt"/>
              <a:buAutoNum type="arabicPeriod"/>
            </a:pPr>
            <a:r>
              <a:rPr lang="zh-CN" altLang="en-US" sz="2400" b="0" i="0" dirty="0">
                <a:solidFill>
                  <a:srgbClr val="202124"/>
                </a:solidFill>
                <a:effectLst/>
                <a:latin typeface="新細明體" panose="02020500000000000000" pitchFamily="18" charset="-120"/>
                <a:ea typeface="新細明體" panose="02020500000000000000" pitchFamily="18" charset="-120"/>
              </a:rPr>
              <a:t>洪智偉、達弗納 </a:t>
            </a:r>
            <a:r>
              <a:rPr lang="en-US" altLang="zh-CN" sz="2400" b="0" i="0" dirty="0">
                <a:solidFill>
                  <a:srgbClr val="202124"/>
                </a:solidFill>
                <a:effectLst/>
                <a:latin typeface="新細明體" panose="02020500000000000000" pitchFamily="18" charset="-120"/>
                <a:ea typeface="新細明體" panose="02020500000000000000" pitchFamily="18" charset="-120"/>
              </a:rPr>
              <a:t>· </a:t>
            </a:r>
            <a:r>
              <a:rPr lang="zh-CN" altLang="en-US" sz="2400" b="0" i="0" dirty="0">
                <a:solidFill>
                  <a:srgbClr val="202124"/>
                </a:solidFill>
                <a:effectLst/>
                <a:latin typeface="新細明體" panose="02020500000000000000" pitchFamily="18" charset="-120"/>
                <a:ea typeface="新細明體" panose="02020500000000000000" pitchFamily="18" charset="-120"/>
              </a:rPr>
              <a:t>芬</a:t>
            </a:r>
            <a:r>
              <a:rPr lang="zh-HK" altLang="en-US" sz="2400" b="0" i="0" dirty="0">
                <a:solidFill>
                  <a:srgbClr val="202124"/>
                </a:solidFill>
                <a:effectLst/>
                <a:latin typeface="新細明體" panose="02020500000000000000" pitchFamily="18" charset="-120"/>
                <a:ea typeface="新細明體" panose="02020500000000000000" pitchFamily="18" charset="-120"/>
              </a:rPr>
              <a:t>赫</a:t>
            </a:r>
            <a:r>
              <a:rPr lang="zh-CN" altLang="en-US" sz="2400" b="0" i="0" dirty="0">
                <a:solidFill>
                  <a:srgbClr val="202124"/>
                </a:solidFill>
                <a:effectLst/>
                <a:latin typeface="新細明體" panose="02020500000000000000" pitchFamily="18" charset="-120"/>
                <a:ea typeface="新細明體" panose="02020500000000000000" pitchFamily="18" charset="-120"/>
              </a:rPr>
              <a:t>。</a:t>
            </a:r>
            <a:r>
              <a:rPr lang="en-US" altLang="zh-CN" sz="2400" b="0" i="0" dirty="0">
                <a:solidFill>
                  <a:srgbClr val="202124"/>
                </a:solidFill>
                <a:effectLst/>
                <a:latin typeface="新細明體" panose="02020500000000000000" pitchFamily="18" charset="-120"/>
                <a:ea typeface="新細明體" panose="02020500000000000000" pitchFamily="18" charset="-120"/>
              </a:rPr>
              <a:t>2018</a:t>
            </a:r>
            <a:r>
              <a:rPr lang="zh-CN" altLang="en-US" sz="2400" b="0" i="0" dirty="0">
                <a:solidFill>
                  <a:srgbClr val="202124"/>
                </a:solidFill>
                <a:effectLst/>
                <a:latin typeface="新細明體" panose="02020500000000000000" pitchFamily="18" charset="-120"/>
                <a:ea typeface="新細明體" panose="02020500000000000000" pitchFamily="18" charset="-120"/>
              </a:rPr>
              <a:t>。</a:t>
            </a:r>
            <a:r>
              <a:rPr lang="en-US" altLang="zh-CN" sz="2400" b="0" i="0" dirty="0">
                <a:solidFill>
                  <a:srgbClr val="202124"/>
                </a:solidFill>
                <a:effectLst/>
                <a:latin typeface="新細明體" panose="02020500000000000000" pitchFamily="18" charset="-120"/>
                <a:ea typeface="新細明體" panose="02020500000000000000" pitchFamily="18" charset="-120"/>
              </a:rPr>
              <a:t>〈</a:t>
            </a:r>
            <a:r>
              <a:rPr lang="zh-CN" altLang="en-US" sz="2400" b="0" i="0" dirty="0">
                <a:solidFill>
                  <a:srgbClr val="202124"/>
                </a:solidFill>
                <a:effectLst/>
                <a:latin typeface="新細明體" panose="02020500000000000000" pitchFamily="18" charset="-120"/>
                <a:ea typeface="新細明體" panose="02020500000000000000" pitchFamily="18" charset="-120"/>
              </a:rPr>
              <a:t>人類的助手而非對手</a:t>
            </a:r>
            <a:r>
              <a:rPr lang="en-US" altLang="zh-CN" sz="2400" dirty="0">
                <a:solidFill>
                  <a:srgbClr val="202124"/>
                </a:solidFill>
                <a:latin typeface="新細明體" panose="02020500000000000000" pitchFamily="18" charset="-120"/>
                <a:ea typeface="新細明體" panose="02020500000000000000" pitchFamily="18" charset="-120"/>
              </a:rPr>
              <a:t>〉</a:t>
            </a:r>
            <a:r>
              <a:rPr lang="zh-CN" altLang="en-US" sz="2400" dirty="0">
                <a:solidFill>
                  <a:srgbClr val="202124"/>
                </a:solidFill>
                <a:latin typeface="新細明體" panose="02020500000000000000" pitchFamily="18" charset="-120"/>
                <a:ea typeface="新細明體" panose="02020500000000000000" pitchFamily="18" charset="-120"/>
              </a:rPr>
              <a:t>。載於 </a:t>
            </a:r>
            <a:r>
              <a:rPr lang="zh-TW" altLang="en-US" sz="2400" b="0" i="0" dirty="0">
                <a:solidFill>
                  <a:srgbClr val="202124"/>
                </a:solidFill>
                <a:effectLst/>
                <a:latin typeface="新細明體" panose="02020500000000000000" pitchFamily="18" charset="-120"/>
                <a:ea typeface="新細明體" panose="02020500000000000000" pitchFamily="18" charset="-120"/>
              </a:rPr>
              <a:t>聯合國教育、科學與文化組織</a:t>
            </a:r>
            <a:r>
              <a:rPr lang="zh-CN" altLang="en-US" sz="2400" b="0" i="0" dirty="0">
                <a:solidFill>
                  <a:srgbClr val="202124"/>
                </a:solidFill>
                <a:effectLst/>
                <a:latin typeface="新細明體" panose="02020500000000000000" pitchFamily="18" charset="-120"/>
                <a:ea typeface="新細明體" panose="02020500000000000000" pitchFamily="18" charset="-120"/>
              </a:rPr>
              <a:t>。</a:t>
            </a:r>
            <a:r>
              <a:rPr lang="en-US" altLang="zh-CN" sz="2400" b="0" i="0" dirty="0">
                <a:solidFill>
                  <a:srgbClr val="202124"/>
                </a:solidFill>
                <a:effectLst/>
                <a:latin typeface="新細明體" panose="02020500000000000000" pitchFamily="18" charset="-120"/>
                <a:ea typeface="新細明體" panose="02020500000000000000" pitchFamily="18" charset="-120"/>
              </a:rPr>
              <a:t>《</a:t>
            </a:r>
            <a:r>
              <a:rPr lang="zh-HK" altLang="en-US" sz="2400" b="0" i="0" dirty="0">
                <a:solidFill>
                  <a:srgbClr val="202124"/>
                </a:solidFill>
                <a:effectLst/>
                <a:latin typeface="新細明體" panose="02020500000000000000" pitchFamily="18" charset="-120"/>
                <a:ea typeface="新細明體" panose="02020500000000000000" pitchFamily="18" charset="-120"/>
              </a:rPr>
              <a:t>信使</a:t>
            </a:r>
            <a:r>
              <a:rPr lang="en-US" altLang="zh-CN" sz="2400" dirty="0">
                <a:solidFill>
                  <a:srgbClr val="202124"/>
                </a:solidFill>
                <a:latin typeface="新細明體" panose="02020500000000000000" pitchFamily="18" charset="-120"/>
                <a:ea typeface="新細明體" panose="02020500000000000000" pitchFamily="18" charset="-120"/>
              </a:rPr>
              <a:t>》</a:t>
            </a:r>
            <a:r>
              <a:rPr lang="zh-CN" altLang="en-US" sz="2400" dirty="0">
                <a:solidFill>
                  <a:srgbClr val="202124"/>
                </a:solidFill>
                <a:latin typeface="新細明體" panose="02020500000000000000" pitchFamily="18" charset="-120"/>
                <a:ea typeface="新細明體" panose="02020500000000000000" pitchFamily="18" charset="-120"/>
              </a:rPr>
              <a:t>，</a:t>
            </a:r>
            <a:r>
              <a:rPr lang="en-US" altLang="zh-CN" sz="2400" dirty="0">
                <a:solidFill>
                  <a:srgbClr val="202124"/>
                </a:solidFill>
                <a:latin typeface="新細明體" panose="02020500000000000000" pitchFamily="18" charset="-120"/>
                <a:ea typeface="新細明體" panose="02020500000000000000" pitchFamily="18" charset="-120"/>
              </a:rPr>
              <a:t>2018</a:t>
            </a:r>
            <a:r>
              <a:rPr lang="zh-CN" altLang="en-US" sz="2400" dirty="0">
                <a:solidFill>
                  <a:srgbClr val="202124"/>
                </a:solidFill>
                <a:latin typeface="新細明體" panose="02020500000000000000" pitchFamily="18" charset="-120"/>
                <a:ea typeface="新細明體" panose="02020500000000000000" pitchFamily="18" charset="-120"/>
              </a:rPr>
              <a:t>年第</a:t>
            </a:r>
            <a:r>
              <a:rPr lang="en-US" altLang="zh-CN" sz="2400" dirty="0">
                <a:solidFill>
                  <a:srgbClr val="202124"/>
                </a:solidFill>
                <a:latin typeface="新細明體" panose="02020500000000000000" pitchFamily="18" charset="-120"/>
                <a:ea typeface="新細明體" panose="02020500000000000000" pitchFamily="18" charset="-120"/>
              </a:rPr>
              <a:t>3</a:t>
            </a:r>
            <a:r>
              <a:rPr lang="zh-CN" altLang="en-US" sz="2400" dirty="0">
                <a:solidFill>
                  <a:srgbClr val="202124"/>
                </a:solidFill>
                <a:latin typeface="新細明體" panose="02020500000000000000" pitchFamily="18" charset="-120"/>
                <a:ea typeface="新細明體" panose="02020500000000000000" pitchFamily="18" charset="-120"/>
              </a:rPr>
              <a:t>期，頁</a:t>
            </a:r>
            <a:r>
              <a:rPr lang="en-US" altLang="zh-CN" sz="2400" dirty="0">
                <a:solidFill>
                  <a:srgbClr val="202124"/>
                </a:solidFill>
                <a:latin typeface="新細明體" panose="02020500000000000000" pitchFamily="18" charset="-120"/>
                <a:ea typeface="新細明體" panose="02020500000000000000" pitchFamily="18" charset="-120"/>
              </a:rPr>
              <a:t>27-29</a:t>
            </a:r>
            <a:r>
              <a:rPr lang="zh-CN" altLang="en-US" sz="2400" dirty="0">
                <a:solidFill>
                  <a:srgbClr val="202124"/>
                </a:solidFill>
                <a:latin typeface="新細明體" panose="02020500000000000000" pitchFamily="18" charset="-120"/>
                <a:ea typeface="新細明體" panose="02020500000000000000" pitchFamily="18" charset="-120"/>
              </a:rPr>
              <a:t>。</a:t>
            </a:r>
            <a:endParaRPr lang="en-US" altLang="zh-CN" sz="2400" dirty="0">
              <a:solidFill>
                <a:srgbClr val="202124"/>
              </a:solidFill>
              <a:latin typeface="新細明體" panose="02020500000000000000" pitchFamily="18" charset="-120"/>
              <a:ea typeface="新細明體" panose="02020500000000000000" pitchFamily="18" charset="-120"/>
            </a:endParaRPr>
          </a:p>
          <a:p>
            <a:pPr marL="514350" indent="-514350">
              <a:lnSpc>
                <a:spcPct val="150000"/>
              </a:lnSpc>
              <a:buFont typeface="+mj-lt"/>
              <a:buAutoNum type="arabicPeriod"/>
            </a:pPr>
            <a:r>
              <a:rPr lang="zh-TW" altLang="en-US" sz="2400" dirty="0">
                <a:effectLst/>
                <a:latin typeface="新細明體" panose="02020500000000000000" pitchFamily="18" charset="-120"/>
                <a:ea typeface="新細明體" panose="02020500000000000000" pitchFamily="18" charset="-120"/>
                <a:cs typeface="Noto Sans CJK JP Medium"/>
              </a:rPr>
              <a:t>英國標準協會</a:t>
            </a:r>
            <a:r>
              <a:rPr lang="zh-CN" altLang="en-US" sz="2400" dirty="0">
                <a:effectLst/>
                <a:latin typeface="新細明體" panose="02020500000000000000" pitchFamily="18" charset="-120"/>
                <a:ea typeface="新細明體" panose="02020500000000000000" pitchFamily="18" charset="-120"/>
                <a:cs typeface="Noto Sans CJK JP Medium"/>
              </a:rPr>
              <a:t>。 </a:t>
            </a:r>
            <a:r>
              <a:rPr lang="en-US" altLang="zh-CN" sz="2400" dirty="0">
                <a:effectLst/>
                <a:latin typeface="新細明體" panose="02020500000000000000" pitchFamily="18" charset="-120"/>
                <a:ea typeface="新細明體" panose="02020500000000000000" pitchFamily="18" charset="-120"/>
                <a:cs typeface="Noto Sans CJK JP Medium"/>
              </a:rPr>
              <a:t>〈 </a:t>
            </a:r>
            <a:r>
              <a:rPr lang="en-US" altLang="zh-HK" sz="2400" dirty="0">
                <a:effectLst/>
                <a:latin typeface="新細明體" panose="02020500000000000000" pitchFamily="18" charset="-120"/>
                <a:ea typeface="新細明體" panose="02020500000000000000" pitchFamily="18" charset="-120"/>
                <a:cs typeface="Noto Sans CJK JP Medium"/>
              </a:rPr>
              <a:t>BSI </a:t>
            </a:r>
            <a:r>
              <a:rPr lang="zh-TW" altLang="zh-HK" sz="2400" dirty="0">
                <a:effectLst/>
                <a:latin typeface="新細明體" panose="02020500000000000000" pitchFamily="18" charset="-120"/>
                <a:ea typeface="新細明體" panose="02020500000000000000" pitchFamily="18" charset="-120"/>
                <a:cs typeface="Noto Sans CJK JP Medium"/>
              </a:rPr>
              <a:t>機器人倫理標準 前瞻人機共存時代</a:t>
            </a:r>
            <a:r>
              <a:rPr lang="en-US" altLang="zh-CN" sz="2400" dirty="0">
                <a:latin typeface="新細明體" panose="02020500000000000000" pitchFamily="18" charset="-120"/>
                <a:ea typeface="新細明體" panose="02020500000000000000" pitchFamily="18" charset="-120"/>
                <a:cs typeface="Noto Sans CJK JP Medium"/>
              </a:rPr>
              <a:t>〉</a:t>
            </a:r>
            <a:r>
              <a:rPr lang="zh-CN" altLang="en-US" sz="2400" dirty="0">
                <a:latin typeface="新細明體" panose="02020500000000000000" pitchFamily="18" charset="-120"/>
                <a:ea typeface="新細明體" panose="02020500000000000000" pitchFamily="18" charset="-120"/>
                <a:cs typeface="Noto Sans CJK JP Medium"/>
              </a:rPr>
              <a:t>。</a:t>
            </a:r>
            <a:endParaRPr lang="en-US" altLang="zh-CN" sz="2400" dirty="0">
              <a:latin typeface="新細明體" panose="02020500000000000000" pitchFamily="18" charset="-120"/>
              <a:ea typeface="新細明體" panose="02020500000000000000" pitchFamily="18" charset="-120"/>
              <a:cs typeface="Noto Sans CJK JP Medium"/>
            </a:endParaRPr>
          </a:p>
          <a:p>
            <a:pPr marL="514350" indent="-514350">
              <a:lnSpc>
                <a:spcPct val="150000"/>
              </a:lnSpc>
              <a:buFont typeface="+mj-lt"/>
              <a:buAutoNum type="arabicPeriod"/>
            </a:pPr>
            <a:r>
              <a:rPr lang="en-US" altLang="zh-CN" sz="2400" dirty="0">
                <a:latin typeface="新細明體" panose="02020500000000000000" pitchFamily="18" charset="-120"/>
                <a:ea typeface="新細明體" panose="02020500000000000000" pitchFamily="18" charset="-120"/>
              </a:rPr>
              <a:t>AI4K12,</a:t>
            </a:r>
            <a:r>
              <a:rPr lang="zh-CN" altLang="en-US" sz="2400" dirty="0">
                <a:latin typeface="新細明體" panose="02020500000000000000" pitchFamily="18" charset="-120"/>
                <a:ea typeface="新細明體" panose="02020500000000000000" pitchFamily="18" charset="-120"/>
              </a:rPr>
              <a:t> </a:t>
            </a:r>
            <a:r>
              <a:rPr lang="en-US" altLang="zh-CN" sz="2400" dirty="0">
                <a:latin typeface="新細明體" panose="02020500000000000000" pitchFamily="18" charset="-120"/>
                <a:ea typeface="新細明體" panose="02020500000000000000" pitchFamily="18" charset="-120"/>
              </a:rPr>
              <a:t>“</a:t>
            </a:r>
            <a:r>
              <a:rPr lang="en-US" altLang="zh-HK" sz="2400" i="0" dirty="0">
                <a:effectLst/>
                <a:latin typeface="新細明體" panose="02020500000000000000" pitchFamily="18" charset="-120"/>
                <a:ea typeface="新細明體" panose="02020500000000000000" pitchFamily="18" charset="-120"/>
              </a:rPr>
              <a:t>The Five Big Ideas in Artificial Intelligence poster is available in multiple languages”(</a:t>
            </a:r>
            <a:r>
              <a:rPr lang="en-US" altLang="zh-CN" sz="2400" i="0" dirty="0">
                <a:effectLst/>
                <a:latin typeface="新細明體" panose="02020500000000000000" pitchFamily="18" charset="-120"/>
                <a:ea typeface="新細明體" panose="02020500000000000000" pitchFamily="18" charset="-120"/>
              </a:rPr>
              <a:t>Chinese).</a:t>
            </a:r>
            <a:endParaRPr lang="en-US" altLang="zh-HK" sz="2400" i="0" dirty="0">
              <a:effectLst/>
              <a:latin typeface="新細明體" panose="02020500000000000000" pitchFamily="18" charset="-120"/>
              <a:ea typeface="新細明體" panose="02020500000000000000" pitchFamily="18" charset="-120"/>
            </a:endParaRPr>
          </a:p>
        </p:txBody>
      </p:sp>
    </p:spTree>
    <p:extLst>
      <p:ext uri="{BB962C8B-B14F-4D97-AF65-F5344CB8AC3E}">
        <p14:creationId xmlns:p14="http://schemas.microsoft.com/office/powerpoint/2010/main" val="7524293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9357-11BE-44DA-B91E-2280723E6102}"/>
              </a:ext>
            </a:extLst>
          </p:cNvPr>
          <p:cNvSpPr>
            <a:spLocks noGrp="1"/>
          </p:cNvSpPr>
          <p:nvPr>
            <p:ph type="title"/>
          </p:nvPr>
        </p:nvSpPr>
        <p:spPr/>
        <p:txBody>
          <a:bodyPr/>
          <a:lstStyle/>
          <a:p>
            <a:endParaRPr lang="en-US"/>
          </a:p>
        </p:txBody>
      </p:sp>
      <p:pic>
        <p:nvPicPr>
          <p:cNvPr id="5" name="Content Placeholder 4" descr="A picture containing text, whiteboard&#10;&#10;Description automatically generated">
            <a:extLst>
              <a:ext uri="{FF2B5EF4-FFF2-40B4-BE49-F238E27FC236}">
                <a16:creationId xmlns:a16="http://schemas.microsoft.com/office/drawing/2014/main" id="{E0C91D95-5F2C-4603-BD6D-52948F811C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665" y="185664"/>
            <a:ext cx="4454457" cy="6237108"/>
          </a:xfrm>
        </p:spPr>
      </p:pic>
    </p:spTree>
    <p:extLst>
      <p:ext uri="{BB962C8B-B14F-4D97-AF65-F5344CB8AC3E}">
        <p14:creationId xmlns:p14="http://schemas.microsoft.com/office/powerpoint/2010/main" val="42734025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1FDE-A21C-4FD4-81D4-306EF2CDC3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D01CE8-DB09-407B-A736-0D0AA00DA2B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	</a:t>
            </a:r>
            <a:r>
              <a:rPr lang="en-US" sz="3600" dirty="0"/>
              <a:t>~  Break for 15 mins</a:t>
            </a:r>
          </a:p>
        </p:txBody>
      </p:sp>
    </p:spTree>
    <p:extLst>
      <p:ext uri="{BB962C8B-B14F-4D97-AF65-F5344CB8AC3E}">
        <p14:creationId xmlns:p14="http://schemas.microsoft.com/office/powerpoint/2010/main" val="35233578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28D950-4AB4-41E4-B8C6-6A987D38F1BC}"/>
              </a:ext>
            </a:extLst>
          </p:cNvPr>
          <p:cNvSpPr>
            <a:spLocks noGrp="1"/>
          </p:cNvSpPr>
          <p:nvPr>
            <p:ph type="title"/>
          </p:nvPr>
        </p:nvSpPr>
        <p:spPr>
          <a:xfrm>
            <a:off x="749423" y="143184"/>
            <a:ext cx="10515600" cy="1325563"/>
          </a:xfrm>
        </p:spPr>
        <p:txBody>
          <a:bodyPr/>
          <a:lstStyle/>
          <a:p>
            <a:r>
              <a:rPr lang="en-US" altLang="zh-HK" dirty="0">
                <a:latin typeface="新細明體" panose="02020500000000000000" pitchFamily="18" charset="-120"/>
                <a:ea typeface="新細明體" panose="02020500000000000000" pitchFamily="18" charset="-120"/>
              </a:rPr>
              <a:t>Python </a:t>
            </a:r>
            <a:r>
              <a:rPr lang="zh-HK" altLang="en-US" dirty="0">
                <a:latin typeface="新細明體" panose="02020500000000000000" pitchFamily="18" charset="-120"/>
                <a:ea typeface="新細明體" panose="02020500000000000000" pitchFamily="18" charset="-120"/>
              </a:rPr>
              <a:t>編程基礎</a:t>
            </a:r>
          </a:p>
        </p:txBody>
      </p:sp>
      <p:sp>
        <p:nvSpPr>
          <p:cNvPr id="3" name="內容版面配置區 2">
            <a:extLst>
              <a:ext uri="{FF2B5EF4-FFF2-40B4-BE49-F238E27FC236}">
                <a16:creationId xmlns:a16="http://schemas.microsoft.com/office/drawing/2014/main" id="{F5C6C6BA-1C03-4C05-872B-2889519D59CE}"/>
              </a:ext>
            </a:extLst>
          </p:cNvPr>
          <p:cNvSpPr>
            <a:spLocks noGrp="1"/>
          </p:cNvSpPr>
          <p:nvPr>
            <p:ph idx="1"/>
          </p:nvPr>
        </p:nvSpPr>
        <p:spPr>
          <a:xfrm>
            <a:off x="435006" y="1690688"/>
            <a:ext cx="11443315" cy="4878788"/>
          </a:xfrm>
        </p:spPr>
        <p:txBody>
          <a:bodyPr>
            <a:normAutofit lnSpcReduction="10000"/>
          </a:bodyPr>
          <a:lstStyle/>
          <a:p>
            <a:pPr marL="0" indent="0">
              <a:buNone/>
            </a:pPr>
            <a:r>
              <a:rPr lang="zh-HK" altLang="en-US" sz="2400" b="1" i="0" dirty="0">
                <a:solidFill>
                  <a:srgbClr val="000000"/>
                </a:solidFill>
                <a:effectLst/>
                <a:latin typeface="Segoe UI" panose="020B0502040204020203" pitchFamily="34" charset="0"/>
              </a:rPr>
              <a:t>一小時</a:t>
            </a:r>
            <a:r>
              <a:rPr lang="en-US" altLang="zh-HK" sz="2400" b="1" i="0" dirty="0">
                <a:solidFill>
                  <a:srgbClr val="000000"/>
                </a:solidFill>
                <a:effectLst/>
                <a:latin typeface="Segoe UI" panose="020B0502040204020203" pitchFamily="34" charset="0"/>
              </a:rPr>
              <a:t>Python</a:t>
            </a:r>
            <a:r>
              <a:rPr lang="zh-HK" altLang="en-US" sz="2400" b="1" i="0" dirty="0">
                <a:solidFill>
                  <a:srgbClr val="000000"/>
                </a:solidFill>
                <a:effectLst/>
                <a:latin typeface="Segoe UI" panose="020B0502040204020203" pitchFamily="34" charset="0"/>
              </a:rPr>
              <a:t>入門</a:t>
            </a:r>
            <a:r>
              <a:rPr lang="en-US" altLang="zh-HK" sz="2400" b="1" i="0" dirty="0">
                <a:solidFill>
                  <a:srgbClr val="000000"/>
                </a:solidFill>
                <a:effectLst/>
                <a:latin typeface="Segoe UI" panose="020B0502040204020203" pitchFamily="34" charset="0"/>
              </a:rPr>
              <a:t>-part 1</a:t>
            </a:r>
            <a:endParaRPr lang="en-US" altLang="zh-HK" sz="2400" b="0" i="0" dirty="0">
              <a:effectLst/>
              <a:latin typeface="Segoe UI" panose="020B0502040204020203" pitchFamily="34" charset="0"/>
              <a:hlinkClick r:id="rId2"/>
            </a:endParaRPr>
          </a:p>
          <a:p>
            <a:pPr marL="0" indent="0">
              <a:buNone/>
            </a:pPr>
            <a:r>
              <a:rPr lang="en-US" altLang="zh-HK" sz="1600" b="0" i="0" dirty="0">
                <a:effectLst/>
                <a:latin typeface="Segoe UI" panose="020B0502040204020203" pitchFamily="34" charset="0"/>
                <a:hlinkClick r:id="rId2"/>
              </a:rPr>
              <a:t>https://kopu.chat/2017/01/18/%E4%B8%80%E5%B0%8F%E6%99%82python%E5%85%A5%E9%96%80-part-1/</a:t>
            </a:r>
            <a:endParaRPr lang="en-US" altLang="zh-HK" sz="1600" b="0" i="0" dirty="0">
              <a:effectLst/>
              <a:latin typeface="Segoe UI" panose="020B0502040204020203" pitchFamily="34" charset="0"/>
            </a:endParaRPr>
          </a:p>
          <a:p>
            <a:pPr marL="0" indent="0">
              <a:buNone/>
            </a:pPr>
            <a:endParaRPr lang="en-US" altLang="zh-HK" sz="2400" b="1" i="0" dirty="0">
              <a:solidFill>
                <a:srgbClr val="000000"/>
              </a:solidFill>
              <a:effectLst/>
              <a:latin typeface="Segoe UI" panose="020B0502040204020203" pitchFamily="34" charset="0"/>
            </a:endParaRPr>
          </a:p>
          <a:p>
            <a:pPr marL="0" indent="0">
              <a:buNone/>
            </a:pPr>
            <a:r>
              <a:rPr lang="zh-HK" altLang="en-US" sz="2400" b="1" i="0" dirty="0">
                <a:solidFill>
                  <a:srgbClr val="000000"/>
                </a:solidFill>
                <a:effectLst/>
                <a:latin typeface="Segoe UI" panose="020B0502040204020203" pitchFamily="34" charset="0"/>
              </a:rPr>
              <a:t>一小時</a:t>
            </a:r>
            <a:r>
              <a:rPr lang="en-US" altLang="zh-HK" sz="2400" b="1" i="0" dirty="0">
                <a:solidFill>
                  <a:srgbClr val="000000"/>
                </a:solidFill>
                <a:effectLst/>
                <a:latin typeface="Segoe UI" panose="020B0502040204020203" pitchFamily="34" charset="0"/>
              </a:rPr>
              <a:t>Python</a:t>
            </a:r>
            <a:r>
              <a:rPr lang="zh-HK" altLang="en-US" sz="2400" b="1" i="0" dirty="0">
                <a:solidFill>
                  <a:srgbClr val="000000"/>
                </a:solidFill>
                <a:effectLst/>
                <a:latin typeface="Segoe UI" panose="020B0502040204020203" pitchFamily="34" charset="0"/>
              </a:rPr>
              <a:t>入門</a:t>
            </a:r>
            <a:r>
              <a:rPr lang="en-US" altLang="zh-HK" sz="2400" b="1" i="0" dirty="0">
                <a:solidFill>
                  <a:srgbClr val="000000"/>
                </a:solidFill>
                <a:effectLst/>
                <a:latin typeface="Segoe UI" panose="020B0502040204020203" pitchFamily="34" charset="0"/>
              </a:rPr>
              <a:t>-part 2</a:t>
            </a:r>
          </a:p>
          <a:p>
            <a:pPr marL="0" indent="0">
              <a:buNone/>
            </a:pPr>
            <a:r>
              <a:rPr lang="en-US" altLang="zh-HK" sz="1600" b="0" i="0" dirty="0">
                <a:solidFill>
                  <a:srgbClr val="201F1E"/>
                </a:solidFill>
                <a:effectLst/>
                <a:latin typeface="Segoe UI" panose="020B0502040204020203" pitchFamily="34" charset="0"/>
                <a:hlinkClick r:id="rId3"/>
              </a:rPr>
              <a:t>https://kopu.chat/2017/01/18/%e4%b8%80%e5%b0%8f%e6%99%82python%e5%85%a5%e9%96%80-part-2/</a:t>
            </a:r>
            <a:endParaRPr lang="en-US" altLang="zh-HK" sz="1600" b="0" i="0" dirty="0">
              <a:solidFill>
                <a:srgbClr val="201F1E"/>
              </a:solidFill>
              <a:effectLst/>
              <a:latin typeface="Segoe UI" panose="020B0502040204020203" pitchFamily="34" charset="0"/>
            </a:endParaRPr>
          </a:p>
          <a:p>
            <a:pPr marL="0" indent="0">
              <a:buNone/>
            </a:pPr>
            <a:endParaRPr lang="en-US" altLang="zh-TW" sz="2400" dirty="0"/>
          </a:p>
          <a:p>
            <a:pPr marL="0" indent="0">
              <a:buNone/>
            </a:pPr>
            <a:r>
              <a:rPr lang="en-US" altLang="zh-TW" sz="2400" dirty="0"/>
              <a:t>[Python</a:t>
            </a:r>
            <a:r>
              <a:rPr lang="zh-TW" altLang="en-US" sz="2400" dirty="0"/>
              <a:t>入門教學</a:t>
            </a:r>
            <a:r>
              <a:rPr lang="en-US" altLang="zh-TW" sz="2400" dirty="0"/>
              <a:t>]</a:t>
            </a:r>
            <a:r>
              <a:rPr lang="zh-TW" altLang="en-US" sz="2400" dirty="0"/>
              <a:t>從零開始學</a:t>
            </a:r>
            <a:r>
              <a:rPr lang="en-US" altLang="zh-TW" sz="2400" dirty="0"/>
              <a:t>python</a:t>
            </a:r>
            <a:r>
              <a:rPr lang="zh-TW" altLang="en-US" sz="2400" dirty="0"/>
              <a:t>，一腳踏入程式的世界！</a:t>
            </a:r>
            <a:endParaRPr lang="en-US" altLang="zh-HK" sz="2400" dirty="0"/>
          </a:p>
          <a:p>
            <a:pPr marL="0" indent="0">
              <a:buNone/>
            </a:pPr>
            <a:r>
              <a:rPr lang="en-US" altLang="zh-TW" sz="2400" dirty="0">
                <a:hlinkClick r:id="rId4"/>
              </a:rPr>
              <a:t>https://aleelive.com/pythonbasic/pybasic-1/.html</a:t>
            </a:r>
            <a:endParaRPr lang="en-US" altLang="zh-TW" sz="2400" dirty="0"/>
          </a:p>
          <a:p>
            <a:pPr marL="0" indent="0">
              <a:buNone/>
            </a:pPr>
            <a:endParaRPr lang="en-US" altLang="zh-TW" sz="2400" dirty="0"/>
          </a:p>
          <a:p>
            <a:pPr marL="0" indent="0">
              <a:buNone/>
            </a:pPr>
            <a:r>
              <a:rPr lang="en-US" altLang="zh-TW" sz="2400" dirty="0"/>
              <a:t>[Python</a:t>
            </a:r>
            <a:r>
              <a:rPr lang="zh-TW" altLang="en-US" sz="2400" dirty="0"/>
              <a:t>入門教學</a:t>
            </a:r>
            <a:r>
              <a:rPr lang="en-US" altLang="zh-TW" sz="2400" dirty="0"/>
              <a:t>]</a:t>
            </a:r>
            <a:r>
              <a:rPr lang="zh-TW" altLang="en-US" sz="2400" dirty="0"/>
              <a:t>入門的第一道難題，迴圈</a:t>
            </a:r>
            <a:r>
              <a:rPr lang="en-US" altLang="zh-TW" sz="2400" dirty="0"/>
              <a:t>(for loop)</a:t>
            </a:r>
            <a:r>
              <a:rPr lang="zh-TW" altLang="en-US" sz="2400" dirty="0"/>
              <a:t>基本概念</a:t>
            </a:r>
            <a:endParaRPr lang="en-US" altLang="zh-TW" sz="2400" dirty="0"/>
          </a:p>
          <a:p>
            <a:pPr marL="0" indent="0">
              <a:buNone/>
            </a:pPr>
            <a:r>
              <a:rPr lang="en-US" altLang="zh-HK" sz="2400" dirty="0">
                <a:hlinkClick r:id="rId5"/>
              </a:rPr>
              <a:t>https://aleelive.com/pythonbasic/pybasic-2/.html</a:t>
            </a:r>
            <a:endParaRPr lang="en-US" altLang="zh-HK" sz="2400" dirty="0"/>
          </a:p>
          <a:p>
            <a:pPr marL="0" indent="0">
              <a:buNone/>
            </a:pPr>
            <a:r>
              <a:rPr lang="en-US" altLang="zh-HK" sz="2400" dirty="0"/>
              <a:t>	</a:t>
            </a:r>
          </a:p>
          <a:p>
            <a:pPr marL="0" indent="0">
              <a:buNone/>
            </a:pPr>
            <a:endParaRPr lang="en-US" altLang="zh-HK" sz="2400" dirty="0"/>
          </a:p>
          <a:p>
            <a:pPr marL="0" indent="0">
              <a:buNone/>
            </a:pPr>
            <a:endParaRPr lang="zh-HK" altLang="en-US" sz="2400" dirty="0"/>
          </a:p>
        </p:txBody>
      </p:sp>
    </p:spTree>
    <p:extLst>
      <p:ext uri="{BB962C8B-B14F-4D97-AF65-F5344CB8AC3E}">
        <p14:creationId xmlns:p14="http://schemas.microsoft.com/office/powerpoint/2010/main" val="1607529070"/>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2209</TotalTime>
  <Words>10408</Words>
  <Application>Microsoft Office PowerPoint</Application>
  <PresentationFormat>Widescreen</PresentationFormat>
  <Paragraphs>534</Paragraphs>
  <Slides>99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等线</vt:lpstr>
      <vt:lpstr>等线 Light</vt:lpstr>
      <vt:lpstr>Noto Sans CJK JP Medium</vt:lpstr>
      <vt:lpstr>新細明體</vt:lpstr>
      <vt:lpstr>WenQuanYi Micro Hei Mono</vt:lpstr>
      <vt:lpstr>Arial</vt:lpstr>
      <vt:lpstr>Calibri</vt:lpstr>
      <vt:lpstr>Calibri Light</vt:lpstr>
      <vt:lpstr>Segoe UI</vt:lpstr>
      <vt:lpstr>Wingdings</vt:lpstr>
      <vt:lpstr>Office Theme</vt:lpstr>
      <vt:lpstr>第一講： 人工智能的定義、歷史發展趨勢、人工智能的道德問題</vt:lpstr>
      <vt:lpstr>課堂目標</vt:lpstr>
      <vt:lpstr>PowerPoint Presentation</vt:lpstr>
      <vt:lpstr>人工智能的定義</vt:lpstr>
      <vt:lpstr>初期：數理邏輯</vt:lpstr>
      <vt:lpstr>數理邏輯形式化例子</vt:lpstr>
      <vt:lpstr>圖靈：創造人工智能的第一人</vt:lpstr>
      <vt:lpstr>達特茅斯會議：AI 的開端</vt:lpstr>
      <vt:lpstr>達特茅斯會議</vt:lpstr>
      <vt:lpstr>人工智能的三起兩落</vt:lpstr>
      <vt:lpstr>黃金十年（1956-1974年）</vt:lpstr>
      <vt:lpstr>Eliza</vt:lpstr>
      <vt:lpstr>AI 嚴冬（1974-1980年）</vt:lpstr>
      <vt:lpstr>短暫回暖（1980-1987年）</vt:lpstr>
      <vt:lpstr>二次低潮（1987-1993年）</vt:lpstr>
      <vt:lpstr>務實與復蘇（1993-2010年）</vt:lpstr>
      <vt:lpstr>迅猛發展（2011至今）</vt:lpstr>
      <vt:lpstr>人工智能的歷史發展趨勢（總結）</vt:lpstr>
      <vt:lpstr>人工智能和道德： 如何正確使用AI技術、良知AI</vt:lpstr>
      <vt:lpstr>人工智能和道德： 如何正確使用AI技術、良知AI</vt:lpstr>
      <vt:lpstr>人工智能和道德： 如何正確使用AI技術、良知AI</vt:lpstr>
      <vt:lpstr>人工智能和道德： 如何正確使用AI技術、良知AI</vt:lpstr>
      <vt:lpstr>機器學習 (Machine Learning) </vt:lpstr>
      <vt:lpstr>機器學習的優勢​</vt:lpstr>
      <vt:lpstr>機器學習發展史</vt:lpstr>
      <vt:lpstr>機器學習發展史</vt:lpstr>
      <vt:lpstr>機器學習發展史</vt:lpstr>
      <vt:lpstr>機器學習發展史</vt:lpstr>
      <vt:lpstr>機器學習發展史</vt:lpstr>
      <vt:lpstr>機器學習的基本框架</vt:lpstr>
      <vt:lpstr>機器學習的基本框架</vt:lpstr>
      <vt:lpstr>機器學習的基本框架</vt:lpstr>
      <vt:lpstr>學習目標</vt:lpstr>
      <vt:lpstr>學習結構（模型）</vt:lpstr>
      <vt:lpstr>訓練數據</vt:lpstr>
      <vt:lpstr>學習方法</vt:lpstr>
      <vt:lpstr>讓人驚訝的學習</vt:lpstr>
      <vt:lpstr> </vt:lpstr>
      <vt:lpstr>集體學習的機器人</vt:lpstr>
      <vt:lpstr>機器人群體學習系統</vt:lpstr>
      <vt:lpstr>圖片和文字理解</vt:lpstr>
      <vt:lpstr>AlphaGo</vt:lpstr>
      <vt:lpstr>機器智能會超過人類嗎？</vt:lpstr>
      <vt:lpstr>機器智能會超過人類嗎？</vt:lpstr>
      <vt:lpstr>開始你的機器學習之旅</vt:lpstr>
      <vt:lpstr>Classifying Handwritten Digits </vt:lpstr>
      <vt:lpstr>Artificial Neural Networks (ANNs)</vt:lpstr>
      <vt:lpstr>A typical CNN architecture</vt:lpstr>
      <vt:lpstr>PowerPoint Presentation</vt:lpstr>
      <vt:lpstr>PowerPoint Presentation</vt:lpstr>
      <vt:lpstr>Human Face Recognition </vt:lpstr>
      <vt:lpstr>PowerPoint Presentation</vt:lpstr>
      <vt:lpstr>Training </vt:lpstr>
      <vt:lpstr>Testing for a single instance</vt:lpstr>
      <vt:lpstr>PowerPoint Presentation</vt:lpstr>
      <vt:lpstr>計算機視覺（Computer Vision, CV）</vt:lpstr>
      <vt:lpstr>認識你的臉</vt:lpstr>
      <vt:lpstr>身份確認                    身份辨認</vt:lpstr>
      <vt:lpstr>人的識別訪客 VS 機器的識別訪客</vt:lpstr>
      <vt:lpstr>人臉識別系統 </vt:lpstr>
      <vt:lpstr>人臉識別系統 </vt:lpstr>
      <vt:lpstr>人臉識別簡史 </vt:lpstr>
      <vt:lpstr>心理學和神經學研究 </vt:lpstr>
      <vt:lpstr>模式識別階段（1956-1993 年）</vt:lpstr>
      <vt:lpstr>統計模型階段（1993-2000年）</vt:lpstr>
      <vt:lpstr>統計模型階段（1993-2000年）</vt:lpstr>
      <vt:lpstr>統計模型階段（1993-2000年）</vt:lpstr>
      <vt:lpstr>機器學習階段（2000-2014年）</vt:lpstr>
      <vt:lpstr>深度學習階段（2014-2018年）</vt:lpstr>
      <vt:lpstr>基於特徵臉的人臉識別 </vt:lpstr>
      <vt:lpstr>特徵臉 </vt:lpstr>
      <vt:lpstr>PowerPoint Presentation</vt:lpstr>
      <vt:lpstr>主成分分析（PCA）</vt:lpstr>
      <vt:lpstr>PowerPoint Presentation</vt:lpstr>
      <vt:lpstr>PCA的局限</vt:lpstr>
      <vt:lpstr>PowerPoint Presentation</vt:lpstr>
      <vt:lpstr>支持向量機（SVM）</vt:lpstr>
      <vt:lpstr>非線性分類的SVM​</vt:lpstr>
      <vt:lpstr>支持向量機（SVM）和人臉識別 </vt:lpstr>
      <vt:lpstr>神經網絡 </vt:lpstr>
      <vt:lpstr>深度神經網絡 </vt:lpstr>
      <vt:lpstr>PowerPoint Presentation</vt:lpstr>
      <vt:lpstr>卷積神經網絡 （Convolutional Neural Network, CNN）</vt:lpstr>
      <vt:lpstr>深度卷積神經網絡 （Deep CNN ）</vt:lpstr>
      <vt:lpstr>PCA與Deep CNN的比較</vt:lpstr>
      <vt:lpstr>基於Deep CNN 的人面識別例子</vt:lpstr>
      <vt:lpstr>深度神經網絡的其他應用</vt:lpstr>
      <vt:lpstr>人臉正規化 </vt:lpstr>
      <vt:lpstr>圖像生成 </vt:lpstr>
      <vt:lpstr>第一個AI應用： 人臉識別 </vt:lpstr>
      <vt:lpstr>AI Demo</vt:lpstr>
      <vt:lpstr>PowerPoint Presentation</vt:lpstr>
      <vt:lpstr>思考題</vt:lpstr>
      <vt:lpstr>PowerPoint Presentation</vt:lpstr>
      <vt:lpstr> Summary</vt:lpstr>
      <vt:lpstr>參考書目</vt:lpstr>
      <vt:lpstr>PowerPoint Presentation</vt:lpstr>
      <vt:lpstr>PowerPoint Presentation</vt:lpstr>
      <vt:lpstr>Python 編程基礎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人工智能</dc:title>
  <dc:creator>增明 梁</dc:creator>
  <cp:lastModifiedBy>Sheung Fei Ng [SPEED]</cp:lastModifiedBy>
  <cp:revision>418</cp:revision>
  <cp:lastPrinted>2021-08-25T04:26:37Z</cp:lastPrinted>
  <dcterms:created xsi:type="dcterms:W3CDTF">2021-07-20T09:32:44Z</dcterms:created>
  <dcterms:modified xsi:type="dcterms:W3CDTF">2021-09-29T09:05:09Z</dcterms:modified>
</cp:coreProperties>
</file>