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91" r:id="rId33"/>
    <p:sldId id="308" r:id="rId34"/>
    <p:sldId id="309" r:id="rId35"/>
    <p:sldId id="292" r:id="rId36"/>
    <p:sldId id="307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6" r:id="rId49"/>
    <p:sldId id="311" r:id="rId5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增明 梁" initials="增明" lastIdx="1" clrIdx="0">
    <p:extLst>
      <p:ext uri="{19B8F6BF-5375-455C-9EA6-DF929625EA0E}">
        <p15:presenceInfo xmlns:p15="http://schemas.microsoft.com/office/powerpoint/2012/main" userId="ec24fa9bbd588e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1B6D8-2A7A-40AE-81EA-B420D9DE90AA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05A9D9BF-CD7C-415E-88E7-912718740114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人類語言的複雜性</a:t>
          </a:r>
          <a:endParaRPr lang="zh-HK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9205E3BC-0D74-4D84-9116-60F78AD2E813}" type="parTrans" cxnId="{1C840AC2-972E-48C6-B984-E70EE8E10435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6CF83D35-A159-4477-B608-7E496BEE37FF}" type="sibTrans" cxnId="{1C840AC2-972E-48C6-B984-E70EE8E10435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E0ECE5E0-80B8-41FD-9D4A-06D13F828C5A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結構</a:t>
          </a:r>
          <a:endParaRPr lang="zh-HK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6C89D405-109E-4C88-A56F-C0B0BBDB6F92}" type="parTrans" cxnId="{E514B886-2968-490C-8F88-B074AA75FB9A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EA0FA9B-EDC6-45E2-ADC0-BFA87942EDFA}" type="sibTrans" cxnId="{E514B886-2968-490C-8F88-B074AA75FB9A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9C2FDDDE-6615-4034-BB60-6F0940EBF45A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語義</a:t>
          </a:r>
          <a:endParaRPr lang="zh-HK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AE3371A-2FB2-419E-9FEA-CEFBE34ECF99}" type="parTrans" cxnId="{E91568A0-7633-4D16-A79B-8B20E33BBC74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52E1890-5E26-4BC9-A56A-148284C5470C}" type="sibTrans" cxnId="{E91568A0-7633-4D16-A79B-8B20E33BBC74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518BE3E0-3B8D-478A-A4CC-52C486657908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知識</a:t>
          </a:r>
        </a:p>
      </dgm:t>
    </dgm:pt>
    <dgm:pt modelId="{EB7B31CC-D2ED-4945-95BC-CCA2ACAA166C}" type="parTrans" cxnId="{792F711A-A8F8-4253-9EC8-1B47619BFA1D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0888A3C9-16C1-4DA6-90F4-45A14B557979}" type="sibTrans" cxnId="{792F711A-A8F8-4253-9EC8-1B47619BFA1D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D26CC8CD-F737-4FF4-8D50-F4725C893FFF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應用</a:t>
          </a:r>
          <a:endParaRPr lang="zh-HK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E56A27D-2392-4582-B15E-52C6DD96D240}" type="parTrans" cxnId="{493E95B5-F659-45A8-A0D9-331F1EC1C0E9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CB37B517-82B6-4F17-A61F-28ACD943FC55}" type="sibTrans" cxnId="{493E95B5-F659-45A8-A0D9-331F1EC1C0E9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F433F680-1F3C-42BD-857C-0EA18A3151E0}">
      <dgm:prSet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時空</a:t>
          </a:r>
          <a:endParaRPr lang="zh-HK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5094E027-9603-4DC5-8B4C-2FE443AB4D89}" type="parTrans" cxnId="{B46BA7BB-D8B1-4CC8-84C7-D5D8091D922B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C4D94106-4F4D-40F1-B269-2E7284D38338}" type="sibTrans" cxnId="{B46BA7BB-D8B1-4CC8-84C7-D5D8091D922B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7261091-DD63-46C1-AE2F-F5C1F0549C17}" type="pres">
      <dgm:prSet presAssocID="{7411B6D8-2A7A-40AE-81EA-B420D9DE90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0C5032-5954-412B-B2EC-6DB2AA89E16F}" type="pres">
      <dgm:prSet presAssocID="{05A9D9BF-CD7C-415E-88E7-912718740114}" presName="centerShape" presStyleLbl="node0" presStyleIdx="0" presStyleCnt="1"/>
      <dgm:spPr/>
      <dgm:t>
        <a:bodyPr/>
        <a:lstStyle/>
        <a:p>
          <a:endParaRPr lang="en-US"/>
        </a:p>
      </dgm:t>
    </dgm:pt>
    <dgm:pt modelId="{3A2521D7-AEEB-468E-829E-7FE618E5CE06}" type="pres">
      <dgm:prSet presAssocID="{E0ECE5E0-80B8-41FD-9D4A-06D13F828C5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CA498-B375-48B9-A43D-8ACB2C8D818F}" type="pres">
      <dgm:prSet presAssocID="{E0ECE5E0-80B8-41FD-9D4A-06D13F828C5A}" presName="dummy" presStyleCnt="0"/>
      <dgm:spPr/>
    </dgm:pt>
    <dgm:pt modelId="{B7EC0341-3644-471B-900C-D32473032545}" type="pres">
      <dgm:prSet presAssocID="{4EA0FA9B-EDC6-45E2-ADC0-BFA87942EDF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3EC1651-82CC-41BF-BE97-17C146362D85}" type="pres">
      <dgm:prSet presAssocID="{9C2FDDDE-6615-4034-BB60-6F0940EBF45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22603-EC16-4A52-AB80-A25664B560FB}" type="pres">
      <dgm:prSet presAssocID="{9C2FDDDE-6615-4034-BB60-6F0940EBF45A}" presName="dummy" presStyleCnt="0"/>
      <dgm:spPr/>
    </dgm:pt>
    <dgm:pt modelId="{C4676564-8E82-486D-B5CC-1C1298B1ECA2}" type="pres">
      <dgm:prSet presAssocID="{452E1890-5E26-4BC9-A56A-148284C5470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05193F6-CDF1-42CE-A218-650787380A41}" type="pres">
      <dgm:prSet presAssocID="{518BE3E0-3B8D-478A-A4CC-52C48665790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96009-DC0D-4CB0-8AFE-C21B816B2871}" type="pres">
      <dgm:prSet presAssocID="{518BE3E0-3B8D-478A-A4CC-52C486657908}" presName="dummy" presStyleCnt="0"/>
      <dgm:spPr/>
    </dgm:pt>
    <dgm:pt modelId="{40DB30C2-0E66-47F2-8124-B3E34C0F7F70}" type="pres">
      <dgm:prSet presAssocID="{0888A3C9-16C1-4DA6-90F4-45A14B55797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93D4F2B-2048-4839-9091-58435C7D2E0D}" type="pres">
      <dgm:prSet presAssocID="{F433F680-1F3C-42BD-857C-0EA18A3151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E0EC4-1D6C-4813-BFEC-3AA98BBE26FA}" type="pres">
      <dgm:prSet presAssocID="{F433F680-1F3C-42BD-857C-0EA18A3151E0}" presName="dummy" presStyleCnt="0"/>
      <dgm:spPr/>
    </dgm:pt>
    <dgm:pt modelId="{AA178C4B-25F8-4E2B-944C-2A4649D2CE99}" type="pres">
      <dgm:prSet presAssocID="{C4D94106-4F4D-40F1-B269-2E7284D3833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9B2C722-C3B7-4F2A-8B34-DFAFA490BCF9}" type="pres">
      <dgm:prSet presAssocID="{D26CC8CD-F737-4FF4-8D50-F4725C893F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2DFF5-10B9-43C6-8585-D631DFE0CF43}" type="pres">
      <dgm:prSet presAssocID="{D26CC8CD-F737-4FF4-8D50-F4725C893FFF}" presName="dummy" presStyleCnt="0"/>
      <dgm:spPr/>
    </dgm:pt>
    <dgm:pt modelId="{83D8A11F-9201-4213-8094-8FF6AA919C1D}" type="pres">
      <dgm:prSet presAssocID="{CB37B517-82B6-4F17-A61F-28ACD943FC5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46BA7BB-D8B1-4CC8-84C7-D5D8091D922B}" srcId="{05A9D9BF-CD7C-415E-88E7-912718740114}" destId="{F433F680-1F3C-42BD-857C-0EA18A3151E0}" srcOrd="3" destOrd="0" parTransId="{5094E027-9603-4DC5-8B4C-2FE443AB4D89}" sibTransId="{C4D94106-4F4D-40F1-B269-2E7284D38338}"/>
    <dgm:cxn modelId="{D41A83DF-9EE7-4CC4-9F6F-8F38C3051AAF}" type="presOf" srcId="{452E1890-5E26-4BC9-A56A-148284C5470C}" destId="{C4676564-8E82-486D-B5CC-1C1298B1ECA2}" srcOrd="0" destOrd="0" presId="urn:microsoft.com/office/officeart/2005/8/layout/radial6"/>
    <dgm:cxn modelId="{1C840AC2-972E-48C6-B984-E70EE8E10435}" srcId="{7411B6D8-2A7A-40AE-81EA-B420D9DE90AA}" destId="{05A9D9BF-CD7C-415E-88E7-912718740114}" srcOrd="0" destOrd="0" parTransId="{9205E3BC-0D74-4D84-9116-60F78AD2E813}" sibTransId="{6CF83D35-A159-4477-B608-7E496BEE37FF}"/>
    <dgm:cxn modelId="{792F711A-A8F8-4253-9EC8-1B47619BFA1D}" srcId="{05A9D9BF-CD7C-415E-88E7-912718740114}" destId="{518BE3E0-3B8D-478A-A4CC-52C486657908}" srcOrd="2" destOrd="0" parTransId="{EB7B31CC-D2ED-4945-95BC-CCA2ACAA166C}" sibTransId="{0888A3C9-16C1-4DA6-90F4-45A14B557979}"/>
    <dgm:cxn modelId="{8385C466-9526-41D9-A1B1-F38D138BAF87}" type="presOf" srcId="{0888A3C9-16C1-4DA6-90F4-45A14B557979}" destId="{40DB30C2-0E66-47F2-8124-B3E34C0F7F70}" srcOrd="0" destOrd="0" presId="urn:microsoft.com/office/officeart/2005/8/layout/radial6"/>
    <dgm:cxn modelId="{FE1AF7F6-7870-4BC5-A3D9-A7AB7A47A7F7}" type="presOf" srcId="{C4D94106-4F4D-40F1-B269-2E7284D38338}" destId="{AA178C4B-25F8-4E2B-944C-2A4649D2CE99}" srcOrd="0" destOrd="0" presId="urn:microsoft.com/office/officeart/2005/8/layout/radial6"/>
    <dgm:cxn modelId="{493E95B5-F659-45A8-A0D9-331F1EC1C0E9}" srcId="{05A9D9BF-CD7C-415E-88E7-912718740114}" destId="{D26CC8CD-F737-4FF4-8D50-F4725C893FFF}" srcOrd="4" destOrd="0" parTransId="{3E56A27D-2392-4582-B15E-52C6DD96D240}" sibTransId="{CB37B517-82B6-4F17-A61F-28ACD943FC55}"/>
    <dgm:cxn modelId="{80192345-C269-4CA3-82EA-30CE4E1872F6}" type="presOf" srcId="{518BE3E0-3B8D-478A-A4CC-52C486657908}" destId="{E05193F6-CDF1-42CE-A218-650787380A41}" srcOrd="0" destOrd="0" presId="urn:microsoft.com/office/officeart/2005/8/layout/radial6"/>
    <dgm:cxn modelId="{E91568A0-7633-4D16-A79B-8B20E33BBC74}" srcId="{05A9D9BF-CD7C-415E-88E7-912718740114}" destId="{9C2FDDDE-6615-4034-BB60-6F0940EBF45A}" srcOrd="1" destOrd="0" parTransId="{3AE3371A-2FB2-419E-9FEA-CEFBE34ECF99}" sibTransId="{452E1890-5E26-4BC9-A56A-148284C5470C}"/>
    <dgm:cxn modelId="{10250511-4650-4C7D-96C4-3E944916AD05}" type="presOf" srcId="{E0ECE5E0-80B8-41FD-9D4A-06D13F828C5A}" destId="{3A2521D7-AEEB-468E-829E-7FE618E5CE06}" srcOrd="0" destOrd="0" presId="urn:microsoft.com/office/officeart/2005/8/layout/radial6"/>
    <dgm:cxn modelId="{642C6EB9-0B86-46CD-A862-326AD085E63A}" type="presOf" srcId="{4EA0FA9B-EDC6-45E2-ADC0-BFA87942EDFA}" destId="{B7EC0341-3644-471B-900C-D32473032545}" srcOrd="0" destOrd="0" presId="urn:microsoft.com/office/officeart/2005/8/layout/radial6"/>
    <dgm:cxn modelId="{A6545AD4-2B73-47EA-ADBF-90426B94DD0E}" type="presOf" srcId="{CB37B517-82B6-4F17-A61F-28ACD943FC55}" destId="{83D8A11F-9201-4213-8094-8FF6AA919C1D}" srcOrd="0" destOrd="0" presId="urn:microsoft.com/office/officeart/2005/8/layout/radial6"/>
    <dgm:cxn modelId="{3BD4F997-8222-4CC6-8CBD-C89F6AB9AE99}" type="presOf" srcId="{05A9D9BF-CD7C-415E-88E7-912718740114}" destId="{3B0C5032-5954-412B-B2EC-6DB2AA89E16F}" srcOrd="0" destOrd="0" presId="urn:microsoft.com/office/officeart/2005/8/layout/radial6"/>
    <dgm:cxn modelId="{4ABA2801-56E6-4869-A029-3494B0948392}" type="presOf" srcId="{D26CC8CD-F737-4FF4-8D50-F4725C893FFF}" destId="{E9B2C722-C3B7-4F2A-8B34-DFAFA490BCF9}" srcOrd="0" destOrd="0" presId="urn:microsoft.com/office/officeart/2005/8/layout/radial6"/>
    <dgm:cxn modelId="{A0CD84C4-D471-40EF-B4BB-774B29ECB139}" type="presOf" srcId="{9C2FDDDE-6615-4034-BB60-6F0940EBF45A}" destId="{33EC1651-82CC-41BF-BE97-17C146362D85}" srcOrd="0" destOrd="0" presId="urn:microsoft.com/office/officeart/2005/8/layout/radial6"/>
    <dgm:cxn modelId="{A6833C0B-CC7E-49EC-8736-FE67756F8392}" type="presOf" srcId="{7411B6D8-2A7A-40AE-81EA-B420D9DE90AA}" destId="{47261091-DD63-46C1-AE2F-F5C1F0549C17}" srcOrd="0" destOrd="0" presId="urn:microsoft.com/office/officeart/2005/8/layout/radial6"/>
    <dgm:cxn modelId="{E514B886-2968-490C-8F88-B074AA75FB9A}" srcId="{05A9D9BF-CD7C-415E-88E7-912718740114}" destId="{E0ECE5E0-80B8-41FD-9D4A-06D13F828C5A}" srcOrd="0" destOrd="0" parTransId="{6C89D405-109E-4C88-A56F-C0B0BBDB6F92}" sibTransId="{4EA0FA9B-EDC6-45E2-ADC0-BFA87942EDFA}"/>
    <dgm:cxn modelId="{004625DB-4A72-4A69-BC46-6A6ECC743F05}" type="presOf" srcId="{F433F680-1F3C-42BD-857C-0EA18A3151E0}" destId="{693D4F2B-2048-4839-9091-58435C7D2E0D}" srcOrd="0" destOrd="0" presId="urn:microsoft.com/office/officeart/2005/8/layout/radial6"/>
    <dgm:cxn modelId="{D18763EC-D940-48A1-94F5-68EC67074EBD}" type="presParOf" srcId="{47261091-DD63-46C1-AE2F-F5C1F0549C17}" destId="{3B0C5032-5954-412B-B2EC-6DB2AA89E16F}" srcOrd="0" destOrd="0" presId="urn:microsoft.com/office/officeart/2005/8/layout/radial6"/>
    <dgm:cxn modelId="{1B3F2D0B-2960-476F-B548-E65AA11BE551}" type="presParOf" srcId="{47261091-DD63-46C1-AE2F-F5C1F0549C17}" destId="{3A2521D7-AEEB-468E-829E-7FE618E5CE06}" srcOrd="1" destOrd="0" presId="urn:microsoft.com/office/officeart/2005/8/layout/radial6"/>
    <dgm:cxn modelId="{3A5BF439-9262-4EB8-AF8A-A76D0C6CBB70}" type="presParOf" srcId="{47261091-DD63-46C1-AE2F-F5C1F0549C17}" destId="{5D1CA498-B375-48B9-A43D-8ACB2C8D818F}" srcOrd="2" destOrd="0" presId="urn:microsoft.com/office/officeart/2005/8/layout/radial6"/>
    <dgm:cxn modelId="{F9567CAD-6420-48A9-A8C1-BF9B84344AAE}" type="presParOf" srcId="{47261091-DD63-46C1-AE2F-F5C1F0549C17}" destId="{B7EC0341-3644-471B-900C-D32473032545}" srcOrd="3" destOrd="0" presId="urn:microsoft.com/office/officeart/2005/8/layout/radial6"/>
    <dgm:cxn modelId="{F13AC021-7C23-455E-A3EC-61DB7F63AF35}" type="presParOf" srcId="{47261091-DD63-46C1-AE2F-F5C1F0549C17}" destId="{33EC1651-82CC-41BF-BE97-17C146362D85}" srcOrd="4" destOrd="0" presId="urn:microsoft.com/office/officeart/2005/8/layout/radial6"/>
    <dgm:cxn modelId="{BEAEDEE9-4B91-46C3-A4E3-2707B547E0AB}" type="presParOf" srcId="{47261091-DD63-46C1-AE2F-F5C1F0549C17}" destId="{14922603-EC16-4A52-AB80-A25664B560FB}" srcOrd="5" destOrd="0" presId="urn:microsoft.com/office/officeart/2005/8/layout/radial6"/>
    <dgm:cxn modelId="{40EC1B16-6C03-4314-9417-52A82A695971}" type="presParOf" srcId="{47261091-DD63-46C1-AE2F-F5C1F0549C17}" destId="{C4676564-8E82-486D-B5CC-1C1298B1ECA2}" srcOrd="6" destOrd="0" presId="urn:microsoft.com/office/officeart/2005/8/layout/radial6"/>
    <dgm:cxn modelId="{1916B1BD-0113-42E4-A278-14BE0228ADD7}" type="presParOf" srcId="{47261091-DD63-46C1-AE2F-F5C1F0549C17}" destId="{E05193F6-CDF1-42CE-A218-650787380A41}" srcOrd="7" destOrd="0" presId="urn:microsoft.com/office/officeart/2005/8/layout/radial6"/>
    <dgm:cxn modelId="{5C6A60BC-83C2-484A-A333-A494E110CAEB}" type="presParOf" srcId="{47261091-DD63-46C1-AE2F-F5C1F0549C17}" destId="{26C96009-DC0D-4CB0-8AFE-C21B816B2871}" srcOrd="8" destOrd="0" presId="urn:microsoft.com/office/officeart/2005/8/layout/radial6"/>
    <dgm:cxn modelId="{15BEB351-C0D5-4CD4-AAD6-93CFECE7DC04}" type="presParOf" srcId="{47261091-DD63-46C1-AE2F-F5C1F0549C17}" destId="{40DB30C2-0E66-47F2-8124-B3E34C0F7F70}" srcOrd="9" destOrd="0" presId="urn:microsoft.com/office/officeart/2005/8/layout/radial6"/>
    <dgm:cxn modelId="{CAB06837-C670-4F88-B9F3-96FE31D9ADEE}" type="presParOf" srcId="{47261091-DD63-46C1-AE2F-F5C1F0549C17}" destId="{693D4F2B-2048-4839-9091-58435C7D2E0D}" srcOrd="10" destOrd="0" presId="urn:microsoft.com/office/officeart/2005/8/layout/radial6"/>
    <dgm:cxn modelId="{76625897-2A73-4B54-A6B1-2C1DD875ED0D}" type="presParOf" srcId="{47261091-DD63-46C1-AE2F-F5C1F0549C17}" destId="{442E0EC4-1D6C-4813-BFEC-3AA98BBE26FA}" srcOrd="11" destOrd="0" presId="urn:microsoft.com/office/officeart/2005/8/layout/radial6"/>
    <dgm:cxn modelId="{71E4B02F-43F5-40B2-9A7C-759CE2A5A1F5}" type="presParOf" srcId="{47261091-DD63-46C1-AE2F-F5C1F0549C17}" destId="{AA178C4B-25F8-4E2B-944C-2A4649D2CE99}" srcOrd="12" destOrd="0" presId="urn:microsoft.com/office/officeart/2005/8/layout/radial6"/>
    <dgm:cxn modelId="{26769238-0468-4343-908A-FF5088C236B8}" type="presParOf" srcId="{47261091-DD63-46C1-AE2F-F5C1F0549C17}" destId="{E9B2C722-C3B7-4F2A-8B34-DFAFA490BCF9}" srcOrd="13" destOrd="0" presId="urn:microsoft.com/office/officeart/2005/8/layout/radial6"/>
    <dgm:cxn modelId="{7C44C4CC-FD3E-495E-8F48-94BFEA280220}" type="presParOf" srcId="{47261091-DD63-46C1-AE2F-F5C1F0549C17}" destId="{BD92DFF5-10B9-43C6-8585-D631DFE0CF43}" srcOrd="14" destOrd="0" presId="urn:microsoft.com/office/officeart/2005/8/layout/radial6"/>
    <dgm:cxn modelId="{74A14196-E896-47C9-9B93-E3AD236B547B}" type="presParOf" srcId="{47261091-DD63-46C1-AE2F-F5C1F0549C17}" destId="{83D8A11F-9201-4213-8094-8FF6AA919C1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3C476-905D-431A-AE4F-711BF3266C43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HK" altLang="en-US"/>
        </a:p>
      </dgm:t>
    </dgm:pt>
    <dgm:pt modelId="{E5F5A8C2-E844-444E-9733-25558C723E72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傳統語言理解方法</a:t>
          </a:r>
          <a:endParaRPr lang="zh-HK" altLang="en-US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1A719D53-A50D-490D-9456-F2B58EF36E4D}" type="parTrans" cxnId="{762BB378-E206-4171-9FB8-F692912CC427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FDA74C46-27CF-43D2-91AA-515D76BE7A67}" type="sibTrans" cxnId="{762BB378-E206-4171-9FB8-F692912CC427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705BCA4-DD56-4E5E-85F4-82239D0297D4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詞法</a:t>
          </a:r>
          <a:r>
            <a:rPr lang="zh-HK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分析</a:t>
          </a:r>
        </a:p>
      </dgm:t>
    </dgm:pt>
    <dgm:pt modelId="{DC01431A-2322-4E63-8FD7-2A0FF8CE7010}" type="parTrans" cxnId="{89EAB0C5-A7EB-49C8-B235-BCB70F8576AE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09B29019-35BA-4B1D-A402-58D934796AFD}" type="sibTrans" cxnId="{89EAB0C5-A7EB-49C8-B235-BCB70F8576AE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14699F4-2E6D-4E78-A1E5-2967D0127194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句法</a:t>
          </a:r>
          <a:r>
            <a:rPr lang="zh-HK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分析</a:t>
          </a:r>
        </a:p>
      </dgm:t>
    </dgm:pt>
    <dgm:pt modelId="{C38FFF55-9F14-4497-9BEE-F92E5F9E6BA8}" type="parTrans" cxnId="{11E99C79-9871-42DB-8232-852CF7E34B82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E416850-8B18-4FE1-BAA1-9F84115D611F}" type="sibTrans" cxnId="{11E99C79-9871-42DB-8232-852CF7E34B82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26865563-779F-4046-9EF6-22E3BD91AF3A}">
      <dgm:prSet phldrT="[文字]"/>
      <dgm:spPr/>
      <dgm:t>
        <a:bodyPr/>
        <a:lstStyle/>
        <a:p>
          <a:r>
            <a:rPr lang="zh-CN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語義</a:t>
          </a:r>
          <a:r>
            <a:rPr lang="zh-HK" altLang="en-US" dirty="0">
              <a:latin typeface="新細明體" panose="02020500000000000000" pitchFamily="18" charset="-120"/>
              <a:ea typeface="新細明體" panose="02020500000000000000" pitchFamily="18" charset="-120"/>
            </a:rPr>
            <a:t>分析</a:t>
          </a:r>
        </a:p>
      </dgm:t>
    </dgm:pt>
    <dgm:pt modelId="{5ED2AA74-CDDE-46C5-8D2D-49B4B0968360}" type="parTrans" cxnId="{CFC38040-F8B5-4EAA-B817-0E3F73555096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036B8FC2-1DF7-46A9-A1F8-2BFD1A87C40C}" type="sibTrans" cxnId="{CFC38040-F8B5-4EAA-B817-0E3F73555096}">
      <dgm:prSet/>
      <dgm:spPr/>
      <dgm:t>
        <a:bodyPr/>
        <a:lstStyle/>
        <a:p>
          <a:endParaRPr lang="zh-HK" altLang="en-US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F8F26B47-024E-4DA0-8522-89DAA1CCA787}" type="pres">
      <dgm:prSet presAssocID="{E4F3C476-905D-431A-AE4F-711BF3266C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CF76A3-BF36-4E46-A4A7-52D17D284C0D}" type="pres">
      <dgm:prSet presAssocID="{E5F5A8C2-E844-444E-9733-25558C723E72}" presName="hierRoot1" presStyleCnt="0">
        <dgm:presLayoutVars>
          <dgm:hierBranch val="init"/>
        </dgm:presLayoutVars>
      </dgm:prSet>
      <dgm:spPr/>
    </dgm:pt>
    <dgm:pt modelId="{D1EC9EB6-7113-4A0D-8EE0-C8B7BCC070AD}" type="pres">
      <dgm:prSet presAssocID="{E5F5A8C2-E844-444E-9733-25558C723E72}" presName="rootComposite1" presStyleCnt="0"/>
      <dgm:spPr/>
    </dgm:pt>
    <dgm:pt modelId="{98893A9D-E2E9-43D4-B952-323A29FF1D1D}" type="pres">
      <dgm:prSet presAssocID="{E5F5A8C2-E844-444E-9733-25558C723E7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25878-1D24-4352-A644-1DC538708DDB}" type="pres">
      <dgm:prSet presAssocID="{E5F5A8C2-E844-444E-9733-25558C723E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E216777-9CDA-4322-8B06-24B6F07C31EA}" type="pres">
      <dgm:prSet presAssocID="{E5F5A8C2-E844-444E-9733-25558C723E72}" presName="hierChild2" presStyleCnt="0"/>
      <dgm:spPr/>
    </dgm:pt>
    <dgm:pt modelId="{C7D9CF48-0735-4B9B-8A9E-BF0BDA593E75}" type="pres">
      <dgm:prSet presAssocID="{DC01431A-2322-4E63-8FD7-2A0FF8CE701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970B8878-DCF0-47F0-A326-A23EFDBE05F9}" type="pres">
      <dgm:prSet presAssocID="{3705BCA4-DD56-4E5E-85F4-82239D0297D4}" presName="hierRoot2" presStyleCnt="0">
        <dgm:presLayoutVars>
          <dgm:hierBranch val="init"/>
        </dgm:presLayoutVars>
      </dgm:prSet>
      <dgm:spPr/>
    </dgm:pt>
    <dgm:pt modelId="{B9642E7B-041C-4B7C-A582-7C7B290A06CB}" type="pres">
      <dgm:prSet presAssocID="{3705BCA4-DD56-4E5E-85F4-82239D0297D4}" presName="rootComposite" presStyleCnt="0"/>
      <dgm:spPr/>
    </dgm:pt>
    <dgm:pt modelId="{D27D0EF8-59E0-40AD-8D32-EB94CCFACAAB}" type="pres">
      <dgm:prSet presAssocID="{3705BCA4-DD56-4E5E-85F4-82239D0297D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1D3567-A9AD-4282-8437-6FAB335B747F}" type="pres">
      <dgm:prSet presAssocID="{3705BCA4-DD56-4E5E-85F4-82239D0297D4}" presName="rootConnector" presStyleLbl="node2" presStyleIdx="0" presStyleCnt="3"/>
      <dgm:spPr/>
      <dgm:t>
        <a:bodyPr/>
        <a:lstStyle/>
        <a:p>
          <a:endParaRPr lang="en-US"/>
        </a:p>
      </dgm:t>
    </dgm:pt>
    <dgm:pt modelId="{FD11DF2C-C20B-4DFC-964B-47801A2C6D6D}" type="pres">
      <dgm:prSet presAssocID="{3705BCA4-DD56-4E5E-85F4-82239D0297D4}" presName="hierChild4" presStyleCnt="0"/>
      <dgm:spPr/>
    </dgm:pt>
    <dgm:pt modelId="{071F972F-AE35-4AEB-A912-04087BA3BB19}" type="pres">
      <dgm:prSet presAssocID="{3705BCA4-DD56-4E5E-85F4-82239D0297D4}" presName="hierChild5" presStyleCnt="0"/>
      <dgm:spPr/>
    </dgm:pt>
    <dgm:pt modelId="{67E4AFD1-5B6F-4060-881C-4F3ACACDA5B9}" type="pres">
      <dgm:prSet presAssocID="{C38FFF55-9F14-4497-9BEE-F92E5F9E6BA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1933CE5-AE42-4071-8144-1FCD520285AA}" type="pres">
      <dgm:prSet presAssocID="{214699F4-2E6D-4E78-A1E5-2967D0127194}" presName="hierRoot2" presStyleCnt="0">
        <dgm:presLayoutVars>
          <dgm:hierBranch val="init"/>
        </dgm:presLayoutVars>
      </dgm:prSet>
      <dgm:spPr/>
    </dgm:pt>
    <dgm:pt modelId="{5FB75E75-3AC2-49F7-9F9D-4BABFBFE3FB1}" type="pres">
      <dgm:prSet presAssocID="{214699F4-2E6D-4E78-A1E5-2967D0127194}" presName="rootComposite" presStyleCnt="0"/>
      <dgm:spPr/>
    </dgm:pt>
    <dgm:pt modelId="{B4339A15-06AE-420E-A9FF-2979A2B340C7}" type="pres">
      <dgm:prSet presAssocID="{214699F4-2E6D-4E78-A1E5-2967D01271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BA590-237F-4EE1-A95F-1BDA6B742671}" type="pres">
      <dgm:prSet presAssocID="{214699F4-2E6D-4E78-A1E5-2967D0127194}" presName="rootConnector" presStyleLbl="node2" presStyleIdx="1" presStyleCnt="3"/>
      <dgm:spPr/>
      <dgm:t>
        <a:bodyPr/>
        <a:lstStyle/>
        <a:p>
          <a:endParaRPr lang="en-US"/>
        </a:p>
      </dgm:t>
    </dgm:pt>
    <dgm:pt modelId="{7791D96A-FF67-4717-9C41-2303B072D988}" type="pres">
      <dgm:prSet presAssocID="{214699F4-2E6D-4E78-A1E5-2967D0127194}" presName="hierChild4" presStyleCnt="0"/>
      <dgm:spPr/>
    </dgm:pt>
    <dgm:pt modelId="{660C5697-F6B5-4A31-B82F-EB363620B10E}" type="pres">
      <dgm:prSet presAssocID="{214699F4-2E6D-4E78-A1E5-2967D0127194}" presName="hierChild5" presStyleCnt="0"/>
      <dgm:spPr/>
    </dgm:pt>
    <dgm:pt modelId="{A7AFBBF3-09E1-4D8A-A129-FC7C1F3E6F90}" type="pres">
      <dgm:prSet presAssocID="{5ED2AA74-CDDE-46C5-8D2D-49B4B096836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0E6E6AAD-CD31-4E23-96A4-64257E01D18A}" type="pres">
      <dgm:prSet presAssocID="{26865563-779F-4046-9EF6-22E3BD91AF3A}" presName="hierRoot2" presStyleCnt="0">
        <dgm:presLayoutVars>
          <dgm:hierBranch val="init"/>
        </dgm:presLayoutVars>
      </dgm:prSet>
      <dgm:spPr/>
    </dgm:pt>
    <dgm:pt modelId="{9C156582-CA19-4AE4-AE58-AE9577046573}" type="pres">
      <dgm:prSet presAssocID="{26865563-779F-4046-9EF6-22E3BD91AF3A}" presName="rootComposite" presStyleCnt="0"/>
      <dgm:spPr/>
    </dgm:pt>
    <dgm:pt modelId="{A328E77F-A5CE-4C09-B4D9-9CCA1E0429DA}" type="pres">
      <dgm:prSet presAssocID="{26865563-779F-4046-9EF6-22E3BD91AF3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A85B36-BD81-43FF-8916-9ABB2F30FABB}" type="pres">
      <dgm:prSet presAssocID="{26865563-779F-4046-9EF6-22E3BD91AF3A}" presName="rootConnector" presStyleLbl="node2" presStyleIdx="2" presStyleCnt="3"/>
      <dgm:spPr/>
      <dgm:t>
        <a:bodyPr/>
        <a:lstStyle/>
        <a:p>
          <a:endParaRPr lang="en-US"/>
        </a:p>
      </dgm:t>
    </dgm:pt>
    <dgm:pt modelId="{E016DD41-45C7-4F81-88D9-043EE5FD543F}" type="pres">
      <dgm:prSet presAssocID="{26865563-779F-4046-9EF6-22E3BD91AF3A}" presName="hierChild4" presStyleCnt="0"/>
      <dgm:spPr/>
    </dgm:pt>
    <dgm:pt modelId="{F73E1F89-672B-47EC-978B-C0CC6CBC87A7}" type="pres">
      <dgm:prSet presAssocID="{26865563-779F-4046-9EF6-22E3BD91AF3A}" presName="hierChild5" presStyleCnt="0"/>
      <dgm:spPr/>
    </dgm:pt>
    <dgm:pt modelId="{174839E0-598A-4E06-993E-8798BB8E5E97}" type="pres">
      <dgm:prSet presAssocID="{E5F5A8C2-E844-444E-9733-25558C723E72}" presName="hierChild3" presStyleCnt="0"/>
      <dgm:spPr/>
    </dgm:pt>
  </dgm:ptLst>
  <dgm:cxnLst>
    <dgm:cxn modelId="{BAA6965C-D819-4195-B33D-11E0D97CCA01}" type="presOf" srcId="{3705BCA4-DD56-4E5E-85F4-82239D0297D4}" destId="{D27D0EF8-59E0-40AD-8D32-EB94CCFACAAB}" srcOrd="0" destOrd="0" presId="urn:microsoft.com/office/officeart/2005/8/layout/orgChart1"/>
    <dgm:cxn modelId="{11E99C79-9871-42DB-8232-852CF7E34B82}" srcId="{E5F5A8C2-E844-444E-9733-25558C723E72}" destId="{214699F4-2E6D-4E78-A1E5-2967D0127194}" srcOrd="1" destOrd="0" parTransId="{C38FFF55-9F14-4497-9BEE-F92E5F9E6BA8}" sibTransId="{2E416850-8B18-4FE1-BAA1-9F84115D611F}"/>
    <dgm:cxn modelId="{4BD474A1-1AA0-4950-9179-96A4C9419D40}" type="presOf" srcId="{E5F5A8C2-E844-444E-9733-25558C723E72}" destId="{F3325878-1D24-4352-A644-1DC538708DDB}" srcOrd="1" destOrd="0" presId="urn:microsoft.com/office/officeart/2005/8/layout/orgChart1"/>
    <dgm:cxn modelId="{CFC38040-F8B5-4EAA-B817-0E3F73555096}" srcId="{E5F5A8C2-E844-444E-9733-25558C723E72}" destId="{26865563-779F-4046-9EF6-22E3BD91AF3A}" srcOrd="2" destOrd="0" parTransId="{5ED2AA74-CDDE-46C5-8D2D-49B4B0968360}" sibTransId="{036B8FC2-1DF7-46A9-A1F8-2BFD1A87C40C}"/>
    <dgm:cxn modelId="{E31017D6-62E8-473C-84A2-68CDE0E748A1}" type="presOf" srcId="{C38FFF55-9F14-4497-9BEE-F92E5F9E6BA8}" destId="{67E4AFD1-5B6F-4060-881C-4F3ACACDA5B9}" srcOrd="0" destOrd="0" presId="urn:microsoft.com/office/officeart/2005/8/layout/orgChart1"/>
    <dgm:cxn modelId="{D2270148-23D5-4253-A774-060AB278FE92}" type="presOf" srcId="{3705BCA4-DD56-4E5E-85F4-82239D0297D4}" destId="{C71D3567-A9AD-4282-8437-6FAB335B747F}" srcOrd="1" destOrd="0" presId="urn:microsoft.com/office/officeart/2005/8/layout/orgChart1"/>
    <dgm:cxn modelId="{64DBE8E7-E8F2-4C19-9001-58554B62738C}" type="presOf" srcId="{214699F4-2E6D-4E78-A1E5-2967D0127194}" destId="{CB2BA590-237F-4EE1-A95F-1BDA6B742671}" srcOrd="1" destOrd="0" presId="urn:microsoft.com/office/officeart/2005/8/layout/orgChart1"/>
    <dgm:cxn modelId="{D9795595-4C34-40D3-A8B5-7DC68323D35F}" type="presOf" srcId="{DC01431A-2322-4E63-8FD7-2A0FF8CE7010}" destId="{C7D9CF48-0735-4B9B-8A9E-BF0BDA593E75}" srcOrd="0" destOrd="0" presId="urn:microsoft.com/office/officeart/2005/8/layout/orgChart1"/>
    <dgm:cxn modelId="{6EEC6FB1-C31A-4950-9749-4567EB4B3380}" type="presOf" srcId="{26865563-779F-4046-9EF6-22E3BD91AF3A}" destId="{A328E77F-A5CE-4C09-B4D9-9CCA1E0429DA}" srcOrd="0" destOrd="0" presId="urn:microsoft.com/office/officeart/2005/8/layout/orgChart1"/>
    <dgm:cxn modelId="{084ABD52-8AF0-4395-BBD3-EE3F44B9A858}" type="presOf" srcId="{214699F4-2E6D-4E78-A1E5-2967D0127194}" destId="{B4339A15-06AE-420E-A9FF-2979A2B340C7}" srcOrd="0" destOrd="0" presId="urn:microsoft.com/office/officeart/2005/8/layout/orgChart1"/>
    <dgm:cxn modelId="{762BB378-E206-4171-9FB8-F692912CC427}" srcId="{E4F3C476-905D-431A-AE4F-711BF3266C43}" destId="{E5F5A8C2-E844-444E-9733-25558C723E72}" srcOrd="0" destOrd="0" parTransId="{1A719D53-A50D-490D-9456-F2B58EF36E4D}" sibTransId="{FDA74C46-27CF-43D2-91AA-515D76BE7A67}"/>
    <dgm:cxn modelId="{89EAB0C5-A7EB-49C8-B235-BCB70F8576AE}" srcId="{E5F5A8C2-E844-444E-9733-25558C723E72}" destId="{3705BCA4-DD56-4E5E-85F4-82239D0297D4}" srcOrd="0" destOrd="0" parTransId="{DC01431A-2322-4E63-8FD7-2A0FF8CE7010}" sibTransId="{09B29019-35BA-4B1D-A402-58D934796AFD}"/>
    <dgm:cxn modelId="{0361E44F-EB82-4E1D-9878-63798C8ECDB9}" type="presOf" srcId="{26865563-779F-4046-9EF6-22E3BD91AF3A}" destId="{E2A85B36-BD81-43FF-8916-9ABB2F30FABB}" srcOrd="1" destOrd="0" presId="urn:microsoft.com/office/officeart/2005/8/layout/orgChart1"/>
    <dgm:cxn modelId="{1633FF29-F9A6-4EBB-BF08-58EE8559D965}" type="presOf" srcId="{E4F3C476-905D-431A-AE4F-711BF3266C43}" destId="{F8F26B47-024E-4DA0-8522-89DAA1CCA787}" srcOrd="0" destOrd="0" presId="urn:microsoft.com/office/officeart/2005/8/layout/orgChart1"/>
    <dgm:cxn modelId="{B51CDC04-0744-4E76-A3D8-88AB4BEDA107}" type="presOf" srcId="{E5F5A8C2-E844-444E-9733-25558C723E72}" destId="{98893A9D-E2E9-43D4-B952-323A29FF1D1D}" srcOrd="0" destOrd="0" presId="urn:microsoft.com/office/officeart/2005/8/layout/orgChart1"/>
    <dgm:cxn modelId="{429EF7FD-5223-4635-B807-D1C088FE829C}" type="presOf" srcId="{5ED2AA74-CDDE-46C5-8D2D-49B4B0968360}" destId="{A7AFBBF3-09E1-4D8A-A129-FC7C1F3E6F90}" srcOrd="0" destOrd="0" presId="urn:microsoft.com/office/officeart/2005/8/layout/orgChart1"/>
    <dgm:cxn modelId="{5E0E029F-4E82-48F3-A150-CE45FAE2B116}" type="presParOf" srcId="{F8F26B47-024E-4DA0-8522-89DAA1CCA787}" destId="{BECF76A3-BF36-4E46-A4A7-52D17D284C0D}" srcOrd="0" destOrd="0" presId="urn:microsoft.com/office/officeart/2005/8/layout/orgChart1"/>
    <dgm:cxn modelId="{6787A4A1-B746-48EE-AC30-A0EEF2B1E1EB}" type="presParOf" srcId="{BECF76A3-BF36-4E46-A4A7-52D17D284C0D}" destId="{D1EC9EB6-7113-4A0D-8EE0-C8B7BCC070AD}" srcOrd="0" destOrd="0" presId="urn:microsoft.com/office/officeart/2005/8/layout/orgChart1"/>
    <dgm:cxn modelId="{BE6F0153-B64C-45F9-AFFF-0B199CAE3DAC}" type="presParOf" srcId="{D1EC9EB6-7113-4A0D-8EE0-C8B7BCC070AD}" destId="{98893A9D-E2E9-43D4-B952-323A29FF1D1D}" srcOrd="0" destOrd="0" presId="urn:microsoft.com/office/officeart/2005/8/layout/orgChart1"/>
    <dgm:cxn modelId="{850341F2-87C8-4643-A77D-F8374EAD5FB1}" type="presParOf" srcId="{D1EC9EB6-7113-4A0D-8EE0-C8B7BCC070AD}" destId="{F3325878-1D24-4352-A644-1DC538708DDB}" srcOrd="1" destOrd="0" presId="urn:microsoft.com/office/officeart/2005/8/layout/orgChart1"/>
    <dgm:cxn modelId="{D9230295-5256-4F43-8440-BC48287BE482}" type="presParOf" srcId="{BECF76A3-BF36-4E46-A4A7-52D17D284C0D}" destId="{BE216777-9CDA-4322-8B06-24B6F07C31EA}" srcOrd="1" destOrd="0" presId="urn:microsoft.com/office/officeart/2005/8/layout/orgChart1"/>
    <dgm:cxn modelId="{0222E387-615B-48F8-B611-CBAAAFB71311}" type="presParOf" srcId="{BE216777-9CDA-4322-8B06-24B6F07C31EA}" destId="{C7D9CF48-0735-4B9B-8A9E-BF0BDA593E75}" srcOrd="0" destOrd="0" presId="urn:microsoft.com/office/officeart/2005/8/layout/orgChart1"/>
    <dgm:cxn modelId="{970E36C2-5900-4A63-9A44-EBB4AB11DA66}" type="presParOf" srcId="{BE216777-9CDA-4322-8B06-24B6F07C31EA}" destId="{970B8878-DCF0-47F0-A326-A23EFDBE05F9}" srcOrd="1" destOrd="0" presId="urn:microsoft.com/office/officeart/2005/8/layout/orgChart1"/>
    <dgm:cxn modelId="{251F99EF-C7C3-477B-BCCD-5B665C348A56}" type="presParOf" srcId="{970B8878-DCF0-47F0-A326-A23EFDBE05F9}" destId="{B9642E7B-041C-4B7C-A582-7C7B290A06CB}" srcOrd="0" destOrd="0" presId="urn:microsoft.com/office/officeart/2005/8/layout/orgChart1"/>
    <dgm:cxn modelId="{DE5E1358-5F7B-412B-972E-E1AD49F929AF}" type="presParOf" srcId="{B9642E7B-041C-4B7C-A582-7C7B290A06CB}" destId="{D27D0EF8-59E0-40AD-8D32-EB94CCFACAAB}" srcOrd="0" destOrd="0" presId="urn:microsoft.com/office/officeart/2005/8/layout/orgChart1"/>
    <dgm:cxn modelId="{2732899E-D2AD-4E2F-B54C-87935159B4C3}" type="presParOf" srcId="{B9642E7B-041C-4B7C-A582-7C7B290A06CB}" destId="{C71D3567-A9AD-4282-8437-6FAB335B747F}" srcOrd="1" destOrd="0" presId="urn:microsoft.com/office/officeart/2005/8/layout/orgChart1"/>
    <dgm:cxn modelId="{50F38313-7E76-4BA7-9806-176779DCB7E2}" type="presParOf" srcId="{970B8878-DCF0-47F0-A326-A23EFDBE05F9}" destId="{FD11DF2C-C20B-4DFC-964B-47801A2C6D6D}" srcOrd="1" destOrd="0" presId="urn:microsoft.com/office/officeart/2005/8/layout/orgChart1"/>
    <dgm:cxn modelId="{0A0FE9A4-822C-47DE-92D3-97C9A3B827BF}" type="presParOf" srcId="{970B8878-DCF0-47F0-A326-A23EFDBE05F9}" destId="{071F972F-AE35-4AEB-A912-04087BA3BB19}" srcOrd="2" destOrd="0" presId="urn:microsoft.com/office/officeart/2005/8/layout/orgChart1"/>
    <dgm:cxn modelId="{9CC429B3-769E-4DB5-B8FD-CB31CDA21A70}" type="presParOf" srcId="{BE216777-9CDA-4322-8B06-24B6F07C31EA}" destId="{67E4AFD1-5B6F-4060-881C-4F3ACACDA5B9}" srcOrd="2" destOrd="0" presId="urn:microsoft.com/office/officeart/2005/8/layout/orgChart1"/>
    <dgm:cxn modelId="{6032C0D0-225C-4E15-96EA-13168DEF0515}" type="presParOf" srcId="{BE216777-9CDA-4322-8B06-24B6F07C31EA}" destId="{61933CE5-AE42-4071-8144-1FCD520285AA}" srcOrd="3" destOrd="0" presId="urn:microsoft.com/office/officeart/2005/8/layout/orgChart1"/>
    <dgm:cxn modelId="{EE17C078-2CEB-4177-9E1C-D31A0844554B}" type="presParOf" srcId="{61933CE5-AE42-4071-8144-1FCD520285AA}" destId="{5FB75E75-3AC2-49F7-9F9D-4BABFBFE3FB1}" srcOrd="0" destOrd="0" presId="urn:microsoft.com/office/officeart/2005/8/layout/orgChart1"/>
    <dgm:cxn modelId="{67645FD0-5376-4FEF-ADBF-E97BC83A25A6}" type="presParOf" srcId="{5FB75E75-3AC2-49F7-9F9D-4BABFBFE3FB1}" destId="{B4339A15-06AE-420E-A9FF-2979A2B340C7}" srcOrd="0" destOrd="0" presId="urn:microsoft.com/office/officeart/2005/8/layout/orgChart1"/>
    <dgm:cxn modelId="{4528899C-930D-4EFB-8802-3F5E864A7B9D}" type="presParOf" srcId="{5FB75E75-3AC2-49F7-9F9D-4BABFBFE3FB1}" destId="{CB2BA590-237F-4EE1-A95F-1BDA6B742671}" srcOrd="1" destOrd="0" presId="urn:microsoft.com/office/officeart/2005/8/layout/orgChart1"/>
    <dgm:cxn modelId="{818D6431-F51C-4CB4-82F3-3395AC227466}" type="presParOf" srcId="{61933CE5-AE42-4071-8144-1FCD520285AA}" destId="{7791D96A-FF67-4717-9C41-2303B072D988}" srcOrd="1" destOrd="0" presId="urn:microsoft.com/office/officeart/2005/8/layout/orgChart1"/>
    <dgm:cxn modelId="{3D430651-FFE7-4463-A849-30D0271072D5}" type="presParOf" srcId="{61933CE5-AE42-4071-8144-1FCD520285AA}" destId="{660C5697-F6B5-4A31-B82F-EB363620B10E}" srcOrd="2" destOrd="0" presId="urn:microsoft.com/office/officeart/2005/8/layout/orgChart1"/>
    <dgm:cxn modelId="{829E2317-B3E5-46A5-81C5-E3EEBA006D95}" type="presParOf" srcId="{BE216777-9CDA-4322-8B06-24B6F07C31EA}" destId="{A7AFBBF3-09E1-4D8A-A129-FC7C1F3E6F90}" srcOrd="4" destOrd="0" presId="urn:microsoft.com/office/officeart/2005/8/layout/orgChart1"/>
    <dgm:cxn modelId="{BF3A03A8-BE6C-415C-AA77-F05D7BA91CB1}" type="presParOf" srcId="{BE216777-9CDA-4322-8B06-24B6F07C31EA}" destId="{0E6E6AAD-CD31-4E23-96A4-64257E01D18A}" srcOrd="5" destOrd="0" presId="urn:microsoft.com/office/officeart/2005/8/layout/orgChart1"/>
    <dgm:cxn modelId="{4F7E8BD7-5B7B-4D2B-9F7A-DC939C8C0DCA}" type="presParOf" srcId="{0E6E6AAD-CD31-4E23-96A4-64257E01D18A}" destId="{9C156582-CA19-4AE4-AE58-AE9577046573}" srcOrd="0" destOrd="0" presId="urn:microsoft.com/office/officeart/2005/8/layout/orgChart1"/>
    <dgm:cxn modelId="{55DC46A7-5DB9-474F-BF8B-1B421CD6F081}" type="presParOf" srcId="{9C156582-CA19-4AE4-AE58-AE9577046573}" destId="{A328E77F-A5CE-4C09-B4D9-9CCA1E0429DA}" srcOrd="0" destOrd="0" presId="urn:microsoft.com/office/officeart/2005/8/layout/orgChart1"/>
    <dgm:cxn modelId="{3B3A3279-C760-432F-87EE-07B342BD1AC4}" type="presParOf" srcId="{9C156582-CA19-4AE4-AE58-AE9577046573}" destId="{E2A85B36-BD81-43FF-8916-9ABB2F30FABB}" srcOrd="1" destOrd="0" presId="urn:microsoft.com/office/officeart/2005/8/layout/orgChart1"/>
    <dgm:cxn modelId="{D5F21D8F-68EF-41EC-9804-5DAAFDD4CA23}" type="presParOf" srcId="{0E6E6AAD-CD31-4E23-96A4-64257E01D18A}" destId="{E016DD41-45C7-4F81-88D9-043EE5FD543F}" srcOrd="1" destOrd="0" presId="urn:microsoft.com/office/officeart/2005/8/layout/orgChart1"/>
    <dgm:cxn modelId="{9312CC04-1AB7-4906-A5A7-7DE6CC90ADD3}" type="presParOf" srcId="{0E6E6AAD-CD31-4E23-96A4-64257E01D18A}" destId="{F73E1F89-672B-47EC-978B-C0CC6CBC87A7}" srcOrd="2" destOrd="0" presId="urn:microsoft.com/office/officeart/2005/8/layout/orgChart1"/>
    <dgm:cxn modelId="{0838F447-80B3-47C9-956C-3ED78BD1FE17}" type="presParOf" srcId="{BECF76A3-BF36-4E46-A4A7-52D17D284C0D}" destId="{174839E0-598A-4E06-993E-8798BB8E5E97}" srcOrd="2" destOrd="0" presId="urn:microsoft.com/office/officeart/2005/8/layout/orgChart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174B3-7FB4-43B1-A5A4-39FB864DFF40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BE7BA564-C420-4155-8873-E48ACB9CAE98}">
      <dgm:prSet phldrT="[文字]" custT="1"/>
      <dgm:spPr/>
      <dgm:t>
        <a:bodyPr/>
        <a:lstStyle/>
        <a:p>
          <a:r>
            <a:rPr lang="zh-CN" altLang="en-US" sz="2000" dirty="0"/>
            <a:t>早期的機器翻譯</a:t>
          </a:r>
          <a:endParaRPr lang="zh-HK" altLang="en-US" sz="2000" dirty="0"/>
        </a:p>
      </dgm:t>
    </dgm:pt>
    <dgm:pt modelId="{DA938A79-081B-47BB-AAFD-6E15823DC965}" type="parTrans" cxnId="{E8589DDB-FCA2-4942-B89B-CD03E5434C3B}">
      <dgm:prSet/>
      <dgm:spPr/>
      <dgm:t>
        <a:bodyPr/>
        <a:lstStyle/>
        <a:p>
          <a:endParaRPr lang="zh-HK" altLang="en-US"/>
        </a:p>
      </dgm:t>
    </dgm:pt>
    <dgm:pt modelId="{3D3A6ABF-78FA-4E31-8753-E5F3FF3A816D}" type="sibTrans" cxnId="{E8589DDB-FCA2-4942-B89B-CD03E5434C3B}">
      <dgm:prSet/>
      <dgm:spPr/>
      <dgm:t>
        <a:bodyPr/>
        <a:lstStyle/>
        <a:p>
          <a:endParaRPr lang="zh-HK" altLang="en-US"/>
        </a:p>
      </dgm:t>
    </dgm:pt>
    <dgm:pt modelId="{BD4681BB-0CD5-469A-BA8C-AC7A9B07062F}">
      <dgm:prSet phldrT="[文字]"/>
      <dgm:spPr/>
      <dgm:t>
        <a:bodyPr/>
        <a:lstStyle/>
        <a:p>
          <a:r>
            <a:rPr lang="zh-CN" altLang="en-US" dirty="0"/>
            <a:t>美蘇軍備競賽時代：美國投入重金發展俄英翻譯，而蘇聯則發展英俄翻譯 </a:t>
          </a:r>
          <a:endParaRPr lang="zh-HK" altLang="en-US" dirty="0"/>
        </a:p>
      </dgm:t>
    </dgm:pt>
    <dgm:pt modelId="{BFDBD3C6-E5A7-49F8-AF35-02955F0E05EC}" type="parTrans" cxnId="{BCDDD324-0978-4843-91FE-DB90505601AC}">
      <dgm:prSet/>
      <dgm:spPr/>
      <dgm:t>
        <a:bodyPr/>
        <a:lstStyle/>
        <a:p>
          <a:endParaRPr lang="zh-HK" altLang="en-US"/>
        </a:p>
      </dgm:t>
    </dgm:pt>
    <dgm:pt modelId="{23EE2CF5-7E20-412B-AF6A-90609AE7BBFE}" type="sibTrans" cxnId="{BCDDD324-0978-4843-91FE-DB90505601AC}">
      <dgm:prSet/>
      <dgm:spPr/>
      <dgm:t>
        <a:bodyPr/>
        <a:lstStyle/>
        <a:p>
          <a:endParaRPr lang="zh-HK" altLang="en-US"/>
        </a:p>
      </dgm:t>
    </dgm:pt>
    <dgm:pt modelId="{F26BAF90-B18B-4C23-AF78-6F3B5D57DC6C}">
      <dgm:prSet phldrT="[文字]"/>
      <dgm:spPr/>
      <dgm:t>
        <a:bodyPr/>
        <a:lstStyle/>
        <a:p>
          <a:r>
            <a:rPr lang="zh-CN" altLang="en-US" dirty="0">
              <a:sym typeface="Wingdings" panose="05000000000000000000" pitchFamily="2" charset="2"/>
            </a:rPr>
            <a:t>基本上以</a:t>
          </a:r>
          <a:r>
            <a:rPr lang="zh-CN" altLang="en-US" dirty="0">
              <a:solidFill>
                <a:srgbClr val="00B0F0"/>
              </a:solidFill>
              <a:sym typeface="Wingdings" panose="05000000000000000000" pitchFamily="2" charset="2"/>
            </a:rPr>
            <a:t>失敗收場</a:t>
          </a:r>
          <a:endParaRPr lang="zh-HK" altLang="en-US" dirty="0">
            <a:solidFill>
              <a:srgbClr val="00B0F0"/>
            </a:solidFill>
          </a:endParaRPr>
        </a:p>
      </dgm:t>
    </dgm:pt>
    <dgm:pt modelId="{9F57FE00-A8BA-44B5-8E22-0795E1601E9A}" type="parTrans" cxnId="{75A17073-1FCE-48FA-8973-33CCEFD36DDC}">
      <dgm:prSet/>
      <dgm:spPr/>
      <dgm:t>
        <a:bodyPr/>
        <a:lstStyle/>
        <a:p>
          <a:endParaRPr lang="zh-HK" altLang="en-US"/>
        </a:p>
      </dgm:t>
    </dgm:pt>
    <dgm:pt modelId="{DAECC425-DBBA-469E-9693-488A17320E33}" type="sibTrans" cxnId="{75A17073-1FCE-48FA-8973-33CCEFD36DDC}">
      <dgm:prSet/>
      <dgm:spPr/>
      <dgm:t>
        <a:bodyPr/>
        <a:lstStyle/>
        <a:p>
          <a:endParaRPr lang="zh-HK" altLang="en-US"/>
        </a:p>
      </dgm:t>
    </dgm:pt>
    <dgm:pt modelId="{D2ABA2AF-ED3C-4D10-95D5-7FFFA011F845}">
      <dgm:prSet phldrT="[文字]" custT="1"/>
      <dgm:spPr/>
      <dgm:t>
        <a:bodyPr/>
        <a:lstStyle/>
        <a:p>
          <a:r>
            <a:rPr lang="en-US" altLang="zh-CN" sz="2000" dirty="0"/>
            <a:t>20 </a:t>
          </a:r>
          <a:r>
            <a:rPr lang="zh-CN" altLang="en-US" sz="2000" dirty="0"/>
            <a:t>世紀 </a:t>
          </a:r>
          <a:r>
            <a:rPr lang="en-US" altLang="zh-CN" sz="2000" dirty="0"/>
            <a:t>70 </a:t>
          </a:r>
          <a:r>
            <a:rPr lang="zh-CN" altLang="en-US" sz="2000" dirty="0"/>
            <a:t>年代後期</a:t>
          </a:r>
          <a:endParaRPr lang="zh-HK" altLang="en-US" sz="2000" dirty="0"/>
        </a:p>
      </dgm:t>
    </dgm:pt>
    <dgm:pt modelId="{58DE50EF-5EC2-457D-BCC3-B65A79680F09}" type="parTrans" cxnId="{C5A2FE2F-45FD-4DE6-A626-49E5D1452060}">
      <dgm:prSet/>
      <dgm:spPr/>
      <dgm:t>
        <a:bodyPr/>
        <a:lstStyle/>
        <a:p>
          <a:endParaRPr lang="zh-HK" altLang="en-US"/>
        </a:p>
      </dgm:t>
    </dgm:pt>
    <dgm:pt modelId="{EFBC0F83-50A1-47AB-8955-6C6536A20085}" type="sibTrans" cxnId="{C5A2FE2F-45FD-4DE6-A626-49E5D1452060}">
      <dgm:prSet/>
      <dgm:spPr/>
      <dgm:t>
        <a:bodyPr/>
        <a:lstStyle/>
        <a:p>
          <a:endParaRPr lang="zh-HK" altLang="en-US"/>
        </a:p>
      </dgm:t>
    </dgm:pt>
    <dgm:pt modelId="{3F6EB82F-3E7B-4FE3-92A5-18EC2E98F2ED}">
      <dgm:prSet phldrT="[文字]"/>
      <dgm:spPr/>
      <dgm:t>
        <a:bodyPr/>
        <a:lstStyle/>
        <a:p>
          <a:r>
            <a:rPr lang="zh-CN" altLang="en-US" dirty="0"/>
            <a:t>加拿大蒙特利爾大學與加拿大聯邦政府翻譯局聯合開發的</a:t>
          </a:r>
          <a:r>
            <a:rPr lang="en-US" altLang="zh-CN" dirty="0"/>
            <a:t>TAUM-METEO </a:t>
          </a:r>
          <a:r>
            <a:rPr lang="zh-CN" altLang="en-US" dirty="0"/>
            <a:t>系統，可用</a:t>
          </a:r>
          <a:r>
            <a:rPr lang="zh-HK" altLang="en-US" dirty="0"/>
            <a:t>於</a:t>
          </a:r>
          <a:r>
            <a:rPr lang="zh-CN" altLang="en-US" dirty="0">
              <a:solidFill>
                <a:srgbClr val="00B0F0"/>
              </a:solidFill>
            </a:rPr>
            <a:t>翻譯氣象預報</a:t>
          </a:r>
          <a:endParaRPr lang="zh-HK" altLang="en-US" dirty="0">
            <a:solidFill>
              <a:srgbClr val="00B0F0"/>
            </a:solidFill>
          </a:endParaRPr>
        </a:p>
      </dgm:t>
    </dgm:pt>
    <dgm:pt modelId="{BAE61AF1-E45C-4D93-8636-7EF59C459D61}" type="parTrans" cxnId="{7B512F07-0605-4BA7-ABBD-B96A46CACBF1}">
      <dgm:prSet/>
      <dgm:spPr/>
      <dgm:t>
        <a:bodyPr/>
        <a:lstStyle/>
        <a:p>
          <a:endParaRPr lang="zh-HK" altLang="en-US"/>
        </a:p>
      </dgm:t>
    </dgm:pt>
    <dgm:pt modelId="{2F433000-D0FF-48F5-9C31-7225EBA86377}" type="sibTrans" cxnId="{7B512F07-0605-4BA7-ABBD-B96A46CACBF1}">
      <dgm:prSet/>
      <dgm:spPr/>
      <dgm:t>
        <a:bodyPr/>
        <a:lstStyle/>
        <a:p>
          <a:endParaRPr lang="zh-HK" altLang="en-US"/>
        </a:p>
      </dgm:t>
    </dgm:pt>
    <dgm:pt modelId="{43D51E70-D29E-4E56-B0F8-44D1FB3371B2}">
      <dgm:prSet phldrT="[文字]" custT="1"/>
      <dgm:spPr/>
      <dgm:t>
        <a:bodyPr/>
        <a:lstStyle/>
        <a:p>
          <a:r>
            <a:rPr lang="en-US" altLang="zh-HK" sz="2000" dirty="0"/>
            <a:t>20 </a:t>
          </a:r>
          <a:r>
            <a:rPr lang="zh-HK" altLang="en-US" sz="2000" dirty="0"/>
            <a:t>世紀 </a:t>
          </a:r>
          <a:r>
            <a:rPr lang="en-US" altLang="zh-HK" sz="2000" dirty="0"/>
            <a:t>80 </a:t>
          </a:r>
          <a:r>
            <a:rPr lang="zh-HK" altLang="en-US" sz="2000" dirty="0"/>
            <a:t>年代末</a:t>
          </a:r>
        </a:p>
      </dgm:t>
    </dgm:pt>
    <dgm:pt modelId="{20B40BBC-9A99-4979-8654-2055C1BDA3F9}" type="parTrans" cxnId="{637B1DB0-FC73-4E43-BF1D-59563DBD9BB5}">
      <dgm:prSet/>
      <dgm:spPr/>
      <dgm:t>
        <a:bodyPr/>
        <a:lstStyle/>
        <a:p>
          <a:endParaRPr lang="zh-HK" altLang="en-US"/>
        </a:p>
      </dgm:t>
    </dgm:pt>
    <dgm:pt modelId="{28ED81FE-81BB-4ECD-BFC3-471BC51D3F64}" type="sibTrans" cxnId="{637B1DB0-FC73-4E43-BF1D-59563DBD9BB5}">
      <dgm:prSet/>
      <dgm:spPr/>
      <dgm:t>
        <a:bodyPr/>
        <a:lstStyle/>
        <a:p>
          <a:endParaRPr lang="zh-HK" altLang="en-US"/>
        </a:p>
      </dgm:t>
    </dgm:pt>
    <dgm:pt modelId="{82643094-955F-4747-9382-4E5385E68904}">
      <dgm:prSet phldrT="[文字]"/>
      <dgm:spPr/>
      <dgm:t>
        <a:bodyPr/>
        <a:lstStyle/>
        <a:p>
          <a:r>
            <a:rPr lang="zh-CN" altLang="en-US" dirty="0"/>
            <a:t>基</a:t>
          </a:r>
          <a:r>
            <a:rPr lang="zh-HK" altLang="en-US" dirty="0"/>
            <a:t>於</a:t>
          </a:r>
          <a:r>
            <a:rPr lang="zh-CN" altLang="en-US" dirty="0"/>
            <a:t>規則的翻譯，包括</a:t>
          </a:r>
          <a:r>
            <a:rPr lang="zh-CN" altLang="en-US" dirty="0">
              <a:solidFill>
                <a:srgbClr val="00B0F0"/>
              </a:solidFill>
            </a:rPr>
            <a:t>直接翻譯法</a:t>
          </a:r>
          <a:r>
            <a:rPr lang="zh-CN" altLang="en-US" dirty="0">
              <a:solidFill>
                <a:schemeClr val="tx1"/>
              </a:solidFill>
            </a:rPr>
            <a:t>、</a:t>
          </a:r>
          <a:r>
            <a:rPr lang="zh-CN" altLang="en-US" dirty="0">
              <a:solidFill>
                <a:srgbClr val="00B0F0"/>
              </a:solidFill>
            </a:rPr>
            <a:t>轉換翻譯法</a:t>
          </a:r>
          <a:r>
            <a:rPr lang="zh-CN" altLang="en-US" dirty="0">
              <a:solidFill>
                <a:schemeClr val="tx1"/>
              </a:solidFill>
            </a:rPr>
            <a:t>和</a:t>
          </a:r>
          <a:r>
            <a:rPr lang="zh-CN" altLang="en-US" dirty="0">
              <a:solidFill>
                <a:srgbClr val="00B0F0"/>
              </a:solidFill>
            </a:rPr>
            <a:t>中介語翻譯法</a:t>
          </a:r>
          <a:endParaRPr lang="zh-HK" altLang="en-US" dirty="0">
            <a:solidFill>
              <a:srgbClr val="00B0F0"/>
            </a:solidFill>
          </a:endParaRPr>
        </a:p>
      </dgm:t>
    </dgm:pt>
    <dgm:pt modelId="{FFBAF66E-175A-44EC-B403-AE18082D79D6}" type="parTrans" cxnId="{A0566054-C8CA-4555-9228-8B8B53ACE2BE}">
      <dgm:prSet/>
      <dgm:spPr/>
      <dgm:t>
        <a:bodyPr/>
        <a:lstStyle/>
        <a:p>
          <a:endParaRPr lang="zh-HK" altLang="en-US"/>
        </a:p>
      </dgm:t>
    </dgm:pt>
    <dgm:pt modelId="{BB24FC15-E574-45A1-B92D-507D76083E48}" type="sibTrans" cxnId="{A0566054-C8CA-4555-9228-8B8B53ACE2BE}">
      <dgm:prSet/>
      <dgm:spPr/>
      <dgm:t>
        <a:bodyPr/>
        <a:lstStyle/>
        <a:p>
          <a:endParaRPr lang="zh-HK" altLang="en-US"/>
        </a:p>
      </dgm:t>
    </dgm:pt>
    <dgm:pt modelId="{B7E4F8F7-8403-48C5-BDFF-A5BDC5D59096}">
      <dgm:prSet phldrT="[文字]"/>
      <dgm:spPr/>
      <dgm:t>
        <a:bodyPr/>
        <a:lstStyle/>
        <a:p>
          <a:r>
            <a:rPr lang="zh-CN" altLang="en-US" dirty="0"/>
            <a:t>所有方法均需要利用大量語言學知識，</a:t>
          </a:r>
          <a:r>
            <a:rPr lang="zh-CN" altLang="en-US" dirty="0">
              <a:solidFill>
                <a:srgbClr val="00B0F0"/>
              </a:solidFill>
            </a:rPr>
            <a:t>實用</a:t>
          </a:r>
          <a:r>
            <a:rPr lang="zh-HK" altLang="en-US" dirty="0">
              <a:solidFill>
                <a:srgbClr val="00B0F0"/>
              </a:solidFill>
            </a:rPr>
            <a:t>性</a:t>
          </a:r>
          <a:r>
            <a:rPr lang="zh-CN" altLang="en-US" dirty="0">
              <a:solidFill>
                <a:srgbClr val="00B0F0"/>
              </a:solidFill>
            </a:rPr>
            <a:t>低</a:t>
          </a:r>
          <a:endParaRPr lang="zh-HK" altLang="en-US" dirty="0">
            <a:solidFill>
              <a:srgbClr val="00B0F0"/>
            </a:solidFill>
          </a:endParaRPr>
        </a:p>
      </dgm:t>
    </dgm:pt>
    <dgm:pt modelId="{9420BE05-1037-4A1E-8BEA-68D455D13F53}" type="parTrans" cxnId="{BFFCA107-BEB5-48B4-99CD-59BEC22A053D}">
      <dgm:prSet/>
      <dgm:spPr/>
      <dgm:t>
        <a:bodyPr/>
        <a:lstStyle/>
        <a:p>
          <a:endParaRPr lang="zh-HK" altLang="en-US"/>
        </a:p>
      </dgm:t>
    </dgm:pt>
    <dgm:pt modelId="{71961591-1228-4D11-973B-58A0282BC02D}" type="sibTrans" cxnId="{BFFCA107-BEB5-48B4-99CD-59BEC22A053D}">
      <dgm:prSet/>
      <dgm:spPr/>
      <dgm:t>
        <a:bodyPr/>
        <a:lstStyle/>
        <a:p>
          <a:endParaRPr lang="zh-HK" altLang="en-US"/>
        </a:p>
      </dgm:t>
    </dgm:pt>
    <dgm:pt modelId="{48DE2286-12B6-4D02-B765-8D450D5FD8ED}" type="pres">
      <dgm:prSet presAssocID="{E43174B3-7FB4-43B1-A5A4-39FB864DFF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0ABF6E-61C6-4905-A3D9-AFEDDA3275B0}" type="pres">
      <dgm:prSet presAssocID="{BE7BA564-C420-4155-8873-E48ACB9CAE98}" presName="composite" presStyleCnt="0"/>
      <dgm:spPr/>
    </dgm:pt>
    <dgm:pt modelId="{AA666096-DD88-4C35-A7AD-C803EFCBC3C2}" type="pres">
      <dgm:prSet presAssocID="{BE7BA564-C420-4155-8873-E48ACB9CAE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3F657-23A1-4D6D-AD42-2B77D953575A}" type="pres">
      <dgm:prSet presAssocID="{BE7BA564-C420-4155-8873-E48ACB9CAE9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6899-55EC-4F76-A1B2-46A1BFA6FA48}" type="pres">
      <dgm:prSet presAssocID="{3D3A6ABF-78FA-4E31-8753-E5F3FF3A816D}" presName="sp" presStyleCnt="0"/>
      <dgm:spPr/>
    </dgm:pt>
    <dgm:pt modelId="{E2BAE2FF-4C6C-4E32-8B88-E8CFC9839914}" type="pres">
      <dgm:prSet presAssocID="{D2ABA2AF-ED3C-4D10-95D5-7FFFA011F845}" presName="composite" presStyleCnt="0"/>
      <dgm:spPr/>
    </dgm:pt>
    <dgm:pt modelId="{F3FED1B0-9490-4AFF-9858-8DD6BA9EAB4A}" type="pres">
      <dgm:prSet presAssocID="{D2ABA2AF-ED3C-4D10-95D5-7FFFA011F8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5CC76-4F4A-440D-9B3C-3800BD80DFA5}" type="pres">
      <dgm:prSet presAssocID="{D2ABA2AF-ED3C-4D10-95D5-7FFFA011F84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CF44F-0B74-482E-A98A-3EC606574A76}" type="pres">
      <dgm:prSet presAssocID="{EFBC0F83-50A1-47AB-8955-6C6536A20085}" presName="sp" presStyleCnt="0"/>
      <dgm:spPr/>
    </dgm:pt>
    <dgm:pt modelId="{9739BDED-A2F4-4A14-B89A-1A49D34863E7}" type="pres">
      <dgm:prSet presAssocID="{43D51E70-D29E-4E56-B0F8-44D1FB3371B2}" presName="composite" presStyleCnt="0"/>
      <dgm:spPr/>
    </dgm:pt>
    <dgm:pt modelId="{4EEF3CFC-E1A5-443E-9D6E-CAC08126F7F3}" type="pres">
      <dgm:prSet presAssocID="{43D51E70-D29E-4E56-B0F8-44D1FB3371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CA905-E823-415E-A819-8C93DF64FA62}" type="pres">
      <dgm:prSet presAssocID="{43D51E70-D29E-4E56-B0F8-44D1FB3371B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B2E0A-96FC-4435-A9B2-D45C34152E2C}" type="presOf" srcId="{43D51E70-D29E-4E56-B0F8-44D1FB3371B2}" destId="{4EEF3CFC-E1A5-443E-9D6E-CAC08126F7F3}" srcOrd="0" destOrd="0" presId="urn:microsoft.com/office/officeart/2005/8/layout/chevron2"/>
    <dgm:cxn modelId="{5B71C7F7-0D7C-4DCC-81CF-D04BFECCE7B4}" type="presOf" srcId="{BE7BA564-C420-4155-8873-E48ACB9CAE98}" destId="{AA666096-DD88-4C35-A7AD-C803EFCBC3C2}" srcOrd="0" destOrd="0" presId="urn:microsoft.com/office/officeart/2005/8/layout/chevron2"/>
    <dgm:cxn modelId="{A5E6DECB-BA21-4CB6-AD83-C15F6F2EAF51}" type="presOf" srcId="{B7E4F8F7-8403-48C5-BDFF-A5BDC5D59096}" destId="{F19CA905-E823-415E-A819-8C93DF64FA62}" srcOrd="0" destOrd="1" presId="urn:microsoft.com/office/officeart/2005/8/layout/chevron2"/>
    <dgm:cxn modelId="{053623CE-AB1C-4A00-99CC-A27A8969D012}" type="presOf" srcId="{3F6EB82F-3E7B-4FE3-92A5-18EC2E98F2ED}" destId="{8255CC76-4F4A-440D-9B3C-3800BD80DFA5}" srcOrd="0" destOrd="0" presId="urn:microsoft.com/office/officeart/2005/8/layout/chevron2"/>
    <dgm:cxn modelId="{6FBD5567-B3D6-4C30-B54D-09DCCF175823}" type="presOf" srcId="{F26BAF90-B18B-4C23-AF78-6F3B5D57DC6C}" destId="{0573F657-23A1-4D6D-AD42-2B77D953575A}" srcOrd="0" destOrd="1" presId="urn:microsoft.com/office/officeart/2005/8/layout/chevron2"/>
    <dgm:cxn modelId="{FF637BEC-F0EA-4E29-8969-44A5946A1169}" type="presOf" srcId="{BD4681BB-0CD5-469A-BA8C-AC7A9B07062F}" destId="{0573F657-23A1-4D6D-AD42-2B77D953575A}" srcOrd="0" destOrd="0" presId="urn:microsoft.com/office/officeart/2005/8/layout/chevron2"/>
    <dgm:cxn modelId="{BFFCA107-BEB5-48B4-99CD-59BEC22A053D}" srcId="{43D51E70-D29E-4E56-B0F8-44D1FB3371B2}" destId="{B7E4F8F7-8403-48C5-BDFF-A5BDC5D59096}" srcOrd="1" destOrd="0" parTransId="{9420BE05-1037-4A1E-8BEA-68D455D13F53}" sibTransId="{71961591-1228-4D11-973B-58A0282BC02D}"/>
    <dgm:cxn modelId="{BCDDD324-0978-4843-91FE-DB90505601AC}" srcId="{BE7BA564-C420-4155-8873-E48ACB9CAE98}" destId="{BD4681BB-0CD5-469A-BA8C-AC7A9B07062F}" srcOrd="0" destOrd="0" parTransId="{BFDBD3C6-E5A7-49F8-AF35-02955F0E05EC}" sibTransId="{23EE2CF5-7E20-412B-AF6A-90609AE7BBFE}"/>
    <dgm:cxn modelId="{7B512F07-0605-4BA7-ABBD-B96A46CACBF1}" srcId="{D2ABA2AF-ED3C-4D10-95D5-7FFFA011F845}" destId="{3F6EB82F-3E7B-4FE3-92A5-18EC2E98F2ED}" srcOrd="0" destOrd="0" parTransId="{BAE61AF1-E45C-4D93-8636-7EF59C459D61}" sibTransId="{2F433000-D0FF-48F5-9C31-7225EBA86377}"/>
    <dgm:cxn modelId="{75A17073-1FCE-48FA-8973-33CCEFD36DDC}" srcId="{BE7BA564-C420-4155-8873-E48ACB9CAE98}" destId="{F26BAF90-B18B-4C23-AF78-6F3B5D57DC6C}" srcOrd="1" destOrd="0" parTransId="{9F57FE00-A8BA-44B5-8E22-0795E1601E9A}" sibTransId="{DAECC425-DBBA-469E-9693-488A17320E33}"/>
    <dgm:cxn modelId="{80260E9C-EF0E-4A0B-A5ED-DFB2DAA0CA9E}" type="presOf" srcId="{E43174B3-7FB4-43B1-A5A4-39FB864DFF40}" destId="{48DE2286-12B6-4D02-B765-8D450D5FD8ED}" srcOrd="0" destOrd="0" presId="urn:microsoft.com/office/officeart/2005/8/layout/chevron2"/>
    <dgm:cxn modelId="{C5A2FE2F-45FD-4DE6-A626-49E5D1452060}" srcId="{E43174B3-7FB4-43B1-A5A4-39FB864DFF40}" destId="{D2ABA2AF-ED3C-4D10-95D5-7FFFA011F845}" srcOrd="1" destOrd="0" parTransId="{58DE50EF-5EC2-457D-BCC3-B65A79680F09}" sibTransId="{EFBC0F83-50A1-47AB-8955-6C6536A20085}"/>
    <dgm:cxn modelId="{A0566054-C8CA-4555-9228-8B8B53ACE2BE}" srcId="{43D51E70-D29E-4E56-B0F8-44D1FB3371B2}" destId="{82643094-955F-4747-9382-4E5385E68904}" srcOrd="0" destOrd="0" parTransId="{FFBAF66E-175A-44EC-B403-AE18082D79D6}" sibTransId="{BB24FC15-E574-45A1-B92D-507D76083E48}"/>
    <dgm:cxn modelId="{ABE3E75F-9FF8-4437-B033-06F9BDF89791}" type="presOf" srcId="{82643094-955F-4747-9382-4E5385E68904}" destId="{F19CA905-E823-415E-A819-8C93DF64FA62}" srcOrd="0" destOrd="0" presId="urn:microsoft.com/office/officeart/2005/8/layout/chevron2"/>
    <dgm:cxn modelId="{637B1DB0-FC73-4E43-BF1D-59563DBD9BB5}" srcId="{E43174B3-7FB4-43B1-A5A4-39FB864DFF40}" destId="{43D51E70-D29E-4E56-B0F8-44D1FB3371B2}" srcOrd="2" destOrd="0" parTransId="{20B40BBC-9A99-4979-8654-2055C1BDA3F9}" sibTransId="{28ED81FE-81BB-4ECD-BFC3-471BC51D3F64}"/>
    <dgm:cxn modelId="{A5A39FA0-0726-4DF1-B68D-D3D97F04F450}" type="presOf" srcId="{D2ABA2AF-ED3C-4D10-95D5-7FFFA011F845}" destId="{F3FED1B0-9490-4AFF-9858-8DD6BA9EAB4A}" srcOrd="0" destOrd="0" presId="urn:microsoft.com/office/officeart/2005/8/layout/chevron2"/>
    <dgm:cxn modelId="{E8589DDB-FCA2-4942-B89B-CD03E5434C3B}" srcId="{E43174B3-7FB4-43B1-A5A4-39FB864DFF40}" destId="{BE7BA564-C420-4155-8873-E48ACB9CAE98}" srcOrd="0" destOrd="0" parTransId="{DA938A79-081B-47BB-AAFD-6E15823DC965}" sibTransId="{3D3A6ABF-78FA-4E31-8753-E5F3FF3A816D}"/>
    <dgm:cxn modelId="{D56D98CC-2504-4B46-83F2-240796738E90}" type="presParOf" srcId="{48DE2286-12B6-4D02-B765-8D450D5FD8ED}" destId="{0C0ABF6E-61C6-4905-A3D9-AFEDDA3275B0}" srcOrd="0" destOrd="0" presId="urn:microsoft.com/office/officeart/2005/8/layout/chevron2"/>
    <dgm:cxn modelId="{E339B47D-B8F9-47D4-8E6E-BBF3B446898E}" type="presParOf" srcId="{0C0ABF6E-61C6-4905-A3D9-AFEDDA3275B0}" destId="{AA666096-DD88-4C35-A7AD-C803EFCBC3C2}" srcOrd="0" destOrd="0" presId="urn:microsoft.com/office/officeart/2005/8/layout/chevron2"/>
    <dgm:cxn modelId="{4576F3FD-B87D-4A51-A5DB-FB708FBCF4AC}" type="presParOf" srcId="{0C0ABF6E-61C6-4905-A3D9-AFEDDA3275B0}" destId="{0573F657-23A1-4D6D-AD42-2B77D953575A}" srcOrd="1" destOrd="0" presId="urn:microsoft.com/office/officeart/2005/8/layout/chevron2"/>
    <dgm:cxn modelId="{17F2E65C-593C-4E2A-8154-A5AB0934822C}" type="presParOf" srcId="{48DE2286-12B6-4D02-B765-8D450D5FD8ED}" destId="{96136899-55EC-4F76-A1B2-46A1BFA6FA48}" srcOrd="1" destOrd="0" presId="urn:microsoft.com/office/officeart/2005/8/layout/chevron2"/>
    <dgm:cxn modelId="{B5C56E2B-8F09-48BC-9AFB-581B76871EC6}" type="presParOf" srcId="{48DE2286-12B6-4D02-B765-8D450D5FD8ED}" destId="{E2BAE2FF-4C6C-4E32-8B88-E8CFC9839914}" srcOrd="2" destOrd="0" presId="urn:microsoft.com/office/officeart/2005/8/layout/chevron2"/>
    <dgm:cxn modelId="{2C3D5CD1-8207-42D2-8400-367E65EAD81F}" type="presParOf" srcId="{E2BAE2FF-4C6C-4E32-8B88-E8CFC9839914}" destId="{F3FED1B0-9490-4AFF-9858-8DD6BA9EAB4A}" srcOrd="0" destOrd="0" presId="urn:microsoft.com/office/officeart/2005/8/layout/chevron2"/>
    <dgm:cxn modelId="{90CF518F-E286-4F37-BF0D-9405825417FF}" type="presParOf" srcId="{E2BAE2FF-4C6C-4E32-8B88-E8CFC9839914}" destId="{8255CC76-4F4A-440D-9B3C-3800BD80DFA5}" srcOrd="1" destOrd="0" presId="urn:microsoft.com/office/officeart/2005/8/layout/chevron2"/>
    <dgm:cxn modelId="{810F667D-68CD-417A-860A-91ACB7D87323}" type="presParOf" srcId="{48DE2286-12B6-4D02-B765-8D450D5FD8ED}" destId="{672CF44F-0B74-482E-A98A-3EC606574A76}" srcOrd="3" destOrd="0" presId="urn:microsoft.com/office/officeart/2005/8/layout/chevron2"/>
    <dgm:cxn modelId="{944480A3-0BD1-4C9E-8FDF-5F3CA5CE69C9}" type="presParOf" srcId="{48DE2286-12B6-4D02-B765-8D450D5FD8ED}" destId="{9739BDED-A2F4-4A14-B89A-1A49D34863E7}" srcOrd="4" destOrd="0" presId="urn:microsoft.com/office/officeart/2005/8/layout/chevron2"/>
    <dgm:cxn modelId="{459E21E7-2238-42B7-A69A-80F067A00F52}" type="presParOf" srcId="{9739BDED-A2F4-4A14-B89A-1A49D34863E7}" destId="{4EEF3CFC-E1A5-443E-9D6E-CAC08126F7F3}" srcOrd="0" destOrd="0" presId="urn:microsoft.com/office/officeart/2005/8/layout/chevron2"/>
    <dgm:cxn modelId="{BB0D4902-0536-418B-8916-5B7EFF8D9997}" type="presParOf" srcId="{9739BDED-A2F4-4A14-B89A-1A49D34863E7}" destId="{F19CA905-E823-415E-A819-8C93DF64FA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3174B3-7FB4-43B1-A5A4-39FB864DFF40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BE7BA564-C420-4155-8873-E48ACB9CAE98}">
      <dgm:prSet phldrT="[文字]" custT="1"/>
      <dgm:spPr/>
      <dgm:t>
        <a:bodyPr/>
        <a:lstStyle/>
        <a:p>
          <a:r>
            <a:rPr lang="en-US" altLang="zh-HK" sz="2800" dirty="0">
              <a:latin typeface="+mn-ea"/>
              <a:ea typeface="+mn-ea"/>
            </a:rPr>
            <a:t>1993</a:t>
          </a:r>
          <a:endParaRPr lang="zh-HK" altLang="en-US" sz="2800" dirty="0">
            <a:latin typeface="+mn-ea"/>
            <a:ea typeface="+mn-ea"/>
          </a:endParaRPr>
        </a:p>
      </dgm:t>
    </dgm:pt>
    <dgm:pt modelId="{DA938A79-081B-47BB-AAFD-6E15823DC965}" type="parTrans" cxnId="{E8589DDB-FCA2-4942-B89B-CD03E5434C3B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3D3A6ABF-78FA-4E31-8753-E5F3FF3A816D}" type="sibTrans" cxnId="{E8589DDB-FCA2-4942-B89B-CD03E5434C3B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BD4681BB-0CD5-469A-BA8C-AC7A9B07062F}">
      <dgm:prSet phldrT="[文字]"/>
      <dgm:spPr/>
      <dgm:t>
        <a:bodyPr/>
        <a:lstStyle/>
        <a:p>
          <a:r>
            <a:rPr lang="zh-CN" altLang="en-US" dirty="0">
              <a:latin typeface="+mn-ea"/>
              <a:ea typeface="+mn-ea"/>
            </a:rPr>
            <a:t>現代</a:t>
          </a:r>
          <a:r>
            <a:rPr lang="zh-CN" altLang="en-US" dirty="0">
              <a:solidFill>
                <a:srgbClr val="00B0F0"/>
              </a:solidFill>
              <a:latin typeface="+mn-ea"/>
              <a:ea typeface="+mn-ea"/>
            </a:rPr>
            <a:t>統計機器翻譯 （</a:t>
          </a:r>
          <a:r>
            <a:rPr lang="en-US" altLang="zh-CN" dirty="0">
              <a:solidFill>
                <a:srgbClr val="00B0F0"/>
              </a:solidFill>
              <a:latin typeface="+mn-ea"/>
              <a:ea typeface="+mn-ea"/>
            </a:rPr>
            <a:t>SMT </a:t>
          </a:r>
          <a:r>
            <a:rPr lang="zh-CN" altLang="en-US" dirty="0">
              <a:solidFill>
                <a:srgbClr val="00B0F0"/>
              </a:solidFill>
              <a:latin typeface="+mn-ea"/>
              <a:ea typeface="+mn-ea"/>
            </a:rPr>
            <a:t>）</a:t>
          </a:r>
          <a:r>
            <a:rPr lang="zh-CN" altLang="en-US" dirty="0">
              <a:latin typeface="+mn-ea"/>
              <a:ea typeface="+mn-ea"/>
            </a:rPr>
            <a:t>方法：不需要人爲設計的語言學知識，只需要足够多的雙語對應語料，機器即可學習到這兩種語言的對應關係 </a:t>
          </a:r>
          <a:r>
            <a:rPr lang="en-US" altLang="zh-CN" dirty="0">
              <a:latin typeface="+mn-ea"/>
              <a:ea typeface="+mn-ea"/>
              <a:sym typeface="Wingdings" panose="05000000000000000000" pitchFamily="2" charset="2"/>
            </a:rPr>
            <a:t> </a:t>
          </a:r>
          <a:r>
            <a:rPr lang="zh-CN" altLang="en-US" dirty="0">
              <a:solidFill>
                <a:srgbClr val="00B0F0"/>
              </a:solidFill>
              <a:latin typeface="+mn-ea"/>
              <a:ea typeface="+mn-ea"/>
            </a:rPr>
            <a:t>極大减輕了機器翻譯所需的資源</a:t>
          </a:r>
          <a:endParaRPr lang="zh-HK" altLang="en-US" dirty="0">
            <a:solidFill>
              <a:srgbClr val="00B0F0"/>
            </a:solidFill>
            <a:latin typeface="+mn-ea"/>
            <a:ea typeface="+mn-ea"/>
          </a:endParaRPr>
        </a:p>
      </dgm:t>
    </dgm:pt>
    <dgm:pt modelId="{BFDBD3C6-E5A7-49F8-AF35-02955F0E05EC}" type="parTrans" cxnId="{BCDDD324-0978-4843-91FE-DB90505601AC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23EE2CF5-7E20-412B-AF6A-90609AE7BBFE}" type="sibTrans" cxnId="{BCDDD324-0978-4843-91FE-DB90505601AC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D2ABA2AF-ED3C-4D10-95D5-7FFFA011F845}">
      <dgm:prSet phldrT="[文字]" custT="1"/>
      <dgm:spPr/>
      <dgm:t>
        <a:bodyPr/>
        <a:lstStyle/>
        <a:p>
          <a:r>
            <a:rPr lang="en-US" altLang="zh-CN" sz="2800" dirty="0">
              <a:latin typeface="+mn-ea"/>
              <a:ea typeface="+mn-ea"/>
            </a:rPr>
            <a:t>2003</a:t>
          </a:r>
          <a:endParaRPr lang="zh-HK" altLang="en-US" sz="2800" dirty="0">
            <a:latin typeface="+mn-ea"/>
            <a:ea typeface="+mn-ea"/>
          </a:endParaRPr>
        </a:p>
      </dgm:t>
    </dgm:pt>
    <dgm:pt modelId="{58DE50EF-5EC2-457D-BCC3-B65A79680F09}" type="parTrans" cxnId="{C5A2FE2F-45FD-4DE6-A626-49E5D1452060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EFBC0F83-50A1-47AB-8955-6C6536A20085}" type="sibTrans" cxnId="{C5A2FE2F-45FD-4DE6-A626-49E5D1452060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3F6EB82F-3E7B-4FE3-92A5-18EC2E98F2ED}">
      <dgm:prSet phldrT="[文字]" custT="1"/>
      <dgm:spPr/>
      <dgm:t>
        <a:bodyPr/>
        <a:lstStyle/>
        <a:p>
          <a:r>
            <a:rPr lang="zh-CN" altLang="en-US" sz="2400" dirty="0">
              <a:latin typeface="+mn-ea"/>
              <a:ea typeface="+mn-ea"/>
            </a:rPr>
            <a:t>愛丁堡大學的</a:t>
          </a:r>
          <a:r>
            <a:rPr lang="en-US" altLang="zh-CN" sz="2400" dirty="0">
              <a:latin typeface="+mn-ea"/>
              <a:ea typeface="+mn-ea"/>
            </a:rPr>
            <a:t>Koehn</a:t>
          </a:r>
          <a:r>
            <a:rPr lang="zh-CN" altLang="en-US" sz="2400" dirty="0">
              <a:latin typeface="+mn-ea"/>
              <a:ea typeface="+mn-ea"/>
            </a:rPr>
            <a:t>提出短語翻譯模型，進一步提高了機器翻譯的效果</a:t>
          </a:r>
          <a:endParaRPr lang="zh-HK" altLang="en-US" sz="2400" dirty="0">
            <a:latin typeface="+mn-ea"/>
            <a:ea typeface="+mn-ea"/>
          </a:endParaRPr>
        </a:p>
      </dgm:t>
    </dgm:pt>
    <dgm:pt modelId="{BAE61AF1-E45C-4D93-8636-7EF59C459D61}" type="parTrans" cxnId="{7B512F07-0605-4BA7-ABBD-B96A46CACBF1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2F433000-D0FF-48F5-9C31-7225EBA86377}" type="sibTrans" cxnId="{7B512F07-0605-4BA7-ABBD-B96A46CACBF1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43D51E70-D29E-4E56-B0F8-44D1FB3371B2}">
      <dgm:prSet phldrT="[文字]" custT="1"/>
      <dgm:spPr/>
      <dgm:t>
        <a:bodyPr/>
        <a:lstStyle/>
        <a:p>
          <a:r>
            <a:rPr lang="en-US" altLang="zh-HK" sz="2800" dirty="0">
              <a:latin typeface="+mn-ea"/>
              <a:ea typeface="+mn-ea"/>
            </a:rPr>
            <a:t>2014</a:t>
          </a:r>
          <a:endParaRPr lang="zh-HK" altLang="en-US" sz="2800" dirty="0">
            <a:latin typeface="+mn-ea"/>
            <a:ea typeface="+mn-ea"/>
          </a:endParaRPr>
        </a:p>
      </dgm:t>
    </dgm:pt>
    <dgm:pt modelId="{20B40BBC-9A99-4979-8654-2055C1BDA3F9}" type="parTrans" cxnId="{637B1DB0-FC73-4E43-BF1D-59563DBD9BB5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28ED81FE-81BB-4ECD-BFC3-471BC51D3F64}" type="sibTrans" cxnId="{637B1DB0-FC73-4E43-BF1D-59563DBD9BB5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82643094-955F-4747-9382-4E5385E68904}">
      <dgm:prSet phldrT="[文字]" custT="1"/>
      <dgm:spPr/>
      <dgm:t>
        <a:bodyPr/>
        <a:lstStyle/>
        <a:p>
          <a:r>
            <a:rPr lang="en-US" altLang="zh-CN" sz="2400" dirty="0">
              <a:latin typeface="+mn-ea"/>
              <a:ea typeface="+mn-ea"/>
            </a:rPr>
            <a:t>Google</a:t>
          </a:r>
          <a:r>
            <a:rPr lang="zh-CN" altLang="en-US" sz="2400" dirty="0">
              <a:latin typeface="+mn-ea"/>
              <a:ea typeface="+mn-ea"/>
            </a:rPr>
            <a:t>提出的</a:t>
          </a:r>
          <a:r>
            <a:rPr lang="zh-CN" altLang="en-US" sz="2400" dirty="0">
              <a:solidFill>
                <a:srgbClr val="00B0F0"/>
              </a:solidFill>
              <a:latin typeface="+mn-ea"/>
              <a:ea typeface="+mn-ea"/>
            </a:rPr>
            <a:t>神經網絡翻譯（</a:t>
          </a:r>
          <a:r>
            <a:rPr lang="en-US" altLang="zh-CN" sz="2400" dirty="0">
              <a:solidFill>
                <a:srgbClr val="00B0F0"/>
              </a:solidFill>
              <a:latin typeface="+mn-ea"/>
              <a:ea typeface="+mn-ea"/>
            </a:rPr>
            <a:t>NMT</a:t>
          </a:r>
          <a:r>
            <a:rPr lang="zh-CN" altLang="en-US" sz="2400" dirty="0">
              <a:solidFill>
                <a:srgbClr val="00B0F0"/>
              </a:solidFill>
              <a:latin typeface="+mn-ea"/>
              <a:ea typeface="+mn-ea"/>
            </a:rPr>
            <a:t>）</a:t>
          </a:r>
          <a:r>
            <a:rPr lang="zh-CN" altLang="en-US" sz="2400" dirty="0">
              <a:latin typeface="+mn-ea"/>
              <a:ea typeface="+mn-ea"/>
            </a:rPr>
            <a:t>模型面世</a:t>
          </a:r>
          <a:endParaRPr lang="zh-HK" altLang="en-US" sz="2400" dirty="0">
            <a:latin typeface="+mn-ea"/>
            <a:ea typeface="+mn-ea"/>
          </a:endParaRPr>
        </a:p>
      </dgm:t>
    </dgm:pt>
    <dgm:pt modelId="{FFBAF66E-175A-44EC-B403-AE18082D79D6}" type="parTrans" cxnId="{A0566054-C8CA-4555-9228-8B8B53ACE2BE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BB24FC15-E574-45A1-B92D-507D76083E48}" type="sibTrans" cxnId="{A0566054-C8CA-4555-9228-8B8B53ACE2BE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52E311B4-9198-4D99-A276-48E45A91566D}">
      <dgm:prSet custT="1"/>
      <dgm:spPr/>
      <dgm:t>
        <a:bodyPr/>
        <a:lstStyle/>
        <a:p>
          <a:r>
            <a:rPr lang="en-US" altLang="zh-HK" sz="2800" dirty="0">
              <a:latin typeface="+mn-ea"/>
              <a:ea typeface="+mn-ea"/>
            </a:rPr>
            <a:t>2018</a:t>
          </a:r>
          <a:endParaRPr lang="zh-HK" altLang="en-US" sz="2800" dirty="0">
            <a:latin typeface="+mn-ea"/>
            <a:ea typeface="+mn-ea"/>
          </a:endParaRPr>
        </a:p>
      </dgm:t>
    </dgm:pt>
    <dgm:pt modelId="{825CDA2B-19DD-47BD-B03B-15BCC5B10887}" type="parTrans" cxnId="{85393C86-B0E6-450A-A065-F8D797D269AC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AE0FF008-3751-40B2-9B4E-5F2D20987A91}" type="sibTrans" cxnId="{85393C86-B0E6-450A-A065-F8D797D269AC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511E93B4-B815-4627-9C1A-8FD29B946A2C}">
      <dgm:prSet custT="1"/>
      <dgm:spPr/>
      <dgm:t>
        <a:bodyPr/>
        <a:lstStyle/>
        <a:p>
          <a:r>
            <a:rPr lang="en-US" altLang="zh-CN" sz="2400" dirty="0">
              <a:latin typeface="+mn-ea"/>
              <a:ea typeface="+mn-ea"/>
            </a:rPr>
            <a:t>Microsoft</a:t>
          </a:r>
          <a:r>
            <a:rPr lang="zh-CN" altLang="en-US" sz="2400" dirty="0">
              <a:latin typeface="+mn-ea"/>
              <a:ea typeface="+mn-ea"/>
            </a:rPr>
            <a:t>宣布其</a:t>
          </a:r>
          <a:r>
            <a:rPr lang="en-US" altLang="zh-CN" sz="2400" dirty="0">
              <a:solidFill>
                <a:schemeClr val="tx1"/>
              </a:solidFill>
              <a:latin typeface="+mn-ea"/>
              <a:ea typeface="+mn-ea"/>
            </a:rPr>
            <a:t>NMT </a:t>
          </a:r>
          <a:r>
            <a:rPr lang="zh-CN" altLang="en-US" sz="2400" dirty="0">
              <a:solidFill>
                <a:schemeClr val="tx1"/>
              </a:solidFill>
              <a:latin typeface="+mn-ea"/>
              <a:ea typeface="+mn-ea"/>
            </a:rPr>
            <a:t>系統在中英翻譯上超過人類</a:t>
          </a:r>
          <a:endParaRPr lang="zh-HK" altLang="en-US" sz="2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93D2363-FF7C-480F-B7A4-C9999638BDE4}" type="parTrans" cxnId="{ECD1D3A7-E90E-4DEC-ACBC-A13F6A3E6BFA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42929FE0-CA34-4E9C-94B8-29E7A7D18AB6}" type="sibTrans" cxnId="{ECD1D3A7-E90E-4DEC-ACBC-A13F6A3E6BFA}">
      <dgm:prSet/>
      <dgm:spPr/>
      <dgm:t>
        <a:bodyPr/>
        <a:lstStyle/>
        <a:p>
          <a:endParaRPr lang="zh-HK" altLang="en-US">
            <a:latin typeface="+mn-ea"/>
            <a:ea typeface="+mn-ea"/>
          </a:endParaRPr>
        </a:p>
      </dgm:t>
    </dgm:pt>
    <dgm:pt modelId="{48DE2286-12B6-4D02-B765-8D450D5FD8ED}" type="pres">
      <dgm:prSet presAssocID="{E43174B3-7FB4-43B1-A5A4-39FB864DFF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0ABF6E-61C6-4905-A3D9-AFEDDA3275B0}" type="pres">
      <dgm:prSet presAssocID="{BE7BA564-C420-4155-8873-E48ACB9CAE98}" presName="composite" presStyleCnt="0"/>
      <dgm:spPr/>
    </dgm:pt>
    <dgm:pt modelId="{AA666096-DD88-4C35-A7AD-C803EFCBC3C2}" type="pres">
      <dgm:prSet presAssocID="{BE7BA564-C420-4155-8873-E48ACB9CAE9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3F657-23A1-4D6D-AD42-2B77D953575A}" type="pres">
      <dgm:prSet presAssocID="{BE7BA564-C420-4155-8873-E48ACB9CAE9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36899-55EC-4F76-A1B2-46A1BFA6FA48}" type="pres">
      <dgm:prSet presAssocID="{3D3A6ABF-78FA-4E31-8753-E5F3FF3A816D}" presName="sp" presStyleCnt="0"/>
      <dgm:spPr/>
    </dgm:pt>
    <dgm:pt modelId="{E2BAE2FF-4C6C-4E32-8B88-E8CFC9839914}" type="pres">
      <dgm:prSet presAssocID="{D2ABA2AF-ED3C-4D10-95D5-7FFFA011F845}" presName="composite" presStyleCnt="0"/>
      <dgm:spPr/>
    </dgm:pt>
    <dgm:pt modelId="{F3FED1B0-9490-4AFF-9858-8DD6BA9EAB4A}" type="pres">
      <dgm:prSet presAssocID="{D2ABA2AF-ED3C-4D10-95D5-7FFFA011F84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5CC76-4F4A-440D-9B3C-3800BD80DFA5}" type="pres">
      <dgm:prSet presAssocID="{D2ABA2AF-ED3C-4D10-95D5-7FFFA011F84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CF44F-0B74-482E-A98A-3EC606574A76}" type="pres">
      <dgm:prSet presAssocID="{EFBC0F83-50A1-47AB-8955-6C6536A20085}" presName="sp" presStyleCnt="0"/>
      <dgm:spPr/>
    </dgm:pt>
    <dgm:pt modelId="{9739BDED-A2F4-4A14-B89A-1A49D34863E7}" type="pres">
      <dgm:prSet presAssocID="{43D51E70-D29E-4E56-B0F8-44D1FB3371B2}" presName="composite" presStyleCnt="0"/>
      <dgm:spPr/>
    </dgm:pt>
    <dgm:pt modelId="{4EEF3CFC-E1A5-443E-9D6E-CAC08126F7F3}" type="pres">
      <dgm:prSet presAssocID="{43D51E70-D29E-4E56-B0F8-44D1FB3371B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CA905-E823-415E-A819-8C93DF64FA62}" type="pres">
      <dgm:prSet presAssocID="{43D51E70-D29E-4E56-B0F8-44D1FB3371B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377C-A42B-43A1-8DB7-24582F0E5D36}" type="pres">
      <dgm:prSet presAssocID="{28ED81FE-81BB-4ECD-BFC3-471BC51D3F64}" presName="sp" presStyleCnt="0"/>
      <dgm:spPr/>
    </dgm:pt>
    <dgm:pt modelId="{BC393901-3C36-422C-BC0A-47EB9DE0AA8E}" type="pres">
      <dgm:prSet presAssocID="{52E311B4-9198-4D99-A276-48E45A91566D}" presName="composite" presStyleCnt="0"/>
      <dgm:spPr/>
    </dgm:pt>
    <dgm:pt modelId="{3D3A5393-E1BC-48A3-81A9-88B54BCE4C2A}" type="pres">
      <dgm:prSet presAssocID="{52E311B4-9198-4D99-A276-48E45A91566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B1A81-D49C-47FA-B644-2C3E6998985F}" type="pres">
      <dgm:prSet presAssocID="{52E311B4-9198-4D99-A276-48E45A91566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B2E0A-96FC-4435-A9B2-D45C34152E2C}" type="presOf" srcId="{43D51E70-D29E-4E56-B0F8-44D1FB3371B2}" destId="{4EEF3CFC-E1A5-443E-9D6E-CAC08126F7F3}" srcOrd="0" destOrd="0" presId="urn:microsoft.com/office/officeart/2005/8/layout/chevron2"/>
    <dgm:cxn modelId="{5B71C7F7-0D7C-4DCC-81CF-D04BFECCE7B4}" type="presOf" srcId="{BE7BA564-C420-4155-8873-E48ACB9CAE98}" destId="{AA666096-DD88-4C35-A7AD-C803EFCBC3C2}" srcOrd="0" destOrd="0" presId="urn:microsoft.com/office/officeart/2005/8/layout/chevron2"/>
    <dgm:cxn modelId="{053623CE-AB1C-4A00-99CC-A27A8969D012}" type="presOf" srcId="{3F6EB82F-3E7B-4FE3-92A5-18EC2E98F2ED}" destId="{8255CC76-4F4A-440D-9B3C-3800BD80DFA5}" srcOrd="0" destOrd="0" presId="urn:microsoft.com/office/officeart/2005/8/layout/chevron2"/>
    <dgm:cxn modelId="{5D1A75CA-D81C-4D73-BF34-5664119BAAB2}" type="presOf" srcId="{511E93B4-B815-4627-9C1A-8FD29B946A2C}" destId="{DC1B1A81-D49C-47FA-B644-2C3E6998985F}" srcOrd="0" destOrd="0" presId="urn:microsoft.com/office/officeart/2005/8/layout/chevron2"/>
    <dgm:cxn modelId="{FF637BEC-F0EA-4E29-8969-44A5946A1169}" type="presOf" srcId="{BD4681BB-0CD5-469A-BA8C-AC7A9B07062F}" destId="{0573F657-23A1-4D6D-AD42-2B77D953575A}" srcOrd="0" destOrd="0" presId="urn:microsoft.com/office/officeart/2005/8/layout/chevron2"/>
    <dgm:cxn modelId="{BCDDD324-0978-4843-91FE-DB90505601AC}" srcId="{BE7BA564-C420-4155-8873-E48ACB9CAE98}" destId="{BD4681BB-0CD5-469A-BA8C-AC7A9B07062F}" srcOrd="0" destOrd="0" parTransId="{BFDBD3C6-E5A7-49F8-AF35-02955F0E05EC}" sibTransId="{23EE2CF5-7E20-412B-AF6A-90609AE7BBFE}"/>
    <dgm:cxn modelId="{ECD1D3A7-E90E-4DEC-ACBC-A13F6A3E6BFA}" srcId="{52E311B4-9198-4D99-A276-48E45A91566D}" destId="{511E93B4-B815-4627-9C1A-8FD29B946A2C}" srcOrd="0" destOrd="0" parTransId="{D93D2363-FF7C-480F-B7A4-C9999638BDE4}" sibTransId="{42929FE0-CA34-4E9C-94B8-29E7A7D18AB6}"/>
    <dgm:cxn modelId="{7B512F07-0605-4BA7-ABBD-B96A46CACBF1}" srcId="{D2ABA2AF-ED3C-4D10-95D5-7FFFA011F845}" destId="{3F6EB82F-3E7B-4FE3-92A5-18EC2E98F2ED}" srcOrd="0" destOrd="0" parTransId="{BAE61AF1-E45C-4D93-8636-7EF59C459D61}" sibTransId="{2F433000-D0FF-48F5-9C31-7225EBA86377}"/>
    <dgm:cxn modelId="{80260E9C-EF0E-4A0B-A5ED-DFB2DAA0CA9E}" type="presOf" srcId="{E43174B3-7FB4-43B1-A5A4-39FB864DFF40}" destId="{48DE2286-12B6-4D02-B765-8D450D5FD8ED}" srcOrd="0" destOrd="0" presId="urn:microsoft.com/office/officeart/2005/8/layout/chevron2"/>
    <dgm:cxn modelId="{C5A2FE2F-45FD-4DE6-A626-49E5D1452060}" srcId="{E43174B3-7FB4-43B1-A5A4-39FB864DFF40}" destId="{D2ABA2AF-ED3C-4D10-95D5-7FFFA011F845}" srcOrd="1" destOrd="0" parTransId="{58DE50EF-5EC2-457D-BCC3-B65A79680F09}" sibTransId="{EFBC0F83-50A1-47AB-8955-6C6536A20085}"/>
    <dgm:cxn modelId="{A0566054-C8CA-4555-9228-8B8B53ACE2BE}" srcId="{43D51E70-D29E-4E56-B0F8-44D1FB3371B2}" destId="{82643094-955F-4747-9382-4E5385E68904}" srcOrd="0" destOrd="0" parTransId="{FFBAF66E-175A-44EC-B403-AE18082D79D6}" sibTransId="{BB24FC15-E574-45A1-B92D-507D76083E48}"/>
    <dgm:cxn modelId="{ABE3E75F-9FF8-4437-B033-06F9BDF89791}" type="presOf" srcId="{82643094-955F-4747-9382-4E5385E68904}" destId="{F19CA905-E823-415E-A819-8C93DF64FA62}" srcOrd="0" destOrd="0" presId="urn:microsoft.com/office/officeart/2005/8/layout/chevron2"/>
    <dgm:cxn modelId="{E676D3E8-DBB3-4981-A2E3-A66CEAD31CC8}" type="presOf" srcId="{52E311B4-9198-4D99-A276-48E45A91566D}" destId="{3D3A5393-E1BC-48A3-81A9-88B54BCE4C2A}" srcOrd="0" destOrd="0" presId="urn:microsoft.com/office/officeart/2005/8/layout/chevron2"/>
    <dgm:cxn modelId="{637B1DB0-FC73-4E43-BF1D-59563DBD9BB5}" srcId="{E43174B3-7FB4-43B1-A5A4-39FB864DFF40}" destId="{43D51E70-D29E-4E56-B0F8-44D1FB3371B2}" srcOrd="2" destOrd="0" parTransId="{20B40BBC-9A99-4979-8654-2055C1BDA3F9}" sibTransId="{28ED81FE-81BB-4ECD-BFC3-471BC51D3F64}"/>
    <dgm:cxn modelId="{A5A39FA0-0726-4DF1-B68D-D3D97F04F450}" type="presOf" srcId="{D2ABA2AF-ED3C-4D10-95D5-7FFFA011F845}" destId="{F3FED1B0-9490-4AFF-9858-8DD6BA9EAB4A}" srcOrd="0" destOrd="0" presId="urn:microsoft.com/office/officeart/2005/8/layout/chevron2"/>
    <dgm:cxn modelId="{E8589DDB-FCA2-4942-B89B-CD03E5434C3B}" srcId="{E43174B3-7FB4-43B1-A5A4-39FB864DFF40}" destId="{BE7BA564-C420-4155-8873-E48ACB9CAE98}" srcOrd="0" destOrd="0" parTransId="{DA938A79-081B-47BB-AAFD-6E15823DC965}" sibTransId="{3D3A6ABF-78FA-4E31-8753-E5F3FF3A816D}"/>
    <dgm:cxn modelId="{85393C86-B0E6-450A-A065-F8D797D269AC}" srcId="{E43174B3-7FB4-43B1-A5A4-39FB864DFF40}" destId="{52E311B4-9198-4D99-A276-48E45A91566D}" srcOrd="3" destOrd="0" parTransId="{825CDA2B-19DD-47BD-B03B-15BCC5B10887}" sibTransId="{AE0FF008-3751-40B2-9B4E-5F2D20987A91}"/>
    <dgm:cxn modelId="{D56D98CC-2504-4B46-83F2-240796738E90}" type="presParOf" srcId="{48DE2286-12B6-4D02-B765-8D450D5FD8ED}" destId="{0C0ABF6E-61C6-4905-A3D9-AFEDDA3275B0}" srcOrd="0" destOrd="0" presId="urn:microsoft.com/office/officeart/2005/8/layout/chevron2"/>
    <dgm:cxn modelId="{E339B47D-B8F9-47D4-8E6E-BBF3B446898E}" type="presParOf" srcId="{0C0ABF6E-61C6-4905-A3D9-AFEDDA3275B0}" destId="{AA666096-DD88-4C35-A7AD-C803EFCBC3C2}" srcOrd="0" destOrd="0" presId="urn:microsoft.com/office/officeart/2005/8/layout/chevron2"/>
    <dgm:cxn modelId="{4576F3FD-B87D-4A51-A5DB-FB708FBCF4AC}" type="presParOf" srcId="{0C0ABF6E-61C6-4905-A3D9-AFEDDA3275B0}" destId="{0573F657-23A1-4D6D-AD42-2B77D953575A}" srcOrd="1" destOrd="0" presId="urn:microsoft.com/office/officeart/2005/8/layout/chevron2"/>
    <dgm:cxn modelId="{17F2E65C-593C-4E2A-8154-A5AB0934822C}" type="presParOf" srcId="{48DE2286-12B6-4D02-B765-8D450D5FD8ED}" destId="{96136899-55EC-4F76-A1B2-46A1BFA6FA48}" srcOrd="1" destOrd="0" presId="urn:microsoft.com/office/officeart/2005/8/layout/chevron2"/>
    <dgm:cxn modelId="{B5C56E2B-8F09-48BC-9AFB-581B76871EC6}" type="presParOf" srcId="{48DE2286-12B6-4D02-B765-8D450D5FD8ED}" destId="{E2BAE2FF-4C6C-4E32-8B88-E8CFC9839914}" srcOrd="2" destOrd="0" presId="urn:microsoft.com/office/officeart/2005/8/layout/chevron2"/>
    <dgm:cxn modelId="{2C3D5CD1-8207-42D2-8400-367E65EAD81F}" type="presParOf" srcId="{E2BAE2FF-4C6C-4E32-8B88-E8CFC9839914}" destId="{F3FED1B0-9490-4AFF-9858-8DD6BA9EAB4A}" srcOrd="0" destOrd="0" presId="urn:microsoft.com/office/officeart/2005/8/layout/chevron2"/>
    <dgm:cxn modelId="{90CF518F-E286-4F37-BF0D-9405825417FF}" type="presParOf" srcId="{E2BAE2FF-4C6C-4E32-8B88-E8CFC9839914}" destId="{8255CC76-4F4A-440D-9B3C-3800BD80DFA5}" srcOrd="1" destOrd="0" presId="urn:microsoft.com/office/officeart/2005/8/layout/chevron2"/>
    <dgm:cxn modelId="{810F667D-68CD-417A-860A-91ACB7D87323}" type="presParOf" srcId="{48DE2286-12B6-4D02-B765-8D450D5FD8ED}" destId="{672CF44F-0B74-482E-A98A-3EC606574A76}" srcOrd="3" destOrd="0" presId="urn:microsoft.com/office/officeart/2005/8/layout/chevron2"/>
    <dgm:cxn modelId="{944480A3-0BD1-4C9E-8FDF-5F3CA5CE69C9}" type="presParOf" srcId="{48DE2286-12B6-4D02-B765-8D450D5FD8ED}" destId="{9739BDED-A2F4-4A14-B89A-1A49D34863E7}" srcOrd="4" destOrd="0" presId="urn:microsoft.com/office/officeart/2005/8/layout/chevron2"/>
    <dgm:cxn modelId="{459E21E7-2238-42B7-A69A-80F067A00F52}" type="presParOf" srcId="{9739BDED-A2F4-4A14-B89A-1A49D34863E7}" destId="{4EEF3CFC-E1A5-443E-9D6E-CAC08126F7F3}" srcOrd="0" destOrd="0" presId="urn:microsoft.com/office/officeart/2005/8/layout/chevron2"/>
    <dgm:cxn modelId="{BB0D4902-0536-418B-8916-5B7EFF8D9997}" type="presParOf" srcId="{9739BDED-A2F4-4A14-B89A-1A49D34863E7}" destId="{F19CA905-E823-415E-A819-8C93DF64FA62}" srcOrd="1" destOrd="0" presId="urn:microsoft.com/office/officeart/2005/8/layout/chevron2"/>
    <dgm:cxn modelId="{082EF834-7AE4-4665-ABFB-7499E4C34205}" type="presParOf" srcId="{48DE2286-12B6-4D02-B765-8D450D5FD8ED}" destId="{AA59377C-A42B-43A1-8DB7-24582F0E5D36}" srcOrd="5" destOrd="0" presId="urn:microsoft.com/office/officeart/2005/8/layout/chevron2"/>
    <dgm:cxn modelId="{350D09D2-232D-42CC-B445-B9981204C1A7}" type="presParOf" srcId="{48DE2286-12B6-4D02-B765-8D450D5FD8ED}" destId="{BC393901-3C36-422C-BC0A-47EB9DE0AA8E}" srcOrd="6" destOrd="0" presId="urn:microsoft.com/office/officeart/2005/8/layout/chevron2"/>
    <dgm:cxn modelId="{897E0A97-6972-44D8-87A3-5017A65E2D7F}" type="presParOf" srcId="{BC393901-3C36-422C-BC0A-47EB9DE0AA8E}" destId="{3D3A5393-E1BC-48A3-81A9-88B54BCE4C2A}" srcOrd="0" destOrd="0" presId="urn:microsoft.com/office/officeart/2005/8/layout/chevron2"/>
    <dgm:cxn modelId="{B4AA1358-D46E-46F1-8483-CAC6095A51B1}" type="presParOf" srcId="{BC393901-3C36-422C-BC0A-47EB9DE0AA8E}" destId="{DC1B1A81-D49C-47FA-B644-2C3E699898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8A11F-9201-4213-8094-8FF6AA919C1D}">
      <dsp:nvSpPr>
        <dsp:cNvPr id="0" name=""/>
        <dsp:cNvSpPr/>
      </dsp:nvSpPr>
      <dsp:spPr>
        <a:xfrm>
          <a:off x="2909324" y="749198"/>
          <a:ext cx="4995504" cy="4995504"/>
        </a:xfrm>
        <a:prstGeom prst="blockArc">
          <a:avLst>
            <a:gd name="adj1" fmla="val 11880000"/>
            <a:gd name="adj2" fmla="val 16200000"/>
            <a:gd name="adj3" fmla="val 463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78C4B-25F8-4E2B-944C-2A4649D2CE99}">
      <dsp:nvSpPr>
        <dsp:cNvPr id="0" name=""/>
        <dsp:cNvSpPr/>
      </dsp:nvSpPr>
      <dsp:spPr>
        <a:xfrm>
          <a:off x="2909324" y="749198"/>
          <a:ext cx="4995504" cy="4995504"/>
        </a:xfrm>
        <a:prstGeom prst="blockArc">
          <a:avLst>
            <a:gd name="adj1" fmla="val 7560000"/>
            <a:gd name="adj2" fmla="val 11880000"/>
            <a:gd name="adj3" fmla="val 463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B30C2-0E66-47F2-8124-B3E34C0F7F70}">
      <dsp:nvSpPr>
        <dsp:cNvPr id="0" name=""/>
        <dsp:cNvSpPr/>
      </dsp:nvSpPr>
      <dsp:spPr>
        <a:xfrm>
          <a:off x="2909324" y="749198"/>
          <a:ext cx="4995504" cy="4995504"/>
        </a:xfrm>
        <a:prstGeom prst="blockArc">
          <a:avLst>
            <a:gd name="adj1" fmla="val 3240000"/>
            <a:gd name="adj2" fmla="val 7560000"/>
            <a:gd name="adj3" fmla="val 463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76564-8E82-486D-B5CC-1C1298B1ECA2}">
      <dsp:nvSpPr>
        <dsp:cNvPr id="0" name=""/>
        <dsp:cNvSpPr/>
      </dsp:nvSpPr>
      <dsp:spPr>
        <a:xfrm>
          <a:off x="2909324" y="749198"/>
          <a:ext cx="4995504" cy="4995504"/>
        </a:xfrm>
        <a:prstGeom prst="blockArc">
          <a:avLst>
            <a:gd name="adj1" fmla="val 20520000"/>
            <a:gd name="adj2" fmla="val 3240000"/>
            <a:gd name="adj3" fmla="val 46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C0341-3644-471B-900C-D32473032545}">
      <dsp:nvSpPr>
        <dsp:cNvPr id="0" name=""/>
        <dsp:cNvSpPr/>
      </dsp:nvSpPr>
      <dsp:spPr>
        <a:xfrm>
          <a:off x="2909324" y="749198"/>
          <a:ext cx="4995504" cy="4995504"/>
        </a:xfrm>
        <a:prstGeom prst="blockArc">
          <a:avLst>
            <a:gd name="adj1" fmla="val 16200000"/>
            <a:gd name="adj2" fmla="val 20520000"/>
            <a:gd name="adj3" fmla="val 463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C5032-5954-412B-B2EC-6DB2AA89E16F}">
      <dsp:nvSpPr>
        <dsp:cNvPr id="0" name=""/>
        <dsp:cNvSpPr/>
      </dsp:nvSpPr>
      <dsp:spPr>
        <a:xfrm>
          <a:off x="4258601" y="2098474"/>
          <a:ext cx="2296951" cy="22969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人類語言的複雜性</a:t>
          </a:r>
          <a:endParaRPr lang="zh-HK" altLang="en-US" sz="34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594982" y="2434855"/>
        <a:ext cx="1624189" cy="1624189"/>
      </dsp:txXfrm>
    </dsp:sp>
    <dsp:sp modelId="{3A2521D7-AEEB-468E-829E-7FE618E5CE06}">
      <dsp:nvSpPr>
        <dsp:cNvPr id="0" name=""/>
        <dsp:cNvSpPr/>
      </dsp:nvSpPr>
      <dsp:spPr>
        <a:xfrm>
          <a:off x="4603143" y="3148"/>
          <a:ext cx="1607866" cy="16078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結構</a:t>
          </a:r>
          <a:endParaRPr lang="zh-HK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4838610" y="238615"/>
        <a:ext cx="1136932" cy="1136932"/>
      </dsp:txXfrm>
    </dsp:sp>
    <dsp:sp modelId="{33EC1651-82CC-41BF-BE97-17C146362D85}">
      <dsp:nvSpPr>
        <dsp:cNvPr id="0" name=""/>
        <dsp:cNvSpPr/>
      </dsp:nvSpPr>
      <dsp:spPr>
        <a:xfrm>
          <a:off x="6923597" y="1689056"/>
          <a:ext cx="1607866" cy="16078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語義</a:t>
          </a:r>
          <a:endParaRPr lang="zh-HK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7159064" y="1924523"/>
        <a:ext cx="1136932" cy="1136932"/>
      </dsp:txXfrm>
    </dsp:sp>
    <dsp:sp modelId="{E05193F6-CDF1-42CE-A218-650787380A41}">
      <dsp:nvSpPr>
        <dsp:cNvPr id="0" name=""/>
        <dsp:cNvSpPr/>
      </dsp:nvSpPr>
      <dsp:spPr>
        <a:xfrm>
          <a:off x="6037262" y="4416912"/>
          <a:ext cx="1607866" cy="16078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en-US" sz="32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知識</a:t>
          </a:r>
        </a:p>
      </dsp:txBody>
      <dsp:txXfrm>
        <a:off x="6272729" y="4652379"/>
        <a:ext cx="1136932" cy="1136932"/>
      </dsp:txXfrm>
    </dsp:sp>
    <dsp:sp modelId="{693D4F2B-2048-4839-9091-58435C7D2E0D}">
      <dsp:nvSpPr>
        <dsp:cNvPr id="0" name=""/>
        <dsp:cNvSpPr/>
      </dsp:nvSpPr>
      <dsp:spPr>
        <a:xfrm>
          <a:off x="3169024" y="4416912"/>
          <a:ext cx="1607866" cy="16078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時空</a:t>
          </a:r>
          <a:endParaRPr lang="zh-HK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404491" y="4652379"/>
        <a:ext cx="1136932" cy="1136932"/>
      </dsp:txXfrm>
    </dsp:sp>
    <dsp:sp modelId="{E9B2C722-C3B7-4F2A-8B34-DFAFA490BCF9}">
      <dsp:nvSpPr>
        <dsp:cNvPr id="0" name=""/>
        <dsp:cNvSpPr/>
      </dsp:nvSpPr>
      <dsp:spPr>
        <a:xfrm>
          <a:off x="2282690" y="1689056"/>
          <a:ext cx="1607866" cy="16078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應用</a:t>
          </a:r>
          <a:endParaRPr lang="zh-HK" altLang="en-US" sz="32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2518157" y="1924523"/>
        <a:ext cx="1136932" cy="1136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FBBF3-09E1-4D8A-A129-FC7C1F3E6F90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4AFD1-5B6F-4060-881C-4F3ACACDA5B9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9CF48-0735-4B9B-8A9E-BF0BDA593E75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93A9D-E2E9-43D4-B952-323A29FF1D1D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傳統語言理解方法</a:t>
          </a:r>
          <a:endParaRPr lang="zh-HK" altLang="en-US" sz="4800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3720638" y="315702"/>
        <a:ext cx="3074323" cy="1537161"/>
      </dsp:txXfrm>
    </dsp:sp>
    <dsp:sp modelId="{D27D0EF8-59E0-40AD-8D32-EB94CCFACAAB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詞法</a:t>
          </a:r>
          <a:r>
            <a:rPr lang="zh-HK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分析</a:t>
          </a:r>
        </a:p>
      </dsp:txBody>
      <dsp:txXfrm>
        <a:off x="706" y="2498473"/>
        <a:ext cx="3074323" cy="1537161"/>
      </dsp:txXfrm>
    </dsp:sp>
    <dsp:sp modelId="{B4339A15-06AE-420E-A9FF-2979A2B340C7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句法</a:t>
          </a:r>
          <a:r>
            <a:rPr lang="zh-HK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分析</a:t>
          </a:r>
        </a:p>
      </dsp:txBody>
      <dsp:txXfrm>
        <a:off x="3720638" y="2498473"/>
        <a:ext cx="3074323" cy="1537161"/>
      </dsp:txXfrm>
    </dsp:sp>
    <dsp:sp modelId="{A328E77F-A5CE-4C09-B4D9-9CCA1E0429DA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語義</a:t>
          </a:r>
          <a:r>
            <a:rPr lang="zh-HK" altLang="en-US" sz="4800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分析</a:t>
          </a:r>
        </a:p>
      </dsp:txBody>
      <dsp:txXfrm>
        <a:off x="7440570" y="2498473"/>
        <a:ext cx="3074323" cy="15371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66096-DD88-4C35-A7AD-C803EFCBC3C2}">
      <dsp:nvSpPr>
        <dsp:cNvPr id="0" name=""/>
        <dsp:cNvSpPr/>
      </dsp:nvSpPr>
      <dsp:spPr>
        <a:xfrm rot="5400000">
          <a:off x="-286544" y="290713"/>
          <a:ext cx="1910294" cy="133720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早期的機器翻譯</a:t>
          </a:r>
          <a:endParaRPr lang="zh-HK" altLang="en-US" sz="2000" kern="1200" dirty="0"/>
        </a:p>
      </dsp:txBody>
      <dsp:txXfrm rot="-5400000">
        <a:off x="1" y="672772"/>
        <a:ext cx="1337205" cy="573089"/>
      </dsp:txXfrm>
    </dsp:sp>
    <dsp:sp modelId="{0573F657-23A1-4D6D-AD42-2B77D953575A}">
      <dsp:nvSpPr>
        <dsp:cNvPr id="0" name=""/>
        <dsp:cNvSpPr/>
      </dsp:nvSpPr>
      <dsp:spPr>
        <a:xfrm rot="5400000">
          <a:off x="4562280" y="-3220905"/>
          <a:ext cx="1242344" cy="769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/>
            <a:t>美蘇軍備競賽時代：美國投入重金發展俄英翻譯，而蘇聯則發展英俄翻譯 </a:t>
          </a:r>
          <a:endParaRPr lang="zh-HK" alt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>
              <a:sym typeface="Wingdings" panose="05000000000000000000" pitchFamily="2" charset="2"/>
            </a:rPr>
            <a:t>基本上以</a:t>
          </a:r>
          <a:r>
            <a:rPr lang="zh-CN" altLang="en-US" sz="2200" kern="1200" dirty="0">
              <a:solidFill>
                <a:srgbClr val="00B0F0"/>
              </a:solidFill>
              <a:sym typeface="Wingdings" panose="05000000000000000000" pitchFamily="2" charset="2"/>
            </a:rPr>
            <a:t>失敗收場</a:t>
          </a:r>
          <a:endParaRPr lang="zh-HK" altLang="en-US" sz="2200" kern="1200" dirty="0">
            <a:solidFill>
              <a:srgbClr val="00B0F0"/>
            </a:solidFill>
          </a:endParaRPr>
        </a:p>
      </dsp:txBody>
      <dsp:txXfrm rot="-5400000">
        <a:off x="1337205" y="64816"/>
        <a:ext cx="7631848" cy="1121052"/>
      </dsp:txXfrm>
    </dsp:sp>
    <dsp:sp modelId="{F3FED1B0-9490-4AFF-9858-8DD6BA9EAB4A}">
      <dsp:nvSpPr>
        <dsp:cNvPr id="0" name=""/>
        <dsp:cNvSpPr/>
      </dsp:nvSpPr>
      <dsp:spPr>
        <a:xfrm rot="5400000">
          <a:off x="-286544" y="2009992"/>
          <a:ext cx="1910294" cy="1337205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20 </a:t>
          </a:r>
          <a:r>
            <a:rPr lang="zh-CN" altLang="en-US" sz="2000" kern="1200" dirty="0"/>
            <a:t>世紀 </a:t>
          </a:r>
          <a:r>
            <a:rPr lang="en-US" altLang="zh-CN" sz="2000" kern="1200" dirty="0"/>
            <a:t>70 </a:t>
          </a:r>
          <a:r>
            <a:rPr lang="zh-CN" altLang="en-US" sz="2000" kern="1200" dirty="0"/>
            <a:t>年代後期</a:t>
          </a:r>
          <a:endParaRPr lang="zh-HK" altLang="en-US" sz="2000" kern="1200" dirty="0"/>
        </a:p>
      </dsp:txBody>
      <dsp:txXfrm rot="-5400000">
        <a:off x="1" y="2392051"/>
        <a:ext cx="1337205" cy="573089"/>
      </dsp:txXfrm>
    </dsp:sp>
    <dsp:sp modelId="{8255CC76-4F4A-440D-9B3C-3800BD80DFA5}">
      <dsp:nvSpPr>
        <dsp:cNvPr id="0" name=""/>
        <dsp:cNvSpPr/>
      </dsp:nvSpPr>
      <dsp:spPr>
        <a:xfrm rot="5400000">
          <a:off x="4562607" y="-1501953"/>
          <a:ext cx="1241691" cy="769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/>
            <a:t>加拿大蒙特利爾大學與加拿大聯邦政府翻譯局聯合開發的</a:t>
          </a:r>
          <a:r>
            <a:rPr lang="en-US" altLang="zh-CN" sz="2200" kern="1200" dirty="0"/>
            <a:t>TAUM-METEO </a:t>
          </a:r>
          <a:r>
            <a:rPr lang="zh-CN" altLang="en-US" sz="2200" kern="1200" dirty="0"/>
            <a:t>系統，可用</a:t>
          </a:r>
          <a:r>
            <a:rPr lang="zh-HK" altLang="en-US" sz="2200" kern="1200" dirty="0"/>
            <a:t>於</a:t>
          </a:r>
          <a:r>
            <a:rPr lang="zh-CN" altLang="en-US" sz="2200" kern="1200" dirty="0">
              <a:solidFill>
                <a:srgbClr val="00B0F0"/>
              </a:solidFill>
            </a:rPr>
            <a:t>翻譯氣象預報</a:t>
          </a:r>
          <a:endParaRPr lang="zh-HK" altLang="en-US" sz="2200" kern="1200" dirty="0">
            <a:solidFill>
              <a:srgbClr val="00B0F0"/>
            </a:solidFill>
          </a:endParaRPr>
        </a:p>
      </dsp:txBody>
      <dsp:txXfrm rot="-5400000">
        <a:off x="1337206" y="1784062"/>
        <a:ext cx="7631880" cy="1120463"/>
      </dsp:txXfrm>
    </dsp:sp>
    <dsp:sp modelId="{4EEF3CFC-E1A5-443E-9D6E-CAC08126F7F3}">
      <dsp:nvSpPr>
        <dsp:cNvPr id="0" name=""/>
        <dsp:cNvSpPr/>
      </dsp:nvSpPr>
      <dsp:spPr>
        <a:xfrm rot="5400000">
          <a:off x="-286544" y="3729271"/>
          <a:ext cx="1910294" cy="1337205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000" kern="1200" dirty="0"/>
            <a:t>20 </a:t>
          </a:r>
          <a:r>
            <a:rPr lang="zh-HK" altLang="en-US" sz="2000" kern="1200" dirty="0"/>
            <a:t>世紀 </a:t>
          </a:r>
          <a:r>
            <a:rPr lang="en-US" altLang="zh-HK" sz="2000" kern="1200" dirty="0"/>
            <a:t>80 </a:t>
          </a:r>
          <a:r>
            <a:rPr lang="zh-HK" altLang="en-US" sz="2000" kern="1200" dirty="0"/>
            <a:t>年代末</a:t>
          </a:r>
        </a:p>
      </dsp:txBody>
      <dsp:txXfrm rot="-5400000">
        <a:off x="1" y="4111330"/>
        <a:ext cx="1337205" cy="573089"/>
      </dsp:txXfrm>
    </dsp:sp>
    <dsp:sp modelId="{F19CA905-E823-415E-A819-8C93DF64FA62}">
      <dsp:nvSpPr>
        <dsp:cNvPr id="0" name=""/>
        <dsp:cNvSpPr/>
      </dsp:nvSpPr>
      <dsp:spPr>
        <a:xfrm rot="5400000">
          <a:off x="4562607" y="217325"/>
          <a:ext cx="1241691" cy="76924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/>
            <a:t>基</a:t>
          </a:r>
          <a:r>
            <a:rPr lang="zh-HK" altLang="en-US" sz="2200" kern="1200" dirty="0"/>
            <a:t>於</a:t>
          </a:r>
          <a:r>
            <a:rPr lang="zh-CN" altLang="en-US" sz="2200" kern="1200" dirty="0"/>
            <a:t>規則的翻譯，包括</a:t>
          </a:r>
          <a:r>
            <a:rPr lang="zh-CN" altLang="en-US" sz="2200" kern="1200" dirty="0">
              <a:solidFill>
                <a:srgbClr val="00B0F0"/>
              </a:solidFill>
            </a:rPr>
            <a:t>直接翻譯法</a:t>
          </a:r>
          <a:r>
            <a:rPr lang="zh-CN" altLang="en-US" sz="2200" kern="1200" dirty="0">
              <a:solidFill>
                <a:schemeClr val="tx1"/>
              </a:solidFill>
            </a:rPr>
            <a:t>、</a:t>
          </a:r>
          <a:r>
            <a:rPr lang="zh-CN" altLang="en-US" sz="2200" kern="1200" dirty="0">
              <a:solidFill>
                <a:srgbClr val="00B0F0"/>
              </a:solidFill>
            </a:rPr>
            <a:t>轉換翻譯法</a:t>
          </a:r>
          <a:r>
            <a:rPr lang="zh-CN" altLang="en-US" sz="2200" kern="1200" dirty="0">
              <a:solidFill>
                <a:schemeClr val="tx1"/>
              </a:solidFill>
            </a:rPr>
            <a:t>和</a:t>
          </a:r>
          <a:r>
            <a:rPr lang="zh-CN" altLang="en-US" sz="2200" kern="1200" dirty="0">
              <a:solidFill>
                <a:srgbClr val="00B0F0"/>
              </a:solidFill>
            </a:rPr>
            <a:t>中介語翻譯法</a:t>
          </a:r>
          <a:endParaRPr lang="zh-HK" altLang="en-US" sz="2200" kern="1200" dirty="0">
            <a:solidFill>
              <a:srgbClr val="00B0F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kern="1200" dirty="0"/>
            <a:t>所有方法均需要利用大量語言學知識，</a:t>
          </a:r>
          <a:r>
            <a:rPr lang="zh-CN" altLang="en-US" sz="2200" kern="1200" dirty="0">
              <a:solidFill>
                <a:srgbClr val="00B0F0"/>
              </a:solidFill>
            </a:rPr>
            <a:t>實用</a:t>
          </a:r>
          <a:r>
            <a:rPr lang="zh-HK" altLang="en-US" sz="2200" kern="1200" dirty="0">
              <a:solidFill>
                <a:srgbClr val="00B0F0"/>
              </a:solidFill>
            </a:rPr>
            <a:t>性</a:t>
          </a:r>
          <a:r>
            <a:rPr lang="zh-CN" altLang="en-US" sz="2200" kern="1200" dirty="0">
              <a:solidFill>
                <a:srgbClr val="00B0F0"/>
              </a:solidFill>
            </a:rPr>
            <a:t>低</a:t>
          </a:r>
          <a:endParaRPr lang="zh-HK" altLang="en-US" sz="2200" kern="1200" dirty="0">
            <a:solidFill>
              <a:srgbClr val="00B0F0"/>
            </a:solidFill>
          </a:endParaRPr>
        </a:p>
      </dsp:txBody>
      <dsp:txXfrm rot="-5400000">
        <a:off x="1337206" y="3503340"/>
        <a:ext cx="7631880" cy="1120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66096-DD88-4C35-A7AD-C803EFCBC3C2}">
      <dsp:nvSpPr>
        <dsp:cNvPr id="0" name=""/>
        <dsp:cNvSpPr/>
      </dsp:nvSpPr>
      <dsp:spPr>
        <a:xfrm rot="5400000">
          <a:off x="-261140" y="264138"/>
          <a:ext cx="1740936" cy="12186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800" kern="1200" dirty="0">
              <a:latin typeface="+mn-ea"/>
              <a:ea typeface="+mn-ea"/>
            </a:rPr>
            <a:t>1993</a:t>
          </a:r>
          <a:endParaRPr lang="zh-HK" altLang="en-US" sz="2800" kern="1200" dirty="0">
            <a:latin typeface="+mn-ea"/>
            <a:ea typeface="+mn-ea"/>
          </a:endParaRPr>
        </a:p>
      </dsp:txBody>
      <dsp:txXfrm rot="-5400000">
        <a:off x="1" y="612326"/>
        <a:ext cx="1218655" cy="522281"/>
      </dsp:txXfrm>
    </dsp:sp>
    <dsp:sp modelId="{0573F657-23A1-4D6D-AD42-2B77D953575A}">
      <dsp:nvSpPr>
        <dsp:cNvPr id="0" name=""/>
        <dsp:cNvSpPr/>
      </dsp:nvSpPr>
      <dsp:spPr>
        <a:xfrm rot="5400000">
          <a:off x="4621873" y="-3400219"/>
          <a:ext cx="1131608" cy="7938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100" kern="1200" dirty="0">
              <a:latin typeface="+mn-ea"/>
              <a:ea typeface="+mn-ea"/>
            </a:rPr>
            <a:t>現代</a:t>
          </a:r>
          <a:r>
            <a:rPr lang="zh-CN" altLang="en-US" sz="2100" kern="1200" dirty="0">
              <a:solidFill>
                <a:srgbClr val="00B0F0"/>
              </a:solidFill>
              <a:latin typeface="+mn-ea"/>
              <a:ea typeface="+mn-ea"/>
            </a:rPr>
            <a:t>統計機器翻譯 （</a:t>
          </a:r>
          <a:r>
            <a:rPr lang="en-US" altLang="zh-CN" sz="2100" kern="1200" dirty="0">
              <a:solidFill>
                <a:srgbClr val="00B0F0"/>
              </a:solidFill>
              <a:latin typeface="+mn-ea"/>
              <a:ea typeface="+mn-ea"/>
            </a:rPr>
            <a:t>SMT </a:t>
          </a:r>
          <a:r>
            <a:rPr lang="zh-CN" altLang="en-US" sz="2100" kern="1200" dirty="0">
              <a:solidFill>
                <a:srgbClr val="00B0F0"/>
              </a:solidFill>
              <a:latin typeface="+mn-ea"/>
              <a:ea typeface="+mn-ea"/>
            </a:rPr>
            <a:t>）</a:t>
          </a:r>
          <a:r>
            <a:rPr lang="zh-CN" altLang="en-US" sz="2100" kern="1200" dirty="0">
              <a:latin typeface="+mn-ea"/>
              <a:ea typeface="+mn-ea"/>
            </a:rPr>
            <a:t>方法：不需要人爲設計的語言學知識，只需要足够多的雙語對應語料，機器即可學習到這兩種語言的對應關係 </a:t>
          </a:r>
          <a:r>
            <a:rPr lang="en-US" altLang="zh-CN" sz="2100" kern="1200" dirty="0">
              <a:latin typeface="+mn-ea"/>
              <a:ea typeface="+mn-ea"/>
              <a:sym typeface="Wingdings" panose="05000000000000000000" pitchFamily="2" charset="2"/>
            </a:rPr>
            <a:t> </a:t>
          </a:r>
          <a:r>
            <a:rPr lang="zh-CN" altLang="en-US" sz="2100" kern="1200" dirty="0">
              <a:solidFill>
                <a:srgbClr val="00B0F0"/>
              </a:solidFill>
              <a:latin typeface="+mn-ea"/>
              <a:ea typeface="+mn-ea"/>
            </a:rPr>
            <a:t>極大减輕了機器翻譯所需的資源</a:t>
          </a:r>
          <a:endParaRPr lang="zh-HK" altLang="en-US" sz="2100" kern="1200" dirty="0">
            <a:solidFill>
              <a:srgbClr val="00B0F0"/>
            </a:solidFill>
            <a:latin typeface="+mn-ea"/>
            <a:ea typeface="+mn-ea"/>
          </a:endParaRPr>
        </a:p>
      </dsp:txBody>
      <dsp:txXfrm rot="-5400000">
        <a:off x="1218656" y="58239"/>
        <a:ext cx="7882803" cy="1021126"/>
      </dsp:txXfrm>
    </dsp:sp>
    <dsp:sp modelId="{F3FED1B0-9490-4AFF-9858-8DD6BA9EAB4A}">
      <dsp:nvSpPr>
        <dsp:cNvPr id="0" name=""/>
        <dsp:cNvSpPr/>
      </dsp:nvSpPr>
      <dsp:spPr>
        <a:xfrm rot="5400000">
          <a:off x="-261140" y="1862524"/>
          <a:ext cx="1740936" cy="12186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>
              <a:latin typeface="+mn-ea"/>
              <a:ea typeface="+mn-ea"/>
            </a:rPr>
            <a:t>2003</a:t>
          </a:r>
          <a:endParaRPr lang="zh-HK" altLang="en-US" sz="2800" kern="1200" dirty="0">
            <a:latin typeface="+mn-ea"/>
            <a:ea typeface="+mn-ea"/>
          </a:endParaRPr>
        </a:p>
      </dsp:txBody>
      <dsp:txXfrm rot="-5400000">
        <a:off x="1" y="2210712"/>
        <a:ext cx="1218655" cy="522281"/>
      </dsp:txXfrm>
    </dsp:sp>
    <dsp:sp modelId="{8255CC76-4F4A-440D-9B3C-3800BD80DFA5}">
      <dsp:nvSpPr>
        <dsp:cNvPr id="0" name=""/>
        <dsp:cNvSpPr/>
      </dsp:nvSpPr>
      <dsp:spPr>
        <a:xfrm rot="5400000">
          <a:off x="4621873" y="-1801834"/>
          <a:ext cx="1131608" cy="7938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>
              <a:latin typeface="+mn-ea"/>
              <a:ea typeface="+mn-ea"/>
            </a:rPr>
            <a:t>愛丁堡大學的</a:t>
          </a:r>
          <a:r>
            <a:rPr lang="en-US" altLang="zh-CN" sz="2400" kern="1200" dirty="0">
              <a:latin typeface="+mn-ea"/>
              <a:ea typeface="+mn-ea"/>
            </a:rPr>
            <a:t>Koehn</a:t>
          </a:r>
          <a:r>
            <a:rPr lang="zh-CN" altLang="en-US" sz="2400" kern="1200" dirty="0">
              <a:latin typeface="+mn-ea"/>
              <a:ea typeface="+mn-ea"/>
            </a:rPr>
            <a:t>提出短語翻譯模型，進一步提高了機器翻譯的效果</a:t>
          </a:r>
          <a:endParaRPr lang="zh-HK" altLang="en-US" sz="2400" kern="1200" dirty="0">
            <a:latin typeface="+mn-ea"/>
            <a:ea typeface="+mn-ea"/>
          </a:endParaRPr>
        </a:p>
      </dsp:txBody>
      <dsp:txXfrm rot="-5400000">
        <a:off x="1218656" y="1656624"/>
        <a:ext cx="7882803" cy="1021126"/>
      </dsp:txXfrm>
    </dsp:sp>
    <dsp:sp modelId="{4EEF3CFC-E1A5-443E-9D6E-CAC08126F7F3}">
      <dsp:nvSpPr>
        <dsp:cNvPr id="0" name=""/>
        <dsp:cNvSpPr/>
      </dsp:nvSpPr>
      <dsp:spPr>
        <a:xfrm rot="5400000">
          <a:off x="-261140" y="3460909"/>
          <a:ext cx="1740936" cy="121865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800" kern="1200" dirty="0">
              <a:latin typeface="+mn-ea"/>
              <a:ea typeface="+mn-ea"/>
            </a:rPr>
            <a:t>2014</a:t>
          </a:r>
          <a:endParaRPr lang="zh-HK" altLang="en-US" sz="2800" kern="1200" dirty="0">
            <a:latin typeface="+mn-ea"/>
            <a:ea typeface="+mn-ea"/>
          </a:endParaRPr>
        </a:p>
      </dsp:txBody>
      <dsp:txXfrm rot="-5400000">
        <a:off x="1" y="3809097"/>
        <a:ext cx="1218655" cy="522281"/>
      </dsp:txXfrm>
    </dsp:sp>
    <dsp:sp modelId="{F19CA905-E823-415E-A819-8C93DF64FA62}">
      <dsp:nvSpPr>
        <dsp:cNvPr id="0" name=""/>
        <dsp:cNvSpPr/>
      </dsp:nvSpPr>
      <dsp:spPr>
        <a:xfrm rot="5400000">
          <a:off x="4621873" y="-203448"/>
          <a:ext cx="1131608" cy="7938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kern="1200" dirty="0">
              <a:latin typeface="+mn-ea"/>
              <a:ea typeface="+mn-ea"/>
            </a:rPr>
            <a:t>Google</a:t>
          </a:r>
          <a:r>
            <a:rPr lang="zh-CN" altLang="en-US" sz="2400" kern="1200" dirty="0">
              <a:latin typeface="+mn-ea"/>
              <a:ea typeface="+mn-ea"/>
            </a:rPr>
            <a:t>提出的</a:t>
          </a:r>
          <a:r>
            <a:rPr lang="zh-CN" altLang="en-US" sz="2400" kern="1200" dirty="0">
              <a:solidFill>
                <a:srgbClr val="00B0F0"/>
              </a:solidFill>
              <a:latin typeface="+mn-ea"/>
              <a:ea typeface="+mn-ea"/>
            </a:rPr>
            <a:t>神經網絡翻譯（</a:t>
          </a:r>
          <a:r>
            <a:rPr lang="en-US" altLang="zh-CN" sz="2400" kern="1200" dirty="0">
              <a:solidFill>
                <a:srgbClr val="00B0F0"/>
              </a:solidFill>
              <a:latin typeface="+mn-ea"/>
              <a:ea typeface="+mn-ea"/>
            </a:rPr>
            <a:t>NMT</a:t>
          </a:r>
          <a:r>
            <a:rPr lang="zh-CN" altLang="en-US" sz="2400" kern="1200" dirty="0">
              <a:solidFill>
                <a:srgbClr val="00B0F0"/>
              </a:solidFill>
              <a:latin typeface="+mn-ea"/>
              <a:ea typeface="+mn-ea"/>
            </a:rPr>
            <a:t>）</a:t>
          </a:r>
          <a:r>
            <a:rPr lang="zh-CN" altLang="en-US" sz="2400" kern="1200" dirty="0">
              <a:latin typeface="+mn-ea"/>
              <a:ea typeface="+mn-ea"/>
            </a:rPr>
            <a:t>模型面世</a:t>
          </a:r>
          <a:endParaRPr lang="zh-HK" altLang="en-US" sz="2400" kern="1200" dirty="0">
            <a:latin typeface="+mn-ea"/>
            <a:ea typeface="+mn-ea"/>
          </a:endParaRPr>
        </a:p>
      </dsp:txBody>
      <dsp:txXfrm rot="-5400000">
        <a:off x="1218656" y="3255010"/>
        <a:ext cx="7882803" cy="1021126"/>
      </dsp:txXfrm>
    </dsp:sp>
    <dsp:sp modelId="{3D3A5393-E1BC-48A3-81A9-88B54BCE4C2A}">
      <dsp:nvSpPr>
        <dsp:cNvPr id="0" name=""/>
        <dsp:cNvSpPr/>
      </dsp:nvSpPr>
      <dsp:spPr>
        <a:xfrm rot="5400000">
          <a:off x="-261140" y="5059294"/>
          <a:ext cx="1740936" cy="12186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800" kern="1200" dirty="0">
              <a:latin typeface="+mn-ea"/>
              <a:ea typeface="+mn-ea"/>
            </a:rPr>
            <a:t>2018</a:t>
          </a:r>
          <a:endParaRPr lang="zh-HK" altLang="en-US" sz="2800" kern="1200" dirty="0">
            <a:latin typeface="+mn-ea"/>
            <a:ea typeface="+mn-ea"/>
          </a:endParaRPr>
        </a:p>
      </dsp:txBody>
      <dsp:txXfrm rot="-5400000">
        <a:off x="1" y="5407482"/>
        <a:ext cx="1218655" cy="522281"/>
      </dsp:txXfrm>
    </dsp:sp>
    <dsp:sp modelId="{DC1B1A81-D49C-47FA-B644-2C3E6998985F}">
      <dsp:nvSpPr>
        <dsp:cNvPr id="0" name=""/>
        <dsp:cNvSpPr/>
      </dsp:nvSpPr>
      <dsp:spPr>
        <a:xfrm rot="5400000">
          <a:off x="4621873" y="1394936"/>
          <a:ext cx="1131608" cy="79380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400" kern="1200" dirty="0">
              <a:latin typeface="+mn-ea"/>
              <a:ea typeface="+mn-ea"/>
            </a:rPr>
            <a:t>Microsoft</a:t>
          </a:r>
          <a:r>
            <a:rPr lang="zh-CN" altLang="en-US" sz="2400" kern="1200" dirty="0">
              <a:latin typeface="+mn-ea"/>
              <a:ea typeface="+mn-ea"/>
            </a:rPr>
            <a:t>宣布其</a:t>
          </a:r>
          <a:r>
            <a:rPr lang="en-US" altLang="zh-CN" sz="2400" kern="1200" dirty="0">
              <a:solidFill>
                <a:schemeClr val="tx1"/>
              </a:solidFill>
              <a:latin typeface="+mn-ea"/>
              <a:ea typeface="+mn-ea"/>
            </a:rPr>
            <a:t>NMT </a:t>
          </a:r>
          <a:r>
            <a:rPr lang="zh-CN" altLang="en-US" sz="2400" kern="1200" dirty="0">
              <a:solidFill>
                <a:schemeClr val="tx1"/>
              </a:solidFill>
              <a:latin typeface="+mn-ea"/>
              <a:ea typeface="+mn-ea"/>
            </a:rPr>
            <a:t>系統在中英翻譯上超過人類</a:t>
          </a:r>
          <a:endParaRPr lang="zh-HK" altLang="en-US" sz="2400" kern="1200" dirty="0">
            <a:solidFill>
              <a:schemeClr val="tx1"/>
            </a:solidFill>
            <a:latin typeface="+mn-ea"/>
            <a:ea typeface="+mn-ea"/>
          </a:endParaRPr>
        </a:p>
      </dsp:txBody>
      <dsp:txXfrm rot="-5400000">
        <a:off x="1218656" y="4853395"/>
        <a:ext cx="7882803" cy="102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94C751-E503-4DD2-99E5-1066C3C53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5334898-0437-4FA4-A652-290A2B60C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A51808-151E-42BF-A703-B78C3653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34A121-533B-47C7-8E8A-FDEDB8D2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BCAE36-35EC-4828-8751-C0FB298A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025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30BEDE-B6FC-4B32-B1FE-AA8DDF63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3F75F7-D977-46E4-B03F-E6701732F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524BA3-7610-4457-9AFC-81A728F1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084377-63E9-4AF3-AC9E-5426BB83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9F1007-A092-47CC-B3CD-54BD867B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22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F0D7BF7-B7C6-485C-AE79-39827B3A4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FA9A68-E20B-44CE-B9AE-079C1F46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C1E45C-E618-4DE3-A5F7-CD5C7312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396454-FE20-45BE-9B7E-CE3DDFAE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9ED56A-C03E-4425-9EAE-C1F259F8F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61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AE91F8-DC3F-46ED-AA96-0BCE0E92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BE2F60-CA40-433A-8E68-87A1C8E1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CE714D-8905-48E6-BC0D-294DC66E6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5BE4CA-2543-404F-9E06-9DC89880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CBF3DC-4C3A-4C35-B84F-88B31F9A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5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F83DA8-4F5C-4ECC-BACF-D7A42DB32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891639-AE41-402B-80B8-D5877A118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14A180-A668-41C4-8F86-5137BB2F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45FCF1-2829-4C0C-8F0A-C02910F8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1B2B51-4E91-4940-884E-1D991167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498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274AF5-047F-44A3-9157-421BA99F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39F62B-4975-47A5-9C80-22D8D7137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9FECFB7-BE4E-4AC3-8321-61E69279B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91B541-B82D-40D8-B377-5ADFBA7B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885780-5C37-4E10-8587-63A7515C6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E199DC-8F6C-45B4-BCD4-E1D52E1A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12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A44563-0156-4C80-9610-FF9D70EC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84C4E4-5406-443A-B1DE-C4C5D1368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90F4524-4650-4BBE-9CC0-33358ABC9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DBCAAE6-FFD1-4BB1-A1F8-E08C573DA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F35C1B2-EB46-470C-B155-A8547AF54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F77763-ED26-4FCF-A07D-735B2F5F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B68D175-34ED-40E6-8227-8B1BDC62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78D5914-18B1-42B4-BFA0-8AB44575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167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664BA3-1216-40C1-82A7-2BC5ABD1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A5EE637-58A3-4C3F-A92A-994584D1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394E1C5-23D0-45D5-B630-37FFF53C5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613D46-4D22-4366-A092-4C6A4C10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246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86BE993-CAF7-4C91-A71F-EDF07A87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A0107DF-2C86-42A5-AECF-55A38678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ABF84D-E666-4CE7-B04D-55D09E60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520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35D6B-FD60-4BCC-867E-71B96E6B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448CF3-8623-4ECE-9701-36748F1E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A3C2C5-A4BF-4FE4-811D-66B3AD65D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909440-8FF9-407F-A64B-AE7040C3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885FBD3-CE1E-475B-BFAB-7F9AD9A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A5FD99-781E-4ED7-AC73-DFDCD74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046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CEF7A2-0E7B-4D60-A752-D0E187FD3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80530D1-3359-4F40-9C28-8965DF401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1F88AA-F52F-4217-B51C-C1FE65362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0AE322-182F-430A-8D53-9F34AA76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A985E-2BBB-4E89-B458-2E96AF45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35C499-851B-4C8E-9652-3C4FCECD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34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CDAD831-07D9-4213-9915-E88FFAB3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DCD478-45C1-48E6-8A81-C27D40923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CE6A07-AE03-4EE9-9C48-C11F50A77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11958-CD7B-444B-815C-B15AF6F6E7BA}" type="datetimeFigureOut">
              <a:rPr lang="zh-HK" altLang="en-US" smtClean="0"/>
              <a:t>5/10/2021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F81746-A1F3-4F98-AE46-0DEA90A1D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FF840F-E4EC-44B0-B025-18F55E05B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9DADB-90F9-4829-941F-A830C0C9522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1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iaoyao.tw/2017/09/chat-robot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0705D-4813-4F6F-A023-2128E78F4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25" y="4700997"/>
            <a:ext cx="5886450" cy="1972067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第三講：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理解你的語言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B5919C6-999F-4B4D-8ED3-3EE4ED3D4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6177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10792-D875-4F58-A37D-AC97C898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應用複雜性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97F761-CF33-47D5-89C7-CB61412A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口語和書面語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容易出現拼寫錯誤和句法錯誤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新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聞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標題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出錯： 消防安全隱患構建和諧糧庫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279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DD458-8204-41BB-A706-246767FF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甚麽是語言理解？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05219C-E72F-4105-BFE6-813F6A209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機器做到什麽程度才算是「理解」了語言？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解析思路：清楚地</a:t>
            </a:r>
            <a:r>
              <a:rPr lang="zh-HK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分析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一句句子的各個組成成分及其關係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反饋思路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不論機器如何對句子進行解析，只要它能給出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足</a:t>
            </a:r>
            <a:r>
              <a:rPr lang="zh-TW" altLang="en-US" smtClean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夠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合 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理的反饋便有語言理解能力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，如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圖靈測試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認爲機器有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30%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的機會騙過測試者便是理解了人的語言，擁有了人的智能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傳統語言理解方法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&amp;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基於深度學習的語言理解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676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07FC1C2-DBEB-404D-A563-6506FFA30C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094213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6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32FC4-A349-422E-BE1F-27635B57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HK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中</a:t>
            </a:r>
            <a:r>
              <a:rPr lang="zh-CN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文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29A11D-2A28-4239-B5E6-71C1548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61542" cy="4885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詞：可以是一個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字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或多個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字</a:t>
            </a:r>
            <a:endParaRPr lang="en-US" altLang="zh-HK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跑，太陽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詞性 ：</a:t>
            </a:r>
            <a:endParaRPr lang="en-US" altLang="zh-HK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跑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=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動詞，代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表一個動作</a:t>
            </a:r>
            <a:endParaRPr lang="en-US" altLang="zh-HK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太陽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=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名詞，代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表一個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物體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大多數詞都有數個意思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走」可指行走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或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離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開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中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文</a:t>
            </a:r>
            <a:r>
              <a:rPr lang="zh-HK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：從輸入序列中確定詞序列，並標記每個詞的詞性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endParaRPr lang="zh-HK" altLang="en-US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851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32FC4-A349-422E-BE1F-27635B57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分詞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29A11D-2A28-4239-B5E6-71C1548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623232"/>
            <a:ext cx="10515600" cy="4869643"/>
          </a:xfrm>
        </p:spPr>
        <p:txBody>
          <a:bodyPr>
            <a:normAutofit/>
          </a:bodyPr>
          <a:lstStyle/>
          <a:p>
            <a:r>
              <a:rPr lang="zh-HK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中</a:t>
            </a:r>
            <a:r>
              <a:rPr lang="zh-CN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文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獨有的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分詞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HK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中</a:t>
            </a:r>
            <a:r>
              <a:rPr lang="zh-CN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文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沒有明確的詞邊界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詞法分析首要任務是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將連續的漢字序列切分成獨立的詞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最常見的分詞是最</a:t>
            </a:r>
            <a:r>
              <a:rPr lang="zh-CN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長匹配法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：盡可能用詞表中最長的詞對句子進行切分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不同切分方法有可能帶來語義上的差別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發現大道有活動 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2DA8DC1-BBA0-4BF0-A6BA-78E1535172FA}"/>
              </a:ext>
            </a:extLst>
          </p:cNvPr>
          <p:cNvCxnSpPr>
            <a:cxnSpLocks/>
          </p:cNvCxnSpPr>
          <p:nvPr/>
        </p:nvCxnSpPr>
        <p:spPr>
          <a:xfrm flipV="1">
            <a:off x="3744747" y="5210751"/>
            <a:ext cx="935636" cy="726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C9E238F-00AA-4D55-816E-44BF013A5B66}"/>
              </a:ext>
            </a:extLst>
          </p:cNvPr>
          <p:cNvCxnSpPr>
            <a:cxnSpLocks/>
          </p:cNvCxnSpPr>
          <p:nvPr/>
        </p:nvCxnSpPr>
        <p:spPr>
          <a:xfrm>
            <a:off x="3744747" y="5936817"/>
            <a:ext cx="935636" cy="556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6C75F5B5-7D39-4846-B2E2-B78EC325A8E1}"/>
              </a:ext>
            </a:extLst>
          </p:cNvPr>
          <p:cNvSpPr txBox="1"/>
          <p:nvPr/>
        </p:nvSpPr>
        <p:spPr>
          <a:xfrm>
            <a:off x="4680383" y="4879385"/>
            <a:ext cx="60985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發現／大道／有／活動</a:t>
            </a:r>
            <a:endParaRPr lang="en-US" altLang="zh-CN" sz="2800" dirty="0"/>
          </a:p>
          <a:p>
            <a:endParaRPr lang="en-US" altLang="zh-CN" sz="2800" dirty="0"/>
          </a:p>
          <a:p>
            <a:r>
              <a:rPr lang="zh-CN" altLang="en-US" sz="2800" dirty="0"/>
              <a:t> </a:t>
            </a:r>
            <a:endParaRPr lang="en-US" altLang="zh-CN" sz="2800" dirty="0"/>
          </a:p>
          <a:p>
            <a:r>
              <a:rPr lang="zh-CN" altLang="en-US" sz="2800" dirty="0"/>
              <a:t>發現大道／有／活動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388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732FC4-A349-422E-BE1F-27635B57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標注詞性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29A11D-2A28-4239-B5E6-71C154818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1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名詞                  動詞             名詞</a:t>
            </a:r>
            <a:endParaRPr lang="en-US" altLang="zh-CN" sz="1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發現大道  ／有 ／  活動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較早的詞性標注算法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依賴規則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，如動詞後面一般接名詞，名詞前多出現形容詞等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當前的標注方法多基於統計模型，如 </a:t>
            </a:r>
            <a:r>
              <a:rPr lang="en-US" altLang="zh-CN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HMM</a:t>
            </a:r>
            <a:r>
              <a:rPr lang="zh-CN" altLang="en-US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模型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。這些模型</a:t>
            </a:r>
            <a:r>
              <a:rPr lang="zh-CN" altLang="en-US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統計不同詞性的單詞相互連接的概率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，在標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注時基於統計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選</a:t>
            </a:r>
            <a:r>
              <a:rPr lang="zh-CN" altLang="en-US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擇最大概率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的詞性序列</a:t>
            </a:r>
            <a:endParaRPr lang="zh-HK" altLang="en-US" sz="4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397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DE8AB4-A268-4820-812F-7F6F245D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詞法分析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英文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F62579-3327-4475-AB36-853DB993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851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處理變形詞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英文有衆多變形規則，包括單複數、第三人稱、時態變化等</a:t>
            </a:r>
            <a:endParaRPr lang="en-US" altLang="zh-CN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英文詞法分</a:t>
            </a:r>
            <a:r>
              <a:rPr lang="zh-HK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析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裏，一個重要的任務是處理這些變形，</a:t>
            </a:r>
            <a:r>
              <a:rPr lang="zh-CN" altLang="en-US" sz="28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將不同變形詞歸結爲原詞</a:t>
            </a:r>
            <a:endParaRPr lang="en-US" altLang="zh-CN" sz="28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HK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提取詞幹</a:t>
            </a:r>
            <a:endParaRPr lang="en-US" altLang="zh-HK" dirty="0">
              <a:solidFill>
                <a:schemeClr val="accent2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英文單詞多由前後綴加詞幹組成，其中詞幹才有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中心意義</a:t>
            </a:r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en-US" altLang="zh-HK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Reinterpreting=  </a:t>
            </a:r>
            <a:r>
              <a:rPr lang="en-US" altLang="zh-CN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re   +  interpret  +  </a:t>
            </a:r>
            <a:r>
              <a:rPr lang="en-US" altLang="zh-CN" sz="2800" dirty="0" err="1">
                <a:latin typeface="新細明體" panose="02020500000000000000" pitchFamily="18" charset="-120"/>
                <a:ea typeface="新細明體" panose="02020500000000000000" pitchFamily="18" charset="-120"/>
              </a:rPr>
              <a:t>ing</a:t>
            </a:r>
            <a:endParaRPr lang="en-US" altLang="zh-CN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zh-HK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</a:t>
            </a:r>
            <a:r>
              <a:rPr lang="zh-HK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前綴</a:t>
            </a:r>
            <a:r>
              <a:rPr lang="zh-CN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詞幹                     後綴</a:t>
            </a:r>
            <a:endParaRPr lang="en-US" altLang="zh-CN" sz="1400" dirty="0">
              <a:solidFill>
                <a:schemeClr val="accent2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zh-CN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                                             </a:t>
            </a:r>
            <a:endParaRPr lang="zh-HK" altLang="en-US" sz="1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022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11306B-352C-4164-BECE-AFC60AFB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句法分析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018A22-8A39-4B94-B275-BABDAC36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基於詞法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分析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 解析一句話中，詞與詞的</a:t>
            </a:r>
            <a:r>
              <a:rPr lang="zh-HK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組</a:t>
            </a:r>
            <a:r>
              <a:rPr lang="zh-CN" altLang="en-US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合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方式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成分結構分析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：分析句子的層次性組織結構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依存分析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：分析詞與詞之間的互相依賴性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17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8445F5F-5C1B-4AB2-8EE4-4B5DB834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05" y="727932"/>
            <a:ext cx="3398638" cy="12996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4000" b="1" kern="1200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成分結構分析</a:t>
            </a:r>
            <a:endParaRPr lang="en-US" altLang="zh-HK" sz="4000" b="1" kern="1200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61378D-C544-4B55-8C47-20B6B3DF8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560" y="467208"/>
            <a:ext cx="6481483" cy="5923584"/>
          </a:xfrm>
          <a:prstGeom prst="rect">
            <a:avLst/>
          </a:prstGeom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id="{BFE6180C-CFC6-4294-AC31-92F5F3FE8062}"/>
              </a:ext>
            </a:extLst>
          </p:cNvPr>
          <p:cNvSpPr txBox="1">
            <a:spLocks/>
          </p:cNvSpPr>
          <p:nvPr/>
        </p:nvSpPr>
        <p:spPr>
          <a:xfrm>
            <a:off x="339548" y="1942686"/>
            <a:ext cx="3855841" cy="47835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句法樹：</a:t>
            </a: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詞 </a:t>
            </a:r>
            <a:r>
              <a:rPr lang="en-US" altLang="zh-CN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= </a:t>
            </a: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樹葉</a:t>
            </a: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詞與詞構成的短語</a:t>
            </a: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= </a:t>
            </a: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樹</a:t>
            </a:r>
            <a:r>
              <a:rPr lang="zh-HK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枝</a:t>
            </a:r>
            <a:endParaRPr lang="en-US" altLang="zh-HK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en-US" altLang="zh-HK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更大規模的短語</a:t>
            </a: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= </a:t>
            </a: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樹幹</a:t>
            </a:r>
            <a:r>
              <a:rPr lang="en-US" altLang="zh-CN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</a:p>
          <a:p>
            <a:pPr>
              <a:lnSpc>
                <a:spcPct val="100000"/>
              </a:lnSpc>
            </a:pP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HK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句子 </a:t>
            </a:r>
            <a:r>
              <a:rPr lang="en-US" altLang="zh-CN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= </a:t>
            </a:r>
            <a:r>
              <a:rPr lang="zh-CN" altLang="en-US" sz="3200" b="1" dirty="0">
                <a:solidFill>
                  <a:srgbClr val="FFFFFF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樹</a:t>
            </a:r>
            <a:endParaRPr lang="en-US" altLang="zh-CN" sz="3200" b="1" dirty="0">
              <a:solidFill>
                <a:srgbClr val="FFFF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652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BC3D60-15C9-4A0D-A6F2-7A61C3C0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生成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BD9F81-2FC3-4441-80E4-F8A80F1C3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A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→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BC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A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→ </a:t>
            </a:r>
            <a:r>
              <a:rPr lang="el-GR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α</a:t>
            </a:r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B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C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是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非終結符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，代表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名詞短語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動詞短語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l-GR" altLang="zh-HK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α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爲任意一個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終結符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，代表一個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單詞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一語法可生成一個完整的句子，並能以句法樹表示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上下文無關文法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Context Free Grammar, CFG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）規則</a:t>
            </a:r>
          </a:p>
        </p:txBody>
      </p:sp>
    </p:spTree>
    <p:extLst>
      <p:ext uri="{BB962C8B-B14F-4D97-AF65-F5344CB8AC3E}">
        <p14:creationId xmlns:p14="http://schemas.microsoft.com/office/powerpoint/2010/main" val="357048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4752E6-B6D5-421C-8B12-9E514583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課堂目標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F4BC03-08A9-407E-A5EC-9CF25218D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討論基於文字的自然語言理解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了解人類語言的複雜性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討論幾種主流的語言理解方法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了解機器翻譯技術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了解自然語言理解在搜索引擎、智能推薦系統方面的應用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142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001D69-1A2B-49C6-A029-3552E423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生成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0816C4-B603-4C18-9F90-FE6E48DA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S=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句子；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N=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名詞；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V=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動詞；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VP=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動詞詞組</a:t>
            </a:r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1: S →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N VP</a:t>
            </a:r>
          </a:p>
          <a:p>
            <a:pPr>
              <a:lnSpc>
                <a:spcPct val="15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2: VP →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V N</a:t>
            </a:r>
          </a:p>
          <a:p>
            <a:pPr>
              <a:lnSpc>
                <a:spcPct val="15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3: V → 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吃｜拿</a:t>
            </a:r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 </a:t>
            </a:r>
            <a:r>
              <a:rPr lang="en-US" altLang="zh-HK" dirty="0">
                <a:latin typeface="新細明體" panose="02020500000000000000" pitchFamily="18" charset="-120"/>
                <a:ea typeface="新細明體" panose="02020500000000000000" pitchFamily="18" charset="-120"/>
              </a:rPr>
              <a:t>4: N → 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猴子｜蘋果｜香蕉</a:t>
            </a:r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按上述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規則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，可生成</a:t>
            </a:r>
            <a:r>
              <a:rPr lang="zh-CN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猴</a:t>
            </a:r>
            <a:r>
              <a:rPr lang="zh-HK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子吃蘋</a:t>
            </a:r>
            <a:r>
              <a:rPr lang="zh-CN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果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蘋果</a:t>
            </a:r>
            <a:r>
              <a:rPr lang="zh-HK" altLang="en-US" b="1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拿香蕉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句子</a:t>
            </a:r>
          </a:p>
        </p:txBody>
      </p:sp>
    </p:spTree>
    <p:extLst>
      <p:ext uri="{BB962C8B-B14F-4D97-AF65-F5344CB8AC3E}">
        <p14:creationId xmlns:p14="http://schemas.microsoft.com/office/powerpoint/2010/main" val="3976545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38F7CF-0519-4601-932B-32E8B0DA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逆向推理  </a:t>
            </a:r>
            <a:r>
              <a:rPr lang="en-US" altLang="zh-CN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zh-HK" altLang="en-US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F06FE3-B935-4FB2-B696-BFBA16D0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26"/>
            <a:ext cx="10698804" cy="5303596"/>
          </a:xfrm>
        </p:spPr>
        <p:txBody>
          <a:bodyPr>
            <a:normAutofit/>
          </a:bodyPr>
          <a:lstStyle/>
          <a:p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基于上下文無關文法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CFG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），可以對句子進行句法分析，構造句法樹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分析方法：從左到右掃描句子，選擇合適的生成規則合拼詞和短語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更高層的短語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定一個句子「吃香蕉」 ，首先經過分詞後得到詞序列「吃／香蕉」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從左到右掃描這個序列，得到如下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逆向推理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過程</a:t>
            </a:r>
            <a:endParaRPr lang="en-US" altLang="zh-HK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/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：猴子 →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N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（規則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/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：吃 →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V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（規則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/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步驟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：香蕉 →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N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（規則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4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/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步驟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V N </a:t>
            </a:r>
            <a:r>
              <a:rPr lang="en-US" altLang="zh-HK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VP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（規則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/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步驟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N VP </a:t>
            </a:r>
            <a:r>
              <a:rPr lang="en-US" altLang="zh-HK" sz="32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→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S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（規則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1)</a:t>
            </a:r>
          </a:p>
          <a:p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得出</a:t>
            </a:r>
            <a:r>
              <a:rPr lang="zh-CN" altLang="en-US" sz="2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猴</a:t>
            </a:r>
            <a:r>
              <a:rPr lang="zh-HK" altLang="en-US" sz="26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子吃香蕉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AD64A8-62E9-490F-9B53-A3C776FA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12" y="3429000"/>
            <a:ext cx="2542294" cy="33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06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38F7CF-0519-4601-932B-32E8B0DA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逆向推理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F06FE3-B935-4FB2-B696-BFBA16D0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8804" cy="48864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僅適用于句子嚴格遵守語法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不合法的句子會導致分析失敗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人類自然語言中有很多不符合語法規則的句子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對電腦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而言是很大的干擾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解决方法：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人爲增加生成規則，盡可能更多句式</a:t>
            </a:r>
            <a:endParaRPr lang="en-US" altLang="zh-CN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從實際樣本中抽取並學習實際用到的生成規則</a:t>
            </a:r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892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8B84AF-BAD9-4756-B537-B38F58BD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語義分析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6E69FD-7239-4E1E-A9C0-16CA0D1F5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對句子內容的解析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將自然語言表達的句子轉化爲一種知識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例如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: 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「我有一輛自行車」表達了</a:t>
            </a:r>
            <a:r>
              <a:rPr lang="zh-TW" altLang="en-US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我擁有一輛自行車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這個意義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3150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3AA41CA-A427-4FD5-84EF-856863E6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057" y="346123"/>
            <a:ext cx="9392421" cy="1330841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語義分析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方法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82DBF9-0180-44AB-90CB-060DA0D6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57" y="2176738"/>
            <a:ext cx="5225000" cy="43351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語義角色標注（</a:t>
            </a: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淺層語義分析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找到一句話的中心謂詞，確定該謂詞的相關成分，如施事、受事、時間和地點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更完整的語義分析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語義表達格式化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表達出來的意義是明確、沒有歧義的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靈活表達，能表示較複雜的語義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語義依存樹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EE321B7-FA78-40A9-938C-9AAF3518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264" y="3234989"/>
            <a:ext cx="6004529" cy="156117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6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DB700-D387-4127-A603-EDCAB212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分析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基于知識圖譜的問答系統 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4F8BBA-19A9-4902-ACB0-BEFDB976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61688"/>
            <a:ext cx="10805719" cy="4415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將知識表達爲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三元組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，每個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三元組表示兩個概念之間的關系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HK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   關係       </a:t>
            </a:r>
            <a:r>
              <a:rPr lang="zh-CN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這一關係相關的兩個概念</a:t>
            </a:r>
            <a:endParaRPr lang="en-US" altLang="zh-CN" sz="14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擁有（我，自行車）説明我擁有自行車的事實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由此建立一個知識庫：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擁有（我，自行車）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擁有（小明，汽車） 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喜歡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〈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張亮，小雲）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問：張亮喜歡誰 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喜歡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〈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張亮，</a:t>
            </a:r>
            <a:r>
              <a:rPr lang="en-US" altLang="zh-CN" sz="2400" b="1" dirty="0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搜索知識庫 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得出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張亮喜歡的是小雲</a:t>
            </a: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98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EBA4AE-BFDD-4581-B0F1-6BC891F2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基於深度學習的語言理解方法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E9E71B-1498-46A6-A68E-AA3DA83C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不依賴對句子成分的解析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將句子映射到一個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語義空間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語義空間裏，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語義相近的句子距離較小，語義相差較大的句子距離較大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可完成問答、翻譯等工作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基於語言理解的反饋思路，只要機器順利完成目標任務，則被認爲擁有了理解能力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94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DC66FE4-FA35-4178-91C2-41D3CC27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4" y="361950"/>
            <a:ext cx="4784796" cy="133084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向量化（詞向概念）</a:t>
            </a:r>
            <a:endParaRPr lang="zh-HK" altLang="en-US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C2F70D-7C34-4952-BC3D-F08A9F61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84" y="1889302"/>
            <a:ext cx="5187566" cy="430194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讓機器通過深度學習理解語言的功臣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傳統方法：</a:t>
            </a:r>
            <a:r>
              <a:rPr lang="zh-HK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知識庫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有「玫瑰有香味」 ，但不能判斷「杜鵲有香味」是否正確，因爲「玫瑰」和「杜鵲」是兩個</a:t>
            </a:r>
            <a:r>
              <a:rPr lang="zh-CN" altLang="en-US" sz="2400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獨立的單詞，無法通過「玫瑰」的知識實現對「杜鵲」的推理</a:t>
            </a:r>
            <a:endParaRPr lang="en-US" altLang="zh-CN" sz="2400" dirty="0">
              <a:solidFill>
                <a:schemeClr val="accent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人的腦海裏都有一個 「心理詞典」 ，基於此形成一張「</a:t>
            </a:r>
            <a:r>
              <a:rPr lang="zh-CN" altLang="en-US" sz="2400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單詞地圖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」，在這幅圖裏</a:t>
            </a:r>
            <a:r>
              <a:rPr lang="zh-CN" altLang="en-US" sz="2400" dirty="0">
                <a:solidFill>
                  <a:schemeClr val="accent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每一對單詞都有一個距離量度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，基於此可判斷不同單詞語義上的距離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10000"/>
              </a:lnSpc>
            </a:pP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0925FAF-800A-47CB-84D9-3244C3E7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415623"/>
            <a:ext cx="4737650" cy="40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2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38E28B-D657-43FD-BFEA-F8C6DEA5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詞向量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8517E8-6097-4C43-9F6E-493ADDA4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詞向量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實現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了我們頭腦裏的這張單詞地圖：將單詞表示爲一個高維空間中的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連續向量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（稱爲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詞向量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），使得在該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空間中語義越接近的單詞對應的向量距離越近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詞向量形成了一個語義空間，使原本獨立的單詞映射成爲該空間中距離可度量的點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單詞的語義：離散值的集合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連續的空間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語義的計算：邏輯運算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代數運算</a:t>
            </a:r>
            <a:endParaRPr lang="zh-HK" altLang="en-US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6450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7829F1-D7C6-4DF2-83B8-DB87F97D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詞向量的原則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C4265A-7122-44B4-BFF2-6B5BFC7B8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使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語義相近的單詞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在向量空間中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盡可能接近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不相近的單詞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盡可能在向量空間中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拉遠</a:t>
            </a:r>
            <a:endParaRPr lang="en-US" altLang="zh-CN" dirty="0">
              <a:solidFill>
                <a:schemeClr val="accent2">
                  <a:lumMod val="7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這一原則寫成一個目標函數，通過調整每個單詞的詞向量，使得該目標函數最大化，即得到了一個詞向量空間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Word2vec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詞向量模型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824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F842E8DF-C949-4098-A94B-A7BE9BF2AE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816227"/>
              </p:ext>
            </p:extLst>
          </p:nvPr>
        </p:nvGraphicFramePr>
        <p:xfrm>
          <a:off x="539646" y="104931"/>
          <a:ext cx="10814154" cy="60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773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DDBCBC7-CDB1-4383-A28B-ADB53281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H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Word2Vec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E122CE2-A00F-426B-8166-7CA8675D4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520" y="833638"/>
            <a:ext cx="5510386" cy="51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32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A3EC9B-FB0B-455A-8570-85479996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句</a:t>
            </a:r>
            <a:r>
              <a:rPr lang="zh-HK" altLang="en-US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向量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28AD47-570D-4A3C-9B90-81EFABC3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詞向量的</a:t>
            </a:r>
            <a:r>
              <a:rPr lang="zh-HK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擴展</a:t>
            </a:r>
            <a:endParaRPr lang="en-US" altLang="zh-HK" sz="24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簡單方法：對句子中所有詞的詞向量取平均值，用這個平均向量作爲句向量，適用於文本任務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聯合學習模型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：一拼學習句向量與詞向量。經過學習後的句向量會像詞向量一樣，包含語義信息，只不過是</a:t>
            </a: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整句話的語義信息</a:t>
            </a:r>
            <a:endParaRPr lang="en-US" altLang="zh-CN" sz="24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endParaRPr lang="zh-CN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13E999D-5B8F-4BEB-A882-D67470BFC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" r="2" b="2"/>
          <a:stretch/>
        </p:blipFill>
        <p:spPr>
          <a:xfrm>
            <a:off x="5183501" y="1316596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A3EC9B-FB0B-455A-8570-85479996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+mn-ea"/>
                <a:ea typeface="+mn-ea"/>
              </a:rPr>
              <a:t>句向量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28AD47-570D-4A3C-9B90-81EFABC3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+mn-ea"/>
              </a:rPr>
              <a:t>聯合學習模型可</a:t>
            </a:r>
            <a:r>
              <a:rPr lang="zh-HK" altLang="en-US" dirty="0">
                <a:latin typeface="+mn-ea"/>
              </a:rPr>
              <a:t>實現很多語言理解任務</a:t>
            </a:r>
            <a:r>
              <a:rPr lang="zh-CN" altLang="en-US" dirty="0">
                <a:latin typeface="+mn-ea"/>
              </a:rPr>
              <a:t>，如</a:t>
            </a:r>
            <a:r>
              <a:rPr lang="zh-HK" altLang="en-US" dirty="0">
                <a:solidFill>
                  <a:srgbClr val="00B0F0"/>
                </a:solidFill>
                <a:latin typeface="+mn-ea"/>
              </a:rPr>
              <a:t>搜索 </a:t>
            </a:r>
            <a:r>
              <a:rPr lang="en-US" altLang="zh-HK" dirty="0">
                <a:solidFill>
                  <a:srgbClr val="00B0F0"/>
                </a:solidFill>
                <a:latin typeface="+mn-ea"/>
              </a:rPr>
              <a:t>FAQ</a:t>
            </a:r>
            <a:r>
              <a:rPr lang="zh-CN" altLang="en-US" dirty="0">
                <a:latin typeface="+mn-ea"/>
              </a:rPr>
              <a:t>（</a:t>
            </a:r>
            <a:r>
              <a:rPr lang="en-US" altLang="zh-HK" dirty="0">
                <a:latin typeface="+mn-ea"/>
              </a:rPr>
              <a:t>Frequently Asked Questi</a:t>
            </a:r>
            <a:r>
              <a:rPr lang="en-US" altLang="zh-CN" dirty="0">
                <a:latin typeface="+mn-ea"/>
              </a:rPr>
              <a:t>ons</a:t>
            </a:r>
            <a:r>
              <a:rPr lang="zh-CN" altLang="en-US" dirty="0">
                <a:latin typeface="+mn-ea"/>
              </a:rPr>
              <a:t>）</a:t>
            </a:r>
            <a:endParaRPr lang="en-US" altLang="zh-CN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+mn-ea"/>
              </a:rPr>
              <a:t>FAQ</a:t>
            </a:r>
            <a:r>
              <a:rPr lang="zh-CN" altLang="en-US" dirty="0">
                <a:latin typeface="+mn-ea"/>
              </a:rPr>
              <a:t>：對用戶輸入的新問題在 </a:t>
            </a:r>
            <a:r>
              <a:rPr lang="en-US" altLang="zh-CN" dirty="0">
                <a:latin typeface="+mn-ea"/>
              </a:rPr>
              <a:t>FAQ </a:t>
            </a:r>
            <a:r>
              <a:rPr lang="zh-CN" altLang="en-US" dirty="0">
                <a:latin typeface="+mn-ea"/>
              </a:rPr>
              <a:t>的問題集中進行搜索，找到最相似的問題，輸出該問題的答案</a:t>
            </a:r>
            <a:endParaRPr lang="en-US" altLang="zh-CN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+mn-ea"/>
              </a:rPr>
              <a:t>FAQ</a:t>
            </a:r>
            <a:r>
              <a:rPr lang="zh-CN" altLang="en-US" dirty="0">
                <a:latin typeface="+mn-ea"/>
              </a:rPr>
              <a:t>運作原理：基於句向量，在語義空間中通過句向量間的距離直接</a:t>
            </a:r>
            <a:r>
              <a:rPr lang="zh-CN" altLang="en-US" dirty="0">
                <a:solidFill>
                  <a:srgbClr val="00B0F0"/>
                </a:solidFill>
                <a:latin typeface="+mn-ea"/>
              </a:rPr>
              <a:t>計算問題與問題之間的相似性</a:t>
            </a:r>
            <a:r>
              <a:rPr lang="zh-CN" altLang="en-US" dirty="0">
                <a:latin typeface="+mn-ea"/>
              </a:rPr>
              <a:t>，從而確定數據庫中的相似問題，並給出答案</a:t>
            </a:r>
            <a:endParaRPr lang="zh-HK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4564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D2C981-2F40-4E6A-8708-3ED71A86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對比傳統方法和深度學習方法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9C8F65D-5F0E-403C-B32A-6E2CE92C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113205"/>
              </p:ext>
            </p:extLst>
          </p:nvPr>
        </p:nvGraphicFramePr>
        <p:xfrm>
          <a:off x="838200" y="1690688"/>
          <a:ext cx="10515600" cy="408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647430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23002242"/>
                    </a:ext>
                  </a:extLst>
                </a:gridCol>
              </a:tblGrid>
              <a:tr h="4635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傳統方法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深度學習方法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33376"/>
                  </a:ext>
                </a:extLst>
              </a:tr>
              <a:tr h="48416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優點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95963"/>
                  </a:ext>
                </a:extLst>
              </a:tr>
              <a:tr h="1069040">
                <a:tc>
                  <a:txBody>
                    <a:bodyPr/>
                    <a:lstStyle/>
                    <a:p>
                      <a:pPr marL="457200" lvl="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通過對句子成分的深入解析，可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全方位理解句子中的語義內容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lvl="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US" altLang="zh-CN" sz="2000" dirty="0">
                        <a:solidFill>
                          <a:srgbClr val="00B0F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lvl="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基于語法和語義規則的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解析結果不會出現太大偏差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，即使出現解析錯誤，也很容易定位原因</a:t>
                      </a:r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不需要人爲設計知識結構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，只需大量文本作爲訓練數據，即可學習出</a:t>
                      </a:r>
                      <a:r>
                        <a:rPr lang="en-US" altLang="zh-CN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一個合理的語義空間</a:t>
                      </a: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可以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用大量領域外的文本訓練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語義空間，得到的語義空間依然可用於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領域內的語言理解任務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（如非專業人士不懂醫學術語，但從日常語言經驗中，可以學到基礎醫學對話的溝通能力）</a:t>
                      </a: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8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55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D2C981-2F40-4E6A-8708-3ED71A86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-1311275"/>
            <a:ext cx="10515600" cy="1325563"/>
          </a:xfrm>
        </p:spPr>
        <p:txBody>
          <a:bodyPr/>
          <a:lstStyle/>
          <a:p>
            <a:endParaRPr lang="zh-HK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9C8F65D-5F0E-403C-B32A-6E2CE92C3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3383"/>
              </p:ext>
            </p:extLst>
          </p:nvPr>
        </p:nvGraphicFramePr>
        <p:xfrm>
          <a:off x="838200" y="280988"/>
          <a:ext cx="10515600" cy="594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16474308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23002242"/>
                    </a:ext>
                  </a:extLst>
                </a:gridCol>
              </a:tblGrid>
              <a:tr h="4635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傳統方法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深度學習方法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233376"/>
                  </a:ext>
                </a:extLst>
              </a:tr>
              <a:tr h="48416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缺點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395963"/>
                  </a:ext>
                </a:extLst>
              </a:tr>
              <a:tr h="48416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要非常豐富的領域知識</a:t>
                      </a: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很大程度上依賴於詞法分析和句法分析，這些環節上的錯誤很容易在語義分析時進行傳導和積累，導致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結果産生偏差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US" altLang="zh-CN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自然語言中包含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衆多不符合詞法和句法的表達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，特別是各種新的表達方式不時出現 </a:t>
                      </a:r>
                      <a:r>
                        <a:rPr lang="en-US" altLang="zh-CN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給詞法和句法設計帶來很大壓力</a:t>
                      </a: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/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語義的不可解釋性：深度學習爲黑盒學習，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沒有對句子進行細緻解析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US" altLang="zh-CN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457200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很難清晰理解一句話的語義來源 </a:t>
                      </a:r>
                      <a:r>
                        <a:rPr lang="en-US" altLang="zh-CN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得到的語義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對個體的代表性不足</a:t>
                      </a:r>
                      <a:endParaRPr lang="en-US" altLang="zh-CN" sz="2000" dirty="0">
                        <a:solidFill>
                          <a:srgbClr val="FF0000"/>
                        </a:solidFill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6770"/>
                  </a:ext>
                </a:extLst>
              </a:tr>
              <a:tr h="48387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擅長領域</a:t>
                      </a:r>
                      <a:endParaRPr lang="zh-HK" altLang="en-US" sz="2400" b="1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63536"/>
                  </a:ext>
                </a:extLst>
              </a:tr>
              <a:tr h="1069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在特定任務（</a:t>
                      </a:r>
                      <a:r>
                        <a:rPr lang="zh-CN" altLang="en-US" sz="2000" dirty="0">
                          <a:solidFill>
                            <a:srgbClr val="C0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特定領域問答和對話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）的表現更好</a:t>
                      </a:r>
                      <a:endParaRPr lang="en-US" altLang="zh-CN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marL="914400" lvl="1" indent="-45720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在通用任務（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聊天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和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翻譯</a:t>
                      </a:r>
                      <a:r>
                        <a:rPr lang="zh-CN" altLang="en-US" sz="2000" dirty="0"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）的表現更好</a:t>
                      </a:r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endParaRPr lang="zh-HK" altLang="en-US" sz="2000" dirty="0"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83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628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FA5AC1-A569-4147-9BCE-35E10712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246"/>
            <a:ext cx="10515600" cy="1325563"/>
          </a:xfrm>
        </p:spPr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機器翻譯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的歷史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702778A3-F018-4724-A297-7FA0A8620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958074"/>
              </p:ext>
            </p:extLst>
          </p:nvPr>
        </p:nvGraphicFramePr>
        <p:xfrm>
          <a:off x="876300" y="1500809"/>
          <a:ext cx="9029700" cy="535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9303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E4677A7-BA3D-4BEB-8173-16FA2D23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HK" sz="5400" kern="1200" dirty="0" err="1">
                <a:solidFill>
                  <a:schemeClr val="tx1"/>
                </a:solidFill>
                <a:latin typeface="+mj-ea"/>
                <a:cs typeface="+mj-cs"/>
              </a:rPr>
              <a:t>Vauquois</a:t>
            </a:r>
            <a:r>
              <a:rPr lang="en-US" altLang="zh-HK" sz="5400" kern="1200" dirty="0">
                <a:solidFill>
                  <a:schemeClr val="tx1"/>
                </a:solidFill>
                <a:latin typeface="+mj-ea"/>
                <a:cs typeface="+mj-cs"/>
              </a:rPr>
              <a:t> </a:t>
            </a:r>
            <a:r>
              <a:rPr lang="zh-HK" altLang="en-US" sz="5400" kern="1200" dirty="0">
                <a:solidFill>
                  <a:schemeClr val="tx1"/>
                </a:solidFill>
                <a:latin typeface="+mj-ea"/>
                <a:cs typeface="+mj-cs"/>
              </a:rPr>
              <a:t>三角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594FE67-C917-4BE3-B709-52F7312E5FF9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ea"/>
                <a:ea typeface="+mj-ea"/>
              </a:rPr>
              <a:t>用來表示直接翻譯法、轉換翻譯法和中介語翻譯法</a:t>
            </a:r>
            <a:endParaRPr lang="en-US" altLang="zh-CN" sz="2400" dirty="0">
              <a:latin typeface="+mj-ea"/>
              <a:ea typeface="+mj-e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2400" dirty="0">
              <a:latin typeface="+mj-ea"/>
              <a:ea typeface="+mj-ea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j-ea"/>
                <a:ea typeface="+mj-ea"/>
              </a:rPr>
              <a:t>越底層的翻譯單元越具體，越高層的翻譯單元越抽象</a:t>
            </a:r>
            <a:endParaRPr lang="en-US" altLang="zh-HK" sz="2400" dirty="0">
              <a:latin typeface="+mj-ea"/>
              <a:ea typeface="+mj-ea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3689ED1-CF16-45B0-B85B-E2DCAA96A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1651" y="566928"/>
            <a:ext cx="650477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5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D655D22E-AF86-4CBB-801E-2B75C98F5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003003"/>
              </p:ext>
            </p:extLst>
          </p:nvPr>
        </p:nvGraphicFramePr>
        <p:xfrm>
          <a:off x="889000" y="157955"/>
          <a:ext cx="9156700" cy="654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870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DE261-BD7A-47AB-B3AE-FF671579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統計機器翻譯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67C247-35D8-4B17-838A-CFC9BFD02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從雙語對應語料中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自動學習出兩種語言相對應的語言片段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，並完成自動翻譯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發現對應片段時，給每個對應片段附加一個概率，表示該對應的可能性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組成一個原語言和目標語言間的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映射表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A250C5-D6E2-4D36-8801-5153D99F6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29" y="3841644"/>
            <a:ext cx="9875542" cy="246562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A03FA84-954E-4497-AA0E-5132BBE25629}"/>
              </a:ext>
            </a:extLst>
          </p:cNvPr>
          <p:cNvSpPr txBox="1"/>
          <p:nvPr/>
        </p:nvSpPr>
        <p:spPr>
          <a:xfrm>
            <a:off x="3073715" y="4468401"/>
            <a:ext cx="346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愛</a:t>
            </a:r>
            <a:endParaRPr lang="zh-HK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70DE6DD-2DD7-40ED-9E98-24093B4861D2}"/>
              </a:ext>
            </a:extLst>
          </p:cNvPr>
          <p:cNvSpPr txBox="1"/>
          <p:nvPr/>
        </p:nvSpPr>
        <p:spPr>
          <a:xfrm>
            <a:off x="5866368" y="4468401"/>
            <a:ext cx="799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白飯</a:t>
            </a:r>
            <a:endParaRPr lang="zh-HK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417E9D6-2D89-480F-80F4-F340608FF71D}"/>
              </a:ext>
            </a:extLst>
          </p:cNvPr>
          <p:cNvSpPr txBox="1"/>
          <p:nvPr/>
        </p:nvSpPr>
        <p:spPr>
          <a:xfrm>
            <a:off x="4562618" y="4468401"/>
            <a:ext cx="3462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吃</a:t>
            </a:r>
            <a:endParaRPr lang="zh-HK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559E9F1-905C-4722-9E64-76604DA50CC7}"/>
              </a:ext>
            </a:extLst>
          </p:cNvPr>
          <p:cNvSpPr txBox="1"/>
          <p:nvPr/>
        </p:nvSpPr>
        <p:spPr>
          <a:xfrm>
            <a:off x="1498470" y="4468401"/>
            <a:ext cx="3462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我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38339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DE261-BD7A-47AB-B3AE-FF671579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825794" cy="162232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統計機器翻譯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67C247-35D8-4B17-838A-CFC9BFD02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251586"/>
            <a:ext cx="3825792" cy="4606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將在映射表的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翻譯概率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和基於語言模型的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語言概率相乘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，選擇最大的翻譯候選便是原句的最佳翻譯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統計機器翻譯的缺陷：搜索僅以詞間概率爲準則，並沒有對句子進行理解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詞語組合生硬</a:t>
            </a:r>
            <a:endParaRPr lang="en-US" altLang="zh-CN" sz="26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C644433-CC4A-4B19-A46C-772F054CD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"/>
          <a:stretch/>
        </p:blipFill>
        <p:spPr>
          <a:xfrm>
            <a:off x="5129011" y="1201561"/>
            <a:ext cx="6578775" cy="50954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57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0D232-67AE-4E60-87D1-EE4F80CB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結構複雜性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369C44-EB78-4237-A585-98C2A3D8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先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在腦海中形成需要表達的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意圖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（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Intention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依據這些意圖選擇合理的表達方式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選擇適合表達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核心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思想的詞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根據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語法組織句子</a:t>
            </a:r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豐富的層次性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（詞、小句、句子、段落）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複雜的依賴關係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 （詞匯之間的相關性，小句之間的語義關聯性，   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     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句子之間的邏輯連續性）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630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0CD5FB-9B57-4A25-AB05-BD68C12AA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12" y="613484"/>
            <a:ext cx="1758127" cy="16971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神經機器翻譯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A0550D4-ED92-4D95-9CD7-162BB5F5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370" y="470963"/>
            <a:ext cx="9695625" cy="26797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序列對序列的神經機器翻譯模型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NMT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待翻譯句子被一個遞歸神經網絡 （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RNN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）壓縮成一個句子向量（</a:t>
            </a: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編碼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基於這一句子向量，另一個 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RNN 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通過迭代方式生成目標翻譯（</a:t>
            </a:r>
            <a:r>
              <a:rPr lang="zh-CN" altLang="en-US" sz="24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解碼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解碼的是語義而不是單詞本身 </a:t>
            </a:r>
            <a:r>
              <a:rPr lang="en-US" altLang="zh-CN" sz="24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實現跨語言的語義重現（翻譯）</a:t>
            </a:r>
            <a:endParaRPr lang="zh-HK" alt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2F4AC5ED-6E5E-4CF1-B6A3-526C54F3AA6E}"/>
              </a:ext>
            </a:extLst>
          </p:cNvPr>
          <p:cNvCxnSpPr>
            <a:cxnSpLocks/>
          </p:cNvCxnSpPr>
          <p:nvPr/>
        </p:nvCxnSpPr>
        <p:spPr>
          <a:xfrm>
            <a:off x="2393004" y="545391"/>
            <a:ext cx="0" cy="1833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2725F23B-F85B-4FA5-B83A-A084107F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92" y="2335532"/>
            <a:ext cx="8561135" cy="42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66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600D6D-6CF4-41AB-AB78-8C303BBC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zh-HK" altLang="en-US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注意力機制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D61A20-EA71-45F0-B5CA-0248949D4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76227" cy="3560251"/>
          </a:xfrm>
        </p:spPr>
        <p:txBody>
          <a:bodyPr>
            <a:normAutofit/>
          </a:bodyPr>
          <a:lstStyle/>
          <a:p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解决句子較長時，固定維度的句向量</a:t>
            </a:r>
            <a:r>
              <a:rPr lang="en-US" altLang="zh-CN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S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可能</a:t>
            </a:r>
            <a:r>
              <a:rPr lang="zh-CN" altLang="en-US" sz="20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無法對整個句子的語義形成完整表達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的問題</a:t>
            </a:r>
            <a:endParaRPr lang="en-US" altLang="zh-CN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方法：在</a:t>
            </a:r>
            <a:r>
              <a:rPr lang="en-US" altLang="zh-CN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NMT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翻譯過程中不再依賴一個固定的句子向量 ，而是</a:t>
            </a:r>
            <a:r>
              <a:rPr lang="zh-CN" altLang="en-US" sz="20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在原句中尋找當前應該特別關注的位置</a:t>
            </a:r>
            <a:r>
              <a:rPr lang="zh-CN" altLang="en-US" sz="2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，並基於該位置的語義進行翻譯</a:t>
            </a:r>
            <a:endParaRPr lang="zh-HK" altLang="en-US" sz="20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5781670-A3C8-498A-8B89-8516BDEE288D}"/>
              </a:ext>
            </a:extLst>
          </p:cNvPr>
          <p:cNvSpPr/>
          <p:nvPr/>
        </p:nvSpPr>
        <p:spPr>
          <a:xfrm>
            <a:off x="345567" y="1171300"/>
            <a:ext cx="128016" cy="704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0D1AC5-866F-4CFD-B48B-CBBD09CE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8" y="734190"/>
            <a:ext cx="68997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96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8A30BB-7B77-4CD4-801D-B4D5BE49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語言理解的其他應用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搜索引擎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378A31-4D2D-436A-8884-50DF59CC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4980" cy="4854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早期的搜索引擎基本是對高質量網站的羅列，後來才發展成自動索引技術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向量空間法（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Vector Space Approach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將每個網頁都表示爲一個文檔向量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向量描述了網頁中重要單詞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出現的頻率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，並根據每個單詞的重要程度對該向量進行調整（如除以該單詞在所有文檔中出現的頻率）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用戶的輸入也被表示爲一個文檔向量，將其與數據庫中每個網頁的文檔向量進行比較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找到和輸入最相關的文檔</a:t>
            </a:r>
            <a:endParaRPr lang="en-US" altLang="zh-CN" sz="2600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缺陷：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沒有充分利用網頁之間的相關性（網頁中的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超鏈接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基本利用文檔內和文檔間的統計信息， 對文檔語義理解十分有限</a:t>
            </a:r>
            <a:endParaRPr lang="zh-HK" altLang="en-US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31262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4C6F93-4DFB-4E10-ABAA-5B49E09E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847"/>
            <a:ext cx="10515600" cy="5032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在搜索某一內容時，系統自動爲我們推薦相關的其他內容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用戶登錄社交網站後，系統會在短時間內計算用戶感興趣的內容，並迅速形成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用戶的個性化信息（用戶畫像）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基於畫像爲用戶推薦合適的內容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在用戶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瀏覽的過程中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，系統收集用戶的瀏覽習慣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修正用戶畫像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更精凖的推薦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即使是用戶瀏覽量不多，系統也可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基於相似用戶的瀏覽行爲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對該用戶的畫像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進行優化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用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歷史閲讀量、社交網絡內容、登錄習慣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等信息、形成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用戶的向量表達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（用戶畫像）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  <a:sym typeface="Wingdings" panose="05000000000000000000" pitchFamily="2" charset="2"/>
              </a:rPr>
              <a:t>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計算用戶與用戶、用戶與瀏覽內容、瀏覽內容之間的相關性，通過</a:t>
            </a: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全方位的關聯信息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進行精準推薦</a:t>
            </a:r>
            <a:endParaRPr lang="zh-HK" altLang="en-US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5FA155A-3DFA-4769-8ACB-AD7DD280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4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語言理解的其他應用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推薦系統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9663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9FBD97-0E61-4F2E-9F74-8D51E1C0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396"/>
            <a:ext cx="10515600" cy="4351338"/>
          </a:xfrm>
        </p:spPr>
        <p:txBody>
          <a:bodyPr/>
          <a:lstStyle/>
          <a:p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Google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Siri</a:t>
            </a: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目前主流的會話機器人多基於深度學習模型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序列對序列模型的會語系統：和序列對序列的翻譯系統的結構分別在於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環境和回復分別替換了源語言輸入和目標語言輸出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D289BCC-213D-4816-9FEF-8AF12D8E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08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語言理解的其他應用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對話機器人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2053A4A-5804-4474-88ED-5F5A7C14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09" y="3491241"/>
            <a:ext cx="8286750" cy="299678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2F0FD68-CAD2-4A09-ADC1-374A4A33535B}"/>
              </a:ext>
            </a:extLst>
          </p:cNvPr>
          <p:cNvSpPr txBox="1"/>
          <p:nvPr/>
        </p:nvSpPr>
        <p:spPr>
          <a:xfrm>
            <a:off x="5608770" y="3940592"/>
            <a:ext cx="654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zh-HK" altLang="en-US" sz="16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3A9F0327-9868-464F-95B6-7D003991951B}"/>
              </a:ext>
            </a:extLst>
          </p:cNvPr>
          <p:cNvSpPr txBox="1"/>
          <p:nvPr/>
        </p:nvSpPr>
        <p:spPr>
          <a:xfrm>
            <a:off x="3589636" y="6488022"/>
            <a:ext cx="654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zh-HK" altLang="en-US" sz="1600" dirty="0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4CCCE15-F0A1-4ABF-AED0-D67D907BF188}"/>
              </a:ext>
            </a:extLst>
          </p:cNvPr>
          <p:cNvSpPr txBox="1"/>
          <p:nvPr/>
        </p:nvSpPr>
        <p:spPr>
          <a:xfrm>
            <a:off x="3073253" y="6488022"/>
            <a:ext cx="64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zh-HK" altLang="en-US" sz="1600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1BA81E1-8895-4BB9-80CE-9A74C987E8D0}"/>
              </a:ext>
            </a:extLst>
          </p:cNvPr>
          <p:cNvSpPr txBox="1"/>
          <p:nvPr/>
        </p:nvSpPr>
        <p:spPr>
          <a:xfrm>
            <a:off x="2504706" y="6488022"/>
            <a:ext cx="654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zh-HK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83934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38D29E-2733-462D-8385-89277D70A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基於注意力機制的對話模型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63E50A-0AD3-4851-B669-87AE53717BB4}"/>
              </a:ext>
            </a:extLst>
          </p:cNvPr>
          <p:cNvSpPr txBox="1"/>
          <p:nvPr/>
        </p:nvSpPr>
        <p:spPr>
          <a:xfrm>
            <a:off x="1979907" y="6078143"/>
            <a:ext cx="6637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可以産生語義相關且較爲流暢的回覆</a:t>
            </a:r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340BAF9D-E99E-42D6-BC13-DDBBEC58C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76602"/>
              </p:ext>
            </p:extLst>
          </p:nvPr>
        </p:nvGraphicFramePr>
        <p:xfrm>
          <a:off x="1979907" y="1690688"/>
          <a:ext cx="898394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5710">
                  <a:extLst>
                    <a:ext uri="{9D8B030D-6E8A-4147-A177-3AD203B41FA5}">
                      <a16:colId xmlns:a16="http://schemas.microsoft.com/office/drawing/2014/main" val="470632372"/>
                    </a:ext>
                  </a:extLst>
                </a:gridCol>
                <a:gridCol w="7408230">
                  <a:extLst>
                    <a:ext uri="{9D8B030D-6E8A-4147-A177-3AD203B41FA5}">
                      <a16:colId xmlns:a16="http://schemas.microsoft.com/office/drawing/2014/main" val="2509628894"/>
                    </a:ext>
                  </a:extLst>
                </a:gridCol>
              </a:tblGrid>
              <a:tr h="6489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發言</a:t>
                      </a:r>
                      <a:endParaRPr lang="en-US" altLang="zh-CN" sz="2000" dirty="0"/>
                    </a:p>
                    <a:p>
                      <a:r>
                        <a:rPr lang="en-US" altLang="zh-CN" sz="2000" dirty="0"/>
                        <a:t>Post</a:t>
                      </a:r>
                      <a:endParaRPr lang="zh-HK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000" dirty="0"/>
                        <a:t>意大利禁區裏老是八個人</a:t>
                      </a:r>
                      <a:r>
                        <a:rPr lang="en-US" altLang="zh-HK" sz="2000" dirty="0"/>
                        <a:t>…</a:t>
                      </a:r>
                      <a:r>
                        <a:rPr lang="zh-HK" altLang="en-US" sz="2000" dirty="0"/>
                        <a:t>太誇張了！</a:t>
                      </a:r>
                      <a:endParaRPr lang="en-US" altLang="zh-HK" sz="2000" dirty="0"/>
                    </a:p>
                    <a:p>
                      <a:r>
                        <a:rPr lang="en-US" altLang="zh-HK" sz="2000" dirty="0"/>
                        <a:t>There always 8 players at the Italian restricted area. Unbelievable! 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81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回復</a:t>
                      </a:r>
                      <a:r>
                        <a:rPr lang="en-US" altLang="zh-CN" sz="2000" dirty="0"/>
                        <a:t>1</a:t>
                      </a:r>
                    </a:p>
                    <a:p>
                      <a:r>
                        <a:rPr lang="en-US" altLang="zh-CN" sz="2000" dirty="0"/>
                        <a:t>Response 1</a:t>
                      </a:r>
                      <a:endParaRPr lang="zh-HK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000" dirty="0"/>
                        <a:t>我是意大利隊的球迷，等待比賽開始。 </a:t>
                      </a:r>
                      <a:endParaRPr lang="en-US" altLang="zh-HK" sz="2000" dirty="0"/>
                    </a:p>
                    <a:p>
                      <a:r>
                        <a:rPr lang="en-US" altLang="zh-CN" sz="2000" dirty="0"/>
                        <a:t>I am a</a:t>
                      </a:r>
                      <a:r>
                        <a:rPr lang="en-US" altLang="zh-HK" sz="2000" dirty="0"/>
                        <a:t> big fan of the Italy team, waiting for the football game to start.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1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回復</a:t>
                      </a: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Response 2</a:t>
                      </a:r>
                      <a:endParaRPr kumimoji="0" lang="zh-HK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000" dirty="0"/>
                        <a:t>意大利的食物太美味了。 </a:t>
                      </a:r>
                      <a:endParaRPr lang="en-US" altLang="zh-HK" sz="2000" dirty="0"/>
                    </a:p>
                    <a:p>
                      <a:r>
                        <a:rPr lang="en-US" altLang="zh-HK" sz="2000" dirty="0"/>
                        <a:t>Italian food is absolutely delicious.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44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回復</a:t>
                      </a: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Response 3</a:t>
                      </a:r>
                      <a:endParaRPr kumimoji="0" lang="zh-HK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000" dirty="0"/>
                        <a:t>太誇張了吧！ </a:t>
                      </a:r>
                      <a:endParaRPr lang="en-US" altLang="zh-HK" sz="2000" dirty="0"/>
                    </a:p>
                    <a:p>
                      <a:r>
                        <a:rPr lang="en-US" altLang="zh-HK" sz="2000" dirty="0"/>
                        <a:t>Unbelievable! 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13694"/>
                  </a:ext>
                </a:extLst>
              </a:tr>
              <a:tr h="47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回復</a:t>
                      </a: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Response 4</a:t>
                      </a:r>
                      <a:endParaRPr kumimoji="0" lang="zh-HK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000" dirty="0"/>
                        <a:t>哈哈哈仍然是</a:t>
                      </a:r>
                      <a:r>
                        <a:rPr lang="en-US" altLang="zh-HK" sz="2000" dirty="0"/>
                        <a:t>0 : 0</a:t>
                      </a:r>
                      <a:r>
                        <a:rPr lang="zh-CN" altLang="en-US" sz="2000" dirty="0"/>
                        <a:t>。</a:t>
                      </a:r>
                      <a:r>
                        <a:rPr lang="zh-HK" altLang="en-US" sz="2000" dirty="0"/>
                        <a:t>還沒看到</a:t>
                      </a:r>
                      <a:r>
                        <a:rPr lang="zh-CN" altLang="en-US" sz="2000" dirty="0"/>
                        <a:t>入</a:t>
                      </a:r>
                      <a:r>
                        <a:rPr lang="zh-HK" altLang="en-US" sz="2000" dirty="0"/>
                        <a:t>球。 </a:t>
                      </a:r>
                      <a:endParaRPr lang="en-US" altLang="zh-HK" sz="2000" dirty="0"/>
                    </a:p>
                    <a:p>
                      <a:r>
                        <a:rPr lang="en-US" altLang="zh-HK" sz="2000" dirty="0"/>
                        <a:t>Ha! Ha! Ha! It is still 0 : 0, no goal so far.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243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回復</a:t>
                      </a: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Response 5</a:t>
                      </a:r>
                      <a:endParaRPr kumimoji="0" lang="zh-HK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新細明體" panose="02020500000000000000" pitchFamily="18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HK" altLang="en-US" sz="2000" dirty="0"/>
                        <a:t>這正是意大利式防守足球。</a:t>
                      </a:r>
                      <a:endParaRPr lang="en-US" altLang="zh-HK" sz="2000" dirty="0"/>
                    </a:p>
                    <a:p>
                      <a:r>
                        <a:rPr lang="zh-HK" altLang="en-US" sz="2000" dirty="0"/>
                        <a:t> </a:t>
                      </a:r>
                      <a:r>
                        <a:rPr lang="en-US" altLang="zh-HK" sz="2000" dirty="0"/>
                        <a:t>This is exactly the Italian defending style football </a:t>
                      </a:r>
                      <a:r>
                        <a:rPr lang="en-US" altLang="zh-CN" sz="2000" dirty="0"/>
                        <a:t>game.</a:t>
                      </a:r>
                      <a:endParaRPr lang="zh-HK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53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423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標題 3">
            <a:extLst>
              <a:ext uri="{FF2B5EF4-FFF2-40B4-BE49-F238E27FC236}">
                <a16:creationId xmlns:a16="http://schemas.microsoft.com/office/drawing/2014/main" id="{B1226507-90A7-46D8-AA90-4463529AA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第三個</a:t>
            </a:r>
            <a:r>
              <a:rPr lang="en-US" altLang="zh-CN" sz="4800">
                <a:latin typeface="新細明體" panose="02020500000000000000" pitchFamily="18" charset="-120"/>
                <a:ea typeface="新細明體" panose="02020500000000000000" pitchFamily="18" charset="-120"/>
              </a:rPr>
              <a:t>AI</a:t>
            </a:r>
            <a:r>
              <a:rPr lang="zh-CN" altLang="en-US" sz="4800">
                <a:latin typeface="新細明體" panose="02020500000000000000" pitchFamily="18" charset="-120"/>
                <a:ea typeface="新細明體" panose="02020500000000000000" pitchFamily="18" charset="-120"/>
              </a:rPr>
              <a:t>應用</a:t>
            </a:r>
            <a:r>
              <a:rPr lang="en-US" altLang="zh-HK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HK" altLang="en-US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en-US" altLang="zh-HK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/>
            </a:r>
            <a:br>
              <a:rPr lang="en-US" altLang="zh-HK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</a:br>
            <a:r>
              <a:rPr lang="zh-HK" altLang="en-US" sz="4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計算中文詞向量</a:t>
            </a:r>
            <a:endParaRPr lang="zh-HK" altLang="en-US" sz="13800" dirty="0">
              <a:solidFill>
                <a:schemeClr val="tx2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12BBDD7A-4AC9-420F-B76F-B3C00E9DB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en-US" altLang="zh-HK" dirty="0">
                <a:solidFill>
                  <a:schemeClr val="tx2"/>
                </a:solidFill>
              </a:rPr>
              <a:t> </a:t>
            </a:r>
            <a:endParaRPr lang="zh-HK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0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F2EDD1-85E8-4BB4-AB09-D53255E0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990544-0F66-433F-8BBA-7492B634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9998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實驗 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1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：運行默認配置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實驗 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：人名的詞向量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實驗 </a:t>
            </a:r>
            <a:r>
              <a:rPr lang="en-US" altLang="zh-TW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：生成自己的詞向量</a:t>
            </a:r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460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DCD9C5-1AF5-4F33-BE89-BF50F77E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思考題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A71EED-A9D1-4AA8-83A5-6E40A0E4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傳統方法和深度學習方法在語義理解方式上有何不同？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各自的優缺點是什麽？ 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歷史上有哪些機器翻譯方法？各有什麽優缺點？ 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討論推薦系統的基本原理。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481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28E12E-3492-411F-A7E7-BB091900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參考書目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5B3DB9-D10C-46DA-BEBA-B922FB285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6" y="1934677"/>
            <a:ext cx="6853187" cy="1020279"/>
          </a:xfrm>
        </p:spPr>
        <p:txBody>
          <a:bodyPr/>
          <a:lstStyle/>
          <a:p>
            <a:pPr marL="0" indent="0">
              <a:buNone/>
            </a:pPr>
            <a:r>
              <a:rPr lang="zh-HK" altLang="en-US" b="0" i="0" dirty="0">
                <a:solidFill>
                  <a:srgbClr val="3A3A3A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王東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HK" altLang="en-US" b="0" i="0" dirty="0">
                <a:solidFill>
                  <a:srgbClr val="3A3A3A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利節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HK" altLang="en-US" b="0" i="0" dirty="0">
                <a:solidFill>
                  <a:srgbClr val="3A3A3A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許莎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HK" b="0" i="0" dirty="0">
                <a:solidFill>
                  <a:srgbClr val="3A3A3A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 2019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HK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 </a:t>
            </a:r>
            <a:r>
              <a:rPr lang="en-US" altLang="zh-CN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HK" altLang="en-US" b="1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人工智能</a:t>
            </a:r>
            <a:r>
              <a:rPr lang="en-US" altLang="zh-CN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zh-HK" altLang="en-US" b="0" i="0" dirty="0">
                <a:solidFill>
                  <a:srgbClr val="3A3A3A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北京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HK" altLang="en-US" b="0" i="0" dirty="0">
                <a:solidFill>
                  <a:srgbClr val="3A3A3A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清華大學出版社</a:t>
            </a:r>
            <a:r>
              <a:rPr lang="zh-CN" altLang="en-US" dirty="0">
                <a:solidFill>
                  <a:srgbClr val="3A3A3A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A655809-F48C-4415-B885-5B8DBF60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97" y="365125"/>
            <a:ext cx="4454457" cy="62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1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0D232-67AE-4E60-87D1-EE4F80CB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結構複雜性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369C44-EB78-4237-A585-98C2A3D8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9118" cy="3033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以「我們認真努力地工作，就會作出更大貢獻，讓我們的國家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更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強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大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。否則，別的國家就會看不起我們。 」為例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內有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三個子句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兩個推理關係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努力工作 → 作出貢獻 → 國</a:t>
            </a:r>
            <a:r>
              <a:rPr lang="zh-CN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家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強大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96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C0D232-67AE-4E60-87D1-EE4F80CB4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結構複雜性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369C44-EB78-4237-A585-98C2A3D8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2565"/>
          </a:xfrm>
        </p:spPr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以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子句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「我們認真努力地工作」爲例：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0D05DB9-4EC9-4FE2-A50F-5E3D0E64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78" y="2775983"/>
            <a:ext cx="6016678" cy="400700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EA28E04-8285-47F6-B4C5-C625E30AA296}"/>
              </a:ext>
            </a:extLst>
          </p:cNvPr>
          <p:cNvSpPr txBox="1"/>
          <p:nvPr/>
        </p:nvSpPr>
        <p:spPr>
          <a:xfrm>
            <a:off x="3627618" y="5577119"/>
            <a:ext cx="6708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認真</a:t>
            </a:r>
            <a:endParaRPr lang="zh-HK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8674CF7-1A7E-4671-A2FC-C21643FA53E0}"/>
              </a:ext>
            </a:extLst>
          </p:cNvPr>
          <p:cNvSpPr txBox="1"/>
          <p:nvPr/>
        </p:nvSpPr>
        <p:spPr>
          <a:xfrm>
            <a:off x="4417725" y="5576338"/>
            <a:ext cx="6708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努力</a:t>
            </a:r>
            <a:endParaRPr lang="zh-HK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317A13F-C2C1-49CA-A331-B9C38D1218A3}"/>
              </a:ext>
            </a:extLst>
          </p:cNvPr>
          <p:cNvSpPr txBox="1"/>
          <p:nvPr/>
        </p:nvSpPr>
        <p:spPr>
          <a:xfrm>
            <a:off x="2621403" y="5576338"/>
            <a:ext cx="67081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我們</a:t>
            </a:r>
            <a:endParaRPr lang="zh-HK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06E1974-AC67-499A-BA54-AF358FD2DA21}"/>
              </a:ext>
            </a:extLst>
          </p:cNvPr>
          <p:cNvSpPr txBox="1"/>
          <p:nvPr/>
        </p:nvSpPr>
        <p:spPr>
          <a:xfrm>
            <a:off x="5207832" y="5576338"/>
            <a:ext cx="3543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地</a:t>
            </a:r>
            <a:endParaRPr lang="zh-HK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FC4BCEC-3936-48E1-89A9-9947BAF0514C}"/>
              </a:ext>
            </a:extLst>
          </p:cNvPr>
          <p:cNvSpPr txBox="1"/>
          <p:nvPr/>
        </p:nvSpPr>
        <p:spPr>
          <a:xfrm>
            <a:off x="5759345" y="5576338"/>
            <a:ext cx="67080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工作</a:t>
            </a:r>
            <a:endParaRPr lang="zh-HK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F1EFB2F-7496-44A8-89BF-3707D645A41B}"/>
              </a:ext>
            </a:extLst>
          </p:cNvPr>
          <p:cNvSpPr txBox="1"/>
          <p:nvPr/>
        </p:nvSpPr>
        <p:spPr>
          <a:xfrm>
            <a:off x="1073669" y="2943840"/>
            <a:ext cx="70899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段落</a:t>
            </a:r>
            <a:endParaRPr lang="zh-HK" altLang="en-US" b="1" dirty="0">
              <a:latin typeface="+mj-ea"/>
              <a:ea typeface="+mj-ea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C3D0E61-C20C-4DBB-8C84-54E5A5DA635F}"/>
              </a:ext>
            </a:extLst>
          </p:cNvPr>
          <p:cNvSpPr txBox="1"/>
          <p:nvPr/>
        </p:nvSpPr>
        <p:spPr>
          <a:xfrm>
            <a:off x="1073669" y="5529995"/>
            <a:ext cx="4506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詞</a:t>
            </a:r>
            <a:endParaRPr lang="zh-HK" altLang="en-US" b="1" dirty="0">
              <a:latin typeface="+mj-ea"/>
              <a:ea typeface="+mj-ea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9BA89D1-6DA0-4FF4-B672-6CD0B95A094D}"/>
              </a:ext>
            </a:extLst>
          </p:cNvPr>
          <p:cNvSpPr txBox="1"/>
          <p:nvPr/>
        </p:nvSpPr>
        <p:spPr>
          <a:xfrm>
            <a:off x="1054578" y="4082017"/>
            <a:ext cx="8324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小句</a:t>
            </a:r>
            <a:endParaRPr lang="zh-HK" altLang="en-US" b="1" dirty="0">
              <a:latin typeface="+mj-ea"/>
              <a:ea typeface="+mj-ea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78290A10-86BB-4AC6-8B4A-F88317C7EE81}"/>
              </a:ext>
            </a:extLst>
          </p:cNvPr>
          <p:cNvSpPr txBox="1"/>
          <p:nvPr/>
        </p:nvSpPr>
        <p:spPr>
          <a:xfrm>
            <a:off x="1054578" y="3486480"/>
            <a:ext cx="6708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句子</a:t>
            </a:r>
            <a:endParaRPr lang="zh-HK" altLang="en-US" b="1" dirty="0">
              <a:latin typeface="+mj-ea"/>
              <a:ea typeface="+mj-ea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5B10717-34E1-48DB-818B-6370C2A0F219}"/>
              </a:ext>
            </a:extLst>
          </p:cNvPr>
          <p:cNvSpPr txBox="1"/>
          <p:nvPr/>
        </p:nvSpPr>
        <p:spPr>
          <a:xfrm>
            <a:off x="1056412" y="6395867"/>
            <a:ext cx="7071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漢</a:t>
            </a:r>
            <a:r>
              <a:rPr lang="zh-HK" altLang="en-US" b="1" dirty="0">
                <a:latin typeface="+mj-ea"/>
                <a:ea typeface="+mj-ea"/>
              </a:rPr>
              <a:t>字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9D65808-AD6F-4A7E-87AC-DD38BCEA819E}"/>
              </a:ext>
            </a:extLst>
          </p:cNvPr>
          <p:cNvSpPr txBox="1"/>
          <p:nvPr/>
        </p:nvSpPr>
        <p:spPr>
          <a:xfrm>
            <a:off x="2452316" y="6398490"/>
            <a:ext cx="117530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dirty="0"/>
              <a:t>我       們     </a:t>
            </a:r>
            <a:endParaRPr lang="zh-HK" altLang="en-US" dirty="0"/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DC1C38A5-4657-4863-ADFE-487D79D33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42" y="2353455"/>
            <a:ext cx="6614708" cy="4356027"/>
          </a:xfrm>
          <a:prstGeom prst="rect">
            <a:avLst/>
          </a:prstGeom>
        </p:spPr>
      </p:pic>
      <p:sp>
        <p:nvSpPr>
          <p:cNvPr id="46" name="文字方塊 45">
            <a:extLst>
              <a:ext uri="{FF2B5EF4-FFF2-40B4-BE49-F238E27FC236}">
                <a16:creationId xmlns:a16="http://schemas.microsoft.com/office/drawing/2014/main" id="{AEA1DD60-D69D-4B2A-B612-7CFB1E7B905C}"/>
              </a:ext>
            </a:extLst>
          </p:cNvPr>
          <p:cNvSpPr txBox="1"/>
          <p:nvPr/>
        </p:nvSpPr>
        <p:spPr>
          <a:xfrm>
            <a:off x="8298306" y="4531468"/>
            <a:ext cx="3483964" cy="52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五個層次的信息組合</a:t>
            </a:r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7" name="右大括弧 46">
            <a:extLst>
              <a:ext uri="{FF2B5EF4-FFF2-40B4-BE49-F238E27FC236}">
                <a16:creationId xmlns:a16="http://schemas.microsoft.com/office/drawing/2014/main" id="{C88E7052-9BE6-47D5-B90B-E5A9CD5B3381}"/>
              </a:ext>
            </a:extLst>
          </p:cNvPr>
          <p:cNvSpPr/>
          <p:nvPr/>
        </p:nvSpPr>
        <p:spPr>
          <a:xfrm>
            <a:off x="7824866" y="2870330"/>
            <a:ext cx="371901" cy="38391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90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97672F-8BB8-4287-8B47-BE02032A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語義</a:t>
            </a:r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5497E8-F69A-49BC-B6A7-7B995CBF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235698" cy="424539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源於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詞本身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的歧義性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CN" dirty="0">
                <a:latin typeface="新細明體" panose="02020500000000000000" pitchFamily="18" charset="-120"/>
                <a:ea typeface="新細明體" panose="02020500000000000000" pitchFamily="18" charset="-120"/>
              </a:rPr>
              <a:t>+ 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詞與詞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互相結合時</a:t>
            </a: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的結構歧義性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研究所有東西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HK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「研究所有」這四個字的不同分法</a:t>
            </a:r>
            <a:endParaRPr lang="zh-HK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BFEAE3-3009-472A-82A2-48D2D1A23627}"/>
              </a:ext>
            </a:extLst>
          </p:cNvPr>
          <p:cNvSpPr txBox="1"/>
          <p:nvPr/>
        </p:nvSpPr>
        <p:spPr>
          <a:xfrm>
            <a:off x="4308423" y="3059668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研究所 </a:t>
            </a:r>
            <a:r>
              <a:rPr lang="en-US" altLang="zh-CN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/ 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有東西</a:t>
            </a:r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836D532-C1F2-4E53-A97C-BE3429249007}"/>
              </a:ext>
            </a:extLst>
          </p:cNvPr>
          <p:cNvSpPr txBox="1"/>
          <p:nvPr/>
        </p:nvSpPr>
        <p:spPr>
          <a:xfrm>
            <a:off x="4308423" y="4287187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研究 </a:t>
            </a:r>
            <a:r>
              <a:rPr lang="en-US" altLang="zh-CN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/ 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所有 </a:t>
            </a:r>
            <a:r>
              <a:rPr lang="en-US" altLang="zh-CN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/ </a:t>
            </a:r>
            <a:r>
              <a:rPr lang="zh-CN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東西</a:t>
            </a:r>
            <a:endParaRPr lang="zh-HK" alt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5D235F96-462E-438F-9317-A8D417BC675B}"/>
              </a:ext>
            </a:extLst>
          </p:cNvPr>
          <p:cNvCxnSpPr>
            <a:cxnSpLocks/>
          </p:cNvCxnSpPr>
          <p:nvPr/>
        </p:nvCxnSpPr>
        <p:spPr>
          <a:xfrm flipV="1">
            <a:off x="3372787" y="3354791"/>
            <a:ext cx="935636" cy="726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FAA344B-1256-4BE1-B0E4-13EDFD530FDB}"/>
              </a:ext>
            </a:extLst>
          </p:cNvPr>
          <p:cNvCxnSpPr>
            <a:cxnSpLocks/>
          </p:cNvCxnSpPr>
          <p:nvPr/>
        </p:nvCxnSpPr>
        <p:spPr>
          <a:xfrm>
            <a:off x="3372787" y="4080857"/>
            <a:ext cx="935636" cy="556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40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EDF825-2ECE-46C9-9BDB-8D8D62B26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知識複雜性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3E4597-D28D-48DE-A367-104458763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語言中不僅包含語法結構和語義內容，還包含豐富的知識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煤中含碳元素，不充分燃燒時會産生一氧化碳。一氧化碳進入人體和血紅細胞結合，使血紅細胞失去携氧功能，產生一氧化碳中毒。因此，我們在燒煤時要儘量保持通風，特別是在低壓天氣，要特別注意。</a:t>
            </a:r>
            <a:endParaRPr lang="en-US" altLang="zh-CN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上述句子涉及專業知識，例如：</a:t>
            </a:r>
            <a:endParaRPr lang="en-US" altLang="zh-CN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一氧化碳的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化學知識</a:t>
            </a:r>
            <a:endParaRPr lang="en-US" altLang="zh-CN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血紅細胞携氧的</a:t>
            </a:r>
            <a:r>
              <a:rPr lang="zh-CN" altLang="en-US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生理學知識</a:t>
            </a:r>
            <a:endParaRPr lang="zh-HK" altLang="en-US" dirty="0">
              <a:solidFill>
                <a:srgbClr val="00B0F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207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B41B9-2DEE-4602-94F4-7C870ABB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時空複雜性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9F854F-AED4-4EFC-94B3-5A6834F9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不同地域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的人所使用語言的差異性：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全球有近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7000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種語言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00B0F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不同時代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的人所使用語言的差異性： 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同一種語言在不同歷史時期在遣詞造句方面也有很大差異：</a:t>
            </a:r>
            <a:endParaRPr lang="en-US" altLang="zh-CN" sz="26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文言文 </a:t>
            </a:r>
            <a:r>
              <a:rPr lang="en-US" altLang="zh-CN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vs </a:t>
            </a: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現代</a:t>
            </a:r>
            <a:r>
              <a:rPr lang="zh-HK" altLang="en-US" sz="2600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中</a:t>
            </a:r>
            <a:r>
              <a:rPr lang="zh-CN" altLang="en-US" sz="2600" b="0" i="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文</a:t>
            </a:r>
            <a:endParaRPr lang="en-US" altLang="zh-CN" sz="2600" b="0" i="0" dirty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1">
              <a:lnSpc>
                <a:spcPct val="150000"/>
              </a:lnSpc>
            </a:pPr>
            <a:r>
              <a:rPr lang="zh-CN" altLang="en-US" sz="26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網絡潮語</a:t>
            </a:r>
            <a:endParaRPr lang="en-US" altLang="zh-CN" sz="2600" b="0" i="0" dirty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199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1806</TotalTime>
  <Words>5065</Words>
  <Application>Microsoft Office PowerPoint</Application>
  <PresentationFormat>Widescreen</PresentationFormat>
  <Paragraphs>330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等线</vt:lpstr>
      <vt:lpstr>等线 Light</vt:lpstr>
      <vt:lpstr>標楷體</vt:lpstr>
      <vt:lpstr>新細明體</vt:lpstr>
      <vt:lpstr>Arial</vt:lpstr>
      <vt:lpstr>Calibri</vt:lpstr>
      <vt:lpstr>Calibri Light</vt:lpstr>
      <vt:lpstr>Wingdings</vt:lpstr>
      <vt:lpstr>Office 佈景主題</vt:lpstr>
      <vt:lpstr>第三講： 理解你的語言</vt:lpstr>
      <vt:lpstr>課堂目標</vt:lpstr>
      <vt:lpstr>PowerPoint Presentation</vt:lpstr>
      <vt:lpstr>結構複雜性</vt:lpstr>
      <vt:lpstr>結構複雜性</vt:lpstr>
      <vt:lpstr>結構複雜性</vt:lpstr>
      <vt:lpstr>語義複雜性</vt:lpstr>
      <vt:lpstr>知識複雜性</vt:lpstr>
      <vt:lpstr>時空複雜性</vt:lpstr>
      <vt:lpstr>應用複雜性</vt:lpstr>
      <vt:lpstr>甚麽是語言理解？</vt:lpstr>
      <vt:lpstr>PowerPoint Presentation</vt:lpstr>
      <vt:lpstr>詞法分析——中文</vt:lpstr>
      <vt:lpstr>詞法分析——分詞</vt:lpstr>
      <vt:lpstr>詞法分析——標注詞性</vt:lpstr>
      <vt:lpstr>詞法分析——英文</vt:lpstr>
      <vt:lpstr>句法分析</vt:lpstr>
      <vt:lpstr>成分結構分析</vt:lpstr>
      <vt:lpstr>生成規則</vt:lpstr>
      <vt:lpstr>生成規則</vt:lpstr>
      <vt:lpstr>逆向推理   </vt:lpstr>
      <vt:lpstr>逆向推理</vt:lpstr>
      <vt:lpstr>語義分析</vt:lpstr>
      <vt:lpstr>語義分析方法</vt:lpstr>
      <vt:lpstr>語義分析——基于知識圖譜的問答系統 </vt:lpstr>
      <vt:lpstr>基於深度學習的語言理解方法</vt:lpstr>
      <vt:lpstr>向量化（詞向概念）</vt:lpstr>
      <vt:lpstr>詞向量</vt:lpstr>
      <vt:lpstr>詞向量的原則</vt:lpstr>
      <vt:lpstr>Word2Vec</vt:lpstr>
      <vt:lpstr>句向量</vt:lpstr>
      <vt:lpstr>句向量</vt:lpstr>
      <vt:lpstr>對比傳統方法和深度學習方法</vt:lpstr>
      <vt:lpstr>PowerPoint Presentation</vt:lpstr>
      <vt:lpstr>機器翻譯的歷史</vt:lpstr>
      <vt:lpstr>Vauquois 三角</vt:lpstr>
      <vt:lpstr>PowerPoint Presentation</vt:lpstr>
      <vt:lpstr>統計機器翻譯</vt:lpstr>
      <vt:lpstr>統計機器翻譯</vt:lpstr>
      <vt:lpstr>神經機器翻譯</vt:lpstr>
      <vt:lpstr>注意力機制</vt:lpstr>
      <vt:lpstr>語言理解的其他應用——搜索引擎</vt:lpstr>
      <vt:lpstr>語言理解的其他應用——推薦系統</vt:lpstr>
      <vt:lpstr>語言理解的其他應用——對話機器人</vt:lpstr>
      <vt:lpstr>基於注意力機制的對話模型</vt:lpstr>
      <vt:lpstr>第三個AI應用 ： 計算中文詞向量</vt:lpstr>
      <vt:lpstr>PowerPoint Presentation</vt:lpstr>
      <vt:lpstr>思考題</vt:lpstr>
      <vt:lpstr>參考書目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理解你的語言</dc:title>
  <dc:creator>增明 梁</dc:creator>
  <cp:lastModifiedBy>Nick Ng [SPEED]</cp:lastModifiedBy>
  <cp:revision>60</cp:revision>
  <dcterms:created xsi:type="dcterms:W3CDTF">2021-08-05T09:28:56Z</dcterms:created>
  <dcterms:modified xsi:type="dcterms:W3CDTF">2021-10-05T04:08:06Z</dcterms:modified>
</cp:coreProperties>
</file>