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12" r:id="rId6"/>
    <p:sldId id="260" r:id="rId7"/>
    <p:sldId id="261" r:id="rId8"/>
    <p:sldId id="262" r:id="rId9"/>
    <p:sldId id="263" r:id="rId10"/>
    <p:sldId id="264" r:id="rId11"/>
    <p:sldId id="265" r:id="rId12"/>
    <p:sldId id="266" r:id="rId13"/>
    <p:sldId id="267" r:id="rId14"/>
    <p:sldId id="268" r:id="rId15"/>
    <p:sldId id="269" r:id="rId16"/>
    <p:sldId id="271" r:id="rId17"/>
    <p:sldId id="270" r:id="rId18"/>
    <p:sldId id="300" r:id="rId19"/>
    <p:sldId id="272" r:id="rId20"/>
    <p:sldId id="273" r:id="rId21"/>
    <p:sldId id="274" r:id="rId22"/>
    <p:sldId id="275" r:id="rId23"/>
    <p:sldId id="276" r:id="rId24"/>
    <p:sldId id="277" r:id="rId25"/>
    <p:sldId id="278"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4" r:id="rId48"/>
    <p:sldId id="309" r:id="rId49"/>
    <p:sldId id="310" r:id="rId50"/>
    <p:sldId id="311" r:id="rId5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增明 梁" initials="增明" lastIdx="1" clrIdx="0">
    <p:extLst>
      <p:ext uri="{19B8F6BF-5375-455C-9EA6-DF929625EA0E}">
        <p15:presenceInfo xmlns:p15="http://schemas.microsoft.com/office/powerpoint/2012/main" userId="ec24fa9bbd588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2" autoAdjust="0"/>
    <p:restoredTop sz="94660"/>
  </p:normalViewPr>
  <p:slideViewPr>
    <p:cSldViewPr snapToGrid="0">
      <p:cViewPr varScale="1">
        <p:scale>
          <a:sx n="115" d="100"/>
          <a:sy n="115"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BBC14-BD69-45CC-A4D4-1D4FE5787EDF}"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zh-HK" altLang="en-US"/>
        </a:p>
      </dgm:t>
    </dgm:pt>
    <dgm:pt modelId="{895653DA-0EAF-47A8-85EA-F130BC79B495}">
      <dgm:prSet phldrT="[文字]" custT="1"/>
      <dgm:spPr/>
      <dgm:t>
        <a:bodyPr/>
        <a:lstStyle/>
        <a:p>
          <a:r>
            <a:rPr lang="zh-CN" altLang="en-US" sz="4000" dirty="0"/>
            <a:t>知識積累</a:t>
          </a:r>
          <a:endParaRPr lang="zh-HK" altLang="en-US" sz="4000" dirty="0"/>
        </a:p>
      </dgm:t>
    </dgm:pt>
    <dgm:pt modelId="{878E96D7-88C0-495A-9E5B-DB2024B1A1C0}" type="parTrans" cxnId="{63C82CE6-830B-4B5F-BF62-78B7976A48BF}">
      <dgm:prSet/>
      <dgm:spPr/>
      <dgm:t>
        <a:bodyPr/>
        <a:lstStyle/>
        <a:p>
          <a:endParaRPr lang="zh-HK" altLang="en-US"/>
        </a:p>
      </dgm:t>
    </dgm:pt>
    <dgm:pt modelId="{71E1A324-0C8A-48C8-A808-B8B0FF88A6EE}" type="sibTrans" cxnId="{63C82CE6-830B-4B5F-BF62-78B7976A48BF}">
      <dgm:prSet/>
      <dgm:spPr/>
      <dgm:t>
        <a:bodyPr/>
        <a:lstStyle/>
        <a:p>
          <a:endParaRPr lang="zh-HK" altLang="en-US"/>
        </a:p>
      </dgm:t>
    </dgm:pt>
    <dgm:pt modelId="{AF34935E-AEB4-49F0-B487-CBDDC5DC856B}">
      <dgm:prSet phldrT="[文字]" custT="1"/>
      <dgm:spPr/>
      <dgm:t>
        <a:bodyPr/>
        <a:lstStyle/>
        <a:p>
          <a:r>
            <a:rPr lang="zh-HK" altLang="en-US" sz="4000" dirty="0"/>
            <a:t>模板</a:t>
          </a:r>
          <a:r>
            <a:rPr lang="zh-CN" altLang="en-US" sz="4000" dirty="0"/>
            <a:t>匹配</a:t>
          </a:r>
          <a:endParaRPr lang="zh-HK" altLang="en-US" sz="4000" dirty="0"/>
        </a:p>
      </dgm:t>
    </dgm:pt>
    <dgm:pt modelId="{7E1EFB71-7ADC-4D5F-90D2-5476F2C4EA18}" type="parTrans" cxnId="{BF15A1B2-BA9A-4890-96B4-C0D0F8BD8955}">
      <dgm:prSet/>
      <dgm:spPr/>
      <dgm:t>
        <a:bodyPr/>
        <a:lstStyle/>
        <a:p>
          <a:endParaRPr lang="zh-HK" altLang="en-US"/>
        </a:p>
      </dgm:t>
    </dgm:pt>
    <dgm:pt modelId="{6FBEF808-BDE7-4150-AAB9-837A6B50CB69}" type="sibTrans" cxnId="{BF15A1B2-BA9A-4890-96B4-C0D0F8BD8955}">
      <dgm:prSet/>
      <dgm:spPr/>
      <dgm:t>
        <a:bodyPr/>
        <a:lstStyle/>
        <a:p>
          <a:endParaRPr lang="zh-HK" altLang="en-US"/>
        </a:p>
      </dgm:t>
    </dgm:pt>
    <dgm:pt modelId="{7A046E57-67E1-44DB-BB12-63FFEABC3A1C}">
      <dgm:prSet phldrT="[文字]" custT="1"/>
      <dgm:spPr/>
      <dgm:t>
        <a:bodyPr/>
        <a:lstStyle/>
        <a:p>
          <a:r>
            <a:rPr lang="zh-CN" altLang="en-US" sz="4000" dirty="0"/>
            <a:t>統計模型</a:t>
          </a:r>
          <a:endParaRPr lang="zh-HK" altLang="en-US" sz="4000" dirty="0"/>
        </a:p>
      </dgm:t>
    </dgm:pt>
    <dgm:pt modelId="{A5A22B59-6AF6-4153-A7B4-A876DEC31023}" type="parTrans" cxnId="{257EA2AA-8797-4D1A-88FE-2A57A002CE87}">
      <dgm:prSet/>
      <dgm:spPr/>
      <dgm:t>
        <a:bodyPr/>
        <a:lstStyle/>
        <a:p>
          <a:endParaRPr lang="zh-HK" altLang="en-US"/>
        </a:p>
      </dgm:t>
    </dgm:pt>
    <dgm:pt modelId="{27F7C584-A4E6-4EBD-9F30-B088D5690472}" type="sibTrans" cxnId="{257EA2AA-8797-4D1A-88FE-2A57A002CE87}">
      <dgm:prSet/>
      <dgm:spPr/>
      <dgm:t>
        <a:bodyPr/>
        <a:lstStyle/>
        <a:p>
          <a:endParaRPr lang="zh-HK" altLang="en-US"/>
        </a:p>
      </dgm:t>
    </dgm:pt>
    <dgm:pt modelId="{8F5988DE-DA4B-4353-AA5F-F69709662D73}">
      <dgm:prSet phldrT="[文字]" custT="1"/>
      <dgm:spPr/>
      <dgm:t>
        <a:bodyPr/>
        <a:lstStyle/>
        <a:p>
          <a:r>
            <a:rPr lang="zh-CN" altLang="en-US" sz="4000" dirty="0"/>
            <a:t>機器學習</a:t>
          </a:r>
          <a:endParaRPr lang="zh-HK" altLang="en-US" sz="4000" dirty="0"/>
        </a:p>
      </dgm:t>
    </dgm:pt>
    <dgm:pt modelId="{4E381BFB-9A96-4C4E-94F9-8D411C2D4858}" type="parTrans" cxnId="{97077DFA-4C1A-4373-8BA7-BB74AC6866A5}">
      <dgm:prSet/>
      <dgm:spPr/>
      <dgm:t>
        <a:bodyPr/>
        <a:lstStyle/>
        <a:p>
          <a:endParaRPr lang="zh-HK" altLang="en-US"/>
        </a:p>
      </dgm:t>
    </dgm:pt>
    <dgm:pt modelId="{18CFCC76-0199-4601-AA3D-6099F5F17BE5}" type="sibTrans" cxnId="{97077DFA-4C1A-4373-8BA7-BB74AC6866A5}">
      <dgm:prSet/>
      <dgm:spPr/>
      <dgm:t>
        <a:bodyPr/>
        <a:lstStyle/>
        <a:p>
          <a:endParaRPr lang="zh-HK" altLang="en-US"/>
        </a:p>
      </dgm:t>
    </dgm:pt>
    <dgm:pt modelId="{62D07876-466C-4CD6-9159-EDED9D66BFCF}">
      <dgm:prSet phldrT="[文字]" custT="1"/>
      <dgm:spPr/>
      <dgm:t>
        <a:bodyPr/>
        <a:lstStyle/>
        <a:p>
          <a:r>
            <a:rPr lang="zh-CN" altLang="en-US" sz="4000" dirty="0"/>
            <a:t>深度學習</a:t>
          </a:r>
          <a:endParaRPr lang="zh-HK" altLang="en-US" sz="4000" dirty="0"/>
        </a:p>
      </dgm:t>
    </dgm:pt>
    <dgm:pt modelId="{0F93DA22-1249-4C33-8E26-00E5E5394D88}" type="parTrans" cxnId="{E13A03F6-7B72-4E18-B686-CDB49D956F8A}">
      <dgm:prSet/>
      <dgm:spPr/>
      <dgm:t>
        <a:bodyPr/>
        <a:lstStyle/>
        <a:p>
          <a:endParaRPr lang="zh-HK" altLang="en-US"/>
        </a:p>
      </dgm:t>
    </dgm:pt>
    <dgm:pt modelId="{6D9279AC-C596-4905-8F9D-6FF9858EFD91}" type="sibTrans" cxnId="{E13A03F6-7B72-4E18-B686-CDB49D956F8A}">
      <dgm:prSet/>
      <dgm:spPr/>
      <dgm:t>
        <a:bodyPr/>
        <a:lstStyle/>
        <a:p>
          <a:endParaRPr lang="zh-HK" altLang="en-US"/>
        </a:p>
      </dgm:t>
    </dgm:pt>
    <dgm:pt modelId="{75190B8B-F66D-4645-8FF4-ACCDE16BE56D}" type="pres">
      <dgm:prSet presAssocID="{74CBBC14-BD69-45CC-A4D4-1D4FE5787EDF}" presName="diagram" presStyleCnt="0">
        <dgm:presLayoutVars>
          <dgm:dir/>
          <dgm:resizeHandles val="exact"/>
        </dgm:presLayoutVars>
      </dgm:prSet>
      <dgm:spPr/>
      <dgm:t>
        <a:bodyPr/>
        <a:lstStyle/>
        <a:p>
          <a:endParaRPr lang="en-US"/>
        </a:p>
      </dgm:t>
    </dgm:pt>
    <dgm:pt modelId="{A65AA0E3-5ED9-4A80-A18B-4C1F837D2A6A}" type="pres">
      <dgm:prSet presAssocID="{895653DA-0EAF-47A8-85EA-F130BC79B495}" presName="node" presStyleLbl="node1" presStyleIdx="0" presStyleCnt="5" custScaleY="157261" custLinFactNeighborX="-2675">
        <dgm:presLayoutVars>
          <dgm:bulletEnabled val="1"/>
        </dgm:presLayoutVars>
      </dgm:prSet>
      <dgm:spPr/>
      <dgm:t>
        <a:bodyPr/>
        <a:lstStyle/>
        <a:p>
          <a:endParaRPr lang="en-US"/>
        </a:p>
      </dgm:t>
    </dgm:pt>
    <dgm:pt modelId="{2300C653-C35C-4A2A-A5D8-3AED72A52AA2}" type="pres">
      <dgm:prSet presAssocID="{71E1A324-0C8A-48C8-A808-B8B0FF88A6EE}" presName="sibTrans" presStyleLbl="sibTrans2D1" presStyleIdx="0" presStyleCnt="4"/>
      <dgm:spPr/>
      <dgm:t>
        <a:bodyPr/>
        <a:lstStyle/>
        <a:p>
          <a:endParaRPr lang="en-US"/>
        </a:p>
      </dgm:t>
    </dgm:pt>
    <dgm:pt modelId="{179F0CDA-4C72-4678-8103-5A82CB923E5F}" type="pres">
      <dgm:prSet presAssocID="{71E1A324-0C8A-48C8-A808-B8B0FF88A6EE}" presName="connectorText" presStyleLbl="sibTrans2D1" presStyleIdx="0" presStyleCnt="4"/>
      <dgm:spPr/>
      <dgm:t>
        <a:bodyPr/>
        <a:lstStyle/>
        <a:p>
          <a:endParaRPr lang="en-US"/>
        </a:p>
      </dgm:t>
    </dgm:pt>
    <dgm:pt modelId="{2F3BD3C2-9725-47D6-A478-AE27313C9146}" type="pres">
      <dgm:prSet presAssocID="{AF34935E-AEB4-49F0-B487-CBDDC5DC856B}" presName="node" presStyleLbl="node1" presStyleIdx="1" presStyleCnt="5" custScaleY="157261" custLinFactNeighborX="-2675">
        <dgm:presLayoutVars>
          <dgm:bulletEnabled val="1"/>
        </dgm:presLayoutVars>
      </dgm:prSet>
      <dgm:spPr/>
      <dgm:t>
        <a:bodyPr/>
        <a:lstStyle/>
        <a:p>
          <a:endParaRPr lang="en-US"/>
        </a:p>
      </dgm:t>
    </dgm:pt>
    <dgm:pt modelId="{6FBE1AF6-F828-4EC8-A644-D6B40EB4CDDC}" type="pres">
      <dgm:prSet presAssocID="{6FBEF808-BDE7-4150-AAB9-837A6B50CB69}" presName="sibTrans" presStyleLbl="sibTrans2D1" presStyleIdx="1" presStyleCnt="4"/>
      <dgm:spPr/>
      <dgm:t>
        <a:bodyPr/>
        <a:lstStyle/>
        <a:p>
          <a:endParaRPr lang="en-US"/>
        </a:p>
      </dgm:t>
    </dgm:pt>
    <dgm:pt modelId="{7ACA3BBC-13C7-4FE0-8E1D-804C5B239A4F}" type="pres">
      <dgm:prSet presAssocID="{6FBEF808-BDE7-4150-AAB9-837A6B50CB69}" presName="connectorText" presStyleLbl="sibTrans2D1" presStyleIdx="1" presStyleCnt="4"/>
      <dgm:spPr/>
      <dgm:t>
        <a:bodyPr/>
        <a:lstStyle/>
        <a:p>
          <a:endParaRPr lang="en-US"/>
        </a:p>
      </dgm:t>
    </dgm:pt>
    <dgm:pt modelId="{2FDB314B-E4A6-4471-A90C-0FC2C9D5E7BE}" type="pres">
      <dgm:prSet presAssocID="{7A046E57-67E1-44DB-BB12-63FFEABC3A1C}" presName="node" presStyleLbl="node1" presStyleIdx="2" presStyleCnt="5" custScaleY="157261" custLinFactNeighborX="-2675">
        <dgm:presLayoutVars>
          <dgm:bulletEnabled val="1"/>
        </dgm:presLayoutVars>
      </dgm:prSet>
      <dgm:spPr/>
      <dgm:t>
        <a:bodyPr/>
        <a:lstStyle/>
        <a:p>
          <a:endParaRPr lang="en-US"/>
        </a:p>
      </dgm:t>
    </dgm:pt>
    <dgm:pt modelId="{F6C3919C-9C4D-42EF-969D-51A35E562350}" type="pres">
      <dgm:prSet presAssocID="{27F7C584-A4E6-4EBD-9F30-B088D5690472}" presName="sibTrans" presStyleLbl="sibTrans2D1" presStyleIdx="2" presStyleCnt="4"/>
      <dgm:spPr/>
      <dgm:t>
        <a:bodyPr/>
        <a:lstStyle/>
        <a:p>
          <a:endParaRPr lang="en-US"/>
        </a:p>
      </dgm:t>
    </dgm:pt>
    <dgm:pt modelId="{F91C96BC-DA80-489C-9793-D730725B44CE}" type="pres">
      <dgm:prSet presAssocID="{27F7C584-A4E6-4EBD-9F30-B088D5690472}" presName="connectorText" presStyleLbl="sibTrans2D1" presStyleIdx="2" presStyleCnt="4"/>
      <dgm:spPr/>
      <dgm:t>
        <a:bodyPr/>
        <a:lstStyle/>
        <a:p>
          <a:endParaRPr lang="en-US"/>
        </a:p>
      </dgm:t>
    </dgm:pt>
    <dgm:pt modelId="{0567D190-CADE-41F3-BE63-1CA7054CDD86}" type="pres">
      <dgm:prSet presAssocID="{8F5988DE-DA4B-4353-AA5F-F69709662D73}" presName="node" presStyleLbl="node1" presStyleIdx="3" presStyleCnt="5" custScaleY="157261">
        <dgm:presLayoutVars>
          <dgm:bulletEnabled val="1"/>
        </dgm:presLayoutVars>
      </dgm:prSet>
      <dgm:spPr/>
      <dgm:t>
        <a:bodyPr/>
        <a:lstStyle/>
        <a:p>
          <a:endParaRPr lang="en-US"/>
        </a:p>
      </dgm:t>
    </dgm:pt>
    <dgm:pt modelId="{38FF802F-603F-4460-AFF2-38D5E77BB1BB}" type="pres">
      <dgm:prSet presAssocID="{18CFCC76-0199-4601-AA3D-6099F5F17BE5}" presName="sibTrans" presStyleLbl="sibTrans2D1" presStyleIdx="3" presStyleCnt="4"/>
      <dgm:spPr/>
      <dgm:t>
        <a:bodyPr/>
        <a:lstStyle/>
        <a:p>
          <a:endParaRPr lang="en-US"/>
        </a:p>
      </dgm:t>
    </dgm:pt>
    <dgm:pt modelId="{265F2800-6984-4050-9ECA-5C7C67A8F82A}" type="pres">
      <dgm:prSet presAssocID="{18CFCC76-0199-4601-AA3D-6099F5F17BE5}" presName="connectorText" presStyleLbl="sibTrans2D1" presStyleIdx="3" presStyleCnt="4"/>
      <dgm:spPr/>
      <dgm:t>
        <a:bodyPr/>
        <a:lstStyle/>
        <a:p>
          <a:endParaRPr lang="en-US"/>
        </a:p>
      </dgm:t>
    </dgm:pt>
    <dgm:pt modelId="{463AD158-53BC-4F1B-8EAB-CB8180FB520F}" type="pres">
      <dgm:prSet presAssocID="{62D07876-466C-4CD6-9159-EDED9D66BFCF}" presName="node" presStyleLbl="node1" presStyleIdx="4" presStyleCnt="5" custScaleY="157261">
        <dgm:presLayoutVars>
          <dgm:bulletEnabled val="1"/>
        </dgm:presLayoutVars>
      </dgm:prSet>
      <dgm:spPr/>
      <dgm:t>
        <a:bodyPr/>
        <a:lstStyle/>
        <a:p>
          <a:endParaRPr lang="en-US"/>
        </a:p>
      </dgm:t>
    </dgm:pt>
  </dgm:ptLst>
  <dgm:cxnLst>
    <dgm:cxn modelId="{3665A1B3-D079-4602-84B1-80FF95C11A76}" type="presOf" srcId="{8F5988DE-DA4B-4353-AA5F-F69709662D73}" destId="{0567D190-CADE-41F3-BE63-1CA7054CDD86}" srcOrd="0" destOrd="0" presId="urn:microsoft.com/office/officeart/2005/8/layout/process5"/>
    <dgm:cxn modelId="{BF15A1B2-BA9A-4890-96B4-C0D0F8BD8955}" srcId="{74CBBC14-BD69-45CC-A4D4-1D4FE5787EDF}" destId="{AF34935E-AEB4-49F0-B487-CBDDC5DC856B}" srcOrd="1" destOrd="0" parTransId="{7E1EFB71-7ADC-4D5F-90D2-5476F2C4EA18}" sibTransId="{6FBEF808-BDE7-4150-AAB9-837A6B50CB69}"/>
    <dgm:cxn modelId="{E13A03F6-7B72-4E18-B686-CDB49D956F8A}" srcId="{74CBBC14-BD69-45CC-A4D4-1D4FE5787EDF}" destId="{62D07876-466C-4CD6-9159-EDED9D66BFCF}" srcOrd="4" destOrd="0" parTransId="{0F93DA22-1249-4C33-8E26-00E5E5394D88}" sibTransId="{6D9279AC-C596-4905-8F9D-6FF9858EFD91}"/>
    <dgm:cxn modelId="{A14FB406-E63D-41FC-BF58-DAFA444EFC0C}" type="presOf" srcId="{71E1A324-0C8A-48C8-A808-B8B0FF88A6EE}" destId="{2300C653-C35C-4A2A-A5D8-3AED72A52AA2}" srcOrd="0" destOrd="0" presId="urn:microsoft.com/office/officeart/2005/8/layout/process5"/>
    <dgm:cxn modelId="{4C44BBA1-C991-4390-A93F-76DA39FF8383}" type="presOf" srcId="{6FBEF808-BDE7-4150-AAB9-837A6B50CB69}" destId="{7ACA3BBC-13C7-4FE0-8E1D-804C5B239A4F}" srcOrd="1" destOrd="0" presId="urn:microsoft.com/office/officeart/2005/8/layout/process5"/>
    <dgm:cxn modelId="{AAC363BA-E8FD-4CCE-A9F1-2991B64E6FB9}" type="presOf" srcId="{7A046E57-67E1-44DB-BB12-63FFEABC3A1C}" destId="{2FDB314B-E4A6-4471-A90C-0FC2C9D5E7BE}" srcOrd="0" destOrd="0" presId="urn:microsoft.com/office/officeart/2005/8/layout/process5"/>
    <dgm:cxn modelId="{257EA2AA-8797-4D1A-88FE-2A57A002CE87}" srcId="{74CBBC14-BD69-45CC-A4D4-1D4FE5787EDF}" destId="{7A046E57-67E1-44DB-BB12-63FFEABC3A1C}" srcOrd="2" destOrd="0" parTransId="{A5A22B59-6AF6-4153-A7B4-A876DEC31023}" sibTransId="{27F7C584-A4E6-4EBD-9F30-B088D5690472}"/>
    <dgm:cxn modelId="{B54E5F87-C7D4-4991-A232-E610C03BBDFB}" type="presOf" srcId="{27F7C584-A4E6-4EBD-9F30-B088D5690472}" destId="{F91C96BC-DA80-489C-9793-D730725B44CE}" srcOrd="1" destOrd="0" presId="urn:microsoft.com/office/officeart/2005/8/layout/process5"/>
    <dgm:cxn modelId="{9EF4BF7D-78CA-4BEE-B8B6-BAE239FDDB9F}" type="presOf" srcId="{62D07876-466C-4CD6-9159-EDED9D66BFCF}" destId="{463AD158-53BC-4F1B-8EAB-CB8180FB520F}" srcOrd="0" destOrd="0" presId="urn:microsoft.com/office/officeart/2005/8/layout/process5"/>
    <dgm:cxn modelId="{7087D341-CF2E-489B-ADD1-AC36C57A36AD}" type="presOf" srcId="{74CBBC14-BD69-45CC-A4D4-1D4FE5787EDF}" destId="{75190B8B-F66D-4645-8FF4-ACCDE16BE56D}" srcOrd="0" destOrd="0" presId="urn:microsoft.com/office/officeart/2005/8/layout/process5"/>
    <dgm:cxn modelId="{63C82CE6-830B-4B5F-BF62-78B7976A48BF}" srcId="{74CBBC14-BD69-45CC-A4D4-1D4FE5787EDF}" destId="{895653DA-0EAF-47A8-85EA-F130BC79B495}" srcOrd="0" destOrd="0" parTransId="{878E96D7-88C0-495A-9E5B-DB2024B1A1C0}" sibTransId="{71E1A324-0C8A-48C8-A808-B8B0FF88A6EE}"/>
    <dgm:cxn modelId="{A328096D-E231-4F2F-9986-383FB944CE26}" type="presOf" srcId="{27F7C584-A4E6-4EBD-9F30-B088D5690472}" destId="{F6C3919C-9C4D-42EF-969D-51A35E562350}" srcOrd="0" destOrd="0" presId="urn:microsoft.com/office/officeart/2005/8/layout/process5"/>
    <dgm:cxn modelId="{C51FA3FC-AE12-41E4-92B7-CFC3CDEE6C56}" type="presOf" srcId="{18CFCC76-0199-4601-AA3D-6099F5F17BE5}" destId="{38FF802F-603F-4460-AFF2-38D5E77BB1BB}" srcOrd="0" destOrd="0" presId="urn:microsoft.com/office/officeart/2005/8/layout/process5"/>
    <dgm:cxn modelId="{97077DFA-4C1A-4373-8BA7-BB74AC6866A5}" srcId="{74CBBC14-BD69-45CC-A4D4-1D4FE5787EDF}" destId="{8F5988DE-DA4B-4353-AA5F-F69709662D73}" srcOrd="3" destOrd="0" parTransId="{4E381BFB-9A96-4C4E-94F9-8D411C2D4858}" sibTransId="{18CFCC76-0199-4601-AA3D-6099F5F17BE5}"/>
    <dgm:cxn modelId="{F93272EE-2798-482C-8A88-419A278994F4}" type="presOf" srcId="{895653DA-0EAF-47A8-85EA-F130BC79B495}" destId="{A65AA0E3-5ED9-4A80-A18B-4C1F837D2A6A}" srcOrd="0" destOrd="0" presId="urn:microsoft.com/office/officeart/2005/8/layout/process5"/>
    <dgm:cxn modelId="{801FD741-5DA8-484B-8ED3-AA3E6226B956}" type="presOf" srcId="{6FBEF808-BDE7-4150-AAB9-837A6B50CB69}" destId="{6FBE1AF6-F828-4EC8-A644-D6B40EB4CDDC}" srcOrd="0" destOrd="0" presId="urn:microsoft.com/office/officeart/2005/8/layout/process5"/>
    <dgm:cxn modelId="{128F44CE-28F8-4C03-ADEE-C2CF0A6CA4A7}" type="presOf" srcId="{AF34935E-AEB4-49F0-B487-CBDDC5DC856B}" destId="{2F3BD3C2-9725-47D6-A478-AE27313C9146}" srcOrd="0" destOrd="0" presId="urn:microsoft.com/office/officeart/2005/8/layout/process5"/>
    <dgm:cxn modelId="{B079F168-398C-4D13-A5EE-7F1FB0773236}" type="presOf" srcId="{71E1A324-0C8A-48C8-A808-B8B0FF88A6EE}" destId="{179F0CDA-4C72-4678-8103-5A82CB923E5F}" srcOrd="1" destOrd="0" presId="urn:microsoft.com/office/officeart/2005/8/layout/process5"/>
    <dgm:cxn modelId="{500224DE-DE77-4EF4-B267-C146C6AC6D57}" type="presOf" srcId="{18CFCC76-0199-4601-AA3D-6099F5F17BE5}" destId="{265F2800-6984-4050-9ECA-5C7C67A8F82A}" srcOrd="1" destOrd="0" presId="urn:microsoft.com/office/officeart/2005/8/layout/process5"/>
    <dgm:cxn modelId="{5CE1E221-8B21-4638-A103-13314D72272A}" type="presParOf" srcId="{75190B8B-F66D-4645-8FF4-ACCDE16BE56D}" destId="{A65AA0E3-5ED9-4A80-A18B-4C1F837D2A6A}" srcOrd="0" destOrd="0" presId="urn:microsoft.com/office/officeart/2005/8/layout/process5"/>
    <dgm:cxn modelId="{A58627F1-003C-4D7A-8037-10507D58374C}" type="presParOf" srcId="{75190B8B-F66D-4645-8FF4-ACCDE16BE56D}" destId="{2300C653-C35C-4A2A-A5D8-3AED72A52AA2}" srcOrd="1" destOrd="0" presId="urn:microsoft.com/office/officeart/2005/8/layout/process5"/>
    <dgm:cxn modelId="{DBCB4C2B-D672-42EB-9A06-0B817616F87B}" type="presParOf" srcId="{2300C653-C35C-4A2A-A5D8-3AED72A52AA2}" destId="{179F0CDA-4C72-4678-8103-5A82CB923E5F}" srcOrd="0" destOrd="0" presId="urn:microsoft.com/office/officeart/2005/8/layout/process5"/>
    <dgm:cxn modelId="{CD29598A-C4AD-4FD4-95D4-C8041D456E9F}" type="presParOf" srcId="{75190B8B-F66D-4645-8FF4-ACCDE16BE56D}" destId="{2F3BD3C2-9725-47D6-A478-AE27313C9146}" srcOrd="2" destOrd="0" presId="urn:microsoft.com/office/officeart/2005/8/layout/process5"/>
    <dgm:cxn modelId="{9C835ADD-9CE8-4896-80A7-CD7FFE632502}" type="presParOf" srcId="{75190B8B-F66D-4645-8FF4-ACCDE16BE56D}" destId="{6FBE1AF6-F828-4EC8-A644-D6B40EB4CDDC}" srcOrd="3" destOrd="0" presId="urn:microsoft.com/office/officeart/2005/8/layout/process5"/>
    <dgm:cxn modelId="{8F458263-EB7E-45C9-8272-F21BC1E12175}" type="presParOf" srcId="{6FBE1AF6-F828-4EC8-A644-D6B40EB4CDDC}" destId="{7ACA3BBC-13C7-4FE0-8E1D-804C5B239A4F}" srcOrd="0" destOrd="0" presId="urn:microsoft.com/office/officeart/2005/8/layout/process5"/>
    <dgm:cxn modelId="{98C2D36E-C0BC-4607-B507-1240556C9986}" type="presParOf" srcId="{75190B8B-F66D-4645-8FF4-ACCDE16BE56D}" destId="{2FDB314B-E4A6-4471-A90C-0FC2C9D5E7BE}" srcOrd="4" destOrd="0" presId="urn:microsoft.com/office/officeart/2005/8/layout/process5"/>
    <dgm:cxn modelId="{F00CE529-5557-4006-B795-02E2FFE1E43D}" type="presParOf" srcId="{75190B8B-F66D-4645-8FF4-ACCDE16BE56D}" destId="{F6C3919C-9C4D-42EF-969D-51A35E562350}" srcOrd="5" destOrd="0" presId="urn:microsoft.com/office/officeart/2005/8/layout/process5"/>
    <dgm:cxn modelId="{D89F6150-4176-45E9-8C8E-976FE6DD3361}" type="presParOf" srcId="{F6C3919C-9C4D-42EF-969D-51A35E562350}" destId="{F91C96BC-DA80-489C-9793-D730725B44CE}" srcOrd="0" destOrd="0" presId="urn:microsoft.com/office/officeart/2005/8/layout/process5"/>
    <dgm:cxn modelId="{9028349A-C849-4F2B-B1BF-E99BF3D143A7}" type="presParOf" srcId="{75190B8B-F66D-4645-8FF4-ACCDE16BE56D}" destId="{0567D190-CADE-41F3-BE63-1CA7054CDD86}" srcOrd="6" destOrd="0" presId="urn:microsoft.com/office/officeart/2005/8/layout/process5"/>
    <dgm:cxn modelId="{5648563C-5F66-4747-B2D3-5A74F56B34F7}" type="presParOf" srcId="{75190B8B-F66D-4645-8FF4-ACCDE16BE56D}" destId="{38FF802F-603F-4460-AFF2-38D5E77BB1BB}" srcOrd="7" destOrd="0" presId="urn:microsoft.com/office/officeart/2005/8/layout/process5"/>
    <dgm:cxn modelId="{66F449D9-47B1-4010-9928-48F67BBFB932}" type="presParOf" srcId="{38FF802F-603F-4460-AFF2-38D5E77BB1BB}" destId="{265F2800-6984-4050-9ECA-5C7C67A8F82A}" srcOrd="0" destOrd="0" presId="urn:microsoft.com/office/officeart/2005/8/layout/process5"/>
    <dgm:cxn modelId="{65805CFA-E453-4CAA-A38E-2F90DC590A02}" type="presParOf" srcId="{75190B8B-F66D-4645-8FF4-ACCDE16BE56D}" destId="{463AD158-53BC-4F1B-8EAB-CB8180FB520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AA0E3-5ED9-4A80-A18B-4C1F837D2A6A}">
      <dsp:nvSpPr>
        <dsp:cNvPr id="0" name=""/>
        <dsp:cNvSpPr/>
      </dsp:nvSpPr>
      <dsp:spPr>
        <a:xfrm>
          <a:off x="0" y="471905"/>
          <a:ext cx="1799331" cy="16977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a:t>知識積累</a:t>
          </a:r>
          <a:endParaRPr lang="zh-HK" altLang="en-US" sz="4000" kern="1200" dirty="0"/>
        </a:p>
      </dsp:txBody>
      <dsp:txXfrm>
        <a:off x="49727" y="521632"/>
        <a:ext cx="1699877" cy="1598334"/>
      </dsp:txXfrm>
    </dsp:sp>
    <dsp:sp modelId="{2300C653-C35C-4A2A-A5D8-3AED72A52AA2}">
      <dsp:nvSpPr>
        <dsp:cNvPr id="0" name=""/>
        <dsp:cNvSpPr/>
      </dsp:nvSpPr>
      <dsp:spPr>
        <a:xfrm>
          <a:off x="1948360" y="1097682"/>
          <a:ext cx="359024"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1948360" y="1186929"/>
        <a:ext cx="251317" cy="267740"/>
      </dsp:txXfrm>
    </dsp:sp>
    <dsp:sp modelId="{2F3BD3C2-9725-47D6-A478-AE27313C9146}">
      <dsp:nvSpPr>
        <dsp:cNvPr id="0" name=""/>
        <dsp:cNvSpPr/>
      </dsp:nvSpPr>
      <dsp:spPr>
        <a:xfrm>
          <a:off x="2476736" y="471905"/>
          <a:ext cx="1799331" cy="16977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HK" altLang="en-US" sz="4000" kern="1200" dirty="0"/>
            <a:t>模板</a:t>
          </a:r>
          <a:r>
            <a:rPr lang="zh-CN" altLang="en-US" sz="4000" kern="1200" dirty="0"/>
            <a:t>匹配</a:t>
          </a:r>
          <a:endParaRPr lang="zh-HK" altLang="en-US" sz="4000" kern="1200" dirty="0"/>
        </a:p>
      </dsp:txBody>
      <dsp:txXfrm>
        <a:off x="2526463" y="521632"/>
        <a:ext cx="1699877" cy="1598334"/>
      </dsp:txXfrm>
    </dsp:sp>
    <dsp:sp modelId="{6FBE1AF6-F828-4EC8-A644-D6B40EB4CDDC}">
      <dsp:nvSpPr>
        <dsp:cNvPr id="0" name=""/>
        <dsp:cNvSpPr/>
      </dsp:nvSpPr>
      <dsp:spPr>
        <a:xfrm>
          <a:off x="4434409" y="1097682"/>
          <a:ext cx="38145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4434409" y="1186929"/>
        <a:ext cx="267021" cy="267740"/>
      </dsp:txXfrm>
    </dsp:sp>
    <dsp:sp modelId="{2FDB314B-E4A6-4471-A90C-0FC2C9D5E7BE}">
      <dsp:nvSpPr>
        <dsp:cNvPr id="0" name=""/>
        <dsp:cNvSpPr/>
      </dsp:nvSpPr>
      <dsp:spPr>
        <a:xfrm>
          <a:off x="4995801" y="471905"/>
          <a:ext cx="1799331" cy="16977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a:t>統計模型</a:t>
          </a:r>
          <a:endParaRPr lang="zh-HK" altLang="en-US" sz="4000" kern="1200" dirty="0"/>
        </a:p>
      </dsp:txBody>
      <dsp:txXfrm>
        <a:off x="5045528" y="521632"/>
        <a:ext cx="1699877" cy="1598334"/>
      </dsp:txXfrm>
    </dsp:sp>
    <dsp:sp modelId="{F6C3919C-9C4D-42EF-969D-51A35E562350}">
      <dsp:nvSpPr>
        <dsp:cNvPr id="0" name=""/>
        <dsp:cNvSpPr/>
      </dsp:nvSpPr>
      <dsp:spPr>
        <a:xfrm>
          <a:off x="6964063" y="1097682"/>
          <a:ext cx="40696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6964063" y="1186929"/>
        <a:ext cx="284878" cy="267740"/>
      </dsp:txXfrm>
    </dsp:sp>
    <dsp:sp modelId="{0567D190-CADE-41F3-BE63-1CA7054CDD86}">
      <dsp:nvSpPr>
        <dsp:cNvPr id="0" name=""/>
        <dsp:cNvSpPr/>
      </dsp:nvSpPr>
      <dsp:spPr>
        <a:xfrm>
          <a:off x="7562998" y="471905"/>
          <a:ext cx="1799331" cy="16977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a:t>機器學習</a:t>
          </a:r>
          <a:endParaRPr lang="zh-HK" altLang="en-US" sz="4000" kern="1200" dirty="0"/>
        </a:p>
      </dsp:txBody>
      <dsp:txXfrm>
        <a:off x="7612725" y="521632"/>
        <a:ext cx="1699877" cy="1598334"/>
      </dsp:txXfrm>
    </dsp:sp>
    <dsp:sp modelId="{38FF802F-603F-4460-AFF2-38D5E77BB1BB}">
      <dsp:nvSpPr>
        <dsp:cNvPr id="0" name=""/>
        <dsp:cNvSpPr/>
      </dsp:nvSpPr>
      <dsp:spPr>
        <a:xfrm>
          <a:off x="9520671" y="1097682"/>
          <a:ext cx="38145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9520671" y="1186929"/>
        <a:ext cx="267021" cy="267740"/>
      </dsp:txXfrm>
    </dsp:sp>
    <dsp:sp modelId="{463AD158-53BC-4F1B-8EAB-CB8180FB520F}">
      <dsp:nvSpPr>
        <dsp:cNvPr id="0" name=""/>
        <dsp:cNvSpPr/>
      </dsp:nvSpPr>
      <dsp:spPr>
        <a:xfrm>
          <a:off x="10082062" y="471905"/>
          <a:ext cx="1799331" cy="16977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a:t>深度學習</a:t>
          </a:r>
          <a:endParaRPr lang="zh-HK" altLang="en-US" sz="4000" kern="1200" dirty="0"/>
        </a:p>
      </dsp:txBody>
      <dsp:txXfrm>
        <a:off x="10131789" y="521632"/>
        <a:ext cx="1699877" cy="15983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BC1940-0AD5-4861-A43D-53A7BC7E32E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F8C2CF23-978E-4179-9DBF-513857901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66C86DF3-065D-4FCB-A332-10F0B4E8A49C}"/>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5" name="頁尾版面配置區 4">
            <a:extLst>
              <a:ext uri="{FF2B5EF4-FFF2-40B4-BE49-F238E27FC236}">
                <a16:creationId xmlns:a16="http://schemas.microsoft.com/office/drawing/2014/main" id="{898C7E55-F9D8-46B0-B88E-4C6C7D5A857D}"/>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EBD2ADA7-BF6B-47AF-98A5-40CA9DD0C933}"/>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86595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C3F081-6C63-4771-80CA-79AC58E58202}"/>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F08F85E-33A6-45D4-AF4B-263BD8F2394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249D445-E6B8-4124-9874-B0CF0E079155}"/>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5" name="頁尾版面配置區 4">
            <a:extLst>
              <a:ext uri="{FF2B5EF4-FFF2-40B4-BE49-F238E27FC236}">
                <a16:creationId xmlns:a16="http://schemas.microsoft.com/office/drawing/2014/main" id="{3271E9FF-48D6-4FEC-A9B2-2D59E8DE423E}"/>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267939D6-5ECC-4285-86CB-06455B491AFF}"/>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175789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466C1BB-A4D3-4A72-8221-7BA68B50FBE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23600C30-2E7A-4824-A131-245BC81023C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C253E3AF-9FFD-40F9-B430-AFC09643EC3B}"/>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5" name="頁尾版面配置區 4">
            <a:extLst>
              <a:ext uri="{FF2B5EF4-FFF2-40B4-BE49-F238E27FC236}">
                <a16:creationId xmlns:a16="http://schemas.microsoft.com/office/drawing/2014/main" id="{EAFCAAD4-4EF3-4A9D-BFC9-267E37363F4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E4A3C4F5-8DD0-4F69-89EA-19C50434D5C5}"/>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251303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5B59EA-443D-42C3-99DC-24B2AB9B9276}"/>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4A38559E-668B-4EE4-AA29-45BB07318956}"/>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8182D75F-DE14-40EF-AADC-88E80688E894}"/>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5" name="頁尾版面配置區 4">
            <a:extLst>
              <a:ext uri="{FF2B5EF4-FFF2-40B4-BE49-F238E27FC236}">
                <a16:creationId xmlns:a16="http://schemas.microsoft.com/office/drawing/2014/main" id="{2620FC12-5A1F-4E26-9674-374A283FC143}"/>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C965C6A-4ABD-49BA-985A-4B5F36113AD8}"/>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251953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0FCA9E-8AFC-44E1-8FE2-C1DDA003795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C03D191E-3063-4B9F-9B0E-C4FE761CDD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0E63E0B-665C-411F-A2DD-FA78C93EA4CA}"/>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5" name="頁尾版面配置區 4">
            <a:extLst>
              <a:ext uri="{FF2B5EF4-FFF2-40B4-BE49-F238E27FC236}">
                <a16:creationId xmlns:a16="http://schemas.microsoft.com/office/drawing/2014/main" id="{6B9788F6-0168-4C2E-ACCD-EDFC45DAC9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BE9CD23-9BA6-4453-B2DB-B5325823B8CF}"/>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19434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B9C524-CCF2-4CE8-ACC6-CC88FE4587C6}"/>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C99B17EA-D133-4A64-A8DC-A9C798EFCFB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8D6D7094-D2E6-472A-A1B6-7C8C1CD3F61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EEBD3D5F-1DFA-41E6-8823-18BD9BBDEE25}"/>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6" name="頁尾版面配置區 5">
            <a:extLst>
              <a:ext uri="{FF2B5EF4-FFF2-40B4-BE49-F238E27FC236}">
                <a16:creationId xmlns:a16="http://schemas.microsoft.com/office/drawing/2014/main" id="{8924807F-B5F0-4BE1-8FA4-3CDA3CB15A1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0C11943D-79D2-41BC-87DB-B96724F8E6BB}"/>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342047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512FC7-8D11-4C04-8273-A1C9851319C1}"/>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20781FF-4AD7-41A7-BA2E-F1FA8E6FA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6CC21DC-F558-48D5-BFDB-C4E3A24BB2D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C16205F7-F0C5-4E0D-A2A4-884659773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60ECD89-0342-433E-BDD6-D58C3A5A13A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CC2E2C8B-FB5B-4AA3-916F-E21D942E7BFC}"/>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8" name="頁尾版面配置區 7">
            <a:extLst>
              <a:ext uri="{FF2B5EF4-FFF2-40B4-BE49-F238E27FC236}">
                <a16:creationId xmlns:a16="http://schemas.microsoft.com/office/drawing/2014/main" id="{70105956-16D5-453C-A231-AF134783C3D0}"/>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E4617810-CC7D-42DE-B52B-BDA3919745C4}"/>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327037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367676-EACF-415C-9C14-12A99388973D}"/>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0B731B-CD23-4195-A760-34B8DA422173}"/>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4" name="頁尾版面配置區 3">
            <a:extLst>
              <a:ext uri="{FF2B5EF4-FFF2-40B4-BE49-F238E27FC236}">
                <a16:creationId xmlns:a16="http://schemas.microsoft.com/office/drawing/2014/main" id="{7B06CECD-F25F-4F76-937E-31A35CCEC54B}"/>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E78DB268-2878-4D55-A40B-04AB1D9A611B}"/>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166433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67B769C-4175-43C3-A2F6-FFDEAB05E582}"/>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3" name="頁尾版面配置區 2">
            <a:extLst>
              <a:ext uri="{FF2B5EF4-FFF2-40B4-BE49-F238E27FC236}">
                <a16:creationId xmlns:a16="http://schemas.microsoft.com/office/drawing/2014/main" id="{44DA54E9-69C2-4B6D-872F-2057BBFD217B}"/>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D8006B9C-5DF1-4B1D-B842-F0A3B4C57D76}"/>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133632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32B62A-C8A2-449B-97E2-9187A714518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5CC2BA69-D595-42BF-A725-B7C097F88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00BA94C3-087E-4ECC-A073-3F425E668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E85B83E-1D9A-4640-8E0A-F84BF090CED4}"/>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6" name="頁尾版面配置區 5">
            <a:extLst>
              <a:ext uri="{FF2B5EF4-FFF2-40B4-BE49-F238E27FC236}">
                <a16:creationId xmlns:a16="http://schemas.microsoft.com/office/drawing/2014/main" id="{09ECE2F1-0EA1-4EC7-B864-23B192EFAE83}"/>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EF937518-4A9F-4D1A-B119-CE0CB884252B}"/>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330883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4BB1E5-8CD4-4C46-87DA-AF9BD51B92D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13D4AE17-1169-413F-AA09-8BA1D1003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1FF97383-2B3D-4DE2-B3CE-5C9E82585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7537D3E-D2EE-4A40-9180-1D8660CF25D6}"/>
              </a:ext>
            </a:extLst>
          </p:cNvPr>
          <p:cNvSpPr>
            <a:spLocks noGrp="1"/>
          </p:cNvSpPr>
          <p:nvPr>
            <p:ph type="dt" sz="half" idx="10"/>
          </p:nvPr>
        </p:nvSpPr>
        <p:spPr/>
        <p:txBody>
          <a:bodyPr/>
          <a:lstStyle/>
          <a:p>
            <a:fld id="{33DD9D6E-B148-4DE6-A062-8839F61BEB03}" type="datetimeFigureOut">
              <a:rPr lang="zh-HK" altLang="en-US" smtClean="0"/>
              <a:t>3/11/2021</a:t>
            </a:fld>
            <a:endParaRPr lang="zh-HK" altLang="en-US"/>
          </a:p>
        </p:txBody>
      </p:sp>
      <p:sp>
        <p:nvSpPr>
          <p:cNvPr id="6" name="頁尾版面配置區 5">
            <a:extLst>
              <a:ext uri="{FF2B5EF4-FFF2-40B4-BE49-F238E27FC236}">
                <a16:creationId xmlns:a16="http://schemas.microsoft.com/office/drawing/2014/main" id="{67212A4E-534A-4B4D-BFD6-26AE3F65CB4F}"/>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04561C27-4E44-4970-A0B0-2CC64ADE7BD6}"/>
              </a:ext>
            </a:extLst>
          </p:cNvPr>
          <p:cNvSpPr>
            <a:spLocks noGrp="1"/>
          </p:cNvSpPr>
          <p:nvPr>
            <p:ph type="sldNum" sz="quarter" idx="12"/>
          </p:nvPr>
        </p:nvSpPr>
        <p:spPr/>
        <p:txBody>
          <a:bodyPr/>
          <a:lstStyle/>
          <a:p>
            <a:fld id="{FA36BCE5-770F-41A9-BD0A-CD25FC828818}" type="slidenum">
              <a:rPr lang="zh-HK" altLang="en-US" smtClean="0"/>
              <a:t>‹#›</a:t>
            </a:fld>
            <a:endParaRPr lang="zh-HK" altLang="en-US"/>
          </a:p>
        </p:txBody>
      </p:sp>
    </p:spTree>
    <p:extLst>
      <p:ext uri="{BB962C8B-B14F-4D97-AF65-F5344CB8AC3E}">
        <p14:creationId xmlns:p14="http://schemas.microsoft.com/office/powerpoint/2010/main" val="140677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AC169A5-4F02-44F6-8316-DFE5EB046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endParaRPr lang="zh-HK" altLang="en-US" dirty="0"/>
          </a:p>
        </p:txBody>
      </p:sp>
      <p:sp>
        <p:nvSpPr>
          <p:cNvPr id="3" name="文字版面配置區 2">
            <a:extLst>
              <a:ext uri="{FF2B5EF4-FFF2-40B4-BE49-F238E27FC236}">
                <a16:creationId xmlns:a16="http://schemas.microsoft.com/office/drawing/2014/main" id="{76C5D2BF-707D-4307-BA34-F3F652A389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a:extLst>
              <a:ext uri="{FF2B5EF4-FFF2-40B4-BE49-F238E27FC236}">
                <a16:creationId xmlns:a16="http://schemas.microsoft.com/office/drawing/2014/main" id="{D6A6E366-C77A-42C3-AF52-C74197B27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新細明體" panose="02020500000000000000" pitchFamily="18" charset="-120"/>
              </a:defRPr>
            </a:lvl1pPr>
          </a:lstStyle>
          <a:p>
            <a:fld id="{33DD9D6E-B148-4DE6-A062-8839F61BEB03}" type="datetimeFigureOut">
              <a:rPr lang="zh-HK" altLang="en-US" smtClean="0"/>
              <a:pPr/>
              <a:t>3/11/2021</a:t>
            </a:fld>
            <a:endParaRPr lang="zh-HK" altLang="en-US" dirty="0"/>
          </a:p>
        </p:txBody>
      </p:sp>
      <p:sp>
        <p:nvSpPr>
          <p:cNvPr id="5" name="頁尾版面配置區 4">
            <a:extLst>
              <a:ext uri="{FF2B5EF4-FFF2-40B4-BE49-F238E27FC236}">
                <a16:creationId xmlns:a16="http://schemas.microsoft.com/office/drawing/2014/main" id="{54449E08-EB8F-4EEE-8BA0-18D959864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新細明體" panose="02020500000000000000" pitchFamily="18" charset="-120"/>
              </a:defRPr>
            </a:lvl1pPr>
          </a:lstStyle>
          <a:p>
            <a:endParaRPr lang="zh-HK" altLang="en-US" dirty="0"/>
          </a:p>
        </p:txBody>
      </p:sp>
      <p:sp>
        <p:nvSpPr>
          <p:cNvPr id="6" name="投影片編號版面配置區 5">
            <a:extLst>
              <a:ext uri="{FF2B5EF4-FFF2-40B4-BE49-F238E27FC236}">
                <a16:creationId xmlns:a16="http://schemas.microsoft.com/office/drawing/2014/main" id="{F9416410-01B1-422A-BC78-0497B734C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新細明體" panose="02020500000000000000" pitchFamily="18" charset="-120"/>
              </a:defRPr>
            </a:lvl1p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217687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新細明體" panose="02020500000000000000" pitchFamily="18" charset="-12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新細明體" panose="02020500000000000000" pitchFamily="18" charset="-12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新細明體" panose="02020500000000000000" pitchFamily="18" charset="-12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新細明體" panose="02020500000000000000" pitchFamily="18" charset="-12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新細明體" panose="02020500000000000000" pitchFamily="18" charset="-12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新細明體" panose="02020500000000000000" pitchFamily="18" charset="-12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csdn.net/mcil9g4065q/article/details/78519501"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71E55D-E141-401B-8ADB-D0601F6E191B}"/>
              </a:ext>
            </a:extLst>
          </p:cNvPr>
          <p:cNvSpPr>
            <a:spLocks noGrp="1"/>
          </p:cNvSpPr>
          <p:nvPr>
            <p:ph type="ctrTitle"/>
          </p:nvPr>
        </p:nvSpPr>
        <p:spPr>
          <a:xfrm>
            <a:off x="269358" y="4064000"/>
            <a:ext cx="9144000" cy="2387600"/>
          </a:xfrm>
        </p:spPr>
        <p:txBody>
          <a:bodyPr/>
          <a:lstStyle/>
          <a:p>
            <a:pPr algn="l"/>
            <a:r>
              <a:rPr lang="zh-CN" altLang="en-US" dirty="0">
                <a:solidFill>
                  <a:srgbClr val="FF0000"/>
                </a:solidFill>
                <a:ea typeface="新細明體" panose="02020500000000000000" pitchFamily="18" charset="-120"/>
              </a:rPr>
              <a:t>第二講：</a:t>
            </a:r>
            <a:r>
              <a:rPr lang="en-US" altLang="zh-CN" dirty="0">
                <a:ea typeface="新細明體" panose="02020500000000000000" pitchFamily="18" charset="-120"/>
              </a:rPr>
              <a:t/>
            </a:r>
            <a:br>
              <a:rPr lang="en-US" altLang="zh-CN" dirty="0">
                <a:ea typeface="新細明體" panose="02020500000000000000" pitchFamily="18" charset="-120"/>
              </a:rPr>
            </a:br>
            <a:r>
              <a:rPr lang="zh-CN" altLang="en-US" dirty="0">
                <a:ea typeface="新細明體" panose="02020500000000000000" pitchFamily="18" charset="-120"/>
              </a:rPr>
              <a:t>聆聽你的聲音</a:t>
            </a:r>
            <a:endParaRPr lang="zh-HK" altLang="en-US" dirty="0">
              <a:ea typeface="新細明體" panose="02020500000000000000" pitchFamily="18" charset="-120"/>
            </a:endParaRPr>
          </a:p>
        </p:txBody>
      </p:sp>
      <p:sp>
        <p:nvSpPr>
          <p:cNvPr id="3" name="副標題 2">
            <a:extLst>
              <a:ext uri="{FF2B5EF4-FFF2-40B4-BE49-F238E27FC236}">
                <a16:creationId xmlns:a16="http://schemas.microsoft.com/office/drawing/2014/main" id="{BDE40219-5561-48D6-8870-8EC920A221C7}"/>
              </a:ext>
            </a:extLst>
          </p:cNvPr>
          <p:cNvSpPr>
            <a:spLocks noGrp="1"/>
          </p:cNvSpPr>
          <p:nvPr>
            <p:ph type="subTitle" idx="1"/>
          </p:nvPr>
        </p:nvSpPr>
        <p:spPr/>
        <p:txBody>
          <a:bodyPr/>
          <a:lstStyle/>
          <a:p>
            <a:r>
              <a:rPr lang="en-US" altLang="zh-HK" dirty="0"/>
              <a:t> </a:t>
            </a:r>
            <a:endParaRPr lang="zh-HK" altLang="en-US" dirty="0"/>
          </a:p>
        </p:txBody>
      </p:sp>
    </p:spTree>
    <p:extLst>
      <p:ext uri="{BB962C8B-B14F-4D97-AF65-F5344CB8AC3E}">
        <p14:creationId xmlns:p14="http://schemas.microsoft.com/office/powerpoint/2010/main" val="1504879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6CF697-5B58-4518-BB79-71AB33C37C09}"/>
              </a:ext>
            </a:extLst>
          </p:cNvPr>
          <p:cNvSpPr>
            <a:spLocks noGrp="1"/>
          </p:cNvSpPr>
          <p:nvPr>
            <p:ph type="title"/>
          </p:nvPr>
        </p:nvSpPr>
        <p:spPr/>
        <p:txBody>
          <a:bodyPr/>
          <a:lstStyle/>
          <a:p>
            <a:r>
              <a:rPr lang="zh-CN" altLang="en-US" dirty="0">
                <a:ea typeface="新細明體" panose="02020500000000000000" pitchFamily="18" charset="-120"/>
              </a:rPr>
              <a:t>語音識別簡史</a:t>
            </a:r>
            <a:endParaRPr lang="zh-HK" altLang="en-US" dirty="0">
              <a:ea typeface="新細明體" panose="02020500000000000000" pitchFamily="18" charset="-120"/>
            </a:endParaRPr>
          </a:p>
        </p:txBody>
      </p:sp>
      <p:graphicFrame>
        <p:nvGraphicFramePr>
          <p:cNvPr id="4" name="資料庫圖表 3">
            <a:extLst>
              <a:ext uri="{FF2B5EF4-FFF2-40B4-BE49-F238E27FC236}">
                <a16:creationId xmlns:a16="http://schemas.microsoft.com/office/drawing/2014/main" id="{42FF466D-0B3C-4C0F-A177-BF4E2FCE04EC}"/>
              </a:ext>
            </a:extLst>
          </p:cNvPr>
          <p:cNvGraphicFramePr/>
          <p:nvPr>
            <p:extLst>
              <p:ext uri="{D42A27DB-BD31-4B8C-83A1-F6EECF244321}">
                <p14:modId xmlns:p14="http://schemas.microsoft.com/office/powerpoint/2010/main" val="655786808"/>
              </p:ext>
            </p:extLst>
          </p:nvPr>
        </p:nvGraphicFramePr>
        <p:xfrm>
          <a:off x="152400" y="2463800"/>
          <a:ext cx="11887199"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906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D90AE8-3CB2-4D20-9A1D-2909AF333928}"/>
              </a:ext>
            </a:extLst>
          </p:cNvPr>
          <p:cNvSpPr>
            <a:spLocks noGrp="1"/>
          </p:cNvSpPr>
          <p:nvPr>
            <p:ph type="title"/>
          </p:nvPr>
        </p:nvSpPr>
        <p:spPr/>
        <p:txBody>
          <a:bodyPr/>
          <a:lstStyle/>
          <a:p>
            <a:r>
              <a:rPr lang="zh-CN" altLang="en-US" sz="4400" dirty="0">
                <a:ea typeface="新細明體" panose="02020500000000000000" pitchFamily="18" charset="-120"/>
              </a:rPr>
              <a:t>知識積累階段</a:t>
            </a:r>
            <a:r>
              <a:rPr lang="zh-HK" altLang="en-US" dirty="0">
                <a:ea typeface="新細明體" panose="02020500000000000000" pitchFamily="18" charset="-120"/>
              </a:rPr>
              <a:t>（</a:t>
            </a:r>
            <a:r>
              <a:rPr lang="en-US" altLang="zh-HK" dirty="0">
                <a:ea typeface="新細明體" panose="02020500000000000000" pitchFamily="18" charset="-120"/>
              </a:rPr>
              <a:t>1930-1950 </a:t>
            </a:r>
            <a:r>
              <a:rPr lang="zh-HK" altLang="en-US" dirty="0">
                <a:ea typeface="新細明體" panose="02020500000000000000" pitchFamily="18" charset="-120"/>
              </a:rPr>
              <a:t>年</a:t>
            </a:r>
            <a:r>
              <a:rPr lang="zh-CN" altLang="en-US" dirty="0">
                <a:ea typeface="新細明體" panose="02020500000000000000" pitchFamily="18" charset="-120"/>
              </a:rPr>
              <a:t>）</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EF193F57-7981-4A4D-90FA-A800D87A6A23}"/>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研究語音</a:t>
            </a:r>
            <a:r>
              <a:rPr lang="en-US" altLang="zh-CN" dirty="0">
                <a:ea typeface="新細明體" panose="02020500000000000000" pitchFamily="18" charset="-120"/>
              </a:rPr>
              <a:t>signal</a:t>
            </a:r>
            <a:r>
              <a:rPr lang="zh-CN" altLang="en-US" dirty="0">
                <a:ea typeface="新細明體" panose="02020500000000000000" pitchFamily="18" charset="-120"/>
              </a:rPr>
              <a:t>的短時分析</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提出了短時頻譜分析、濾波器組方法（</a:t>
            </a:r>
            <a:r>
              <a:rPr lang="en-US" altLang="zh-CN" dirty="0">
                <a:ea typeface="新細明體" panose="02020500000000000000" pitchFamily="18" charset="-120"/>
              </a:rPr>
              <a:t>Filter Bank </a:t>
            </a:r>
            <a:r>
              <a:rPr lang="zh-CN" altLang="en-US" dirty="0">
                <a:ea typeface="新細明體" panose="02020500000000000000" pitchFamily="18" charset="-120"/>
              </a:rPr>
              <a:t>）、綫性預測分析等技術</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研究發音單位（如音素、音節等）和語音信號之間的關係</a:t>
            </a:r>
            <a:endParaRPr lang="en-US" altLang="zh-CN" dirty="0">
              <a:ea typeface="新細明體" panose="02020500000000000000" pitchFamily="18" charset="-120"/>
            </a:endParaRPr>
          </a:p>
        </p:txBody>
      </p:sp>
    </p:spTree>
    <p:extLst>
      <p:ext uri="{BB962C8B-B14F-4D97-AF65-F5344CB8AC3E}">
        <p14:creationId xmlns:p14="http://schemas.microsoft.com/office/powerpoint/2010/main" val="2864109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335DFA-8BF1-47A0-B1D5-C6ADEAF6FEA1}"/>
              </a:ext>
            </a:extLst>
          </p:cNvPr>
          <p:cNvSpPr>
            <a:spLocks noGrp="1"/>
          </p:cNvSpPr>
          <p:nvPr>
            <p:ph type="title"/>
          </p:nvPr>
        </p:nvSpPr>
        <p:spPr/>
        <p:txBody>
          <a:bodyPr/>
          <a:lstStyle/>
          <a:p>
            <a:r>
              <a:rPr lang="zh-CN" altLang="en-US" dirty="0">
                <a:ea typeface="新細明體" panose="02020500000000000000" pitchFamily="18" charset="-120"/>
              </a:rPr>
              <a:t>模板匹配階段（ </a:t>
            </a:r>
            <a:r>
              <a:rPr lang="en-US" altLang="zh-CN" dirty="0">
                <a:ea typeface="新細明體" panose="02020500000000000000" pitchFamily="18" charset="-120"/>
              </a:rPr>
              <a:t>1950-1980 </a:t>
            </a:r>
            <a:r>
              <a:rPr lang="zh-CN" altLang="en-US" dirty="0">
                <a:ea typeface="新細明體" panose="02020500000000000000" pitchFamily="18" charset="-120"/>
              </a:rPr>
              <a:t>年）</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B50397FF-A8BE-40D9-9663-E85821787401}"/>
              </a:ext>
            </a:extLst>
          </p:cNvPr>
          <p:cNvSpPr>
            <a:spLocks noGrp="1"/>
          </p:cNvSpPr>
          <p:nvPr>
            <p:ph idx="1"/>
          </p:nvPr>
        </p:nvSpPr>
        <p:spPr>
          <a:xfrm>
            <a:off x="838200" y="1825625"/>
            <a:ext cx="10728158" cy="4351338"/>
          </a:xfrm>
        </p:spPr>
        <p:txBody>
          <a:bodyPr>
            <a:normAutofit/>
          </a:bodyPr>
          <a:lstStyle/>
          <a:p>
            <a:pPr>
              <a:lnSpc>
                <a:spcPct val="100000"/>
              </a:lnSpc>
            </a:pPr>
            <a:r>
              <a:rPr lang="zh-CN" altLang="en-US" dirty="0">
                <a:ea typeface="新細明體" panose="02020500000000000000" pitchFamily="18" charset="-120"/>
              </a:rPr>
              <a:t>模板匹配：能用簡單的模板匹配算法識别</a:t>
            </a:r>
            <a:r>
              <a:rPr lang="zh-CN" altLang="en-US" dirty="0">
                <a:solidFill>
                  <a:srgbClr val="00B0F0"/>
                </a:solidFill>
                <a:ea typeface="新細明體" panose="02020500000000000000" pitchFamily="18" charset="-120"/>
              </a:rPr>
              <a:t>少量單詞和短語</a:t>
            </a:r>
            <a:endParaRPr lang="en-US" altLang="zh-CN" dirty="0">
              <a:solidFill>
                <a:srgbClr val="00B0F0"/>
              </a:solidFill>
              <a:ea typeface="新細明體" panose="02020500000000000000" pitchFamily="18" charset="-120"/>
            </a:endParaRPr>
          </a:p>
          <a:p>
            <a:pPr marL="914400" lvl="1" indent="-457200">
              <a:lnSpc>
                <a:spcPct val="100000"/>
              </a:lnSpc>
              <a:buFont typeface="+mj-lt"/>
              <a:buAutoNum type="arabicPeriod"/>
            </a:pPr>
            <a:r>
              <a:rPr lang="zh-CN" altLang="en-US" sz="2800" dirty="0">
                <a:ea typeface="新細明體" panose="02020500000000000000" pitchFamily="18" charset="-120"/>
              </a:rPr>
              <a:t>每個單詞或短語保留若干個發音樣例作爲模板</a:t>
            </a:r>
            <a:r>
              <a:rPr lang="en-US" altLang="zh-CN" sz="2800" dirty="0">
                <a:ea typeface="新細明體" panose="02020500000000000000" pitchFamily="18" charset="-120"/>
              </a:rPr>
              <a:t>(pattern)</a:t>
            </a:r>
            <a:r>
              <a:rPr lang="zh-CN" altLang="en-US" sz="2800" dirty="0">
                <a:ea typeface="新細明體" panose="02020500000000000000" pitchFamily="18" charset="-120"/>
              </a:rPr>
              <a:t> </a:t>
            </a:r>
            <a:endParaRPr lang="en-US" altLang="zh-CN" sz="2800" dirty="0">
              <a:ea typeface="新細明體" panose="02020500000000000000" pitchFamily="18" charset="-120"/>
              <a:sym typeface="Wingdings" panose="05000000000000000000" pitchFamily="2" charset="2"/>
            </a:endParaRPr>
          </a:p>
          <a:p>
            <a:pPr marL="914400" lvl="1" indent="-457200">
              <a:lnSpc>
                <a:spcPct val="100000"/>
              </a:lnSpc>
              <a:buFont typeface="+mj-lt"/>
              <a:buAutoNum type="arabicPeriod"/>
            </a:pPr>
            <a:r>
              <a:rPr lang="zh-CN" altLang="en-US" sz="2800" dirty="0">
                <a:ea typeface="新細明體" panose="02020500000000000000" pitchFamily="18" charset="-120"/>
                <a:sym typeface="Wingdings" panose="05000000000000000000" pitchFamily="2" charset="2"/>
              </a:rPr>
              <a:t>將</a:t>
            </a:r>
            <a:r>
              <a:rPr lang="zh-CN" altLang="en-US" sz="2800" dirty="0">
                <a:ea typeface="新細明體" panose="02020500000000000000" pitchFamily="18" charset="-120"/>
              </a:rPr>
              <a:t>待識別語音匹配</a:t>
            </a:r>
            <a:r>
              <a:rPr lang="en-US" altLang="zh-CN" sz="2800" dirty="0">
                <a:ea typeface="新細明體" panose="02020500000000000000" pitchFamily="18" charset="-120"/>
              </a:rPr>
              <a:t>(match)</a:t>
            </a:r>
            <a:r>
              <a:rPr lang="zh-CN" altLang="en-US" sz="2800" dirty="0">
                <a:ea typeface="新細明體" panose="02020500000000000000" pitchFamily="18" charset="-120"/>
              </a:rPr>
              <a:t>所有模板 </a:t>
            </a:r>
            <a:endParaRPr lang="en-US" altLang="zh-CN" sz="2800" dirty="0">
              <a:ea typeface="新細明體" panose="02020500000000000000" pitchFamily="18" charset="-120"/>
              <a:sym typeface="Wingdings" panose="05000000000000000000" pitchFamily="2" charset="2"/>
            </a:endParaRPr>
          </a:p>
          <a:p>
            <a:pPr marL="914400" lvl="1" indent="-457200">
              <a:lnSpc>
                <a:spcPct val="100000"/>
              </a:lnSpc>
              <a:buFont typeface="+mj-lt"/>
              <a:buAutoNum type="arabicPeriod"/>
            </a:pPr>
            <a:r>
              <a:rPr lang="zh-HK" altLang="en-US" sz="2800" dirty="0">
                <a:ea typeface="新細明體" panose="02020500000000000000" pitchFamily="18" charset="-120"/>
              </a:rPr>
              <a:t>匹配度最大的</a:t>
            </a:r>
            <a:r>
              <a:rPr lang="zh-CN" altLang="en-US" sz="2800" dirty="0">
                <a:ea typeface="新細明體" panose="02020500000000000000" pitchFamily="18" charset="-120"/>
              </a:rPr>
              <a:t>模板的單詞或短語</a:t>
            </a:r>
            <a:r>
              <a:rPr lang="en-US" altLang="zh-CN" sz="2800" dirty="0">
                <a:ea typeface="新細明體" panose="02020500000000000000" pitchFamily="18" charset="-120"/>
              </a:rPr>
              <a:t>=</a:t>
            </a:r>
            <a:r>
              <a:rPr lang="zh-CN" altLang="en-US" sz="2800" dirty="0">
                <a:ea typeface="新細明體" panose="02020500000000000000" pitchFamily="18" charset="-120"/>
              </a:rPr>
              <a:t>識別結果</a:t>
            </a:r>
            <a:endParaRPr lang="en-US" altLang="zh-CN" sz="2800" dirty="0">
              <a:ea typeface="新細明體" panose="02020500000000000000" pitchFamily="18" charset="-120"/>
            </a:endParaRPr>
          </a:p>
          <a:p>
            <a:pPr>
              <a:lnSpc>
                <a:spcPct val="100000"/>
              </a:lnSpc>
            </a:pPr>
            <a:r>
              <a:rPr lang="zh-HK" altLang="en-US" dirty="0">
                <a:ea typeface="新細明體" panose="02020500000000000000" pitchFamily="18" charset="-120"/>
              </a:rPr>
              <a:t>技術</a:t>
            </a:r>
            <a:r>
              <a:rPr lang="zh-CN" altLang="en-US" dirty="0">
                <a:ea typeface="新細明體" panose="02020500000000000000" pitchFamily="18" charset="-120"/>
              </a:rPr>
              <a:t>突破：</a:t>
            </a:r>
            <a:endParaRPr lang="en-US" altLang="zh-CN" dirty="0">
              <a:ea typeface="新細明體" panose="02020500000000000000" pitchFamily="18" charset="-120"/>
            </a:endParaRPr>
          </a:p>
          <a:p>
            <a:pPr>
              <a:lnSpc>
                <a:spcPct val="100000"/>
              </a:lnSpc>
            </a:pPr>
            <a:r>
              <a:rPr lang="zh-CN" altLang="en-US" dirty="0">
                <a:solidFill>
                  <a:srgbClr val="00B0F0"/>
                </a:solidFill>
                <a:ea typeface="新細明體" panose="02020500000000000000" pitchFamily="18" charset="-120"/>
              </a:rPr>
              <a:t>動態時間彎折</a:t>
            </a:r>
            <a:r>
              <a:rPr lang="zh-CN" altLang="en-US" dirty="0">
                <a:ea typeface="新細明體" panose="02020500000000000000" pitchFamily="18" charset="-120"/>
              </a:rPr>
              <a:t>（</a:t>
            </a:r>
            <a:r>
              <a:rPr lang="en-US" altLang="zh-CN" dirty="0">
                <a:ea typeface="新細明體" panose="02020500000000000000" pitchFamily="18" charset="-120"/>
              </a:rPr>
              <a:t>DTW</a:t>
            </a:r>
            <a:r>
              <a:rPr lang="zh-CN" altLang="en-US" dirty="0">
                <a:ea typeface="新細明體" panose="02020500000000000000" pitchFamily="18" charset="-120"/>
              </a:rPr>
              <a:t>）算法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解决了不等長語音片段的匹配問題</a:t>
            </a:r>
            <a:endParaRPr lang="en-US" altLang="zh-CN" dirty="0">
              <a:ea typeface="新細明體" panose="02020500000000000000" pitchFamily="18" charset="-120"/>
            </a:endParaRPr>
          </a:p>
          <a:p>
            <a:pPr>
              <a:lnSpc>
                <a:spcPct val="100000"/>
              </a:lnSpc>
            </a:pPr>
            <a:r>
              <a:rPr lang="zh-CN" altLang="en-US" dirty="0">
                <a:solidFill>
                  <a:srgbClr val="00B0F0"/>
                </a:solidFill>
                <a:ea typeface="新細明體" panose="02020500000000000000" pitchFamily="18" charset="-120"/>
              </a:rPr>
              <a:t>綫性預測編碼</a:t>
            </a:r>
            <a:r>
              <a:rPr lang="zh-CN" altLang="en-US" dirty="0">
                <a:ea typeface="新細明體" panose="02020500000000000000" pitchFamily="18" charset="-120"/>
              </a:rPr>
              <a:t>（</a:t>
            </a:r>
            <a:r>
              <a:rPr lang="en-US" altLang="zh-CN" dirty="0">
                <a:ea typeface="新細明體" panose="02020500000000000000" pitchFamily="18" charset="-120"/>
              </a:rPr>
              <a:t>LPC</a:t>
            </a:r>
            <a:r>
              <a:rPr lang="zh-CN" altLang="en-US" dirty="0">
                <a:ea typeface="新細明體" panose="02020500000000000000" pitchFamily="18" charset="-120"/>
              </a:rPr>
              <a:t>）</a:t>
            </a:r>
            <a:r>
              <a:rPr lang="en-US" altLang="zh-CN" dirty="0">
                <a:ea typeface="新細明體" panose="02020500000000000000" pitchFamily="18" charset="-120"/>
                <a:sym typeface="Wingdings" panose="05000000000000000000" pitchFamily="2" charset="2"/>
              </a:rPr>
              <a:t></a:t>
            </a:r>
            <a:r>
              <a:rPr lang="zh-CN" altLang="en-US" dirty="0">
                <a:ea typeface="新細明體" panose="02020500000000000000" pitchFamily="18" charset="-120"/>
              </a:rPr>
              <a:t>提取聲道特徵，基於該特徵進行模板匹配可極大提高語音識別性能</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740675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6306A9-66B3-4F98-B8FB-C8F3B5CB7862}"/>
              </a:ext>
            </a:extLst>
          </p:cNvPr>
          <p:cNvSpPr>
            <a:spLocks noGrp="1"/>
          </p:cNvSpPr>
          <p:nvPr>
            <p:ph type="title"/>
          </p:nvPr>
        </p:nvSpPr>
        <p:spPr/>
        <p:txBody>
          <a:bodyPr/>
          <a:lstStyle/>
          <a:p>
            <a:r>
              <a:rPr lang="zh-CN" altLang="en-US" dirty="0">
                <a:ea typeface="新細明體" panose="02020500000000000000" pitchFamily="18" charset="-120"/>
              </a:rPr>
              <a:t>統計模型階段（</a:t>
            </a:r>
            <a:r>
              <a:rPr lang="en-US" altLang="zh-CN" dirty="0">
                <a:ea typeface="新細明體" panose="02020500000000000000" pitchFamily="18" charset="-120"/>
              </a:rPr>
              <a:t>1980-2000 </a:t>
            </a:r>
            <a:r>
              <a:rPr lang="zh-CN" altLang="en-US" dirty="0">
                <a:ea typeface="新細明體" panose="02020500000000000000" pitchFamily="18" charset="-120"/>
              </a:rPr>
              <a:t>年）</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6CE1350D-2CC8-4579-B704-5C603F930282}"/>
              </a:ext>
            </a:extLst>
          </p:cNvPr>
          <p:cNvSpPr>
            <a:spLocks noGrp="1"/>
          </p:cNvSpPr>
          <p:nvPr>
            <p:ph idx="1"/>
          </p:nvPr>
        </p:nvSpPr>
        <p:spPr>
          <a:xfrm>
            <a:off x="838200" y="1825625"/>
            <a:ext cx="10515600" cy="4667250"/>
          </a:xfrm>
        </p:spPr>
        <p:txBody>
          <a:bodyPr>
            <a:normAutofit/>
          </a:bodyPr>
          <a:lstStyle/>
          <a:p>
            <a:pPr>
              <a:lnSpc>
                <a:spcPct val="100000"/>
              </a:lnSpc>
            </a:pPr>
            <a:r>
              <a:rPr lang="zh-HK" altLang="en-US" dirty="0">
                <a:ea typeface="新細明體" panose="02020500000000000000" pitchFamily="18" charset="-120"/>
              </a:rPr>
              <a:t>基於</a:t>
            </a:r>
            <a:r>
              <a:rPr lang="en-US" altLang="zh-CN" dirty="0">
                <a:ea typeface="新細明體" panose="02020500000000000000" pitchFamily="18" charset="-120"/>
              </a:rPr>
              <a:t>DTW </a:t>
            </a:r>
            <a:r>
              <a:rPr lang="zh-CN" altLang="en-US" dirty="0">
                <a:ea typeface="新細明體" panose="02020500000000000000" pitchFamily="18" charset="-120"/>
              </a:rPr>
              <a:t>的模板匹配的缺陷：</a:t>
            </a:r>
            <a:endParaRPr lang="en-US" altLang="zh-CN" dirty="0">
              <a:ea typeface="新細明體" panose="02020500000000000000" pitchFamily="18" charset="-120"/>
            </a:endParaRPr>
          </a:p>
          <a:p>
            <a:pPr lvl="1">
              <a:lnSpc>
                <a:spcPct val="100000"/>
              </a:lnSpc>
            </a:pPr>
            <a:r>
              <a:rPr lang="zh-CN" altLang="en-US" sz="2800" dirty="0">
                <a:ea typeface="新細明體" panose="02020500000000000000" pitchFamily="18" charset="-120"/>
              </a:rPr>
              <a:t>只能識別孤立的單詞或短語，</a:t>
            </a:r>
            <a:r>
              <a:rPr lang="zh-CN" altLang="en-US" sz="2800" dirty="0">
                <a:solidFill>
                  <a:srgbClr val="00B0F0"/>
                </a:solidFill>
                <a:ea typeface="新細明體" panose="02020500000000000000" pitchFamily="18" charset="-120"/>
              </a:rPr>
              <a:t>不能識別長句子</a:t>
            </a:r>
            <a:endParaRPr lang="en-US" altLang="zh-CN" sz="2800" dirty="0">
              <a:solidFill>
                <a:srgbClr val="00B0F0"/>
              </a:solidFill>
              <a:ea typeface="新細明體" panose="02020500000000000000" pitchFamily="18" charset="-120"/>
            </a:endParaRPr>
          </a:p>
          <a:p>
            <a:pPr lvl="1">
              <a:lnSpc>
                <a:spcPct val="100000"/>
              </a:lnSpc>
            </a:pPr>
            <a:r>
              <a:rPr lang="zh-CN" altLang="en-US" sz="2800" dirty="0">
                <a:ea typeface="新細明體" panose="02020500000000000000" pitchFamily="18" charset="-120"/>
              </a:rPr>
              <a:t>模板</a:t>
            </a:r>
            <a:r>
              <a:rPr lang="zh-CN" altLang="en-US" sz="2800" dirty="0">
                <a:solidFill>
                  <a:srgbClr val="00B0F0"/>
                </a:solidFill>
                <a:ea typeface="新細明體" panose="02020500000000000000" pitchFamily="18" charset="-120"/>
              </a:rPr>
              <a:t>難以包括人類發音的變動性</a:t>
            </a:r>
            <a:endParaRPr lang="en-US" altLang="zh-CN" sz="2800" dirty="0">
              <a:solidFill>
                <a:srgbClr val="00B0F0"/>
              </a:solidFill>
              <a:ea typeface="新細明體" panose="02020500000000000000" pitchFamily="18" charset="-120"/>
            </a:endParaRPr>
          </a:p>
          <a:p>
            <a:pPr>
              <a:lnSpc>
                <a:spcPct val="100000"/>
              </a:lnSpc>
              <a:buFont typeface="Wingdings" panose="05000000000000000000" pitchFamily="2" charset="2"/>
              <a:buChar char="ü"/>
            </a:pPr>
            <a:r>
              <a:rPr lang="zh-CN" altLang="en-US" dirty="0">
                <a:ea typeface="新細明體" panose="02020500000000000000" pitchFamily="18" charset="-120"/>
              </a:rPr>
              <a:t>統計模型：是對每個音素建立一個模型，通過統計每個音素的多   個發音樣本來確定模型參數</a:t>
            </a:r>
            <a:endParaRPr lang="en-US" altLang="zh-CN" dirty="0">
              <a:ea typeface="新細明體" panose="02020500000000000000" pitchFamily="18" charset="-120"/>
            </a:endParaRPr>
          </a:p>
          <a:p>
            <a:pPr>
              <a:lnSpc>
                <a:spcPct val="100000"/>
              </a:lnSpc>
            </a:pPr>
            <a:r>
              <a:rPr lang="zh-CN" altLang="en-US" dirty="0">
                <a:ea typeface="新細明體" panose="02020500000000000000" pitchFamily="18" charset="-120"/>
              </a:rPr>
              <a:t>好處：</a:t>
            </a:r>
            <a:endParaRPr lang="en-US" altLang="zh-CN" dirty="0">
              <a:ea typeface="新細明體" panose="02020500000000000000" pitchFamily="18" charset="-120"/>
            </a:endParaRPr>
          </a:p>
          <a:p>
            <a:pPr lvl="1">
              <a:lnSpc>
                <a:spcPct val="100000"/>
              </a:lnSpc>
            </a:pPr>
            <a:r>
              <a:rPr lang="zh-CN" altLang="en-US" sz="2800" dirty="0">
                <a:ea typeface="新細明體" panose="02020500000000000000" pitchFamily="18" charset="-120"/>
              </a:rPr>
              <a:t>充分代表發音過程中的各種變化</a:t>
            </a:r>
            <a:endParaRPr lang="en-US" altLang="zh-CN" sz="2800" dirty="0">
              <a:ea typeface="新細明體" panose="02020500000000000000" pitchFamily="18" charset="-120"/>
            </a:endParaRPr>
          </a:p>
          <a:p>
            <a:pPr lvl="1">
              <a:lnSpc>
                <a:spcPct val="100000"/>
              </a:lnSpc>
            </a:pPr>
            <a:r>
              <a:rPr lang="zh-CN" altLang="en-US" sz="2800" dirty="0">
                <a:ea typeface="新細明體" panose="02020500000000000000" pitchFamily="18" charset="-120"/>
              </a:rPr>
              <a:t>通過組合音素來識別長句子</a:t>
            </a:r>
            <a:endParaRPr lang="en-US" altLang="zh-CN" sz="2800" dirty="0">
              <a:ea typeface="新細明體" panose="02020500000000000000" pitchFamily="18" charset="-120"/>
            </a:endParaRPr>
          </a:p>
          <a:p>
            <a:pPr>
              <a:lnSpc>
                <a:spcPct val="100000"/>
              </a:lnSpc>
            </a:pPr>
            <a:r>
              <a:rPr lang="zh-CN" altLang="en-US" dirty="0">
                <a:ea typeface="新細明體" panose="02020500000000000000" pitchFamily="18" charset="-120"/>
              </a:rPr>
              <a:t>成功例子：</a:t>
            </a:r>
            <a:r>
              <a:rPr lang="en-US" altLang="zh-CN" dirty="0">
                <a:solidFill>
                  <a:srgbClr val="00B0F0"/>
                </a:solidFill>
                <a:ea typeface="新細明體" panose="02020500000000000000" pitchFamily="18" charset="-120"/>
              </a:rPr>
              <a:t> </a:t>
            </a:r>
            <a:r>
              <a:rPr lang="zh-HK" altLang="en-US" dirty="0">
                <a:solidFill>
                  <a:srgbClr val="00B0F0"/>
                </a:solidFill>
                <a:ea typeface="新細明體" panose="02020500000000000000" pitchFamily="18" charset="-120"/>
              </a:rPr>
              <a:t>隱馬爾可夫</a:t>
            </a:r>
            <a:r>
              <a:rPr lang="zh-CN" altLang="en-US" dirty="0">
                <a:ea typeface="新細明體" panose="02020500000000000000" pitchFamily="18" charset="-120"/>
              </a:rPr>
              <a:t>模型 </a:t>
            </a:r>
            <a:r>
              <a:rPr lang="en-US" altLang="zh-CN" dirty="0">
                <a:ea typeface="新細明體" panose="02020500000000000000" pitchFamily="18" charset="-120"/>
              </a:rPr>
              <a:t>(</a:t>
            </a:r>
            <a:r>
              <a:rPr lang="en-US" altLang="zh-CN" dirty="0">
                <a:solidFill>
                  <a:srgbClr val="00B0F0"/>
                </a:solidFill>
                <a:ea typeface="新細明體" panose="02020500000000000000" pitchFamily="18" charset="-120"/>
              </a:rPr>
              <a:t>GMM-HMM)</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371457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E14283-7B23-4CBC-BA5E-04AEA7C407A4}"/>
              </a:ext>
            </a:extLst>
          </p:cNvPr>
          <p:cNvSpPr>
            <a:spLocks noGrp="1"/>
          </p:cNvSpPr>
          <p:nvPr>
            <p:ph type="title"/>
          </p:nvPr>
        </p:nvSpPr>
        <p:spPr/>
        <p:txBody>
          <a:bodyPr/>
          <a:lstStyle/>
          <a:p>
            <a:r>
              <a:rPr lang="zh-CN" altLang="en-US" dirty="0">
                <a:ea typeface="新細明體" panose="02020500000000000000" pitchFamily="18" charset="-120"/>
              </a:rPr>
              <a:t>機器學習階段（</a:t>
            </a:r>
            <a:r>
              <a:rPr lang="en-US" altLang="zh-CN" dirty="0">
                <a:ea typeface="新細明體" panose="02020500000000000000" pitchFamily="18" charset="-120"/>
              </a:rPr>
              <a:t>2000-2010 </a:t>
            </a:r>
            <a:r>
              <a:rPr lang="zh-CN" altLang="en-US" dirty="0">
                <a:ea typeface="新細明體" panose="02020500000000000000" pitchFamily="18" charset="-120"/>
              </a:rPr>
              <a:t>年）</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B54A7EF0-7916-42B0-A096-3659E527D800}"/>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語音識別技術的打磨期</a:t>
            </a:r>
            <a:endParaRPr lang="en-US" altLang="zh-CN" dirty="0">
              <a:ea typeface="新細明體" panose="02020500000000000000" pitchFamily="18" charset="-120"/>
            </a:endParaRPr>
          </a:p>
          <a:p>
            <a:pPr>
              <a:lnSpc>
                <a:spcPct val="150000"/>
              </a:lnSpc>
            </a:pPr>
            <a:r>
              <a:rPr lang="zh-HK" altLang="en-US" dirty="0">
                <a:ea typeface="新細明體" panose="02020500000000000000" pitchFamily="18" charset="-120"/>
              </a:rPr>
              <a:t>新趨勢</a:t>
            </a:r>
            <a:r>
              <a:rPr lang="zh-CN" altLang="en-US" dirty="0">
                <a:ea typeface="新細明體" panose="02020500000000000000" pitchFamily="18" charset="-120"/>
              </a:rPr>
              <a:t>：</a:t>
            </a:r>
            <a:endParaRPr lang="en-US" altLang="zh-CN" dirty="0">
              <a:ea typeface="新細明體" panose="02020500000000000000" pitchFamily="18" charset="-120"/>
            </a:endParaRPr>
          </a:p>
          <a:p>
            <a:pPr lvl="1">
              <a:lnSpc>
                <a:spcPct val="150000"/>
              </a:lnSpc>
            </a:pPr>
            <a:r>
              <a:rPr lang="zh-CN" altLang="en-US" sz="2800" dirty="0">
                <a:ea typeface="新細明體" panose="02020500000000000000" pitchFamily="18" charset="-120"/>
              </a:rPr>
              <a:t>模型訓練中運用大量真實數據，提高系統的實用性</a:t>
            </a:r>
            <a:endParaRPr lang="en-US" altLang="zh-CN" sz="2800" dirty="0">
              <a:ea typeface="新細明體" panose="02020500000000000000" pitchFamily="18" charset="-120"/>
            </a:endParaRPr>
          </a:p>
          <a:p>
            <a:pPr lvl="1">
              <a:lnSpc>
                <a:spcPct val="150000"/>
              </a:lnSpc>
            </a:pPr>
            <a:r>
              <a:rPr lang="zh-CN" altLang="en-US" sz="2800" dirty="0">
                <a:ea typeface="新細明體" panose="02020500000000000000" pitchFamily="18" charset="-120"/>
              </a:rPr>
              <a:t>機器學習技術被</a:t>
            </a:r>
            <a:r>
              <a:rPr lang="zh-HK" altLang="en-US" sz="2800" dirty="0">
                <a:ea typeface="新細明體" panose="02020500000000000000" pitchFamily="18" charset="-120"/>
              </a:rPr>
              <a:t>廣泛應用</a:t>
            </a:r>
            <a:r>
              <a:rPr lang="zh-CN" altLang="en-US" sz="2800" dirty="0">
                <a:ea typeface="新細明體" panose="02020500000000000000" pitchFamily="18" charset="-120"/>
              </a:rPr>
              <a:t>，</a:t>
            </a:r>
            <a:r>
              <a:rPr lang="en-US" altLang="zh-HK" sz="2800" dirty="0">
                <a:ea typeface="新細明體" panose="02020500000000000000" pitchFamily="18" charset="-120"/>
              </a:rPr>
              <a:t> GMM-HMM </a:t>
            </a:r>
            <a:r>
              <a:rPr lang="zh-HK" altLang="en-US" sz="2800" dirty="0">
                <a:ea typeface="新細明體" panose="02020500000000000000" pitchFamily="18" charset="-120"/>
              </a:rPr>
              <a:t>系統</a:t>
            </a:r>
            <a:r>
              <a:rPr lang="zh-CN" altLang="en-US" sz="2800" dirty="0">
                <a:ea typeface="新細明體" panose="02020500000000000000" pitchFamily="18" charset="-120"/>
              </a:rPr>
              <a:t>得到最大發揮</a:t>
            </a:r>
            <a:endParaRPr lang="en-US" altLang="zh-CN" sz="2800" dirty="0">
              <a:ea typeface="新細明體" panose="02020500000000000000" pitchFamily="18" charset="-120"/>
            </a:endParaRPr>
          </a:p>
          <a:p>
            <a:pPr lvl="1">
              <a:lnSpc>
                <a:spcPct val="150000"/>
              </a:lnSpc>
            </a:pPr>
            <a:r>
              <a:rPr lang="zh-CN" altLang="en-US" sz="2800" dirty="0">
                <a:solidFill>
                  <a:srgbClr val="00B0F0"/>
                </a:solidFill>
                <a:ea typeface="新細明體" panose="02020500000000000000" pitchFamily="18" charset="-120"/>
              </a:rPr>
              <a:t>語音識別技術實用化</a:t>
            </a:r>
            <a:r>
              <a:rPr lang="zh-CN" altLang="en-US" sz="2800" dirty="0">
                <a:ea typeface="新細明體" panose="02020500000000000000" pitchFamily="18" charset="-120"/>
              </a:rPr>
              <a:t>，出現了</a:t>
            </a:r>
            <a:r>
              <a:rPr lang="en-US" altLang="zh-HK" sz="2800" dirty="0">
                <a:ea typeface="新細明體" panose="02020500000000000000" pitchFamily="18" charset="-120"/>
              </a:rPr>
              <a:t>Nuance</a:t>
            </a:r>
            <a:r>
              <a:rPr lang="zh-CN" altLang="en-US" sz="2800" dirty="0">
                <a:ea typeface="新細明體" panose="02020500000000000000" pitchFamily="18" charset="-120"/>
              </a:rPr>
              <a:t>等語音技術公司</a:t>
            </a:r>
            <a:endParaRPr lang="en-US" altLang="zh-CN" sz="2800" dirty="0">
              <a:ea typeface="新細明體" panose="02020500000000000000" pitchFamily="18" charset="-120"/>
            </a:endParaRPr>
          </a:p>
          <a:p>
            <a:pPr>
              <a:lnSpc>
                <a:spcPct val="150000"/>
              </a:lnSpc>
            </a:pPr>
            <a:endParaRPr lang="zh-HK" altLang="en-US" dirty="0">
              <a:ea typeface="新細明體" panose="02020500000000000000" pitchFamily="18" charset="-120"/>
            </a:endParaRPr>
          </a:p>
        </p:txBody>
      </p:sp>
    </p:spTree>
    <p:extLst>
      <p:ext uri="{BB962C8B-B14F-4D97-AF65-F5344CB8AC3E}">
        <p14:creationId xmlns:p14="http://schemas.microsoft.com/office/powerpoint/2010/main" val="2634164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2AF3C5-328E-40D2-8F18-B248984AE3AD}"/>
              </a:ext>
            </a:extLst>
          </p:cNvPr>
          <p:cNvSpPr>
            <a:spLocks noGrp="1"/>
          </p:cNvSpPr>
          <p:nvPr>
            <p:ph type="title"/>
          </p:nvPr>
        </p:nvSpPr>
        <p:spPr/>
        <p:txBody>
          <a:bodyPr/>
          <a:lstStyle/>
          <a:p>
            <a:r>
              <a:rPr lang="zh-CN" altLang="en-US" dirty="0">
                <a:ea typeface="新細明體" panose="02020500000000000000" pitchFamily="18" charset="-120"/>
              </a:rPr>
              <a:t>深度學習階段（</a:t>
            </a:r>
            <a:r>
              <a:rPr lang="en-US" altLang="zh-CN" dirty="0">
                <a:ea typeface="新細明體" panose="02020500000000000000" pitchFamily="18" charset="-120"/>
              </a:rPr>
              <a:t>2011 </a:t>
            </a:r>
            <a:r>
              <a:rPr lang="zh-CN" altLang="en-US" dirty="0">
                <a:ea typeface="新細明體" panose="02020500000000000000" pitchFamily="18" charset="-120"/>
              </a:rPr>
              <a:t>至今）</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94193559-C6A1-4929-8632-AA1AA1749598}"/>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大數據時代降臨，</a:t>
            </a:r>
            <a:r>
              <a:rPr lang="en-US" altLang="zh-HK" dirty="0">
                <a:ea typeface="新細明體" panose="02020500000000000000" pitchFamily="18" charset="-120"/>
              </a:rPr>
              <a:t>GMM-HMM </a:t>
            </a:r>
            <a:r>
              <a:rPr lang="zh-HK" altLang="en-US" dirty="0">
                <a:ea typeface="新細明體" panose="02020500000000000000" pitchFamily="18" charset="-120"/>
              </a:rPr>
              <a:t>模型</a:t>
            </a:r>
            <a:r>
              <a:rPr lang="zh-CN" altLang="en-US" dirty="0">
                <a:ea typeface="新細明體" panose="02020500000000000000" pitchFamily="18" charset="-120"/>
              </a:rPr>
              <a:t>的處理能力有限</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以</a:t>
            </a:r>
            <a:r>
              <a:rPr lang="zh-CN" altLang="en-US" dirty="0">
                <a:solidFill>
                  <a:srgbClr val="00B0F0"/>
                </a:solidFill>
                <a:ea typeface="新細明體" panose="02020500000000000000" pitchFamily="18" charset="-120"/>
              </a:rPr>
              <a:t>深度神經網絡（</a:t>
            </a:r>
            <a:r>
              <a:rPr lang="en-US" altLang="zh-CN" dirty="0">
                <a:solidFill>
                  <a:srgbClr val="00B0F0"/>
                </a:solidFill>
                <a:ea typeface="新細明體" panose="02020500000000000000" pitchFamily="18" charset="-120"/>
              </a:rPr>
              <a:t>DNN</a:t>
            </a:r>
            <a:r>
              <a:rPr lang="zh-CN" altLang="en-US" dirty="0">
                <a:solidFill>
                  <a:srgbClr val="00B0F0"/>
                </a:solidFill>
                <a:ea typeface="新細明體" panose="02020500000000000000" pitchFamily="18" charset="-120"/>
              </a:rPr>
              <a:t>）</a:t>
            </a:r>
            <a:r>
              <a:rPr lang="zh-CN" altLang="en-US" dirty="0">
                <a:ea typeface="新細明體" panose="02020500000000000000" pitchFamily="18" charset="-120"/>
              </a:rPr>
              <a:t>進</a:t>
            </a:r>
            <a:r>
              <a:rPr lang="zh-HK" altLang="en-US" dirty="0">
                <a:ea typeface="新細明體" panose="02020500000000000000" pitchFamily="18" charset="-120"/>
              </a:rPr>
              <a:t>行聲學建模</a:t>
            </a:r>
            <a:r>
              <a:rPr lang="zh-CN" altLang="en-US" dirty="0">
                <a:ea typeface="新細明體" panose="02020500000000000000" pitchFamily="18" charset="-120"/>
              </a:rPr>
              <a:t>，只有</a:t>
            </a:r>
            <a:r>
              <a:rPr lang="en-US" altLang="zh-CN" dirty="0">
                <a:ea typeface="新細明體" panose="02020500000000000000" pitchFamily="18" charset="-120"/>
              </a:rPr>
              <a:t>23% </a:t>
            </a:r>
            <a:r>
              <a:rPr lang="zh-CN" altLang="en-US" dirty="0">
                <a:ea typeface="新細明體" panose="02020500000000000000" pitchFamily="18" charset="-120"/>
              </a:rPr>
              <a:t>的音素錯誤率， 比</a:t>
            </a:r>
            <a:r>
              <a:rPr lang="en-US" altLang="zh-HK" dirty="0">
                <a:ea typeface="新細明體" panose="02020500000000000000" pitchFamily="18" charset="-120"/>
              </a:rPr>
              <a:t>GMM-HMM </a:t>
            </a:r>
            <a:r>
              <a:rPr lang="zh-HK" altLang="en-US" dirty="0">
                <a:ea typeface="新細明體" panose="02020500000000000000" pitchFamily="18" charset="-120"/>
              </a:rPr>
              <a:t>模型</a:t>
            </a:r>
            <a:r>
              <a:rPr lang="zh-CN" altLang="en-US" dirty="0">
                <a:ea typeface="新細明體" panose="02020500000000000000" pitchFamily="18" charset="-120"/>
              </a:rPr>
              <a:t>優勝</a:t>
            </a:r>
            <a:endParaRPr lang="en-US" altLang="zh-HK" dirty="0">
              <a:ea typeface="新細明體" panose="02020500000000000000" pitchFamily="18" charset="-120"/>
            </a:endParaRPr>
          </a:p>
          <a:p>
            <a:pPr>
              <a:lnSpc>
                <a:spcPct val="150000"/>
              </a:lnSpc>
            </a:pPr>
            <a:r>
              <a:rPr lang="en-US" altLang="zh-CN" dirty="0">
                <a:ea typeface="新細明體" panose="02020500000000000000" pitchFamily="18" charset="-120"/>
              </a:rPr>
              <a:t>DNN </a:t>
            </a:r>
            <a:r>
              <a:rPr lang="zh-CN" altLang="en-US" dirty="0">
                <a:ea typeface="新細明體" panose="02020500000000000000" pitchFamily="18" charset="-120"/>
              </a:rPr>
              <a:t>成爲語音識別的主流模型</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1365976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2" name="Rectangle 11">
            <a:extLst>
              <a:ext uri="{FF2B5EF4-FFF2-40B4-BE49-F238E27FC236}">
                <a16:creationId xmlns:a16="http://schemas.microsoft.com/office/drawing/2014/main" id="{71F2038E-D777-4B76-81DD-DD13EE91B9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EFE99422-86CE-46D8-8DBD-72ADFE2F80EB}"/>
              </a:ext>
            </a:extLst>
          </p:cNvPr>
          <p:cNvSpPr>
            <a:spLocks noGrp="1"/>
          </p:cNvSpPr>
          <p:nvPr>
            <p:ph type="title"/>
          </p:nvPr>
        </p:nvSpPr>
        <p:spPr>
          <a:xfrm>
            <a:off x="804672" y="802955"/>
            <a:ext cx="4766330" cy="1454051"/>
          </a:xfrm>
        </p:spPr>
        <p:txBody>
          <a:bodyPr>
            <a:normAutofit/>
          </a:bodyPr>
          <a:lstStyle/>
          <a:p>
            <a:r>
              <a:rPr lang="zh-CN" altLang="en-US" sz="4000" dirty="0">
                <a:ea typeface="新細明體" panose="02020500000000000000" pitchFamily="18" charset="-120"/>
              </a:rPr>
              <a:t>語音識別框架</a:t>
            </a:r>
            <a:endParaRPr lang="zh-HK" altLang="en-US" sz="4000"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5633DB56-1D71-447C-8D83-57EF564138E3}"/>
              </a:ext>
            </a:extLst>
          </p:cNvPr>
          <p:cNvSpPr>
            <a:spLocks noGrp="1"/>
          </p:cNvSpPr>
          <p:nvPr>
            <p:ph idx="1"/>
          </p:nvPr>
        </p:nvSpPr>
        <p:spPr>
          <a:xfrm>
            <a:off x="804672" y="2421682"/>
            <a:ext cx="4668215" cy="3826717"/>
          </a:xfrm>
        </p:spPr>
        <p:txBody>
          <a:bodyPr anchor="t">
            <a:normAutofit lnSpcReduction="10000"/>
          </a:bodyPr>
          <a:lstStyle/>
          <a:p>
            <a:pPr>
              <a:lnSpc>
                <a:spcPct val="140000"/>
              </a:lnSpc>
            </a:pPr>
            <a:r>
              <a:rPr lang="zh-CN" altLang="en-US" sz="2400" dirty="0">
                <a:ea typeface="新細明體" panose="02020500000000000000" pitchFamily="18" charset="-120"/>
              </a:rPr>
              <a:t>主要由</a:t>
            </a:r>
            <a:r>
              <a:rPr lang="zh-CN" altLang="en-US" sz="2400" dirty="0">
                <a:solidFill>
                  <a:srgbClr val="00B0F0"/>
                </a:solidFill>
                <a:ea typeface="新細明體" panose="02020500000000000000" pitchFamily="18" charset="-120"/>
              </a:rPr>
              <a:t>特徵提取和模式匹配</a:t>
            </a:r>
            <a:r>
              <a:rPr lang="zh-CN" altLang="en-US" sz="2400" dirty="0">
                <a:ea typeface="新細明體" panose="02020500000000000000" pitchFamily="18" charset="-120"/>
              </a:rPr>
              <a:t>兩個部分組成</a:t>
            </a:r>
            <a:endParaRPr lang="en-US" altLang="zh-CN" sz="2400" dirty="0">
              <a:ea typeface="新細明體" panose="02020500000000000000" pitchFamily="18" charset="-120"/>
            </a:endParaRPr>
          </a:p>
          <a:p>
            <a:pPr>
              <a:lnSpc>
                <a:spcPct val="140000"/>
              </a:lnSpc>
            </a:pPr>
            <a:r>
              <a:rPr lang="zh-HK" altLang="en-US" sz="2400" dirty="0">
                <a:ea typeface="新細明體" panose="02020500000000000000" pitchFamily="18" charset="-120"/>
              </a:rPr>
              <a:t>模式匹配</a:t>
            </a:r>
            <a:r>
              <a:rPr lang="zh-CN" altLang="en-US" sz="2400" dirty="0">
                <a:ea typeface="新細明體" panose="02020500000000000000" pitchFamily="18" charset="-120"/>
              </a:rPr>
              <a:t>：一個序列匹配問題 </a:t>
            </a:r>
            <a:r>
              <a:rPr lang="en-US" altLang="zh-CN" sz="2400" dirty="0">
                <a:ea typeface="新細明體" panose="02020500000000000000" pitchFamily="18" charset="-120"/>
              </a:rPr>
              <a:t>/ </a:t>
            </a:r>
            <a:r>
              <a:rPr lang="zh-CN" altLang="en-US" sz="2400" dirty="0">
                <a:ea typeface="新細明體" panose="02020500000000000000" pitchFamily="18" charset="-120"/>
              </a:rPr>
              <a:t>一個搜索過程 </a:t>
            </a:r>
            <a:r>
              <a:rPr lang="en-US" altLang="zh-CN" sz="2400" dirty="0">
                <a:ea typeface="新細明體" panose="02020500000000000000" pitchFamily="18" charset="-120"/>
                <a:sym typeface="Wingdings" panose="05000000000000000000" pitchFamily="2" charset="2"/>
              </a:rPr>
              <a:t> </a:t>
            </a:r>
            <a:r>
              <a:rPr lang="zh-CN" altLang="en-US" sz="2400" dirty="0">
                <a:solidFill>
                  <a:srgbClr val="00B0F0"/>
                </a:solidFill>
                <a:ea typeface="新細明體" panose="02020500000000000000" pitchFamily="18" charset="-120"/>
                <a:sym typeface="Wingdings" panose="05000000000000000000" pitchFamily="2" charset="2"/>
              </a:rPr>
              <a:t>解碼</a:t>
            </a:r>
            <a:endParaRPr lang="en-US" altLang="zh-CN" sz="2400" dirty="0">
              <a:solidFill>
                <a:srgbClr val="00B0F0"/>
              </a:solidFill>
              <a:ea typeface="新細明體" panose="02020500000000000000" pitchFamily="18" charset="-120"/>
              <a:sym typeface="Wingdings" panose="05000000000000000000" pitchFamily="2" charset="2"/>
            </a:endParaRPr>
          </a:p>
          <a:p>
            <a:pPr>
              <a:lnSpc>
                <a:spcPct val="140000"/>
              </a:lnSpc>
            </a:pPr>
            <a:r>
              <a:rPr lang="zh-CN" altLang="en-US" sz="2400" dirty="0">
                <a:ea typeface="新細明體" panose="02020500000000000000" pitchFamily="18" charset="-120"/>
                <a:sym typeface="Wingdings" panose="05000000000000000000" pitchFamily="2" charset="2"/>
              </a:rPr>
              <a:t>解碼</a:t>
            </a:r>
            <a:r>
              <a:rPr lang="zh-HK" altLang="en-US" sz="2400" dirty="0">
                <a:ea typeface="新細明體" panose="02020500000000000000" pitchFamily="18" charset="-120"/>
              </a:rPr>
              <a:t>需要利用</a:t>
            </a:r>
            <a:r>
              <a:rPr lang="zh-CN" altLang="en-US" sz="2400" dirty="0">
                <a:solidFill>
                  <a:srgbClr val="00B0F0"/>
                </a:solidFill>
                <a:ea typeface="新細明體" panose="02020500000000000000" pitchFamily="18" charset="-120"/>
              </a:rPr>
              <a:t>聲學模型</a:t>
            </a:r>
            <a:r>
              <a:rPr lang="zh-CN" altLang="en-US" sz="2400" dirty="0">
                <a:ea typeface="新細明體" panose="02020500000000000000" pitchFamily="18" charset="-120"/>
              </a:rPr>
              <a:t>（每個音素如何發音）和 </a:t>
            </a:r>
            <a:r>
              <a:rPr lang="zh-CN" altLang="en-US" sz="2400" dirty="0">
                <a:solidFill>
                  <a:srgbClr val="00B0F0"/>
                </a:solidFill>
                <a:ea typeface="新細明體" panose="02020500000000000000" pitchFamily="18" charset="-120"/>
              </a:rPr>
              <a:t>語言</a:t>
            </a:r>
            <a:r>
              <a:rPr lang="zh-HK" altLang="en-US" sz="2400" dirty="0">
                <a:solidFill>
                  <a:srgbClr val="00B0F0"/>
                </a:solidFill>
                <a:ea typeface="新細明體" panose="02020500000000000000" pitchFamily="18" charset="-120"/>
              </a:rPr>
              <a:t>模型</a:t>
            </a:r>
            <a:r>
              <a:rPr lang="zh-CN" altLang="en-US" sz="2400" dirty="0">
                <a:ea typeface="新細明體" panose="02020500000000000000" pitchFamily="18" charset="-120"/>
              </a:rPr>
              <a:t>（描述單詞組合的規律）</a:t>
            </a:r>
            <a:endParaRPr lang="en-US" altLang="zh-CN" sz="2400" dirty="0">
              <a:ea typeface="新細明體" panose="02020500000000000000" pitchFamily="18" charset="-120"/>
            </a:endParaRPr>
          </a:p>
          <a:p>
            <a:pPr>
              <a:lnSpc>
                <a:spcPct val="140000"/>
              </a:lnSpc>
            </a:pPr>
            <a:endParaRPr lang="zh-HK" altLang="en-US" sz="2400" dirty="0">
              <a:ea typeface="新細明體" panose="02020500000000000000" pitchFamily="18" charset="-120"/>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6" name="Freeform: Shape 15">
              <a:extLst>
                <a:ext uri="{FF2B5EF4-FFF2-40B4-BE49-F238E27FC236}">
                  <a16:creationId xmlns:a16="http://schemas.microsoft.com/office/drawing/2014/main" id="{61023DD2-2E6F-4419-B404-80F08460BE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7" name="Freeform: Shape 16">
              <a:extLst>
                <a:ext uri="{FF2B5EF4-FFF2-40B4-BE49-F238E27FC236}">
                  <a16:creationId xmlns:a16="http://schemas.microsoft.com/office/drawing/2014/main" id="{BC4A6C98-F96E-4587-B01F-A9B01BBFA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8" name="Freeform: Shape 17">
              <a:extLst>
                <a:ext uri="{FF2B5EF4-FFF2-40B4-BE49-F238E27FC236}">
                  <a16:creationId xmlns:a16="http://schemas.microsoft.com/office/drawing/2014/main" id="{A66409EC-9CC3-482A-A4A5-54ED092B3F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grpSp>
      <p:pic>
        <p:nvPicPr>
          <p:cNvPr id="5" name="圖片 4">
            <a:extLst>
              <a:ext uri="{FF2B5EF4-FFF2-40B4-BE49-F238E27FC236}">
                <a16:creationId xmlns:a16="http://schemas.microsoft.com/office/drawing/2014/main" id="{0A34E24C-5E92-4197-8C90-D3E7F796AA44}"/>
              </a:ext>
            </a:extLst>
          </p:cNvPr>
          <p:cNvPicPr>
            <a:picLocks noChangeAspect="1"/>
          </p:cNvPicPr>
          <p:nvPr/>
        </p:nvPicPr>
        <p:blipFill>
          <a:blip r:embed="rId2"/>
          <a:stretch>
            <a:fillRect/>
          </a:stretch>
        </p:blipFill>
        <p:spPr>
          <a:xfrm>
            <a:off x="5834322" y="2122783"/>
            <a:ext cx="6341595" cy="2948840"/>
          </a:xfrm>
          <a:prstGeom prst="rect">
            <a:avLst/>
          </a:prstGeom>
        </p:spPr>
      </p:pic>
      <p:sp>
        <p:nvSpPr>
          <p:cNvPr id="6" name="橢圓 5">
            <a:extLst>
              <a:ext uri="{FF2B5EF4-FFF2-40B4-BE49-F238E27FC236}">
                <a16:creationId xmlns:a16="http://schemas.microsoft.com/office/drawing/2014/main" id="{075AFEAD-5A4D-40A4-9F72-EC8D1F44857D}"/>
              </a:ext>
            </a:extLst>
          </p:cNvPr>
          <p:cNvSpPr/>
          <p:nvPr/>
        </p:nvSpPr>
        <p:spPr>
          <a:xfrm>
            <a:off x="8900345" y="2257006"/>
            <a:ext cx="1167580" cy="91481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7" name="文字方塊 6">
            <a:extLst>
              <a:ext uri="{FF2B5EF4-FFF2-40B4-BE49-F238E27FC236}">
                <a16:creationId xmlns:a16="http://schemas.microsoft.com/office/drawing/2014/main" id="{55930C4F-8FA1-4CB1-B433-9FCA825A197B}"/>
              </a:ext>
            </a:extLst>
          </p:cNvPr>
          <p:cNvSpPr txBox="1"/>
          <p:nvPr/>
        </p:nvSpPr>
        <p:spPr>
          <a:xfrm>
            <a:off x="8931299" y="2521097"/>
            <a:ext cx="1167580" cy="369332"/>
          </a:xfrm>
          <a:prstGeom prst="rect">
            <a:avLst/>
          </a:prstGeom>
          <a:noFill/>
        </p:spPr>
        <p:txBody>
          <a:bodyPr wrap="square" rtlCol="0">
            <a:spAutoFit/>
          </a:bodyPr>
          <a:lstStyle/>
          <a:p>
            <a:r>
              <a:rPr lang="zh-CN" altLang="en-US" dirty="0">
                <a:latin typeface="新細明體" panose="02020500000000000000" pitchFamily="18" charset="-120"/>
              </a:rPr>
              <a:t>聲學模型</a:t>
            </a:r>
            <a:endParaRPr lang="zh-HK" altLang="en-US" dirty="0">
              <a:latin typeface="新細明體" panose="02020500000000000000" pitchFamily="18" charset="-120"/>
            </a:endParaRPr>
          </a:p>
        </p:txBody>
      </p:sp>
      <p:sp>
        <p:nvSpPr>
          <p:cNvPr id="19" name="橢圓 18">
            <a:extLst>
              <a:ext uri="{FF2B5EF4-FFF2-40B4-BE49-F238E27FC236}">
                <a16:creationId xmlns:a16="http://schemas.microsoft.com/office/drawing/2014/main" id="{BDCA9943-0928-41BB-9226-3E9295ACD02E}"/>
              </a:ext>
            </a:extLst>
          </p:cNvPr>
          <p:cNvSpPr/>
          <p:nvPr/>
        </p:nvSpPr>
        <p:spPr>
          <a:xfrm>
            <a:off x="10440630" y="2248354"/>
            <a:ext cx="1167580" cy="91481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20" name="文字方塊 19">
            <a:extLst>
              <a:ext uri="{FF2B5EF4-FFF2-40B4-BE49-F238E27FC236}">
                <a16:creationId xmlns:a16="http://schemas.microsoft.com/office/drawing/2014/main" id="{BE651DF4-8193-41DB-B7A4-AFFD2F8ECD95}"/>
              </a:ext>
            </a:extLst>
          </p:cNvPr>
          <p:cNvSpPr txBox="1"/>
          <p:nvPr/>
        </p:nvSpPr>
        <p:spPr>
          <a:xfrm>
            <a:off x="10500032" y="2521097"/>
            <a:ext cx="1314450" cy="369332"/>
          </a:xfrm>
          <a:prstGeom prst="rect">
            <a:avLst/>
          </a:prstGeom>
          <a:noFill/>
        </p:spPr>
        <p:txBody>
          <a:bodyPr wrap="square" rtlCol="0">
            <a:spAutoFit/>
          </a:bodyPr>
          <a:lstStyle/>
          <a:p>
            <a:r>
              <a:rPr lang="zh-CN" altLang="en-US" dirty="0">
                <a:latin typeface="新細明體" panose="02020500000000000000" pitchFamily="18" charset="-120"/>
              </a:rPr>
              <a:t>語言模型</a:t>
            </a:r>
            <a:endParaRPr lang="zh-HK" altLang="en-US" dirty="0">
              <a:latin typeface="新細明體" panose="02020500000000000000" pitchFamily="18" charset="-120"/>
            </a:endParaRPr>
          </a:p>
        </p:txBody>
      </p:sp>
      <p:sp>
        <p:nvSpPr>
          <p:cNvPr id="9" name="文字方塊 8">
            <a:extLst>
              <a:ext uri="{FF2B5EF4-FFF2-40B4-BE49-F238E27FC236}">
                <a16:creationId xmlns:a16="http://schemas.microsoft.com/office/drawing/2014/main" id="{AB174CF3-5138-4FC9-B148-3FA7EBE4C4E6}"/>
              </a:ext>
            </a:extLst>
          </p:cNvPr>
          <p:cNvSpPr txBox="1"/>
          <p:nvPr/>
        </p:nvSpPr>
        <p:spPr>
          <a:xfrm>
            <a:off x="10877551" y="4694753"/>
            <a:ext cx="876300" cy="369332"/>
          </a:xfrm>
          <a:prstGeom prst="rect">
            <a:avLst/>
          </a:prstGeom>
          <a:solidFill>
            <a:schemeClr val="bg1"/>
          </a:solidFill>
        </p:spPr>
        <p:txBody>
          <a:bodyPr wrap="square" rtlCol="0">
            <a:spAutoFit/>
          </a:bodyPr>
          <a:lstStyle/>
          <a:p>
            <a:r>
              <a:rPr lang="zh-CN" altLang="en-US" dirty="0">
                <a:latin typeface="新細明體" panose="02020500000000000000" pitchFamily="18" charset="-120"/>
              </a:rPr>
              <a:t>我愛</a:t>
            </a:r>
            <a:r>
              <a:rPr lang="en-US" altLang="zh-CN" dirty="0">
                <a:latin typeface="新細明體" panose="02020500000000000000" pitchFamily="18" charset="-120"/>
              </a:rPr>
              <a:t>AI</a:t>
            </a:r>
            <a:endParaRPr lang="zh-HK" altLang="en-US" dirty="0">
              <a:latin typeface="新細明體" panose="02020500000000000000" pitchFamily="18" charset="-120"/>
            </a:endParaRPr>
          </a:p>
        </p:txBody>
      </p:sp>
      <p:sp>
        <p:nvSpPr>
          <p:cNvPr id="11" name="文字方塊 10">
            <a:extLst>
              <a:ext uri="{FF2B5EF4-FFF2-40B4-BE49-F238E27FC236}">
                <a16:creationId xmlns:a16="http://schemas.microsoft.com/office/drawing/2014/main" id="{EC9F55C5-AA09-4BDF-84D5-A585520F69D4}"/>
              </a:ext>
            </a:extLst>
          </p:cNvPr>
          <p:cNvSpPr txBox="1"/>
          <p:nvPr/>
        </p:nvSpPr>
        <p:spPr>
          <a:xfrm>
            <a:off x="8315325" y="3561487"/>
            <a:ext cx="847725" cy="830997"/>
          </a:xfrm>
          <a:prstGeom prst="rect">
            <a:avLst/>
          </a:prstGeom>
          <a:solidFill>
            <a:schemeClr val="bg2"/>
          </a:solidFill>
          <a:ln>
            <a:solidFill>
              <a:schemeClr val="tx1"/>
            </a:solidFill>
          </a:ln>
        </p:spPr>
        <p:txBody>
          <a:bodyPr wrap="square" rtlCol="0">
            <a:spAutoFit/>
          </a:bodyPr>
          <a:lstStyle/>
          <a:p>
            <a:pPr algn="ctr"/>
            <a:r>
              <a:rPr lang="zh-CN" altLang="en-US" sz="2400" dirty="0">
                <a:latin typeface="新細明體" panose="02020500000000000000" pitchFamily="18" charset="-120"/>
              </a:rPr>
              <a:t>特徵提取</a:t>
            </a:r>
            <a:endParaRPr lang="zh-HK" altLang="en-US" sz="2400" dirty="0">
              <a:latin typeface="新細明體" panose="02020500000000000000" pitchFamily="18" charset="-120"/>
            </a:endParaRPr>
          </a:p>
        </p:txBody>
      </p:sp>
      <p:sp>
        <p:nvSpPr>
          <p:cNvPr id="21" name="文字方塊 20">
            <a:extLst>
              <a:ext uri="{FF2B5EF4-FFF2-40B4-BE49-F238E27FC236}">
                <a16:creationId xmlns:a16="http://schemas.microsoft.com/office/drawing/2014/main" id="{AD1C2275-ABA2-493D-9073-1A55C0F4A71E}"/>
              </a:ext>
            </a:extLst>
          </p:cNvPr>
          <p:cNvSpPr txBox="1"/>
          <p:nvPr/>
        </p:nvSpPr>
        <p:spPr>
          <a:xfrm>
            <a:off x="9734550" y="3552073"/>
            <a:ext cx="847725" cy="830997"/>
          </a:xfrm>
          <a:prstGeom prst="rect">
            <a:avLst/>
          </a:prstGeom>
          <a:solidFill>
            <a:schemeClr val="bg2"/>
          </a:solidFill>
          <a:ln>
            <a:solidFill>
              <a:schemeClr val="tx1"/>
            </a:solidFill>
          </a:ln>
        </p:spPr>
        <p:txBody>
          <a:bodyPr wrap="square" rtlCol="0">
            <a:spAutoFit/>
          </a:bodyPr>
          <a:lstStyle/>
          <a:p>
            <a:pPr algn="ctr"/>
            <a:r>
              <a:rPr lang="zh-CN" altLang="en-US" sz="2400" dirty="0">
                <a:latin typeface="新細明體" panose="02020500000000000000" pitchFamily="18" charset="-120"/>
              </a:rPr>
              <a:t>解</a:t>
            </a:r>
            <a:endParaRPr lang="en-US" altLang="zh-CN" sz="2400" dirty="0">
              <a:latin typeface="新細明體" panose="02020500000000000000" pitchFamily="18" charset="-120"/>
            </a:endParaRPr>
          </a:p>
          <a:p>
            <a:pPr algn="ctr"/>
            <a:r>
              <a:rPr lang="zh-CN" altLang="en-US" sz="2400" dirty="0">
                <a:latin typeface="新細明體" panose="02020500000000000000" pitchFamily="18" charset="-120"/>
              </a:rPr>
              <a:t>碼</a:t>
            </a:r>
            <a:endParaRPr lang="en-US" altLang="zh-CN" sz="2400" dirty="0">
              <a:latin typeface="新細明體" panose="02020500000000000000" pitchFamily="18" charset="-120"/>
            </a:endParaRPr>
          </a:p>
        </p:txBody>
      </p:sp>
      <p:sp>
        <p:nvSpPr>
          <p:cNvPr id="22" name="矩形 21">
            <a:extLst>
              <a:ext uri="{FF2B5EF4-FFF2-40B4-BE49-F238E27FC236}">
                <a16:creationId xmlns:a16="http://schemas.microsoft.com/office/drawing/2014/main" id="{E00FD064-018A-4A8C-BAA6-7EC473499DA1}"/>
              </a:ext>
            </a:extLst>
          </p:cNvPr>
          <p:cNvSpPr/>
          <p:nvPr/>
        </p:nvSpPr>
        <p:spPr>
          <a:xfrm>
            <a:off x="9179132" y="3695700"/>
            <a:ext cx="539335"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Tree>
    <p:extLst>
      <p:ext uri="{BB962C8B-B14F-4D97-AF65-F5344CB8AC3E}">
        <p14:creationId xmlns:p14="http://schemas.microsoft.com/office/powerpoint/2010/main" val="2975585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BCACBA-97F1-4A4B-85F2-8E44A70B82E6}"/>
              </a:ext>
            </a:extLst>
          </p:cNvPr>
          <p:cNvSpPr>
            <a:spLocks noGrp="1"/>
          </p:cNvSpPr>
          <p:nvPr>
            <p:ph type="title"/>
          </p:nvPr>
        </p:nvSpPr>
        <p:spPr/>
        <p:txBody>
          <a:bodyPr/>
          <a:lstStyle/>
          <a:p>
            <a:r>
              <a:rPr lang="en-US" altLang="zh-CN" dirty="0">
                <a:ea typeface="新細明體" panose="02020500000000000000" pitchFamily="18" charset="-120"/>
              </a:rPr>
              <a:t>2010 </a:t>
            </a:r>
            <a:r>
              <a:rPr lang="zh-CN" altLang="en-US" dirty="0">
                <a:ea typeface="新細明體" panose="02020500000000000000" pitchFamily="18" charset="-120"/>
              </a:rPr>
              <a:t>年之前的語音識別系統標準配置</a:t>
            </a:r>
            <a:endParaRPr lang="zh-HK" altLang="en-US" dirty="0">
              <a:ea typeface="新細明體" panose="02020500000000000000" pitchFamily="18" charset="-120"/>
            </a:endParaRPr>
          </a:p>
        </p:txBody>
      </p:sp>
      <p:pic>
        <p:nvPicPr>
          <p:cNvPr id="4" name="圖片 3">
            <a:extLst>
              <a:ext uri="{FF2B5EF4-FFF2-40B4-BE49-F238E27FC236}">
                <a16:creationId xmlns:a16="http://schemas.microsoft.com/office/drawing/2014/main" id="{B1004E91-D5E2-4E4A-BF27-DE78E13AB6EE}"/>
              </a:ext>
            </a:extLst>
          </p:cNvPr>
          <p:cNvPicPr>
            <a:picLocks noChangeAspect="1"/>
          </p:cNvPicPr>
          <p:nvPr/>
        </p:nvPicPr>
        <p:blipFill>
          <a:blip r:embed="rId2"/>
          <a:stretch>
            <a:fillRect/>
          </a:stretch>
        </p:blipFill>
        <p:spPr>
          <a:xfrm>
            <a:off x="768007" y="1798729"/>
            <a:ext cx="8466575" cy="3936955"/>
          </a:xfrm>
          <a:prstGeom prst="rect">
            <a:avLst/>
          </a:prstGeom>
        </p:spPr>
      </p:pic>
      <p:sp>
        <p:nvSpPr>
          <p:cNvPr id="5" name="橢圓 4">
            <a:extLst>
              <a:ext uri="{FF2B5EF4-FFF2-40B4-BE49-F238E27FC236}">
                <a16:creationId xmlns:a16="http://schemas.microsoft.com/office/drawing/2014/main" id="{E09EECE0-A5D6-45C9-90D3-A83624C6EBCD}"/>
              </a:ext>
            </a:extLst>
          </p:cNvPr>
          <p:cNvSpPr/>
          <p:nvPr/>
        </p:nvSpPr>
        <p:spPr>
          <a:xfrm>
            <a:off x="4771788" y="1811061"/>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6" name="文字方塊 5">
            <a:extLst>
              <a:ext uri="{FF2B5EF4-FFF2-40B4-BE49-F238E27FC236}">
                <a16:creationId xmlns:a16="http://schemas.microsoft.com/office/drawing/2014/main" id="{8BEF96FE-958D-4908-9162-71830B53A158}"/>
              </a:ext>
            </a:extLst>
          </p:cNvPr>
          <p:cNvSpPr txBox="1"/>
          <p:nvPr/>
        </p:nvSpPr>
        <p:spPr>
          <a:xfrm>
            <a:off x="4893779" y="2205657"/>
            <a:ext cx="1409781" cy="646331"/>
          </a:xfrm>
          <a:prstGeom prst="rect">
            <a:avLst/>
          </a:prstGeom>
          <a:noFill/>
        </p:spPr>
        <p:txBody>
          <a:bodyPr wrap="square" rtlCol="0">
            <a:spAutoFit/>
          </a:bodyPr>
          <a:lstStyle/>
          <a:p>
            <a:pPr algn="ctr"/>
            <a:r>
              <a:rPr lang="zh-CN" altLang="en-US" dirty="0">
                <a:latin typeface="新細明體" panose="02020500000000000000" pitchFamily="18" charset="-120"/>
              </a:rPr>
              <a:t>聲學模型</a:t>
            </a:r>
            <a:r>
              <a:rPr lang="en-US" altLang="zh-CN" dirty="0">
                <a:latin typeface="新細明體" panose="02020500000000000000" pitchFamily="18" charset="-120"/>
              </a:rPr>
              <a:t>GMM-HMM</a:t>
            </a:r>
            <a:endParaRPr lang="zh-HK" altLang="en-US" dirty="0">
              <a:latin typeface="新細明體" panose="02020500000000000000" pitchFamily="18" charset="-120"/>
            </a:endParaRPr>
          </a:p>
        </p:txBody>
      </p:sp>
      <p:sp>
        <p:nvSpPr>
          <p:cNvPr id="7" name="橢圓 6">
            <a:extLst>
              <a:ext uri="{FF2B5EF4-FFF2-40B4-BE49-F238E27FC236}">
                <a16:creationId xmlns:a16="http://schemas.microsoft.com/office/drawing/2014/main" id="{714E2771-48AC-4B6B-8604-3B7FA80CEE2F}"/>
              </a:ext>
            </a:extLst>
          </p:cNvPr>
          <p:cNvSpPr/>
          <p:nvPr/>
        </p:nvSpPr>
        <p:spPr>
          <a:xfrm>
            <a:off x="6833411" y="1798729"/>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8" name="文字方塊 7">
            <a:extLst>
              <a:ext uri="{FF2B5EF4-FFF2-40B4-BE49-F238E27FC236}">
                <a16:creationId xmlns:a16="http://schemas.microsoft.com/office/drawing/2014/main" id="{027983DE-AE77-4245-91D9-F8D71A5D72B1}"/>
              </a:ext>
            </a:extLst>
          </p:cNvPr>
          <p:cNvSpPr txBox="1"/>
          <p:nvPr/>
        </p:nvSpPr>
        <p:spPr>
          <a:xfrm>
            <a:off x="7004212" y="2205656"/>
            <a:ext cx="1312160" cy="646331"/>
          </a:xfrm>
          <a:prstGeom prst="rect">
            <a:avLst/>
          </a:prstGeom>
          <a:noFill/>
        </p:spPr>
        <p:txBody>
          <a:bodyPr wrap="square" rtlCol="0">
            <a:spAutoFit/>
          </a:bodyPr>
          <a:lstStyle/>
          <a:p>
            <a:pPr algn="ctr"/>
            <a:r>
              <a:rPr lang="zh-CN" altLang="en-US" dirty="0">
                <a:latin typeface="新細明體" panose="02020500000000000000" pitchFamily="18" charset="-120"/>
              </a:rPr>
              <a:t>語言模型</a:t>
            </a:r>
            <a:endParaRPr lang="en-US" altLang="zh-CN" dirty="0">
              <a:latin typeface="新細明體" panose="02020500000000000000" pitchFamily="18" charset="-120"/>
            </a:endParaRPr>
          </a:p>
          <a:p>
            <a:pPr algn="ctr"/>
            <a:r>
              <a:rPr lang="en-US" altLang="zh-CN" dirty="0">
                <a:latin typeface="新細明體" panose="02020500000000000000" pitchFamily="18" charset="-120"/>
              </a:rPr>
              <a:t>N-Gram</a:t>
            </a:r>
            <a:endParaRPr lang="zh-HK" altLang="en-US" dirty="0">
              <a:latin typeface="新細明體" panose="02020500000000000000" pitchFamily="18" charset="-120"/>
            </a:endParaRPr>
          </a:p>
        </p:txBody>
      </p:sp>
      <p:sp>
        <p:nvSpPr>
          <p:cNvPr id="9" name="文字方塊 8">
            <a:extLst>
              <a:ext uri="{FF2B5EF4-FFF2-40B4-BE49-F238E27FC236}">
                <a16:creationId xmlns:a16="http://schemas.microsoft.com/office/drawing/2014/main" id="{A67329C3-D824-4C3A-B999-50F98F251C05}"/>
              </a:ext>
            </a:extLst>
          </p:cNvPr>
          <p:cNvSpPr txBox="1"/>
          <p:nvPr/>
        </p:nvSpPr>
        <p:spPr>
          <a:xfrm>
            <a:off x="7489490" y="5307888"/>
            <a:ext cx="1653765" cy="400110"/>
          </a:xfrm>
          <a:prstGeom prst="rect">
            <a:avLst/>
          </a:prstGeom>
          <a:solidFill>
            <a:schemeClr val="bg1"/>
          </a:solidFill>
        </p:spPr>
        <p:txBody>
          <a:bodyPr wrap="square" rtlCol="0">
            <a:spAutoFit/>
          </a:bodyPr>
          <a:lstStyle/>
          <a:p>
            <a:r>
              <a:rPr lang="zh-CN" altLang="en-US" sz="2000" dirty="0">
                <a:latin typeface="新細明體" panose="02020500000000000000" pitchFamily="18" charset="-120"/>
              </a:rPr>
              <a:t>我愛</a:t>
            </a:r>
            <a:r>
              <a:rPr lang="en-US" altLang="zh-CN" sz="2000" dirty="0">
                <a:latin typeface="新細明體" panose="02020500000000000000" pitchFamily="18" charset="-120"/>
              </a:rPr>
              <a:t>AI</a:t>
            </a:r>
            <a:endParaRPr lang="zh-HK" altLang="en-US" sz="2000" dirty="0">
              <a:latin typeface="新細明體" panose="02020500000000000000" pitchFamily="18" charset="-120"/>
            </a:endParaRPr>
          </a:p>
        </p:txBody>
      </p:sp>
      <p:sp>
        <p:nvSpPr>
          <p:cNvPr id="14" name="矩形 13">
            <a:extLst>
              <a:ext uri="{FF2B5EF4-FFF2-40B4-BE49-F238E27FC236}">
                <a16:creationId xmlns:a16="http://schemas.microsoft.com/office/drawing/2014/main" id="{B549E5B7-21A2-42BB-B1BB-868A2CE4DDDE}"/>
              </a:ext>
            </a:extLst>
          </p:cNvPr>
          <p:cNvSpPr/>
          <p:nvPr/>
        </p:nvSpPr>
        <p:spPr>
          <a:xfrm>
            <a:off x="5975684" y="3823802"/>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1" name="文字方塊 10">
            <a:extLst>
              <a:ext uri="{FF2B5EF4-FFF2-40B4-BE49-F238E27FC236}">
                <a16:creationId xmlns:a16="http://schemas.microsoft.com/office/drawing/2014/main" id="{8E0E5694-24EA-47DF-AB43-A873CA65C7EB}"/>
              </a:ext>
            </a:extLst>
          </p:cNvPr>
          <p:cNvSpPr txBox="1"/>
          <p:nvPr/>
        </p:nvSpPr>
        <p:spPr>
          <a:xfrm>
            <a:off x="5980870" y="3715761"/>
            <a:ext cx="1251283" cy="1077218"/>
          </a:xfrm>
          <a:prstGeom prst="rect">
            <a:avLst/>
          </a:prstGeom>
          <a:solidFill>
            <a:schemeClr val="bg2"/>
          </a:solidFill>
          <a:ln>
            <a:solidFill>
              <a:schemeClr val="tx1"/>
            </a:solidFill>
          </a:ln>
        </p:spPr>
        <p:txBody>
          <a:bodyPr wrap="square" rtlCol="0">
            <a:spAutoFit/>
          </a:bodyPr>
          <a:lstStyle/>
          <a:p>
            <a:pPr algn="ctr"/>
            <a:r>
              <a:rPr lang="zh-CN" altLang="en-US" sz="3200" dirty="0">
                <a:latin typeface="新細明體" panose="02020500000000000000" pitchFamily="18" charset="-120"/>
              </a:rPr>
              <a:t>解碼</a:t>
            </a:r>
            <a:endParaRPr lang="en-US" altLang="zh-CN" sz="3200" dirty="0">
              <a:latin typeface="新細明體" panose="02020500000000000000" pitchFamily="18" charset="-120"/>
            </a:endParaRPr>
          </a:p>
          <a:p>
            <a:pPr algn="ctr"/>
            <a:r>
              <a:rPr lang="en-US" altLang="zh-CN" sz="3200" dirty="0">
                <a:latin typeface="新細明體" panose="02020500000000000000" pitchFamily="18" charset="-120"/>
              </a:rPr>
              <a:t>(FST)</a:t>
            </a:r>
          </a:p>
        </p:txBody>
      </p:sp>
      <p:sp>
        <p:nvSpPr>
          <p:cNvPr id="13" name="矩形 12">
            <a:extLst>
              <a:ext uri="{FF2B5EF4-FFF2-40B4-BE49-F238E27FC236}">
                <a16:creationId xmlns:a16="http://schemas.microsoft.com/office/drawing/2014/main" id="{9930933F-9D14-4B4B-A566-AF4D5CEFFFB4}"/>
              </a:ext>
            </a:extLst>
          </p:cNvPr>
          <p:cNvSpPr/>
          <p:nvPr/>
        </p:nvSpPr>
        <p:spPr>
          <a:xfrm>
            <a:off x="4058652" y="3623746"/>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0" name="文字方塊 9">
            <a:extLst>
              <a:ext uri="{FF2B5EF4-FFF2-40B4-BE49-F238E27FC236}">
                <a16:creationId xmlns:a16="http://schemas.microsoft.com/office/drawing/2014/main" id="{DE102ACC-DE4E-4509-BA0E-FC7FE36329A0}"/>
              </a:ext>
            </a:extLst>
          </p:cNvPr>
          <p:cNvSpPr txBox="1"/>
          <p:nvPr/>
        </p:nvSpPr>
        <p:spPr>
          <a:xfrm>
            <a:off x="4018546" y="3702056"/>
            <a:ext cx="1251284" cy="1077218"/>
          </a:xfrm>
          <a:prstGeom prst="rect">
            <a:avLst/>
          </a:prstGeom>
          <a:solidFill>
            <a:schemeClr val="bg2"/>
          </a:solidFill>
          <a:ln>
            <a:solidFill>
              <a:schemeClr val="tx1"/>
            </a:solidFill>
          </a:ln>
        </p:spPr>
        <p:txBody>
          <a:bodyPr wrap="square" rtlCol="0">
            <a:spAutoFit/>
          </a:bodyPr>
          <a:lstStyle/>
          <a:p>
            <a:pPr algn="ctr"/>
            <a:r>
              <a:rPr lang="zh-CN" altLang="en-US" sz="3200" dirty="0">
                <a:latin typeface="新細明體" panose="02020500000000000000" pitchFamily="18" charset="-120"/>
              </a:rPr>
              <a:t>特徵提取</a:t>
            </a:r>
            <a:endParaRPr lang="zh-HK" altLang="en-US" sz="3200" dirty="0">
              <a:latin typeface="新細明體" panose="02020500000000000000" pitchFamily="18" charset="-120"/>
            </a:endParaRPr>
          </a:p>
        </p:txBody>
      </p:sp>
      <p:pic>
        <p:nvPicPr>
          <p:cNvPr id="16" name="圖片 15">
            <a:extLst>
              <a:ext uri="{FF2B5EF4-FFF2-40B4-BE49-F238E27FC236}">
                <a16:creationId xmlns:a16="http://schemas.microsoft.com/office/drawing/2014/main" id="{DA835419-FEFA-436C-A33A-14B493F4DB66}"/>
              </a:ext>
            </a:extLst>
          </p:cNvPr>
          <p:cNvPicPr>
            <a:picLocks noChangeAspect="1"/>
          </p:cNvPicPr>
          <p:nvPr/>
        </p:nvPicPr>
        <p:blipFill>
          <a:blip r:embed="rId3"/>
          <a:stretch>
            <a:fillRect/>
          </a:stretch>
        </p:blipFill>
        <p:spPr>
          <a:xfrm>
            <a:off x="926430" y="1445629"/>
            <a:ext cx="8843212" cy="5032426"/>
          </a:xfrm>
          <a:prstGeom prst="rect">
            <a:avLst/>
          </a:prstGeom>
        </p:spPr>
      </p:pic>
    </p:spTree>
    <p:extLst>
      <p:ext uri="{BB962C8B-B14F-4D97-AF65-F5344CB8AC3E}">
        <p14:creationId xmlns:p14="http://schemas.microsoft.com/office/powerpoint/2010/main" val="1398486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BCACBA-97F1-4A4B-85F2-8E44A70B82E6}"/>
              </a:ext>
            </a:extLst>
          </p:cNvPr>
          <p:cNvSpPr>
            <a:spLocks noGrp="1"/>
          </p:cNvSpPr>
          <p:nvPr>
            <p:ph type="title"/>
          </p:nvPr>
        </p:nvSpPr>
        <p:spPr/>
        <p:txBody>
          <a:bodyPr/>
          <a:lstStyle/>
          <a:p>
            <a:r>
              <a:rPr lang="zh-CN" altLang="en-US" dirty="0">
                <a:ea typeface="新細明體" panose="02020500000000000000" pitchFamily="18" charset="-120"/>
              </a:rPr>
              <a:t>基於深度學習的語音識別系統</a:t>
            </a:r>
            <a:endParaRPr lang="zh-HK" altLang="en-US" dirty="0">
              <a:ea typeface="新細明體" panose="02020500000000000000" pitchFamily="18" charset="-120"/>
            </a:endParaRPr>
          </a:p>
        </p:txBody>
      </p:sp>
      <p:pic>
        <p:nvPicPr>
          <p:cNvPr id="4" name="圖片 3">
            <a:extLst>
              <a:ext uri="{FF2B5EF4-FFF2-40B4-BE49-F238E27FC236}">
                <a16:creationId xmlns:a16="http://schemas.microsoft.com/office/drawing/2014/main" id="{B1004E91-D5E2-4E4A-BF27-DE78E13AB6EE}"/>
              </a:ext>
            </a:extLst>
          </p:cNvPr>
          <p:cNvPicPr>
            <a:picLocks noChangeAspect="1"/>
          </p:cNvPicPr>
          <p:nvPr/>
        </p:nvPicPr>
        <p:blipFill>
          <a:blip r:embed="rId2"/>
          <a:stretch>
            <a:fillRect/>
          </a:stretch>
        </p:blipFill>
        <p:spPr>
          <a:xfrm>
            <a:off x="768007" y="1798729"/>
            <a:ext cx="8466575" cy="3936955"/>
          </a:xfrm>
          <a:prstGeom prst="rect">
            <a:avLst/>
          </a:prstGeom>
        </p:spPr>
      </p:pic>
      <p:sp>
        <p:nvSpPr>
          <p:cNvPr id="5" name="橢圓 4">
            <a:extLst>
              <a:ext uri="{FF2B5EF4-FFF2-40B4-BE49-F238E27FC236}">
                <a16:creationId xmlns:a16="http://schemas.microsoft.com/office/drawing/2014/main" id="{E09EECE0-A5D6-45C9-90D3-A83624C6EBCD}"/>
              </a:ext>
            </a:extLst>
          </p:cNvPr>
          <p:cNvSpPr/>
          <p:nvPr/>
        </p:nvSpPr>
        <p:spPr>
          <a:xfrm>
            <a:off x="4771788" y="1811061"/>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6" name="文字方塊 5">
            <a:extLst>
              <a:ext uri="{FF2B5EF4-FFF2-40B4-BE49-F238E27FC236}">
                <a16:creationId xmlns:a16="http://schemas.microsoft.com/office/drawing/2014/main" id="{8BEF96FE-958D-4908-9162-71830B53A158}"/>
              </a:ext>
            </a:extLst>
          </p:cNvPr>
          <p:cNvSpPr txBox="1"/>
          <p:nvPr/>
        </p:nvSpPr>
        <p:spPr>
          <a:xfrm>
            <a:off x="4893779" y="2205657"/>
            <a:ext cx="1409781" cy="646331"/>
          </a:xfrm>
          <a:prstGeom prst="rect">
            <a:avLst/>
          </a:prstGeom>
          <a:noFill/>
        </p:spPr>
        <p:txBody>
          <a:bodyPr wrap="square" rtlCol="0">
            <a:spAutoFit/>
          </a:bodyPr>
          <a:lstStyle/>
          <a:p>
            <a:pPr algn="ctr"/>
            <a:r>
              <a:rPr lang="zh-CN" altLang="en-US" dirty="0">
                <a:latin typeface="新細明體" panose="02020500000000000000" pitchFamily="18" charset="-120"/>
              </a:rPr>
              <a:t>聲學模型</a:t>
            </a:r>
            <a:r>
              <a:rPr lang="en-US" altLang="zh-CN" dirty="0">
                <a:latin typeface="新細明體" panose="02020500000000000000" pitchFamily="18" charset="-120"/>
              </a:rPr>
              <a:t>GMM-HMM</a:t>
            </a:r>
            <a:endParaRPr lang="zh-HK" altLang="en-US" dirty="0">
              <a:latin typeface="新細明體" panose="02020500000000000000" pitchFamily="18" charset="-120"/>
            </a:endParaRPr>
          </a:p>
        </p:txBody>
      </p:sp>
      <p:sp>
        <p:nvSpPr>
          <p:cNvPr id="7" name="橢圓 6">
            <a:extLst>
              <a:ext uri="{FF2B5EF4-FFF2-40B4-BE49-F238E27FC236}">
                <a16:creationId xmlns:a16="http://schemas.microsoft.com/office/drawing/2014/main" id="{714E2771-48AC-4B6B-8604-3B7FA80CEE2F}"/>
              </a:ext>
            </a:extLst>
          </p:cNvPr>
          <p:cNvSpPr/>
          <p:nvPr/>
        </p:nvSpPr>
        <p:spPr>
          <a:xfrm>
            <a:off x="6833411" y="1798729"/>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8" name="文字方塊 7">
            <a:extLst>
              <a:ext uri="{FF2B5EF4-FFF2-40B4-BE49-F238E27FC236}">
                <a16:creationId xmlns:a16="http://schemas.microsoft.com/office/drawing/2014/main" id="{027983DE-AE77-4245-91D9-F8D71A5D72B1}"/>
              </a:ext>
            </a:extLst>
          </p:cNvPr>
          <p:cNvSpPr txBox="1"/>
          <p:nvPr/>
        </p:nvSpPr>
        <p:spPr>
          <a:xfrm>
            <a:off x="7004212" y="2205656"/>
            <a:ext cx="1312160" cy="646331"/>
          </a:xfrm>
          <a:prstGeom prst="rect">
            <a:avLst/>
          </a:prstGeom>
          <a:noFill/>
        </p:spPr>
        <p:txBody>
          <a:bodyPr wrap="square" rtlCol="0">
            <a:spAutoFit/>
          </a:bodyPr>
          <a:lstStyle/>
          <a:p>
            <a:pPr algn="ctr"/>
            <a:r>
              <a:rPr lang="zh-CN" altLang="en-US" dirty="0">
                <a:latin typeface="新細明體" panose="02020500000000000000" pitchFamily="18" charset="-120"/>
              </a:rPr>
              <a:t>語言模型</a:t>
            </a:r>
            <a:endParaRPr lang="en-US" altLang="zh-CN" dirty="0">
              <a:latin typeface="新細明體" panose="02020500000000000000" pitchFamily="18" charset="-120"/>
            </a:endParaRPr>
          </a:p>
          <a:p>
            <a:pPr algn="ctr"/>
            <a:r>
              <a:rPr lang="en-US" altLang="zh-CN" dirty="0">
                <a:latin typeface="新細明體" panose="02020500000000000000" pitchFamily="18" charset="-120"/>
              </a:rPr>
              <a:t>N-Gram</a:t>
            </a:r>
            <a:endParaRPr lang="zh-HK" altLang="en-US" dirty="0">
              <a:latin typeface="新細明體" panose="02020500000000000000" pitchFamily="18" charset="-120"/>
            </a:endParaRPr>
          </a:p>
        </p:txBody>
      </p:sp>
      <p:sp>
        <p:nvSpPr>
          <p:cNvPr id="9" name="文字方塊 8">
            <a:extLst>
              <a:ext uri="{FF2B5EF4-FFF2-40B4-BE49-F238E27FC236}">
                <a16:creationId xmlns:a16="http://schemas.microsoft.com/office/drawing/2014/main" id="{A67329C3-D824-4C3A-B999-50F98F251C05}"/>
              </a:ext>
            </a:extLst>
          </p:cNvPr>
          <p:cNvSpPr txBox="1"/>
          <p:nvPr/>
        </p:nvSpPr>
        <p:spPr>
          <a:xfrm>
            <a:off x="7489490" y="5307888"/>
            <a:ext cx="1653765" cy="400110"/>
          </a:xfrm>
          <a:prstGeom prst="rect">
            <a:avLst/>
          </a:prstGeom>
          <a:solidFill>
            <a:schemeClr val="bg1"/>
          </a:solidFill>
        </p:spPr>
        <p:txBody>
          <a:bodyPr wrap="square" rtlCol="0">
            <a:spAutoFit/>
          </a:bodyPr>
          <a:lstStyle/>
          <a:p>
            <a:r>
              <a:rPr lang="zh-CN" altLang="en-US" sz="2000" dirty="0">
                <a:latin typeface="新細明體" panose="02020500000000000000" pitchFamily="18" charset="-120"/>
              </a:rPr>
              <a:t>我愛</a:t>
            </a:r>
            <a:r>
              <a:rPr lang="en-US" altLang="zh-CN" sz="2000" dirty="0">
                <a:latin typeface="新細明體" panose="02020500000000000000" pitchFamily="18" charset="-120"/>
              </a:rPr>
              <a:t>AI</a:t>
            </a:r>
            <a:endParaRPr lang="zh-HK" altLang="en-US" sz="2000" dirty="0">
              <a:latin typeface="新細明體" panose="02020500000000000000" pitchFamily="18" charset="-120"/>
            </a:endParaRPr>
          </a:p>
        </p:txBody>
      </p:sp>
      <p:sp>
        <p:nvSpPr>
          <p:cNvPr id="14" name="矩形 13">
            <a:extLst>
              <a:ext uri="{FF2B5EF4-FFF2-40B4-BE49-F238E27FC236}">
                <a16:creationId xmlns:a16="http://schemas.microsoft.com/office/drawing/2014/main" id="{B549E5B7-21A2-42BB-B1BB-868A2CE4DDDE}"/>
              </a:ext>
            </a:extLst>
          </p:cNvPr>
          <p:cNvSpPr/>
          <p:nvPr/>
        </p:nvSpPr>
        <p:spPr>
          <a:xfrm>
            <a:off x="5975684" y="3823802"/>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1" name="文字方塊 10">
            <a:extLst>
              <a:ext uri="{FF2B5EF4-FFF2-40B4-BE49-F238E27FC236}">
                <a16:creationId xmlns:a16="http://schemas.microsoft.com/office/drawing/2014/main" id="{8E0E5694-24EA-47DF-AB43-A873CA65C7EB}"/>
              </a:ext>
            </a:extLst>
          </p:cNvPr>
          <p:cNvSpPr txBox="1"/>
          <p:nvPr/>
        </p:nvSpPr>
        <p:spPr>
          <a:xfrm>
            <a:off x="5980870" y="3715761"/>
            <a:ext cx="1251283" cy="1077218"/>
          </a:xfrm>
          <a:prstGeom prst="rect">
            <a:avLst/>
          </a:prstGeom>
          <a:solidFill>
            <a:schemeClr val="bg2"/>
          </a:solidFill>
          <a:ln>
            <a:solidFill>
              <a:schemeClr val="tx1"/>
            </a:solidFill>
          </a:ln>
        </p:spPr>
        <p:txBody>
          <a:bodyPr wrap="square" rtlCol="0">
            <a:spAutoFit/>
          </a:bodyPr>
          <a:lstStyle/>
          <a:p>
            <a:pPr algn="ctr"/>
            <a:r>
              <a:rPr lang="zh-CN" altLang="en-US" sz="3200" dirty="0">
                <a:latin typeface="新細明體" panose="02020500000000000000" pitchFamily="18" charset="-120"/>
              </a:rPr>
              <a:t>解碼</a:t>
            </a:r>
            <a:endParaRPr lang="en-US" altLang="zh-CN" sz="3200" dirty="0">
              <a:latin typeface="新細明體" panose="02020500000000000000" pitchFamily="18" charset="-120"/>
            </a:endParaRPr>
          </a:p>
          <a:p>
            <a:pPr algn="ctr"/>
            <a:r>
              <a:rPr lang="en-US" altLang="zh-CN" sz="3200" dirty="0">
                <a:latin typeface="新細明體" panose="02020500000000000000" pitchFamily="18" charset="-120"/>
              </a:rPr>
              <a:t>(FST)</a:t>
            </a:r>
          </a:p>
        </p:txBody>
      </p:sp>
      <p:sp>
        <p:nvSpPr>
          <p:cNvPr id="13" name="矩形 12">
            <a:extLst>
              <a:ext uri="{FF2B5EF4-FFF2-40B4-BE49-F238E27FC236}">
                <a16:creationId xmlns:a16="http://schemas.microsoft.com/office/drawing/2014/main" id="{9930933F-9D14-4B4B-A566-AF4D5CEFFFB4}"/>
              </a:ext>
            </a:extLst>
          </p:cNvPr>
          <p:cNvSpPr/>
          <p:nvPr/>
        </p:nvSpPr>
        <p:spPr>
          <a:xfrm>
            <a:off x="4058652" y="3623746"/>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0" name="文字方塊 9">
            <a:extLst>
              <a:ext uri="{FF2B5EF4-FFF2-40B4-BE49-F238E27FC236}">
                <a16:creationId xmlns:a16="http://schemas.microsoft.com/office/drawing/2014/main" id="{DE102ACC-DE4E-4509-BA0E-FC7FE36329A0}"/>
              </a:ext>
            </a:extLst>
          </p:cNvPr>
          <p:cNvSpPr txBox="1"/>
          <p:nvPr/>
        </p:nvSpPr>
        <p:spPr>
          <a:xfrm>
            <a:off x="4018546" y="3702056"/>
            <a:ext cx="1251284" cy="1077218"/>
          </a:xfrm>
          <a:prstGeom prst="rect">
            <a:avLst/>
          </a:prstGeom>
          <a:solidFill>
            <a:schemeClr val="bg2"/>
          </a:solidFill>
          <a:ln>
            <a:solidFill>
              <a:schemeClr val="tx1"/>
            </a:solidFill>
          </a:ln>
        </p:spPr>
        <p:txBody>
          <a:bodyPr wrap="square" rtlCol="0">
            <a:spAutoFit/>
          </a:bodyPr>
          <a:lstStyle/>
          <a:p>
            <a:pPr algn="ctr"/>
            <a:r>
              <a:rPr lang="zh-CN" altLang="en-US" sz="3200" dirty="0">
                <a:latin typeface="新細明體" panose="02020500000000000000" pitchFamily="18" charset="-120"/>
              </a:rPr>
              <a:t>特徵提取</a:t>
            </a:r>
            <a:endParaRPr lang="zh-HK" altLang="en-US" sz="3200" dirty="0">
              <a:latin typeface="新細明體" panose="02020500000000000000" pitchFamily="18" charset="-120"/>
            </a:endParaRPr>
          </a:p>
        </p:txBody>
      </p:sp>
      <p:pic>
        <p:nvPicPr>
          <p:cNvPr id="16" name="圖片 15">
            <a:extLst>
              <a:ext uri="{FF2B5EF4-FFF2-40B4-BE49-F238E27FC236}">
                <a16:creationId xmlns:a16="http://schemas.microsoft.com/office/drawing/2014/main" id="{DA835419-FEFA-436C-A33A-14B493F4DB66}"/>
              </a:ext>
            </a:extLst>
          </p:cNvPr>
          <p:cNvPicPr>
            <a:picLocks noChangeAspect="1"/>
          </p:cNvPicPr>
          <p:nvPr/>
        </p:nvPicPr>
        <p:blipFill>
          <a:blip r:embed="rId3"/>
          <a:stretch>
            <a:fillRect/>
          </a:stretch>
        </p:blipFill>
        <p:spPr>
          <a:xfrm>
            <a:off x="926430" y="1445629"/>
            <a:ext cx="8843212" cy="5032426"/>
          </a:xfrm>
          <a:prstGeom prst="rect">
            <a:avLst/>
          </a:prstGeom>
        </p:spPr>
      </p:pic>
      <p:sp>
        <p:nvSpPr>
          <p:cNvPr id="3" name="矩形 2">
            <a:extLst>
              <a:ext uri="{FF2B5EF4-FFF2-40B4-BE49-F238E27FC236}">
                <a16:creationId xmlns:a16="http://schemas.microsoft.com/office/drawing/2014/main" id="{758EAE95-469D-4AF5-8810-582FFBECB27A}"/>
              </a:ext>
            </a:extLst>
          </p:cNvPr>
          <p:cNvSpPr/>
          <p:nvPr/>
        </p:nvSpPr>
        <p:spPr>
          <a:xfrm>
            <a:off x="3675814" y="3823802"/>
            <a:ext cx="1434518" cy="124486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12" name="橢圓 11">
            <a:extLst>
              <a:ext uri="{FF2B5EF4-FFF2-40B4-BE49-F238E27FC236}">
                <a16:creationId xmlns:a16="http://schemas.microsoft.com/office/drawing/2014/main" id="{B4E75969-F828-4DC8-B62A-FBCF0D9BD53F}"/>
              </a:ext>
            </a:extLst>
          </p:cNvPr>
          <p:cNvSpPr/>
          <p:nvPr/>
        </p:nvSpPr>
        <p:spPr>
          <a:xfrm>
            <a:off x="4491790" y="1652838"/>
            <a:ext cx="1933764" cy="18028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cxnSp>
        <p:nvCxnSpPr>
          <p:cNvPr id="18" name="直線接點 17">
            <a:extLst>
              <a:ext uri="{FF2B5EF4-FFF2-40B4-BE49-F238E27FC236}">
                <a16:creationId xmlns:a16="http://schemas.microsoft.com/office/drawing/2014/main" id="{A1A438E0-B172-4186-A93B-1BDC6BDBE765}"/>
              </a:ext>
            </a:extLst>
          </p:cNvPr>
          <p:cNvCxnSpPr>
            <a:cxnSpLocks/>
            <a:stCxn id="12" idx="4"/>
            <a:endCxn id="30" idx="0"/>
          </p:cNvCxnSpPr>
          <p:nvPr/>
        </p:nvCxnSpPr>
        <p:spPr>
          <a:xfrm>
            <a:off x="5458672" y="3455692"/>
            <a:ext cx="148265" cy="2460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B43AAFD1-8D97-4258-944C-2D61CEDF17AE}"/>
              </a:ext>
            </a:extLst>
          </p:cNvPr>
          <p:cNvCxnSpPr>
            <a:cxnSpLocks/>
            <a:stCxn id="3" idx="3"/>
            <a:endCxn id="30" idx="0"/>
          </p:cNvCxnSpPr>
          <p:nvPr/>
        </p:nvCxnSpPr>
        <p:spPr>
          <a:xfrm>
            <a:off x="5110332" y="4446235"/>
            <a:ext cx="496605" cy="1469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3439E4F0-2110-4A95-9055-61736EF7CC3B}"/>
              </a:ext>
            </a:extLst>
          </p:cNvPr>
          <p:cNvSpPr txBox="1"/>
          <p:nvPr/>
        </p:nvSpPr>
        <p:spPr>
          <a:xfrm>
            <a:off x="4788320" y="5915751"/>
            <a:ext cx="1637233" cy="646331"/>
          </a:xfrm>
          <a:prstGeom prst="rect">
            <a:avLst/>
          </a:prstGeom>
          <a:noFill/>
          <a:ln w="38100">
            <a:solidFill>
              <a:srgbClr val="FF0000"/>
            </a:solidFill>
          </a:ln>
        </p:spPr>
        <p:txBody>
          <a:bodyPr wrap="square" rtlCol="0">
            <a:spAutoFit/>
          </a:bodyPr>
          <a:lstStyle/>
          <a:p>
            <a:pPr algn="ctr"/>
            <a:r>
              <a:rPr lang="zh-CN" altLang="en-US" sz="3600" dirty="0">
                <a:latin typeface="新細明體" panose="02020500000000000000" pitchFamily="18" charset="-120"/>
                <a:ea typeface="新細明體" panose="02020500000000000000" pitchFamily="18" charset="-120"/>
              </a:rPr>
              <a:t>改變！</a:t>
            </a:r>
            <a:endParaRPr lang="zh-HK" altLang="en-US" sz="3600"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19590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DB556F-0F4F-48D5-AFEE-474E94E8B320}"/>
              </a:ext>
            </a:extLst>
          </p:cNvPr>
          <p:cNvSpPr>
            <a:spLocks noGrp="1"/>
          </p:cNvSpPr>
          <p:nvPr>
            <p:ph type="title"/>
          </p:nvPr>
        </p:nvSpPr>
        <p:spPr/>
        <p:txBody>
          <a:bodyPr/>
          <a:lstStyle/>
          <a:p>
            <a:r>
              <a:rPr lang="en-US" altLang="zh-HK" dirty="0">
                <a:ea typeface="新細明體" panose="02020500000000000000" pitchFamily="18" charset="-120"/>
              </a:rPr>
              <a:t>MFCC </a:t>
            </a:r>
            <a:r>
              <a:rPr lang="zh-CN" altLang="en-US" dirty="0">
                <a:ea typeface="新細明體" panose="02020500000000000000" pitchFamily="18" charset="-120"/>
              </a:rPr>
              <a:t>特徵提取</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4D54C9B4-DAF4-4B17-BA58-3C743B6E2168}"/>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可以提取較好描述發音內容的特徵</a:t>
            </a:r>
            <a:endParaRPr lang="en-US" altLang="zh-HK" dirty="0">
              <a:ea typeface="新細明體" panose="02020500000000000000" pitchFamily="18" charset="-120"/>
            </a:endParaRPr>
          </a:p>
          <a:p>
            <a:pPr>
              <a:lnSpc>
                <a:spcPct val="150000"/>
              </a:lnSpc>
            </a:pPr>
            <a:r>
              <a:rPr lang="en-US" altLang="zh-HK" dirty="0">
                <a:ea typeface="新細明體" panose="02020500000000000000" pitchFamily="18" charset="-120"/>
              </a:rPr>
              <a:t>Mel</a:t>
            </a:r>
            <a:r>
              <a:rPr lang="zh-HK" altLang="en-US" dirty="0">
                <a:ea typeface="新細明體" panose="02020500000000000000" pitchFamily="18" charset="-120"/>
              </a:rPr>
              <a:t>倒譜系數（</a:t>
            </a:r>
            <a:r>
              <a:rPr lang="en-US" altLang="zh-HK" dirty="0">
                <a:ea typeface="新細明體" panose="02020500000000000000" pitchFamily="18" charset="-120"/>
              </a:rPr>
              <a:t>Mel Frequency </a:t>
            </a:r>
            <a:r>
              <a:rPr lang="en-US" altLang="zh-HK" dirty="0" err="1">
                <a:ea typeface="新細明體" panose="02020500000000000000" pitchFamily="18" charset="-120"/>
              </a:rPr>
              <a:t>Cesptrum</a:t>
            </a:r>
            <a:r>
              <a:rPr lang="en-US" altLang="zh-HK" dirty="0">
                <a:ea typeface="新細明體" panose="02020500000000000000" pitchFamily="18" charset="-120"/>
              </a:rPr>
              <a:t> Coefficient, MFCC</a:t>
            </a:r>
            <a:r>
              <a:rPr lang="zh-CN" altLang="en-US" dirty="0">
                <a:ea typeface="新細明體" panose="02020500000000000000" pitchFamily="18" charset="-120"/>
              </a:rPr>
              <a:t>）</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這特徵主要是描述和發音內容相關的聲道信息，並模擬人耳的聽覺特性，</a:t>
            </a:r>
            <a:r>
              <a:rPr lang="zh-CN" altLang="en-US" dirty="0">
                <a:solidFill>
                  <a:srgbClr val="00B0F0"/>
                </a:solidFill>
                <a:ea typeface="新細明體" panose="02020500000000000000" pitchFamily="18" charset="-120"/>
              </a:rPr>
              <a:t>增加對低頻段信息的敏感度</a:t>
            </a:r>
            <a:endParaRPr lang="zh-HK" altLang="en-US" dirty="0">
              <a:solidFill>
                <a:srgbClr val="00B0F0"/>
              </a:solidFill>
              <a:ea typeface="新細明體" panose="02020500000000000000" pitchFamily="18" charset="-120"/>
            </a:endParaRPr>
          </a:p>
        </p:txBody>
      </p:sp>
    </p:spTree>
    <p:extLst>
      <p:ext uri="{BB962C8B-B14F-4D97-AF65-F5344CB8AC3E}">
        <p14:creationId xmlns:p14="http://schemas.microsoft.com/office/powerpoint/2010/main" val="2065087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CDFEC9-6D76-42E2-8A65-F82200E82D57}"/>
              </a:ext>
            </a:extLst>
          </p:cNvPr>
          <p:cNvSpPr>
            <a:spLocks noGrp="1"/>
          </p:cNvSpPr>
          <p:nvPr>
            <p:ph type="title"/>
          </p:nvPr>
        </p:nvSpPr>
        <p:spPr/>
        <p:txBody>
          <a:bodyPr/>
          <a:lstStyle/>
          <a:p>
            <a:r>
              <a:rPr lang="zh-CN" altLang="en-US" dirty="0">
                <a:ea typeface="新細明體" panose="02020500000000000000" pitchFamily="18" charset="-120"/>
              </a:rPr>
              <a:t>目標</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7A408CEB-6046-4D10-9FC5-BFCCCBBF88FA}"/>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了解語音的產生與感知機理</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從語音信號中提取訊息的技術：語音識別</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說話人識別和語音合成的基本方法</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1872301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D2C80AF4-3F94-42F2-AF20-BFD1659563AF}"/>
              </a:ext>
            </a:extLst>
          </p:cNvPr>
          <p:cNvSpPr>
            <a:spLocks noGrp="1"/>
          </p:cNvSpPr>
          <p:nvPr>
            <p:ph type="title"/>
          </p:nvPr>
        </p:nvSpPr>
        <p:spPr>
          <a:xfrm>
            <a:off x="643467" y="321734"/>
            <a:ext cx="10905066" cy="1135737"/>
          </a:xfrm>
        </p:spPr>
        <p:txBody>
          <a:bodyPr>
            <a:normAutofit/>
          </a:bodyPr>
          <a:lstStyle/>
          <a:p>
            <a:r>
              <a:rPr lang="en-US" altLang="zh-HK" sz="3600" dirty="0">
                <a:ea typeface="新細明體" panose="02020500000000000000" pitchFamily="18" charset="-120"/>
              </a:rPr>
              <a:t>GMM-HMM </a:t>
            </a:r>
            <a:r>
              <a:rPr lang="zh-HK" altLang="en-US" sz="3600" dirty="0">
                <a:ea typeface="新細明體" panose="02020500000000000000" pitchFamily="18" charset="-120"/>
              </a:rPr>
              <a:t>聲學模型</a:t>
            </a:r>
          </a:p>
        </p:txBody>
      </p:sp>
      <p:sp>
        <p:nvSpPr>
          <p:cNvPr id="3" name="內容版面配置區 2">
            <a:extLst>
              <a:ext uri="{FF2B5EF4-FFF2-40B4-BE49-F238E27FC236}">
                <a16:creationId xmlns:a16="http://schemas.microsoft.com/office/drawing/2014/main" id="{C8E1AB63-BC23-4FEF-9F73-E9792FB7F161}"/>
              </a:ext>
            </a:extLst>
          </p:cNvPr>
          <p:cNvSpPr>
            <a:spLocks noGrp="1"/>
          </p:cNvSpPr>
          <p:nvPr>
            <p:ph idx="1"/>
          </p:nvPr>
        </p:nvSpPr>
        <p:spPr>
          <a:xfrm>
            <a:off x="643467" y="1782981"/>
            <a:ext cx="5195357" cy="4393982"/>
          </a:xfrm>
        </p:spPr>
        <p:txBody>
          <a:bodyPr>
            <a:noAutofit/>
          </a:bodyPr>
          <a:lstStyle/>
          <a:p>
            <a:pPr>
              <a:lnSpc>
                <a:spcPct val="100000"/>
              </a:lnSpc>
            </a:pPr>
            <a:r>
              <a:rPr lang="zh-HK" altLang="en-US" sz="2300" dirty="0">
                <a:ea typeface="新細明體" panose="02020500000000000000" pitchFamily="18" charset="-120"/>
              </a:rPr>
              <a:t>聲學模型</a:t>
            </a:r>
            <a:r>
              <a:rPr lang="zh-CN" altLang="en-US" sz="2300" dirty="0">
                <a:ea typeface="新細明體" panose="02020500000000000000" pitchFamily="18" charset="-120"/>
              </a:rPr>
              <a:t>：描述一個音素的發音過程</a:t>
            </a:r>
            <a:endParaRPr lang="en-US" altLang="zh-CN" sz="2300" dirty="0">
              <a:ea typeface="新細明體" panose="02020500000000000000" pitchFamily="18" charset="-120"/>
            </a:endParaRPr>
          </a:p>
          <a:p>
            <a:pPr>
              <a:lnSpc>
                <a:spcPct val="100000"/>
              </a:lnSpc>
            </a:pPr>
            <a:r>
              <a:rPr lang="en-US" altLang="zh-HK" sz="2300" dirty="0">
                <a:ea typeface="新細明體" panose="02020500000000000000" pitchFamily="18" charset="-120"/>
              </a:rPr>
              <a:t>GMM-HMM</a:t>
            </a:r>
            <a:r>
              <a:rPr lang="zh-CN" altLang="en-US" sz="2300" dirty="0">
                <a:ea typeface="新細明體" panose="02020500000000000000" pitchFamily="18" charset="-120"/>
              </a:rPr>
              <a:t>：</a:t>
            </a:r>
            <a:r>
              <a:rPr lang="zh-HK" altLang="en-US" sz="2300" dirty="0">
                <a:ea typeface="新細明體" panose="02020500000000000000" pitchFamily="18" charset="-120"/>
              </a:rPr>
              <a:t>概率模型</a:t>
            </a:r>
            <a:endParaRPr lang="en-US" altLang="zh-HK" sz="2300" dirty="0">
              <a:ea typeface="新細明體" panose="02020500000000000000" pitchFamily="18" charset="-120"/>
            </a:endParaRPr>
          </a:p>
          <a:p>
            <a:pPr>
              <a:lnSpc>
                <a:spcPct val="100000"/>
              </a:lnSpc>
            </a:pPr>
            <a:r>
              <a:rPr lang="zh-CN" altLang="en-US" sz="2300" dirty="0">
                <a:ea typeface="新細明體" panose="02020500000000000000" pitchFamily="18" charset="-120"/>
              </a:rPr>
              <a:t>包括兩個部分：</a:t>
            </a:r>
            <a:endParaRPr lang="en-US" altLang="zh-CN" sz="2300" dirty="0">
              <a:ea typeface="新細明體" panose="02020500000000000000" pitchFamily="18" charset="-120"/>
            </a:endParaRPr>
          </a:p>
          <a:p>
            <a:pPr lvl="1">
              <a:lnSpc>
                <a:spcPct val="100000"/>
              </a:lnSpc>
            </a:pPr>
            <a:r>
              <a:rPr lang="zh-CN" altLang="en-US" sz="2300" dirty="0">
                <a:ea typeface="新細明體" panose="02020500000000000000" pitchFamily="18" charset="-120"/>
              </a:rPr>
              <a:t>描述發音</a:t>
            </a:r>
            <a:r>
              <a:rPr lang="zh-CN" altLang="en-US" sz="2300" dirty="0">
                <a:solidFill>
                  <a:srgbClr val="00B0F0"/>
                </a:solidFill>
                <a:ea typeface="新細明體" panose="02020500000000000000" pitchFamily="18" charset="-120"/>
              </a:rPr>
              <a:t>動態特性</a:t>
            </a:r>
            <a:r>
              <a:rPr lang="zh-CN" altLang="en-US" sz="2300" dirty="0">
                <a:ea typeface="新細明體" panose="02020500000000000000" pitchFamily="18" charset="-120"/>
              </a:rPr>
              <a:t>的 </a:t>
            </a:r>
            <a:r>
              <a:rPr lang="en-US" altLang="zh-CN" sz="2300" dirty="0">
                <a:solidFill>
                  <a:srgbClr val="00B0F0"/>
                </a:solidFill>
                <a:ea typeface="新細明體" panose="02020500000000000000" pitchFamily="18" charset="-120"/>
              </a:rPr>
              <a:t>HMM </a:t>
            </a:r>
            <a:r>
              <a:rPr lang="zh-CN" altLang="en-US" sz="2300" dirty="0">
                <a:solidFill>
                  <a:srgbClr val="00B0F0"/>
                </a:solidFill>
                <a:ea typeface="新細明體" panose="02020500000000000000" pitchFamily="18" charset="-120"/>
              </a:rPr>
              <a:t>模型</a:t>
            </a:r>
            <a:endParaRPr lang="en-US" altLang="zh-CN" sz="2300" dirty="0">
              <a:solidFill>
                <a:srgbClr val="00B0F0"/>
              </a:solidFill>
              <a:ea typeface="新細明體" panose="02020500000000000000" pitchFamily="18" charset="-120"/>
            </a:endParaRPr>
          </a:p>
          <a:p>
            <a:pPr lvl="2">
              <a:lnSpc>
                <a:spcPct val="100000"/>
              </a:lnSpc>
            </a:pPr>
            <a:r>
              <a:rPr lang="zh-CN" altLang="en-US" sz="2300" dirty="0">
                <a:ea typeface="新細明體" panose="02020500000000000000" pitchFamily="18" charset="-120"/>
              </a:rPr>
              <a:t>動態特性：語音信號在時間順序上的發展演進過程</a:t>
            </a:r>
            <a:endParaRPr lang="en-US" altLang="zh-CN" sz="2300" dirty="0">
              <a:ea typeface="新細明體" panose="02020500000000000000" pitchFamily="18" charset="-120"/>
            </a:endParaRPr>
          </a:p>
          <a:p>
            <a:pPr lvl="1">
              <a:lnSpc>
                <a:spcPct val="100000"/>
              </a:lnSpc>
            </a:pPr>
            <a:r>
              <a:rPr lang="zh-CN" altLang="en-US" sz="2300" dirty="0">
                <a:ea typeface="新細明體" panose="02020500000000000000" pitchFamily="18" charset="-120"/>
              </a:rPr>
              <a:t>描述</a:t>
            </a:r>
            <a:r>
              <a:rPr lang="zh-CN" altLang="en-US" sz="2300" dirty="0">
                <a:solidFill>
                  <a:schemeClr val="accent2">
                    <a:lumMod val="75000"/>
                  </a:schemeClr>
                </a:solidFill>
                <a:ea typeface="新細明體" panose="02020500000000000000" pitchFamily="18" charset="-120"/>
              </a:rPr>
              <a:t>短時靜態特性</a:t>
            </a:r>
            <a:r>
              <a:rPr lang="zh-CN" altLang="en-US" sz="2300" dirty="0">
                <a:ea typeface="新細明體" panose="02020500000000000000" pitchFamily="18" charset="-120"/>
              </a:rPr>
              <a:t>的</a:t>
            </a:r>
            <a:r>
              <a:rPr lang="en-US" altLang="zh-CN" sz="2300" dirty="0">
                <a:solidFill>
                  <a:schemeClr val="accent2">
                    <a:lumMod val="75000"/>
                  </a:schemeClr>
                </a:solidFill>
                <a:ea typeface="新細明體" panose="02020500000000000000" pitchFamily="18" charset="-120"/>
              </a:rPr>
              <a:t>GMM</a:t>
            </a:r>
            <a:r>
              <a:rPr lang="zh-CN" altLang="en-US" sz="2300" dirty="0">
                <a:solidFill>
                  <a:schemeClr val="accent2">
                    <a:lumMod val="75000"/>
                  </a:schemeClr>
                </a:solidFill>
                <a:ea typeface="新細明體" panose="02020500000000000000" pitchFamily="18" charset="-120"/>
              </a:rPr>
              <a:t>模型</a:t>
            </a:r>
            <a:endParaRPr lang="en-US" altLang="zh-CN" sz="2300" dirty="0">
              <a:solidFill>
                <a:schemeClr val="accent2">
                  <a:lumMod val="75000"/>
                </a:schemeClr>
              </a:solidFill>
              <a:ea typeface="新細明體" panose="02020500000000000000" pitchFamily="18" charset="-120"/>
            </a:endParaRPr>
          </a:p>
          <a:p>
            <a:pPr lvl="2">
              <a:lnSpc>
                <a:spcPct val="100000"/>
              </a:lnSpc>
            </a:pPr>
            <a:r>
              <a:rPr lang="zh-CN" altLang="en-US" sz="2300" dirty="0">
                <a:ea typeface="新細明體" panose="02020500000000000000" pitchFamily="18" charset="-120"/>
              </a:rPr>
              <a:t>靜態特性：語音信號在某個短時平穩狀態下的分佈規律 </a:t>
            </a:r>
            <a:endParaRPr lang="zh-HK" altLang="en-US" sz="2300" dirty="0">
              <a:ea typeface="新細明體" panose="02020500000000000000" pitchFamily="18" charset="-120"/>
            </a:endParaRPr>
          </a:p>
        </p:txBody>
      </p:sp>
      <p:grpSp>
        <p:nvGrpSpPr>
          <p:cNvPr id="12" name="Group 11">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4" name="Rectangle 13">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grpSp>
      <p:pic>
        <p:nvPicPr>
          <p:cNvPr id="5" name="圖片 4">
            <a:extLst>
              <a:ext uri="{FF2B5EF4-FFF2-40B4-BE49-F238E27FC236}">
                <a16:creationId xmlns:a16="http://schemas.microsoft.com/office/drawing/2014/main" id="{3FE35831-306D-4A3C-AC39-5961858619FF}"/>
              </a:ext>
            </a:extLst>
          </p:cNvPr>
          <p:cNvPicPr>
            <a:picLocks noChangeAspect="1"/>
          </p:cNvPicPr>
          <p:nvPr/>
        </p:nvPicPr>
        <p:blipFill>
          <a:blip r:embed="rId2"/>
          <a:stretch>
            <a:fillRect/>
          </a:stretch>
        </p:blipFill>
        <p:spPr>
          <a:xfrm>
            <a:off x="5882813" y="1751427"/>
            <a:ext cx="5914430"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grpSp>
    </p:spTree>
    <p:extLst>
      <p:ext uri="{BB962C8B-B14F-4D97-AF65-F5344CB8AC3E}">
        <p14:creationId xmlns:p14="http://schemas.microsoft.com/office/powerpoint/2010/main" val="161507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C80AF4-3F94-42F2-AF20-BFD1659563AF}"/>
              </a:ext>
            </a:extLst>
          </p:cNvPr>
          <p:cNvSpPr>
            <a:spLocks noGrp="1"/>
          </p:cNvSpPr>
          <p:nvPr>
            <p:ph type="title"/>
          </p:nvPr>
        </p:nvSpPr>
        <p:spPr/>
        <p:txBody>
          <a:bodyPr>
            <a:normAutofit/>
          </a:bodyPr>
          <a:lstStyle/>
          <a:p>
            <a:r>
              <a:rPr lang="en-US" altLang="zh-HK" sz="4000" dirty="0">
                <a:ea typeface="新細明體" panose="02020500000000000000" pitchFamily="18" charset="-120"/>
              </a:rPr>
              <a:t>GMM-HMM </a:t>
            </a:r>
            <a:r>
              <a:rPr lang="zh-HK" altLang="en-US" sz="4000" dirty="0">
                <a:ea typeface="新細明體" panose="02020500000000000000" pitchFamily="18" charset="-120"/>
              </a:rPr>
              <a:t>模型</a:t>
            </a:r>
            <a:r>
              <a:rPr lang="zh-CN" altLang="en-US" sz="4000" dirty="0">
                <a:ea typeface="新細明體" panose="02020500000000000000" pitchFamily="18" charset="-120"/>
              </a:rPr>
              <a:t>的語音生成過程</a:t>
            </a:r>
            <a:endParaRPr lang="zh-HK" altLang="en-US" sz="4000"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C8E1AB63-BC23-4FEF-9F73-E9792FB7F161}"/>
              </a:ext>
            </a:extLst>
          </p:cNvPr>
          <p:cNvSpPr>
            <a:spLocks noGrp="1"/>
          </p:cNvSpPr>
          <p:nvPr>
            <p:ph idx="1"/>
          </p:nvPr>
        </p:nvSpPr>
        <p:spPr>
          <a:xfrm>
            <a:off x="838199" y="1825625"/>
            <a:ext cx="10772775" cy="4667250"/>
          </a:xfrm>
        </p:spPr>
        <p:txBody>
          <a:bodyPr>
            <a:normAutofit/>
          </a:bodyPr>
          <a:lstStyle/>
          <a:p>
            <a:pPr marL="514350" indent="-514350">
              <a:lnSpc>
                <a:spcPct val="100000"/>
              </a:lnSpc>
              <a:buFont typeface="+mj-lt"/>
              <a:buAutoNum type="arabicPeriod"/>
            </a:pPr>
            <a:r>
              <a:rPr lang="en-US" altLang="zh-CN" sz="2400" dirty="0">
                <a:ea typeface="新細明體" panose="02020500000000000000" pitchFamily="18" charset="-120"/>
              </a:rPr>
              <a:t>HMM </a:t>
            </a:r>
            <a:r>
              <a:rPr lang="zh-CN" altLang="en-US" sz="2400" dirty="0">
                <a:ea typeface="新細明體" panose="02020500000000000000" pitchFamily="18" charset="-120"/>
              </a:rPr>
              <a:t>模型將發音過程</a:t>
            </a:r>
            <a:r>
              <a:rPr lang="zh-CN" altLang="en-US" sz="2400" dirty="0">
                <a:solidFill>
                  <a:srgbClr val="00B0F0"/>
                </a:solidFill>
                <a:ea typeface="新細明體" panose="02020500000000000000" pitchFamily="18" charset="-120"/>
              </a:rPr>
              <a:t>抽象成一個狀態序列</a:t>
            </a:r>
            <a:r>
              <a:rPr lang="zh-CN" altLang="en-US" sz="2400" dirty="0">
                <a:ea typeface="新細明體" panose="02020500000000000000" pitchFamily="18" charset="-120"/>
              </a:rPr>
              <a:t>，從初始狀態逐步轉移到結束狀態，每次轉移對應一個轉移概率</a:t>
            </a:r>
            <a:endParaRPr lang="en-US" altLang="zh-CN" sz="2400" dirty="0">
              <a:ea typeface="新細明體" panose="02020500000000000000" pitchFamily="18" charset="-120"/>
            </a:endParaRPr>
          </a:p>
          <a:p>
            <a:pPr marL="514350" indent="-514350">
              <a:lnSpc>
                <a:spcPct val="100000"/>
              </a:lnSpc>
              <a:buFont typeface="+mj-lt"/>
              <a:buAutoNum type="arabicPeriod"/>
            </a:pPr>
            <a:r>
              <a:rPr lang="zh-CN" altLang="en-US" sz="2400" dirty="0">
                <a:ea typeface="新細明體" panose="02020500000000000000" pitchFamily="18" charset="-120"/>
              </a:rPr>
              <a:t>三狀態 </a:t>
            </a:r>
            <a:r>
              <a:rPr lang="en-US" altLang="zh-CN" sz="2400" dirty="0">
                <a:ea typeface="新細明體" panose="02020500000000000000" pitchFamily="18" charset="-120"/>
              </a:rPr>
              <a:t>HMM </a:t>
            </a:r>
            <a:r>
              <a:rPr lang="zh-CN" altLang="en-US" sz="2400" dirty="0">
                <a:ea typeface="新細明體" panose="02020500000000000000" pitchFamily="18" charset="-120"/>
              </a:rPr>
              <a:t>模型中包含三個狀態，分別對應發音過程中「開始發音」、「平穩發音」、「發音尾聲」三個階段</a:t>
            </a:r>
            <a:endParaRPr lang="en-US" altLang="zh-CN" sz="2400" dirty="0">
              <a:ea typeface="新細明體" panose="02020500000000000000" pitchFamily="18" charset="-120"/>
            </a:endParaRPr>
          </a:p>
          <a:p>
            <a:pPr marL="514350" indent="-514350">
              <a:lnSpc>
                <a:spcPct val="100000"/>
              </a:lnSpc>
              <a:buFont typeface="+mj-lt"/>
              <a:buAutoNum type="arabicPeriod"/>
            </a:pPr>
            <a:r>
              <a:rPr lang="zh-CN" altLang="en-US" sz="2400" dirty="0">
                <a:ea typeface="新細明體" panose="02020500000000000000" pitchFamily="18" charset="-120"/>
              </a:rPr>
              <a:t>在進入某個狀態後， </a:t>
            </a:r>
            <a:r>
              <a:rPr lang="en-US" altLang="zh-CN" sz="2400" dirty="0">
                <a:ea typeface="新細明體" panose="02020500000000000000" pitchFamily="18" charset="-120"/>
              </a:rPr>
              <a:t>GMM </a:t>
            </a:r>
            <a:r>
              <a:rPr lang="zh-CN" altLang="en-US" sz="2400" dirty="0">
                <a:ea typeface="新細明體" panose="02020500000000000000" pitchFamily="18" charset="-120"/>
              </a:rPr>
              <a:t>模型爲概率分佈函數生成屬該狀態的所有語音幀</a:t>
            </a:r>
            <a:endParaRPr lang="en-US" altLang="zh-CN" sz="2400" dirty="0">
              <a:ea typeface="新細明體" panose="02020500000000000000" pitchFamily="18" charset="-120"/>
            </a:endParaRPr>
          </a:p>
          <a:p>
            <a:pPr marL="514350" indent="-514350">
              <a:lnSpc>
                <a:spcPct val="100000"/>
              </a:lnSpc>
              <a:buFont typeface="+mj-lt"/>
              <a:buAutoNum type="arabicPeriod"/>
            </a:pPr>
            <a:r>
              <a:rPr lang="zh-CN" altLang="en-US" sz="2400" dirty="0">
                <a:ea typeface="新細明體" panose="02020500000000000000" pitchFamily="18" charset="-120"/>
              </a:rPr>
              <a:t>每次語音生成過程都對應一個生成概率</a:t>
            </a:r>
            <a:endParaRPr lang="en-US" altLang="zh-CN" sz="2400" dirty="0">
              <a:ea typeface="新細明體" panose="02020500000000000000" pitchFamily="18" charset="-120"/>
            </a:endParaRPr>
          </a:p>
          <a:p>
            <a:pPr marL="514350" indent="-514350">
              <a:lnSpc>
                <a:spcPct val="100000"/>
              </a:lnSpc>
              <a:buFont typeface="+mj-lt"/>
              <a:buAutoNum type="arabicPeriod"/>
            </a:pPr>
            <a:r>
              <a:rPr lang="zh-CN" altLang="en-US" sz="2400" dirty="0">
                <a:ea typeface="新細明體" panose="02020500000000000000" pitchFamily="18" charset="-120"/>
              </a:rPr>
              <a:t>反之，給任意一段語音，都可以計算出這模型生成該語音的概率</a:t>
            </a:r>
            <a:endParaRPr lang="en-US" altLang="zh-CN" sz="2400" dirty="0">
              <a:ea typeface="新細明體" panose="02020500000000000000" pitchFamily="18" charset="-120"/>
            </a:endParaRPr>
          </a:p>
          <a:p>
            <a:pPr>
              <a:lnSpc>
                <a:spcPct val="100000"/>
              </a:lnSpc>
            </a:pPr>
            <a:r>
              <a:rPr lang="zh-CN" altLang="en-US" sz="2400" dirty="0">
                <a:ea typeface="新細明體" panose="02020500000000000000" pitchFamily="18" charset="-120"/>
              </a:rPr>
              <a:t>概率：某段語音信號與該模型的匹配程度</a:t>
            </a:r>
            <a:endParaRPr lang="zh-HK" altLang="en-US" sz="2400" dirty="0">
              <a:ea typeface="新細明體" panose="02020500000000000000" pitchFamily="18" charset="-120"/>
            </a:endParaRPr>
          </a:p>
        </p:txBody>
      </p:sp>
    </p:spTree>
    <p:extLst>
      <p:ext uri="{BB962C8B-B14F-4D97-AF65-F5344CB8AC3E}">
        <p14:creationId xmlns:p14="http://schemas.microsoft.com/office/powerpoint/2010/main" val="2220949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715C81-ED3E-498D-A6D9-DF3A9B8E26DC}"/>
              </a:ext>
            </a:extLst>
          </p:cNvPr>
          <p:cNvSpPr>
            <a:spLocks noGrp="1"/>
          </p:cNvSpPr>
          <p:nvPr>
            <p:ph type="title"/>
          </p:nvPr>
        </p:nvSpPr>
        <p:spPr/>
        <p:txBody>
          <a:bodyPr/>
          <a:lstStyle/>
          <a:p>
            <a:r>
              <a:rPr lang="en-US" altLang="zh-HK" dirty="0">
                <a:ea typeface="新細明體" panose="02020500000000000000" pitchFamily="18" charset="-120"/>
              </a:rPr>
              <a:t>N-Gram </a:t>
            </a:r>
            <a:r>
              <a:rPr lang="zh-HK" altLang="en-US" dirty="0">
                <a:ea typeface="新細明體" panose="02020500000000000000" pitchFamily="18" charset="-120"/>
              </a:rPr>
              <a:t>語言模型</a:t>
            </a:r>
          </a:p>
        </p:txBody>
      </p:sp>
      <p:sp>
        <p:nvSpPr>
          <p:cNvPr id="3" name="內容版面配置區 2">
            <a:extLst>
              <a:ext uri="{FF2B5EF4-FFF2-40B4-BE49-F238E27FC236}">
                <a16:creationId xmlns:a16="http://schemas.microsoft.com/office/drawing/2014/main" id="{5B1CA923-8236-4AA5-8B7B-7964E62270F8}"/>
              </a:ext>
            </a:extLst>
          </p:cNvPr>
          <p:cNvSpPr>
            <a:spLocks noGrp="1"/>
          </p:cNvSpPr>
          <p:nvPr>
            <p:ph idx="1"/>
          </p:nvPr>
        </p:nvSpPr>
        <p:spPr>
          <a:xfrm>
            <a:off x="838200" y="1825624"/>
            <a:ext cx="10515600" cy="4803775"/>
          </a:xfrm>
        </p:spPr>
        <p:txBody>
          <a:bodyPr>
            <a:normAutofit lnSpcReduction="10000"/>
          </a:bodyPr>
          <a:lstStyle/>
          <a:p>
            <a:pPr>
              <a:lnSpc>
                <a:spcPct val="150000"/>
              </a:lnSpc>
            </a:pPr>
            <a:r>
              <a:rPr lang="zh-CN" altLang="en-US" dirty="0">
                <a:ea typeface="新細明體" panose="02020500000000000000" pitchFamily="18" charset="-120"/>
              </a:rPr>
              <a:t>語言模型：</a:t>
            </a:r>
            <a:endParaRPr lang="en-US" altLang="zh-CN" dirty="0">
              <a:ea typeface="新細明體" panose="02020500000000000000" pitchFamily="18" charset="-120"/>
            </a:endParaRPr>
          </a:p>
          <a:p>
            <a:pPr lvl="1">
              <a:lnSpc>
                <a:spcPct val="150000"/>
              </a:lnSpc>
            </a:pPr>
            <a:r>
              <a:rPr lang="zh-CN" altLang="en-US" sz="2800" dirty="0">
                <a:ea typeface="新細明體" panose="02020500000000000000" pitchFamily="18" charset="-120"/>
              </a:rPr>
              <a:t>描述語言中詞與詞的搭配規律</a:t>
            </a:r>
            <a:endParaRPr lang="en-US" altLang="zh-CN" sz="2800" dirty="0">
              <a:ea typeface="新細明體" panose="02020500000000000000" pitchFamily="18" charset="-120"/>
            </a:endParaRPr>
          </a:p>
          <a:p>
            <a:pPr lvl="1">
              <a:lnSpc>
                <a:spcPct val="150000"/>
              </a:lnSpc>
            </a:pPr>
            <a:r>
              <a:rPr lang="zh-CN" altLang="en-US" sz="2800" dirty="0">
                <a:ea typeface="新細明體" panose="02020500000000000000" pitchFamily="18" charset="-120"/>
              </a:rPr>
              <a:t>幫助識別系統選擇符合搭配規律的詞</a:t>
            </a:r>
            <a:r>
              <a:rPr lang="zh-CN" altLang="en-US" sz="2800" dirty="0" smtClean="0">
                <a:ea typeface="新細明體" panose="02020500000000000000" pitchFamily="18" charset="-120"/>
              </a:rPr>
              <a:t>，</a:t>
            </a:r>
            <a:r>
              <a:rPr lang="zh-TW" altLang="en-US" sz="2800" dirty="0">
                <a:solidFill>
                  <a:srgbClr val="00B0F0"/>
                </a:solidFill>
                <a:ea typeface="新細明體" panose="02020500000000000000" pitchFamily="18" charset="-120"/>
              </a:rPr>
              <a:t>減</a:t>
            </a:r>
            <a:r>
              <a:rPr lang="zh-CN" altLang="en-US" sz="2800" dirty="0" smtClean="0">
                <a:solidFill>
                  <a:srgbClr val="00B0F0"/>
                </a:solidFill>
                <a:ea typeface="新細明體" panose="02020500000000000000" pitchFamily="18" charset="-120"/>
              </a:rPr>
              <a:t>少</a:t>
            </a:r>
            <a:r>
              <a:rPr lang="zh-CN" altLang="en-US" sz="2800" dirty="0">
                <a:solidFill>
                  <a:srgbClr val="00B0F0"/>
                </a:solidFill>
                <a:ea typeface="新細明體" panose="02020500000000000000" pitchFamily="18" charset="-120"/>
              </a:rPr>
              <a:t>一音多詞</a:t>
            </a:r>
            <a:r>
              <a:rPr lang="zh-CN" altLang="en-US" sz="2800" dirty="0">
                <a:ea typeface="新細明體" panose="02020500000000000000" pitchFamily="18" charset="-120"/>
              </a:rPr>
              <a:t>的影響</a:t>
            </a:r>
            <a:endParaRPr lang="en-US" altLang="zh-CN" sz="2800" dirty="0">
              <a:ea typeface="新細明體" panose="02020500000000000000" pitchFamily="18" charset="-120"/>
            </a:endParaRPr>
          </a:p>
          <a:p>
            <a:pPr>
              <a:lnSpc>
                <a:spcPct val="150000"/>
              </a:lnSpc>
            </a:pPr>
            <a:r>
              <a:rPr lang="en-US" altLang="zh-HK" dirty="0">
                <a:ea typeface="新細明體" panose="02020500000000000000" pitchFamily="18" charset="-120"/>
              </a:rPr>
              <a:t>N-Gram</a:t>
            </a:r>
            <a:r>
              <a:rPr lang="zh-CN" altLang="en-US" dirty="0">
                <a:ea typeface="新細明體" panose="02020500000000000000" pitchFamily="18" charset="-120"/>
              </a:rPr>
              <a:t>：</a:t>
            </a:r>
            <a:endParaRPr lang="en-US" altLang="zh-CN" dirty="0">
              <a:ea typeface="新細明體" panose="02020500000000000000" pitchFamily="18" charset="-120"/>
            </a:endParaRPr>
          </a:p>
          <a:p>
            <a:pPr lvl="1">
              <a:lnSpc>
                <a:spcPct val="150000"/>
              </a:lnSpc>
            </a:pPr>
            <a:r>
              <a:rPr lang="zh-CN" altLang="en-US" sz="2800" dirty="0">
                <a:ea typeface="新細明體" panose="02020500000000000000" pitchFamily="18" charset="-120"/>
              </a:rPr>
              <a:t>刻劃了既定 </a:t>
            </a:r>
            <a:r>
              <a:rPr lang="en-US" altLang="zh-CN" sz="2800" dirty="0">
                <a:ea typeface="新細明體" panose="02020500000000000000" pitchFamily="18" charset="-120"/>
              </a:rPr>
              <a:t>N-1 </a:t>
            </a:r>
            <a:r>
              <a:rPr lang="zh-CN" altLang="en-US" sz="2800" dirty="0">
                <a:ea typeface="新細明體" panose="02020500000000000000" pitchFamily="18" charset="-120"/>
              </a:rPr>
              <a:t>個前序詞，後接某個單詞的概率</a:t>
            </a:r>
            <a:endParaRPr lang="en-US" altLang="zh-CN" sz="2800" dirty="0">
              <a:ea typeface="新細明體" panose="02020500000000000000" pitchFamily="18" charset="-120"/>
            </a:endParaRPr>
          </a:p>
          <a:p>
            <a:pPr lvl="1">
              <a:lnSpc>
                <a:spcPct val="150000"/>
              </a:lnSpc>
            </a:pPr>
            <a:r>
              <a:rPr lang="zh-CN" altLang="en-US" sz="2800" dirty="0">
                <a:ea typeface="新細明體" panose="02020500000000000000" pitchFamily="18" charset="-120"/>
              </a:rPr>
              <a:t>當聲學模型打分相近時， </a:t>
            </a:r>
            <a:r>
              <a:rPr lang="en-US" altLang="zh-CN" sz="2800" dirty="0">
                <a:ea typeface="新細明體" panose="02020500000000000000" pitchFamily="18" charset="-120"/>
              </a:rPr>
              <a:t>N-Gram </a:t>
            </a:r>
            <a:r>
              <a:rPr lang="zh-CN" altLang="en-US" sz="2800" dirty="0">
                <a:ea typeface="新細明體" panose="02020500000000000000" pitchFamily="18" charset="-120"/>
              </a:rPr>
              <a:t>模型可以選出</a:t>
            </a:r>
            <a:r>
              <a:rPr lang="zh-CN" altLang="en-US" sz="2800" dirty="0">
                <a:solidFill>
                  <a:srgbClr val="00B0F0"/>
                </a:solidFill>
                <a:ea typeface="新細明體" panose="02020500000000000000" pitchFamily="18" charset="-120"/>
              </a:rPr>
              <a:t>更符合語言規則的解碼</a:t>
            </a:r>
            <a:r>
              <a:rPr lang="zh-CN" altLang="en-US" sz="2800" dirty="0">
                <a:ea typeface="新細明體" panose="02020500000000000000" pitchFamily="18" charset="-120"/>
              </a:rPr>
              <a:t>結果 </a:t>
            </a:r>
            <a:endParaRPr lang="en-US" altLang="zh-CN" sz="2800" dirty="0">
              <a:ea typeface="新細明體" panose="02020500000000000000" pitchFamily="18" charset="-120"/>
            </a:endParaRPr>
          </a:p>
        </p:txBody>
      </p:sp>
    </p:spTree>
    <p:extLst>
      <p:ext uri="{BB962C8B-B14F-4D97-AF65-F5344CB8AC3E}">
        <p14:creationId xmlns:p14="http://schemas.microsoft.com/office/powerpoint/2010/main" val="1538533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BEA835-FA63-409B-B284-060EFCE1481F}"/>
              </a:ext>
            </a:extLst>
          </p:cNvPr>
          <p:cNvSpPr>
            <a:spLocks noGrp="1"/>
          </p:cNvSpPr>
          <p:nvPr>
            <p:ph type="title"/>
          </p:nvPr>
        </p:nvSpPr>
        <p:spPr/>
        <p:txBody>
          <a:bodyPr/>
          <a:lstStyle/>
          <a:p>
            <a:r>
              <a:rPr lang="en-US" altLang="zh-HK" dirty="0">
                <a:ea typeface="新細明體" panose="02020500000000000000" pitchFamily="18" charset="-120"/>
              </a:rPr>
              <a:t>3-Gram </a:t>
            </a:r>
            <a:r>
              <a:rPr lang="zh-HK" altLang="en-US" dirty="0">
                <a:ea typeface="新細明體" panose="02020500000000000000" pitchFamily="18" charset="-120"/>
              </a:rPr>
              <a:t>語言模型</a:t>
            </a:r>
          </a:p>
        </p:txBody>
      </p:sp>
      <p:sp>
        <p:nvSpPr>
          <p:cNvPr id="3" name="內容版面配置區 2">
            <a:extLst>
              <a:ext uri="{FF2B5EF4-FFF2-40B4-BE49-F238E27FC236}">
                <a16:creationId xmlns:a16="http://schemas.microsoft.com/office/drawing/2014/main" id="{467FB466-031F-4F04-9BE5-F8C1F4123135}"/>
              </a:ext>
            </a:extLst>
          </p:cNvPr>
          <p:cNvSpPr>
            <a:spLocks noGrp="1"/>
          </p:cNvSpPr>
          <p:nvPr>
            <p:ph idx="1"/>
          </p:nvPr>
        </p:nvSpPr>
        <p:spPr>
          <a:xfrm>
            <a:off x="838200" y="1825625"/>
            <a:ext cx="10515600" cy="4908550"/>
          </a:xfrm>
        </p:spPr>
        <p:txBody>
          <a:bodyPr>
            <a:normAutofit/>
          </a:bodyPr>
          <a:lstStyle/>
          <a:p>
            <a:r>
              <a:rPr lang="zh-HK" altLang="en-US" dirty="0">
                <a:ea typeface="新細明體" panose="02020500000000000000" pitchFamily="18" charset="-120"/>
              </a:rPr>
              <a:t>我 </a:t>
            </a:r>
            <a:r>
              <a:rPr lang="en-US" altLang="zh-HK" dirty="0">
                <a:ea typeface="新細明體" panose="02020500000000000000" pitchFamily="18" charset="-120"/>
              </a:rPr>
              <a:t>/ </a:t>
            </a:r>
            <a:r>
              <a:rPr lang="zh-HK" altLang="en-US" dirty="0">
                <a:ea typeface="新細明體" panose="02020500000000000000" pitchFamily="18" charset="-120"/>
              </a:rPr>
              <a:t>吃</a:t>
            </a:r>
            <a:r>
              <a:rPr lang="en-US" altLang="zh-HK" dirty="0">
                <a:ea typeface="新細明體" panose="02020500000000000000" pitchFamily="18" charset="-120"/>
              </a:rPr>
              <a:t>/ XX</a:t>
            </a:r>
          </a:p>
          <a:p>
            <a:r>
              <a:rPr lang="zh-CN" altLang="en-US" dirty="0">
                <a:ea typeface="新細明體" panose="02020500000000000000" pitchFamily="18" charset="-120"/>
              </a:rPr>
              <a:t>結果可以為：</a:t>
            </a:r>
            <a:endParaRPr lang="en-US" altLang="zh-CN" dirty="0">
              <a:ea typeface="新細明體" panose="02020500000000000000" pitchFamily="18" charset="-120"/>
            </a:endParaRPr>
          </a:p>
          <a:p>
            <a:endParaRPr lang="en-US" altLang="zh-CN" dirty="0">
              <a:ea typeface="新細明體" panose="02020500000000000000" pitchFamily="18" charset="-120"/>
            </a:endParaRPr>
          </a:p>
          <a:p>
            <a:endParaRPr lang="en-US" altLang="zh-CN" dirty="0">
              <a:ea typeface="新細明體" panose="02020500000000000000" pitchFamily="18" charset="-120"/>
            </a:endParaRPr>
          </a:p>
          <a:p>
            <a:endParaRPr lang="en-US" altLang="zh-CN" dirty="0">
              <a:ea typeface="新細明體" panose="02020500000000000000" pitchFamily="18" charset="-120"/>
            </a:endParaRPr>
          </a:p>
          <a:p>
            <a:endParaRPr lang="en-US" altLang="zh-CN" dirty="0">
              <a:ea typeface="新細明體" panose="02020500000000000000" pitchFamily="18" charset="-120"/>
            </a:endParaRPr>
          </a:p>
          <a:p>
            <a:endParaRPr lang="en-US" altLang="zh-CN" dirty="0">
              <a:ea typeface="新細明體" panose="02020500000000000000" pitchFamily="18" charset="-120"/>
            </a:endParaRPr>
          </a:p>
          <a:p>
            <a:endParaRPr lang="en-US" altLang="zh-CN" dirty="0">
              <a:ea typeface="新細明體" panose="02020500000000000000" pitchFamily="18" charset="-120"/>
            </a:endParaRPr>
          </a:p>
          <a:p>
            <a:r>
              <a:rPr lang="zh-CN" altLang="en-US" dirty="0">
                <a:ea typeface="新細明體" panose="02020500000000000000" pitchFamily="18" charset="-120"/>
              </a:rPr>
              <a:t>語言模型給出更合理的詞語搭配</a:t>
            </a:r>
            <a:endParaRPr lang="en-US" altLang="zh-CN" dirty="0">
              <a:ea typeface="新細明體" panose="02020500000000000000" pitchFamily="18" charset="-120"/>
            </a:endParaRPr>
          </a:p>
          <a:p>
            <a:endParaRPr lang="zh-HK" altLang="en-US" dirty="0">
              <a:ea typeface="新細明體" panose="02020500000000000000" pitchFamily="18" charset="-120"/>
            </a:endParaRPr>
          </a:p>
        </p:txBody>
      </p:sp>
      <p:graphicFrame>
        <p:nvGraphicFramePr>
          <p:cNvPr id="4" name="表格 4">
            <a:extLst>
              <a:ext uri="{FF2B5EF4-FFF2-40B4-BE49-F238E27FC236}">
                <a16:creationId xmlns:a16="http://schemas.microsoft.com/office/drawing/2014/main" id="{D39CCCC7-7C13-44B1-A447-85D9E5F60F47}"/>
              </a:ext>
            </a:extLst>
          </p:cNvPr>
          <p:cNvGraphicFramePr>
            <a:graphicFrameLocks noGrp="1"/>
          </p:cNvGraphicFramePr>
          <p:nvPr>
            <p:extLst>
              <p:ext uri="{D42A27DB-BD31-4B8C-83A1-F6EECF244321}">
                <p14:modId xmlns:p14="http://schemas.microsoft.com/office/powerpoint/2010/main" val="693660995"/>
              </p:ext>
            </p:extLst>
          </p:nvPr>
        </p:nvGraphicFramePr>
        <p:xfrm>
          <a:off x="1156703" y="2991009"/>
          <a:ext cx="8311146" cy="2743200"/>
        </p:xfrm>
        <a:graphic>
          <a:graphicData uri="http://schemas.openxmlformats.org/drawingml/2006/table">
            <a:tbl>
              <a:tblPr firstRow="1" bandRow="1">
                <a:tableStyleId>{5C22544A-7EE6-4342-B048-85BDC9FD1C3A}</a:tableStyleId>
              </a:tblPr>
              <a:tblGrid>
                <a:gridCol w="2770382">
                  <a:extLst>
                    <a:ext uri="{9D8B030D-6E8A-4147-A177-3AD203B41FA5}">
                      <a16:colId xmlns:a16="http://schemas.microsoft.com/office/drawing/2014/main" val="456294615"/>
                    </a:ext>
                  </a:extLst>
                </a:gridCol>
                <a:gridCol w="2140340">
                  <a:extLst>
                    <a:ext uri="{9D8B030D-6E8A-4147-A177-3AD203B41FA5}">
                      <a16:colId xmlns:a16="http://schemas.microsoft.com/office/drawing/2014/main" val="4063589318"/>
                    </a:ext>
                  </a:extLst>
                </a:gridCol>
                <a:gridCol w="3400424">
                  <a:extLst>
                    <a:ext uri="{9D8B030D-6E8A-4147-A177-3AD203B41FA5}">
                      <a16:colId xmlns:a16="http://schemas.microsoft.com/office/drawing/2014/main" val="4257220913"/>
                    </a:ext>
                  </a:extLst>
                </a:gridCol>
              </a:tblGrid>
              <a:tr h="0">
                <a:tc gridSpan="2">
                  <a:txBody>
                    <a:bodyPr/>
                    <a:lstStyle/>
                    <a:p>
                      <a:pPr algn="ctr"/>
                      <a:r>
                        <a:rPr lang="zh-CN" altLang="en-US" sz="2400" dirty="0">
                          <a:latin typeface="新細明體" panose="02020500000000000000" pitchFamily="18" charset="-120"/>
                          <a:ea typeface="新細明體" panose="02020500000000000000" pitchFamily="18" charset="-120"/>
                        </a:rPr>
                        <a:t>句子</a:t>
                      </a:r>
                    </a:p>
                  </a:txBody>
                  <a:tcPr/>
                </a:tc>
                <a:tc hMerge="1">
                  <a:txBody>
                    <a:bodyPr/>
                    <a:lstStyle/>
                    <a:p>
                      <a:r>
                        <a:rPr lang="zh-CN" altLang="en-US" dirty="0"/>
                        <a:t>句子</a:t>
                      </a:r>
                      <a:endParaRPr lang="zh-HK" altLang="en-US" dirty="0"/>
                    </a:p>
                  </a:txBody>
                  <a:tcPr/>
                </a:tc>
                <a:tc>
                  <a:txBody>
                    <a:bodyPr/>
                    <a:lstStyle/>
                    <a:p>
                      <a:r>
                        <a:rPr lang="zh-CN" altLang="en-US" sz="2400" dirty="0">
                          <a:latin typeface="新細明體" panose="02020500000000000000" pitchFamily="18" charset="-120"/>
                          <a:ea typeface="新細明體" panose="02020500000000000000" pitchFamily="18" charset="-120"/>
                        </a:rPr>
                        <a:t>概率</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2992458979"/>
                  </a:ext>
                </a:extLst>
              </a:tr>
              <a:tr h="370840">
                <a:tc rowSpan="5">
                  <a:txBody>
                    <a:bodyPr/>
                    <a:lstStyle/>
                    <a:p>
                      <a:pPr algn="ctr"/>
                      <a:r>
                        <a:rPr lang="zh-HK" altLang="en-US" sz="2400" dirty="0">
                          <a:latin typeface="新細明體" panose="02020500000000000000" pitchFamily="18" charset="-120"/>
                          <a:ea typeface="新細明體" panose="02020500000000000000" pitchFamily="18" charset="-120"/>
                        </a:rPr>
                        <a:t>我 </a:t>
                      </a:r>
                      <a:r>
                        <a:rPr lang="en-US" altLang="zh-HK" sz="2400" dirty="0">
                          <a:latin typeface="新細明體" panose="02020500000000000000" pitchFamily="18" charset="-120"/>
                          <a:ea typeface="新細明體" panose="02020500000000000000" pitchFamily="18" charset="-120"/>
                        </a:rPr>
                        <a:t>/ </a:t>
                      </a:r>
                      <a:r>
                        <a:rPr lang="zh-HK" altLang="en-US" sz="2400" dirty="0">
                          <a:latin typeface="新細明體" panose="02020500000000000000" pitchFamily="18" charset="-120"/>
                          <a:ea typeface="新細明體" panose="02020500000000000000" pitchFamily="18" charset="-120"/>
                        </a:rPr>
                        <a:t>吃</a:t>
                      </a:r>
                      <a:r>
                        <a:rPr lang="en-US" altLang="zh-HK" sz="2400" dirty="0">
                          <a:latin typeface="新細明體" panose="02020500000000000000" pitchFamily="18" charset="-120"/>
                          <a:ea typeface="新細明體" panose="02020500000000000000" pitchFamily="18" charset="-120"/>
                        </a:rPr>
                        <a:t>/ </a:t>
                      </a:r>
                      <a:endParaRPr lang="zh-HK" altLang="en-US" sz="2400" dirty="0">
                        <a:latin typeface="新細明體" panose="02020500000000000000" pitchFamily="18" charset="-120"/>
                        <a:ea typeface="新細明體" panose="02020500000000000000" pitchFamily="18" charset="-120"/>
                      </a:endParaRPr>
                    </a:p>
                  </a:txBody>
                  <a:tcPr anchor="ctr"/>
                </a:tc>
                <a:tc>
                  <a:txBody>
                    <a:bodyPr/>
                    <a:lstStyle/>
                    <a:p>
                      <a:r>
                        <a:rPr lang="zh-CN" altLang="en-US" sz="2400" dirty="0">
                          <a:latin typeface="新細明體" panose="02020500000000000000" pitchFamily="18" charset="-120"/>
                          <a:ea typeface="新細明體" panose="02020500000000000000" pitchFamily="18" charset="-120"/>
                        </a:rPr>
                        <a:t>水果</a:t>
                      </a:r>
                      <a:endParaRPr lang="zh-HK" altLang="en-US" sz="2400" dirty="0">
                        <a:latin typeface="新細明體" panose="02020500000000000000" pitchFamily="18" charset="-120"/>
                        <a:ea typeface="新細明體" panose="02020500000000000000" pitchFamily="18" charset="-120"/>
                      </a:endParaRPr>
                    </a:p>
                  </a:txBody>
                  <a:tcPr/>
                </a:tc>
                <a:tc>
                  <a:txBody>
                    <a:bodyPr/>
                    <a:lstStyle/>
                    <a:p>
                      <a:r>
                        <a:rPr lang="en-US" altLang="zh-HK" sz="2400" dirty="0">
                          <a:latin typeface="新細明體" panose="02020500000000000000" pitchFamily="18" charset="-120"/>
                          <a:ea typeface="新細明體" panose="02020500000000000000" pitchFamily="18" charset="-120"/>
                        </a:rPr>
                        <a:t>0.1</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3897600972"/>
                  </a:ext>
                </a:extLst>
              </a:tr>
              <a:tr h="370840">
                <a:tc vMerge="1">
                  <a:txBody>
                    <a:bodyPr/>
                    <a:lstStyle/>
                    <a:p>
                      <a:endParaRPr lang="zh-HK" altLang="en-US" dirty="0"/>
                    </a:p>
                  </a:txBody>
                  <a:tcPr/>
                </a:tc>
                <a:tc>
                  <a:txBody>
                    <a:bodyPr/>
                    <a:lstStyle/>
                    <a:p>
                      <a:r>
                        <a:rPr lang="zh-CN" altLang="en-US" sz="2400" dirty="0">
                          <a:latin typeface="新細明體" panose="02020500000000000000" pitchFamily="18" charset="-120"/>
                          <a:ea typeface="新細明體" panose="02020500000000000000" pitchFamily="18" charset="-120"/>
                        </a:rPr>
                        <a:t>魚</a:t>
                      </a:r>
                      <a:endParaRPr lang="en-US" altLang="zh-CN" sz="2400" dirty="0">
                        <a:latin typeface="新細明體" panose="02020500000000000000" pitchFamily="18" charset="-120"/>
                        <a:ea typeface="新細明體" panose="02020500000000000000" pitchFamily="18" charset="-120"/>
                      </a:endParaRPr>
                    </a:p>
                  </a:txBody>
                  <a:tcPr/>
                </a:tc>
                <a:tc>
                  <a:txBody>
                    <a:bodyPr/>
                    <a:lstStyle/>
                    <a:p>
                      <a:r>
                        <a:rPr lang="en-US" altLang="zh-HK" sz="2400" dirty="0">
                          <a:latin typeface="新細明體" panose="02020500000000000000" pitchFamily="18" charset="-120"/>
                          <a:ea typeface="新細明體" panose="02020500000000000000" pitchFamily="18" charset="-120"/>
                        </a:rPr>
                        <a:t>0.2</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297341685"/>
                  </a:ext>
                </a:extLst>
              </a:tr>
              <a:tr h="370840">
                <a:tc vMerge="1">
                  <a:txBody>
                    <a:bodyPr/>
                    <a:lstStyle/>
                    <a:p>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新細明體" panose="02020500000000000000" pitchFamily="18" charset="-120"/>
                          <a:ea typeface="新細明體" panose="02020500000000000000" pitchFamily="18" charset="-120"/>
                        </a:rPr>
                        <a:t>太陽</a:t>
                      </a:r>
                      <a:endParaRPr lang="zh-HK" altLang="en-US" sz="2400" dirty="0">
                        <a:latin typeface="新細明體" panose="02020500000000000000" pitchFamily="18" charset="-120"/>
                        <a:ea typeface="新細明體" panose="02020500000000000000" pitchFamily="18" charset="-120"/>
                      </a:endParaRPr>
                    </a:p>
                  </a:txBody>
                  <a:tcPr/>
                </a:tc>
                <a:tc>
                  <a:txBody>
                    <a:bodyPr/>
                    <a:lstStyle/>
                    <a:p>
                      <a:r>
                        <a:rPr lang="en-US" altLang="zh-HK" sz="2400" dirty="0">
                          <a:latin typeface="新細明體" panose="02020500000000000000" pitchFamily="18" charset="-120"/>
                          <a:ea typeface="新細明體" panose="02020500000000000000" pitchFamily="18" charset="-120"/>
                        </a:rPr>
                        <a:t>0.0000003</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1830348790"/>
                  </a:ext>
                </a:extLst>
              </a:tr>
              <a:tr h="370840">
                <a:tc vMerge="1">
                  <a:txBody>
                    <a:bodyPr/>
                    <a:lstStyle/>
                    <a:p>
                      <a:endParaRPr lang="zh-HK" altLang="en-US" dirty="0"/>
                    </a:p>
                  </a:txBody>
                  <a:tcPr/>
                </a:tc>
                <a:tc>
                  <a:txBody>
                    <a:bodyPr/>
                    <a:lstStyle/>
                    <a:p>
                      <a:r>
                        <a:rPr lang="zh-CN" altLang="en-US" sz="2400" dirty="0">
                          <a:latin typeface="新細明體" panose="02020500000000000000" pitchFamily="18" charset="-120"/>
                          <a:ea typeface="新細明體" panose="02020500000000000000" pitchFamily="18" charset="-120"/>
                        </a:rPr>
                        <a:t>很</a:t>
                      </a:r>
                      <a:endParaRPr lang="zh-HK" altLang="en-US" sz="2400" dirty="0">
                        <a:latin typeface="新細明體" panose="02020500000000000000" pitchFamily="18" charset="-120"/>
                        <a:ea typeface="新細明體" panose="02020500000000000000" pitchFamily="18" charset="-120"/>
                      </a:endParaRPr>
                    </a:p>
                  </a:txBody>
                  <a:tcPr/>
                </a:tc>
                <a:tc>
                  <a:txBody>
                    <a:bodyPr/>
                    <a:lstStyle/>
                    <a:p>
                      <a:r>
                        <a:rPr lang="en-US" altLang="zh-HK" sz="2400" dirty="0">
                          <a:latin typeface="新細明體" panose="02020500000000000000" pitchFamily="18" charset="-120"/>
                          <a:ea typeface="新細明體" panose="02020500000000000000" pitchFamily="18" charset="-120"/>
                        </a:rPr>
                        <a:t>0.000001</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841033665"/>
                  </a:ext>
                </a:extLst>
              </a:tr>
              <a:tr h="370840">
                <a:tc vMerge="1">
                  <a:txBody>
                    <a:bodyPr/>
                    <a:lstStyle/>
                    <a:p>
                      <a:endParaRPr lang="zh-HK" altLang="en-US" dirty="0"/>
                    </a:p>
                  </a:txBody>
                  <a:tcPr/>
                </a:tc>
                <a:tc>
                  <a:txBody>
                    <a:bodyPr/>
                    <a:lstStyle/>
                    <a:p>
                      <a:r>
                        <a:rPr lang="zh-CN" altLang="en-US" sz="2400" dirty="0">
                          <a:latin typeface="新細明體" panose="02020500000000000000" pitchFamily="18" charset="-120"/>
                          <a:ea typeface="新細明體" panose="02020500000000000000" pitchFamily="18" charset="-120"/>
                        </a:rPr>
                        <a:t>去年</a:t>
                      </a:r>
                      <a:endParaRPr lang="zh-HK" altLang="en-US" sz="2400" dirty="0">
                        <a:latin typeface="新細明體" panose="02020500000000000000" pitchFamily="18" charset="-120"/>
                        <a:ea typeface="新細明體" panose="02020500000000000000" pitchFamily="18" charset="-120"/>
                      </a:endParaRPr>
                    </a:p>
                  </a:txBody>
                  <a:tcPr/>
                </a:tc>
                <a:tc>
                  <a:txBody>
                    <a:bodyPr/>
                    <a:lstStyle/>
                    <a:p>
                      <a:r>
                        <a:rPr lang="en-US" altLang="zh-HK" sz="2400" dirty="0">
                          <a:latin typeface="新細明體" panose="02020500000000000000" pitchFamily="18" charset="-120"/>
                          <a:ea typeface="新細明體" panose="02020500000000000000" pitchFamily="18" charset="-120"/>
                        </a:rPr>
                        <a:t>0.000000004</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4027551526"/>
                  </a:ext>
                </a:extLst>
              </a:tr>
            </a:tbl>
          </a:graphicData>
        </a:graphic>
      </p:graphicFrame>
    </p:spTree>
    <p:extLst>
      <p:ext uri="{BB962C8B-B14F-4D97-AF65-F5344CB8AC3E}">
        <p14:creationId xmlns:p14="http://schemas.microsoft.com/office/powerpoint/2010/main" val="3317255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2D4F38-851E-4F8D-B372-45CCE1315D3E}"/>
              </a:ext>
            </a:extLst>
          </p:cNvPr>
          <p:cNvSpPr>
            <a:spLocks noGrp="1"/>
          </p:cNvSpPr>
          <p:nvPr>
            <p:ph type="title"/>
          </p:nvPr>
        </p:nvSpPr>
        <p:spPr/>
        <p:txBody>
          <a:bodyPr/>
          <a:lstStyle/>
          <a:p>
            <a:r>
              <a:rPr lang="zh-HK" altLang="en-US" dirty="0">
                <a:ea typeface="新細明體" panose="02020500000000000000" pitchFamily="18" charset="-120"/>
              </a:rPr>
              <a:t>解碼過程</a:t>
            </a:r>
          </a:p>
        </p:txBody>
      </p:sp>
      <p:sp>
        <p:nvSpPr>
          <p:cNvPr id="3" name="內容版面配置區 2">
            <a:extLst>
              <a:ext uri="{FF2B5EF4-FFF2-40B4-BE49-F238E27FC236}">
                <a16:creationId xmlns:a16="http://schemas.microsoft.com/office/drawing/2014/main" id="{852CA8ED-5CB2-488A-ACE0-0A8CD52DB8C8}"/>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語音轉文字的過程需要</a:t>
            </a:r>
            <a:r>
              <a:rPr lang="zh-CN" altLang="en-US" dirty="0">
                <a:solidFill>
                  <a:srgbClr val="00B0F0"/>
                </a:solidFill>
                <a:ea typeface="新細明體" panose="02020500000000000000" pitchFamily="18" charset="-120"/>
              </a:rPr>
              <a:t>考慮</a:t>
            </a:r>
            <a:r>
              <a:rPr lang="zh-CN" altLang="en-US" dirty="0">
                <a:ea typeface="新細明體" panose="02020500000000000000" pitchFamily="18" charset="-120"/>
              </a:rPr>
              <a:t>聲學模型對語音信號的</a:t>
            </a:r>
            <a:r>
              <a:rPr lang="zh-CN" altLang="en-US" dirty="0">
                <a:solidFill>
                  <a:srgbClr val="00B0F0"/>
                </a:solidFill>
                <a:ea typeface="新細明體" panose="02020500000000000000" pitchFamily="18" charset="-120"/>
              </a:rPr>
              <a:t>生成概率</a:t>
            </a:r>
            <a:r>
              <a:rPr lang="zh-CN" altLang="en-US" dirty="0">
                <a:ea typeface="新細明體" panose="02020500000000000000" pitchFamily="18" charset="-120"/>
              </a:rPr>
              <a:t>和考慮語言模型給出的</a:t>
            </a:r>
            <a:r>
              <a:rPr lang="zh-CN" altLang="en-US" dirty="0">
                <a:solidFill>
                  <a:srgbClr val="00B0F0"/>
                </a:solidFill>
                <a:ea typeface="新細明體" panose="02020500000000000000" pitchFamily="18" charset="-120"/>
              </a:rPr>
              <a:t>詞間搭配概率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搜索空間</a:t>
            </a:r>
            <a:r>
              <a:rPr lang="zh-CN" altLang="en-US" dirty="0">
                <a:solidFill>
                  <a:srgbClr val="00B0F0"/>
                </a:solidFill>
                <a:ea typeface="新細明體" panose="02020500000000000000" pitchFamily="18" charset="-120"/>
              </a:rPr>
              <a:t>非常巨大</a:t>
            </a:r>
            <a:endParaRPr lang="en-US" altLang="zh-CN" dirty="0">
              <a:solidFill>
                <a:srgbClr val="00B0F0"/>
              </a:solidFill>
              <a:ea typeface="新細明體" panose="02020500000000000000" pitchFamily="18" charset="-120"/>
            </a:endParaRPr>
          </a:p>
          <a:p>
            <a:pPr>
              <a:lnSpc>
                <a:spcPct val="150000"/>
              </a:lnSpc>
            </a:pPr>
            <a:r>
              <a:rPr lang="zh-CN" altLang="en-US" dirty="0">
                <a:ea typeface="新細明體" panose="02020500000000000000" pitchFamily="18" charset="-120"/>
              </a:rPr>
              <a:t>更何况，每接收一個新的語音幀，解碼器需要考慮加入一個新</a:t>
            </a:r>
            <a:r>
              <a:rPr lang="zh-CN" altLang="en-US" dirty="0">
                <a:solidFill>
                  <a:srgbClr val="00B0F0"/>
                </a:solidFill>
                <a:ea typeface="新細明體" panose="02020500000000000000" pitchFamily="18" charset="-120"/>
              </a:rPr>
              <a:t>的音素或單詞 </a:t>
            </a:r>
            <a:r>
              <a:rPr lang="en-US" altLang="zh-CN" dirty="0">
                <a:ea typeface="新細明體" panose="02020500000000000000" pitchFamily="18" charset="-120"/>
                <a:sym typeface="Wingdings" panose="05000000000000000000" pitchFamily="2" charset="2"/>
              </a:rPr>
              <a:t> </a:t>
            </a:r>
            <a:r>
              <a:rPr lang="zh-CN" altLang="en-US" dirty="0">
                <a:solidFill>
                  <a:srgbClr val="00B0F0"/>
                </a:solidFill>
                <a:ea typeface="新細明體" panose="02020500000000000000" pitchFamily="18" charset="-120"/>
              </a:rPr>
              <a:t>搜索空間的擴展</a:t>
            </a:r>
            <a:r>
              <a:rPr lang="zh-CN" altLang="en-US" dirty="0">
                <a:ea typeface="新細明體" panose="02020500000000000000" pitchFamily="18" charset="-120"/>
              </a:rPr>
              <a:t>，有機會</a:t>
            </a:r>
            <a:r>
              <a:rPr lang="zh-CN" altLang="en-US" dirty="0">
                <a:solidFill>
                  <a:srgbClr val="00B0F0"/>
                </a:solidFill>
                <a:ea typeface="新細明體" panose="02020500000000000000" pitchFamily="18" charset="-120"/>
              </a:rPr>
              <a:t>失控</a:t>
            </a:r>
            <a:endParaRPr lang="en-US" altLang="zh-CN" dirty="0">
              <a:solidFill>
                <a:srgbClr val="00B0F0"/>
              </a:solidFill>
              <a:ea typeface="新細明體" panose="02020500000000000000" pitchFamily="18" charset="-120"/>
            </a:endParaRPr>
          </a:p>
          <a:p>
            <a:pPr>
              <a:lnSpc>
                <a:spcPct val="150000"/>
              </a:lnSpc>
            </a:pPr>
            <a:r>
              <a:rPr lang="zh-HK" altLang="en-US" b="1" dirty="0">
                <a:solidFill>
                  <a:srgbClr val="00B0F0"/>
                </a:solidFill>
                <a:ea typeface="新細明體" panose="02020500000000000000" pitchFamily="18" charset="-120"/>
              </a:rPr>
              <a:t>剪枝搜索 </a:t>
            </a:r>
            <a:r>
              <a:rPr lang="en-US" altLang="zh-HK"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每次擴展後只保留當前</a:t>
            </a:r>
            <a:r>
              <a:rPr lang="zh-CN" altLang="en-US" dirty="0">
                <a:solidFill>
                  <a:srgbClr val="00B0F0"/>
                </a:solidFill>
                <a:ea typeface="新細明體" panose="02020500000000000000" pitchFamily="18" charset="-120"/>
              </a:rPr>
              <a:t>匹配度最高</a:t>
            </a:r>
            <a:r>
              <a:rPr lang="zh-CN" altLang="en-US" dirty="0">
                <a:ea typeface="新細明體" panose="02020500000000000000" pitchFamily="18" charset="-120"/>
              </a:rPr>
              <a:t>的候選句子</a:t>
            </a:r>
          </a:p>
        </p:txBody>
      </p:sp>
    </p:spTree>
    <p:extLst>
      <p:ext uri="{BB962C8B-B14F-4D97-AF65-F5344CB8AC3E}">
        <p14:creationId xmlns:p14="http://schemas.microsoft.com/office/powerpoint/2010/main" val="2144421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2D4F38-851E-4F8D-B372-45CCE1315D3E}"/>
              </a:ext>
            </a:extLst>
          </p:cNvPr>
          <p:cNvSpPr>
            <a:spLocks noGrp="1"/>
          </p:cNvSpPr>
          <p:nvPr>
            <p:ph type="title"/>
          </p:nvPr>
        </p:nvSpPr>
        <p:spPr/>
        <p:txBody>
          <a:bodyPr/>
          <a:lstStyle/>
          <a:p>
            <a:r>
              <a:rPr lang="zh-HK" altLang="en-US" dirty="0">
                <a:ea typeface="新細明體" panose="02020500000000000000" pitchFamily="18" charset="-120"/>
              </a:rPr>
              <a:t>解碼過程</a:t>
            </a:r>
          </a:p>
        </p:txBody>
      </p:sp>
      <p:sp>
        <p:nvSpPr>
          <p:cNvPr id="3" name="內容版面配置區 2">
            <a:extLst>
              <a:ext uri="{FF2B5EF4-FFF2-40B4-BE49-F238E27FC236}">
                <a16:creationId xmlns:a16="http://schemas.microsoft.com/office/drawing/2014/main" id="{852CA8ED-5CB2-488A-ACE0-0A8CD52DB8C8}"/>
              </a:ext>
            </a:extLst>
          </p:cNvPr>
          <p:cNvSpPr>
            <a:spLocks noGrp="1"/>
          </p:cNvSpPr>
          <p:nvPr>
            <p:ph idx="1"/>
          </p:nvPr>
        </p:nvSpPr>
        <p:spPr>
          <a:xfrm>
            <a:off x="838200" y="1825625"/>
            <a:ext cx="10515600" cy="4667250"/>
          </a:xfrm>
        </p:spPr>
        <p:txBody>
          <a:bodyPr>
            <a:normAutofit lnSpcReduction="10000"/>
          </a:bodyPr>
          <a:lstStyle/>
          <a:p>
            <a:pPr>
              <a:lnSpc>
                <a:spcPct val="150000"/>
              </a:lnSpc>
            </a:pPr>
            <a:r>
              <a:rPr lang="zh-HK" altLang="en-US" dirty="0">
                <a:ea typeface="新細明體" panose="02020500000000000000" pitchFamily="18" charset="-120"/>
              </a:rPr>
              <a:t>語音識別系統通常</a:t>
            </a:r>
            <a:r>
              <a:rPr lang="zh-CN" altLang="en-US" dirty="0">
                <a:ea typeface="新細明體" panose="02020500000000000000" pitchFamily="18" charset="-120"/>
              </a:rPr>
              <a:t>維持</a:t>
            </a:r>
            <a:r>
              <a:rPr lang="zh-HK" altLang="en-US" dirty="0">
                <a:solidFill>
                  <a:srgbClr val="00B0F0"/>
                </a:solidFill>
                <a:ea typeface="新細明體" panose="02020500000000000000" pitchFamily="18" charset="-120"/>
              </a:rPr>
              <a:t>有限狀態轉移機</a:t>
            </a:r>
            <a:r>
              <a:rPr lang="zh-HK" altLang="en-US" dirty="0">
                <a:ea typeface="新細明體" panose="02020500000000000000" pitchFamily="18" charset="-120"/>
              </a:rPr>
              <a:t>（</a:t>
            </a:r>
            <a:r>
              <a:rPr lang="en-US" altLang="zh-HK" dirty="0">
                <a:ea typeface="新細明體" panose="02020500000000000000" pitchFamily="18" charset="-120"/>
              </a:rPr>
              <a:t>Finite State Transducer, </a:t>
            </a:r>
            <a:r>
              <a:rPr lang="en-US" altLang="zh-HK" dirty="0">
                <a:solidFill>
                  <a:srgbClr val="00B0F0"/>
                </a:solidFill>
                <a:ea typeface="新細明體" panose="02020500000000000000" pitchFamily="18" charset="-120"/>
              </a:rPr>
              <a:t>FST</a:t>
            </a:r>
            <a:r>
              <a:rPr lang="zh-HK" altLang="en-US" dirty="0">
                <a:ea typeface="新細明體" panose="02020500000000000000" pitchFamily="18" charset="-120"/>
              </a:rPr>
              <a:t>）</a:t>
            </a:r>
            <a:r>
              <a:rPr lang="zh-CN" altLang="en-US" dirty="0">
                <a:ea typeface="新細明體" panose="02020500000000000000" pitchFamily="18" charset="-120"/>
              </a:rPr>
              <a:t> 的結構來整理搜索空間</a:t>
            </a:r>
            <a:endParaRPr lang="en-US" altLang="zh-CN" dirty="0">
              <a:ea typeface="新細明體" panose="02020500000000000000" pitchFamily="18" charset="-120"/>
            </a:endParaRPr>
          </a:p>
          <a:p>
            <a:pPr>
              <a:lnSpc>
                <a:spcPct val="150000"/>
              </a:lnSpc>
            </a:pPr>
            <a:r>
              <a:rPr lang="en-US" altLang="zh-HK" dirty="0">
                <a:ea typeface="新細明體" panose="02020500000000000000" pitchFamily="18" charset="-120"/>
              </a:rPr>
              <a:t>FST</a:t>
            </a:r>
            <a:r>
              <a:rPr lang="zh-CN" altLang="en-US" dirty="0">
                <a:ea typeface="新細明體" panose="02020500000000000000" pitchFamily="18" charset="-120"/>
              </a:rPr>
              <a:t>：將一個輸入序列映射到輸出序列</a:t>
            </a:r>
            <a:endParaRPr lang="en-US" altLang="zh-CN" dirty="0">
              <a:ea typeface="新細明體" panose="02020500000000000000" pitchFamily="18" charset="-120"/>
            </a:endParaRPr>
          </a:p>
          <a:p>
            <a:pPr lvl="1">
              <a:lnSpc>
                <a:spcPct val="150000"/>
              </a:lnSpc>
            </a:pPr>
            <a:r>
              <a:rPr lang="zh-CN" altLang="en-US" sz="2800" dirty="0">
                <a:ea typeface="新細明體" panose="02020500000000000000" pitchFamily="18" charset="-120"/>
              </a:rPr>
              <a:t>構造一個由語音幀序列映射到詞序列的 </a:t>
            </a:r>
            <a:r>
              <a:rPr lang="en-US" altLang="zh-CN" sz="2800" dirty="0">
                <a:ea typeface="新細明體" panose="02020500000000000000" pitchFamily="18" charset="-120"/>
              </a:rPr>
              <a:t>FST </a:t>
            </a:r>
            <a:r>
              <a:rPr lang="zh-CN" altLang="en-US" sz="2800" dirty="0">
                <a:ea typeface="新細明體" panose="02020500000000000000" pitchFamily="18" charset="-120"/>
              </a:rPr>
              <a:t>，並將聲學模型和語言模型的概率集成到這一映射過程</a:t>
            </a:r>
            <a:endParaRPr lang="en-US" altLang="zh-CN" sz="2800" dirty="0">
              <a:ea typeface="新細明體" panose="02020500000000000000" pitchFamily="18" charset="-120"/>
            </a:endParaRPr>
          </a:p>
          <a:p>
            <a:pPr lvl="1">
              <a:lnSpc>
                <a:spcPct val="150000"/>
              </a:lnSpc>
            </a:pPr>
            <a:r>
              <a:rPr lang="zh-CN" altLang="en-US" sz="2800" dirty="0">
                <a:ea typeface="新細明體" panose="02020500000000000000" pitchFamily="18" charset="-120"/>
              </a:rPr>
              <a:t>解碼時，只需在該 </a:t>
            </a:r>
            <a:r>
              <a:rPr lang="en-US" altLang="zh-CN" sz="2800" dirty="0">
                <a:solidFill>
                  <a:srgbClr val="00B0F0"/>
                </a:solidFill>
                <a:ea typeface="新細明體" panose="02020500000000000000" pitchFamily="18" charset="-120"/>
              </a:rPr>
              <a:t>FST </a:t>
            </a:r>
            <a:r>
              <a:rPr lang="zh-CN" altLang="en-US" sz="2800" dirty="0">
                <a:solidFill>
                  <a:srgbClr val="00B0F0"/>
                </a:solidFill>
                <a:ea typeface="新細明體" panose="02020500000000000000" pitchFamily="18" charset="-120"/>
              </a:rPr>
              <a:t>中搜索出概率最大的一條路徑</a:t>
            </a:r>
            <a:r>
              <a:rPr lang="zh-CN" altLang="en-US" sz="2800" dirty="0">
                <a:ea typeface="新細明體" panose="02020500000000000000" pitchFamily="18" charset="-120"/>
              </a:rPr>
              <a:t>即可得到解碼結果 </a:t>
            </a:r>
            <a:r>
              <a:rPr lang="en-US" altLang="zh-CN" sz="2800" dirty="0">
                <a:ea typeface="新細明體" panose="02020500000000000000" pitchFamily="18" charset="-120"/>
                <a:sym typeface="Wingdings" panose="05000000000000000000" pitchFamily="2" charset="2"/>
              </a:rPr>
              <a:t> </a:t>
            </a:r>
            <a:r>
              <a:rPr lang="zh-CN" altLang="en-US" sz="2800" dirty="0">
                <a:ea typeface="新細明體" panose="02020500000000000000" pitchFamily="18" charset="-120"/>
              </a:rPr>
              <a:t>極大幅提高解碼效率</a:t>
            </a:r>
            <a:endParaRPr lang="zh-HK" altLang="en-US" sz="2800" dirty="0">
              <a:ea typeface="新細明體" panose="02020500000000000000" pitchFamily="18" charset="-120"/>
            </a:endParaRPr>
          </a:p>
        </p:txBody>
      </p:sp>
    </p:spTree>
    <p:extLst>
      <p:ext uri="{BB962C8B-B14F-4D97-AF65-F5344CB8AC3E}">
        <p14:creationId xmlns:p14="http://schemas.microsoft.com/office/powerpoint/2010/main" val="3423805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B4CE90-8A6F-4F44-AF6D-262BE9B18117}"/>
              </a:ext>
            </a:extLst>
          </p:cNvPr>
          <p:cNvSpPr>
            <a:spLocks noGrp="1"/>
          </p:cNvSpPr>
          <p:nvPr>
            <p:ph type="title"/>
          </p:nvPr>
        </p:nvSpPr>
        <p:spPr/>
        <p:txBody>
          <a:bodyPr/>
          <a:lstStyle/>
          <a:p>
            <a:r>
              <a:rPr lang="zh-CN" altLang="en-US" dirty="0">
                <a:ea typeface="新細明體" panose="02020500000000000000" pitchFamily="18" charset="-120"/>
              </a:rPr>
              <a:t>深度學習的語音識別</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70C12069-28B4-4936-B92E-9BDF3519934C}"/>
              </a:ext>
            </a:extLst>
          </p:cNvPr>
          <p:cNvSpPr>
            <a:spLocks noGrp="1"/>
          </p:cNvSpPr>
          <p:nvPr>
            <p:ph idx="1"/>
          </p:nvPr>
        </p:nvSpPr>
        <p:spPr/>
        <p:txBody>
          <a:bodyPr/>
          <a:lstStyle/>
          <a:p>
            <a:pPr>
              <a:lnSpc>
                <a:spcPct val="150000"/>
              </a:lnSpc>
            </a:pPr>
            <a:r>
              <a:rPr lang="en-US" altLang="zh-CN" dirty="0">
                <a:ea typeface="新細明體" panose="02020500000000000000" pitchFamily="18" charset="-120"/>
              </a:rPr>
              <a:t>   2009 </a:t>
            </a:r>
            <a:r>
              <a:rPr lang="zh-CN" altLang="en-US" dirty="0">
                <a:ea typeface="新細明體" panose="02020500000000000000" pitchFamily="18" charset="-120"/>
              </a:rPr>
              <a:t>年開始分</a:t>
            </a:r>
            <a:r>
              <a:rPr lang="en-US" altLang="zh-CN" dirty="0">
                <a:ea typeface="新細明體" panose="02020500000000000000" pitchFamily="18" charset="-120"/>
              </a:rPr>
              <a:t>3</a:t>
            </a:r>
            <a:r>
              <a:rPr lang="zh-CN" altLang="en-US" dirty="0">
                <a:ea typeface="新細明體" panose="02020500000000000000" pitchFamily="18" charset="-120"/>
              </a:rPr>
              <a:t>個階段，</a:t>
            </a:r>
            <a:r>
              <a:rPr lang="zh-HK" altLang="en-US" dirty="0">
                <a:ea typeface="新細明體" panose="02020500000000000000" pitchFamily="18" charset="-120"/>
              </a:rPr>
              <a:t>在</a:t>
            </a:r>
            <a:r>
              <a:rPr lang="zh-CN" altLang="en-US" dirty="0">
                <a:ea typeface="新細明體" panose="02020500000000000000" pitchFamily="18" charset="-120"/>
              </a:rPr>
              <a:t>語音識別領域引入深度神經網絡（</a:t>
            </a:r>
            <a:r>
              <a:rPr lang="en-US" altLang="zh-CN" dirty="0">
                <a:ea typeface="新細明體" panose="02020500000000000000" pitchFamily="18" charset="-120"/>
              </a:rPr>
              <a:t>DNN </a:t>
            </a:r>
            <a:r>
              <a:rPr lang="zh-CN" altLang="en-US" dirty="0">
                <a:ea typeface="新細明體" panose="02020500000000000000" pitchFamily="18" charset="-120"/>
              </a:rPr>
              <a:t>）</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利用 </a:t>
            </a:r>
            <a:r>
              <a:rPr lang="en-US" altLang="zh-CN" dirty="0">
                <a:ea typeface="新細明體" panose="02020500000000000000" pitchFamily="18" charset="-120"/>
              </a:rPr>
              <a:t>DNN </a:t>
            </a:r>
            <a:r>
              <a:rPr lang="zh-CN" altLang="en-US" dirty="0">
                <a:ea typeface="新細明體" panose="02020500000000000000" pitchFamily="18" charset="-120"/>
              </a:rPr>
              <a:t>來提取更有效的特徵，</a:t>
            </a:r>
            <a:r>
              <a:rPr lang="zh-CN" altLang="en-US" dirty="0">
                <a:solidFill>
                  <a:srgbClr val="00B0F0"/>
                </a:solidFill>
                <a:ea typeface="新細明體" panose="02020500000000000000" pitchFamily="18" charset="-120"/>
              </a:rPr>
              <a:t>取代</a:t>
            </a:r>
            <a:r>
              <a:rPr lang="zh-CN" altLang="en-US" dirty="0">
                <a:ea typeface="新細明體" panose="02020500000000000000" pitchFamily="18" charset="-120"/>
              </a:rPr>
              <a:t>傳統的</a:t>
            </a:r>
            <a:r>
              <a:rPr lang="zh-CN" altLang="en-US" dirty="0">
                <a:solidFill>
                  <a:srgbClr val="00B0F0"/>
                </a:solidFill>
                <a:ea typeface="新細明體" panose="02020500000000000000" pitchFamily="18" charset="-120"/>
              </a:rPr>
              <a:t> </a:t>
            </a:r>
            <a:r>
              <a:rPr lang="en-US" altLang="zh-CN" dirty="0">
                <a:solidFill>
                  <a:srgbClr val="00B0F0"/>
                </a:solidFill>
                <a:ea typeface="新細明體" panose="02020500000000000000" pitchFamily="18" charset="-120"/>
              </a:rPr>
              <a:t>MFCC </a:t>
            </a:r>
          </a:p>
          <a:p>
            <a:pPr marL="514350" indent="-514350">
              <a:lnSpc>
                <a:spcPct val="150000"/>
              </a:lnSpc>
              <a:buFont typeface="+mj-lt"/>
              <a:buAutoNum type="arabicPeriod"/>
            </a:pPr>
            <a:r>
              <a:rPr lang="zh-CN" altLang="en-US" dirty="0">
                <a:ea typeface="新細明體" panose="02020500000000000000" pitchFamily="18" charset="-120"/>
              </a:rPr>
              <a:t>用 </a:t>
            </a:r>
            <a:r>
              <a:rPr lang="en-US" altLang="zh-CN" dirty="0">
                <a:ea typeface="新細明體" panose="02020500000000000000" pitchFamily="18" charset="-120"/>
              </a:rPr>
              <a:t>DNN </a:t>
            </a:r>
            <a:r>
              <a:rPr lang="zh-CN" altLang="en-US" dirty="0">
                <a:solidFill>
                  <a:srgbClr val="00B0F0"/>
                </a:solidFill>
                <a:ea typeface="新細明體" panose="02020500000000000000" pitchFamily="18" charset="-120"/>
              </a:rPr>
              <a:t>代替 </a:t>
            </a:r>
            <a:r>
              <a:rPr lang="en-US" altLang="zh-CN" dirty="0">
                <a:solidFill>
                  <a:srgbClr val="00B0F0"/>
                </a:solidFill>
                <a:ea typeface="新細明體" panose="02020500000000000000" pitchFamily="18" charset="-120"/>
              </a:rPr>
              <a:t>GMM </a:t>
            </a:r>
            <a:r>
              <a:rPr lang="zh-CN" altLang="en-US" dirty="0">
                <a:ea typeface="新細明體" panose="02020500000000000000" pitchFamily="18" charset="-120"/>
              </a:rPr>
              <a:t>計算 </a:t>
            </a:r>
            <a:r>
              <a:rPr lang="en-US" altLang="zh-CN" dirty="0">
                <a:ea typeface="新細明體" panose="02020500000000000000" pitchFamily="18" charset="-120"/>
              </a:rPr>
              <a:t>HMM </a:t>
            </a:r>
            <a:r>
              <a:rPr lang="zh-CN" altLang="en-US" dirty="0">
                <a:ea typeface="新細明體" panose="02020500000000000000" pitchFamily="18" charset="-120"/>
              </a:rPr>
              <a:t>每個狀態的概率</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用遞歸神經網絡 </a:t>
            </a:r>
            <a:r>
              <a:rPr lang="en-US" altLang="zh-CN" dirty="0">
                <a:ea typeface="新細明體" panose="02020500000000000000" pitchFamily="18" charset="-120"/>
              </a:rPr>
              <a:t>(RNN</a:t>
            </a:r>
            <a:r>
              <a:rPr lang="zh-CN" altLang="en-US" dirty="0">
                <a:ea typeface="新細明體" panose="02020500000000000000" pitchFamily="18" charset="-120"/>
              </a:rPr>
              <a:t>）</a:t>
            </a:r>
            <a:r>
              <a:rPr lang="zh-CN" altLang="en-US" dirty="0">
                <a:solidFill>
                  <a:srgbClr val="00B0F0"/>
                </a:solidFill>
                <a:ea typeface="新細明體" panose="02020500000000000000" pitchFamily="18" charset="-120"/>
              </a:rPr>
              <a:t>代替 </a:t>
            </a:r>
            <a:r>
              <a:rPr lang="en-US" altLang="zh-CN" dirty="0">
                <a:solidFill>
                  <a:srgbClr val="00B0F0"/>
                </a:solidFill>
                <a:ea typeface="新細明體" panose="02020500000000000000" pitchFamily="18" charset="-120"/>
              </a:rPr>
              <a:t>HMM </a:t>
            </a:r>
            <a:r>
              <a:rPr lang="zh-CN" altLang="en-US" dirty="0">
                <a:ea typeface="新細明體" panose="02020500000000000000" pitchFamily="18" charset="-120"/>
              </a:rPr>
              <a:t>描述發音過程的動態變化</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2064073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837E88-8DBE-4B8B-ACFF-8E4D7B119D62}"/>
              </a:ext>
            </a:extLst>
          </p:cNvPr>
          <p:cNvSpPr>
            <a:spLocks noGrp="1"/>
          </p:cNvSpPr>
          <p:nvPr>
            <p:ph type="title"/>
          </p:nvPr>
        </p:nvSpPr>
        <p:spPr/>
        <p:txBody>
          <a:bodyPr/>
          <a:lstStyle/>
          <a:p>
            <a:r>
              <a:rPr lang="en-US" altLang="zh-HK" dirty="0">
                <a:ea typeface="新細明體" panose="02020500000000000000" pitchFamily="18" charset="-120"/>
              </a:rPr>
              <a:t>DNN </a:t>
            </a:r>
            <a:r>
              <a:rPr lang="zh-HK" altLang="en-US" dirty="0">
                <a:ea typeface="新細明體" panose="02020500000000000000" pitchFamily="18" charset="-120"/>
              </a:rPr>
              <a:t>特徵提取</a:t>
            </a:r>
          </a:p>
        </p:txBody>
      </p:sp>
      <p:sp>
        <p:nvSpPr>
          <p:cNvPr id="3" name="內容版面配置區 2">
            <a:extLst>
              <a:ext uri="{FF2B5EF4-FFF2-40B4-BE49-F238E27FC236}">
                <a16:creationId xmlns:a16="http://schemas.microsoft.com/office/drawing/2014/main" id="{FCF12A27-1CF7-4480-A9AD-773F9171E44F}"/>
              </a:ext>
            </a:extLst>
          </p:cNvPr>
          <p:cNvSpPr>
            <a:spLocks noGrp="1"/>
          </p:cNvSpPr>
          <p:nvPr>
            <p:ph idx="1"/>
          </p:nvPr>
        </p:nvSpPr>
        <p:spPr/>
        <p:txBody>
          <a:bodyPr/>
          <a:lstStyle/>
          <a:p>
            <a:pPr>
              <a:lnSpc>
                <a:spcPct val="150000"/>
              </a:lnSpc>
            </a:pPr>
            <a:r>
              <a:rPr lang="en-US" altLang="zh-CN" dirty="0">
                <a:ea typeface="新細明體" panose="02020500000000000000" pitchFamily="18" charset="-120"/>
              </a:rPr>
              <a:t>MFCC</a:t>
            </a:r>
            <a:r>
              <a:rPr lang="zh-CN" altLang="en-US" dirty="0">
                <a:ea typeface="新細明體" panose="02020500000000000000" pitchFamily="18" charset="-120"/>
              </a:rPr>
              <a:t>特徵</a:t>
            </a:r>
            <a:r>
              <a:rPr lang="zh-CN" altLang="en-US" dirty="0">
                <a:solidFill>
                  <a:srgbClr val="00B0F0"/>
                </a:solidFill>
                <a:ea typeface="新細明體" panose="02020500000000000000" pitchFamily="18" charset="-120"/>
              </a:rPr>
              <a:t>受噪聲干擾</a:t>
            </a:r>
            <a:r>
              <a:rPr lang="zh-CN" altLang="en-US" dirty="0">
                <a:ea typeface="新細明體" panose="02020500000000000000" pitchFamily="18" charset="-120"/>
              </a:rPr>
              <a:t>較大，在實際應用場景中，區分度會下降</a:t>
            </a:r>
            <a:endParaRPr lang="zh-HK" altLang="en-US" dirty="0">
              <a:ea typeface="新細明體" panose="02020500000000000000" pitchFamily="18" charset="-120"/>
            </a:endParaRPr>
          </a:p>
          <a:p>
            <a:pPr>
              <a:lnSpc>
                <a:spcPct val="150000"/>
              </a:lnSpc>
            </a:pPr>
            <a:r>
              <a:rPr lang="en-US" altLang="zh-CN" dirty="0">
                <a:ea typeface="新細明體" panose="02020500000000000000" pitchFamily="18" charset="-120"/>
              </a:rPr>
              <a:t>DNN</a:t>
            </a:r>
            <a:r>
              <a:rPr lang="zh-CN" altLang="en-US" dirty="0">
                <a:ea typeface="新細明體" panose="02020500000000000000" pitchFamily="18" charset="-120"/>
              </a:rPr>
              <a:t>從原始數據中提取出和目標任務相關的典型特徵</a:t>
            </a:r>
            <a:endParaRPr lang="en-US" altLang="zh-CN" dirty="0">
              <a:ea typeface="新細明體" panose="02020500000000000000" pitchFamily="18" charset="-120"/>
            </a:endParaRPr>
          </a:p>
          <a:p>
            <a:pPr>
              <a:lnSpc>
                <a:spcPct val="150000"/>
              </a:lnSpc>
            </a:pPr>
            <a:r>
              <a:rPr lang="en-US" altLang="zh-CN" dirty="0">
                <a:ea typeface="新細明體" panose="02020500000000000000" pitchFamily="18" charset="-120"/>
              </a:rPr>
              <a:t>DNN </a:t>
            </a:r>
            <a:r>
              <a:rPr lang="zh-CN" altLang="en-US" dirty="0">
                <a:ea typeface="新細明體" panose="02020500000000000000" pitchFamily="18" charset="-120"/>
              </a:rPr>
              <a:t>特徵是從原始數據中</a:t>
            </a:r>
            <a:r>
              <a:rPr lang="zh-CN" altLang="en-US" dirty="0">
                <a:solidFill>
                  <a:srgbClr val="00B0F0"/>
                </a:solidFill>
                <a:ea typeface="新細明體" panose="02020500000000000000" pitchFamily="18" charset="-120"/>
              </a:rPr>
              <a:t>通過學習自動發現的特徵</a:t>
            </a:r>
            <a:r>
              <a:rPr lang="zh-CN" altLang="en-US" dirty="0" smtClean="0">
                <a:ea typeface="新細明體" panose="02020500000000000000" pitchFamily="18" charset="-120"/>
              </a:rPr>
              <a:t>，</a:t>
            </a:r>
            <a:r>
              <a:rPr lang="zh-TW" altLang="en-US" dirty="0" smtClean="0">
                <a:ea typeface="新細明體" panose="02020500000000000000" pitchFamily="18" charset="-120"/>
              </a:rPr>
              <a:t>具</a:t>
            </a:r>
            <a:r>
              <a:rPr lang="zh-CN" altLang="en-US" dirty="0" smtClean="0">
                <a:ea typeface="新細明體" panose="02020500000000000000" pitchFamily="18" charset="-120"/>
              </a:rPr>
              <a:t>有更</a:t>
            </a:r>
            <a:r>
              <a:rPr lang="zh-TW" altLang="en-US" dirty="0" smtClean="0">
                <a:ea typeface="新細明體" panose="02020500000000000000" pitchFamily="18" charset="-120"/>
              </a:rPr>
              <a:t>強</a:t>
            </a:r>
            <a:r>
              <a:rPr lang="zh-CN" altLang="en-US" dirty="0" smtClean="0">
                <a:ea typeface="新細明體" panose="02020500000000000000" pitchFamily="18" charset="-120"/>
              </a:rPr>
              <a:t>的</a:t>
            </a:r>
            <a:r>
              <a:rPr lang="zh-CN" altLang="en-US" dirty="0">
                <a:ea typeface="新細明體" panose="02020500000000000000" pitchFamily="18" charset="-120"/>
              </a:rPr>
              <a:t>區分性</a:t>
            </a:r>
            <a:endParaRPr lang="en-US" altLang="zh-CN" dirty="0">
              <a:ea typeface="新細明體" panose="02020500000000000000" pitchFamily="18" charset="-120"/>
            </a:endParaRPr>
          </a:p>
          <a:p>
            <a:pPr>
              <a:lnSpc>
                <a:spcPct val="150000"/>
              </a:lnSpc>
            </a:pPr>
            <a:r>
              <a:rPr lang="en-US" altLang="zh-CN" dirty="0">
                <a:ea typeface="新細明體" panose="02020500000000000000" pitchFamily="18" charset="-120"/>
              </a:rPr>
              <a:t>DNN</a:t>
            </a:r>
            <a:r>
              <a:rPr lang="zh-CN" altLang="en-US" dirty="0">
                <a:ea typeface="新細明體" panose="02020500000000000000" pitchFamily="18" charset="-120"/>
              </a:rPr>
              <a:t>提高系統性能</a:t>
            </a:r>
            <a:endParaRPr lang="en-US" altLang="zh-CN" dirty="0">
              <a:ea typeface="新細明體" panose="02020500000000000000" pitchFamily="18" charset="-120"/>
            </a:endParaRPr>
          </a:p>
        </p:txBody>
      </p:sp>
    </p:spTree>
    <p:extLst>
      <p:ext uri="{BB962C8B-B14F-4D97-AF65-F5344CB8AC3E}">
        <p14:creationId xmlns:p14="http://schemas.microsoft.com/office/powerpoint/2010/main" val="666909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8E98CFF1-D991-4AF9-B96A-140A6D42D3ED}"/>
              </a:ext>
            </a:extLst>
          </p:cNvPr>
          <p:cNvSpPr>
            <a:spLocks noGrp="1"/>
          </p:cNvSpPr>
          <p:nvPr>
            <p:ph type="title"/>
          </p:nvPr>
        </p:nvSpPr>
        <p:spPr>
          <a:xfrm>
            <a:off x="839788" y="552450"/>
            <a:ext cx="3932237" cy="800100"/>
          </a:xfrm>
        </p:spPr>
        <p:txBody>
          <a:bodyPr>
            <a:normAutofit fontScale="90000"/>
          </a:bodyPr>
          <a:lstStyle/>
          <a:p>
            <a:r>
              <a:rPr lang="en-US" altLang="zh-CN" sz="4400" dirty="0">
                <a:ea typeface="新細明體" panose="02020500000000000000" pitchFamily="18" charset="-120"/>
              </a:rPr>
              <a:t>DNN </a:t>
            </a:r>
            <a:r>
              <a:rPr lang="en-US" altLang="zh-CN" sz="4400" i="1" dirty="0">
                <a:ea typeface="新細明體" panose="02020500000000000000" pitchFamily="18" charset="-120"/>
              </a:rPr>
              <a:t>VS </a:t>
            </a:r>
            <a:r>
              <a:rPr lang="en-US" altLang="zh-CN" sz="4400" dirty="0">
                <a:ea typeface="新細明體" panose="02020500000000000000" pitchFamily="18" charset="-120"/>
              </a:rPr>
              <a:t> MFCC</a:t>
            </a:r>
            <a:endParaRPr lang="zh-HK" altLang="en-US" sz="4400" dirty="0">
              <a:ea typeface="新細明體" panose="02020500000000000000" pitchFamily="18" charset="-120"/>
            </a:endParaRPr>
          </a:p>
        </p:txBody>
      </p:sp>
      <p:sp>
        <p:nvSpPr>
          <p:cNvPr id="6" name="文字版面配置區 5">
            <a:extLst>
              <a:ext uri="{FF2B5EF4-FFF2-40B4-BE49-F238E27FC236}">
                <a16:creationId xmlns:a16="http://schemas.microsoft.com/office/drawing/2014/main" id="{8D5206BA-D4A2-4F22-BB19-1890E0EEF441}"/>
              </a:ext>
            </a:extLst>
          </p:cNvPr>
          <p:cNvSpPr>
            <a:spLocks noGrp="1"/>
          </p:cNvSpPr>
          <p:nvPr>
            <p:ph type="body" sz="half" idx="2"/>
          </p:nvPr>
        </p:nvSpPr>
        <p:spPr>
          <a:xfrm>
            <a:off x="839788" y="1756611"/>
            <a:ext cx="3932237" cy="3811588"/>
          </a:xfrm>
        </p:spPr>
        <p:txBody>
          <a:bodyPr>
            <a:normAutofit/>
          </a:bodyPr>
          <a:lstStyle/>
          <a:p>
            <a:pPr marL="342900" indent="-342900">
              <a:lnSpc>
                <a:spcPct val="100000"/>
              </a:lnSpc>
              <a:buFont typeface="Arial" panose="020B0604020202020204" pitchFamily="34" charset="0"/>
              <a:buChar char="•"/>
            </a:pPr>
            <a:r>
              <a:rPr lang="zh-CN" altLang="en-US" sz="2400" dirty="0">
                <a:ea typeface="新細明體" panose="02020500000000000000" pitchFamily="18" charset="-120"/>
              </a:rPr>
              <a:t>句子爲「太陽光芒萬丈</a:t>
            </a:r>
            <a:r>
              <a:rPr lang="zh-CN" altLang="en-US" sz="2400" dirty="0" smtClean="0">
                <a:ea typeface="新細明體" panose="02020500000000000000" pitchFamily="18" charset="-120"/>
              </a:rPr>
              <a:t>，</a:t>
            </a:r>
            <a:r>
              <a:rPr lang="zh-TW" altLang="en-US" sz="2400" dirty="0" smtClean="0">
                <a:ea typeface="新細明體" panose="02020500000000000000" pitchFamily="18" charset="-120"/>
              </a:rPr>
              <a:t>卻</a:t>
            </a:r>
            <a:r>
              <a:rPr lang="zh-CN" altLang="en-US" sz="2400" dirty="0" smtClean="0">
                <a:ea typeface="新細明體" panose="02020500000000000000" pitchFamily="18" charset="-120"/>
              </a:rPr>
              <a:t>不</a:t>
            </a:r>
            <a:r>
              <a:rPr lang="zh-CN" altLang="en-US" sz="2400" dirty="0">
                <a:ea typeface="新細明體" panose="02020500000000000000" pitchFamily="18" charset="-120"/>
              </a:rPr>
              <a:t>及蠟燭只爲一個人發亮」</a:t>
            </a:r>
            <a:endParaRPr lang="en-US" altLang="zh-CN" sz="2400" dirty="0">
              <a:ea typeface="新細明體" panose="02020500000000000000" pitchFamily="18" charset="-120"/>
            </a:endParaRPr>
          </a:p>
          <a:p>
            <a:pPr marL="342900" indent="-342900">
              <a:lnSpc>
                <a:spcPct val="100000"/>
              </a:lnSpc>
              <a:buFont typeface="Arial" panose="020B0604020202020204" pitchFamily="34" charset="0"/>
              <a:buChar char="•"/>
            </a:pPr>
            <a:r>
              <a:rPr lang="en-US" altLang="zh-CN" sz="2400" dirty="0">
                <a:solidFill>
                  <a:srgbClr val="00B0F0"/>
                </a:solidFill>
                <a:ea typeface="新細明體" panose="02020500000000000000" pitchFamily="18" charset="-120"/>
              </a:rPr>
              <a:t>DNN</a:t>
            </a:r>
            <a:r>
              <a:rPr lang="en-US" altLang="zh-CN" sz="2400" dirty="0">
                <a:ea typeface="新細明體" panose="02020500000000000000" pitchFamily="18" charset="-120"/>
              </a:rPr>
              <a:t> </a:t>
            </a:r>
            <a:r>
              <a:rPr lang="zh-CN" altLang="en-US" sz="2400" dirty="0">
                <a:ea typeface="新細明體" panose="02020500000000000000" pitchFamily="18" charset="-120"/>
              </a:rPr>
              <a:t>特徵比</a:t>
            </a:r>
            <a:r>
              <a:rPr lang="en-US" altLang="zh-CN" sz="2400" dirty="0">
                <a:ea typeface="新細明體" panose="02020500000000000000" pitchFamily="18" charset="-120"/>
              </a:rPr>
              <a:t>MFCC </a:t>
            </a:r>
            <a:r>
              <a:rPr lang="zh-CN" altLang="en-US" sz="2400" dirty="0">
                <a:ea typeface="新細明體" panose="02020500000000000000" pitchFamily="18" charset="-120"/>
              </a:rPr>
              <a:t>特徵顯示出</a:t>
            </a:r>
            <a:r>
              <a:rPr lang="zh-CN" altLang="en-US" sz="2400" dirty="0" smtClean="0">
                <a:solidFill>
                  <a:srgbClr val="00B0F0"/>
                </a:solidFill>
                <a:ea typeface="新細明體" panose="02020500000000000000" pitchFamily="18" charset="-120"/>
              </a:rPr>
              <a:t>更</a:t>
            </a:r>
            <a:r>
              <a:rPr lang="zh-TW" altLang="en-US" sz="2400" dirty="0" smtClean="0">
                <a:solidFill>
                  <a:srgbClr val="00B0F0"/>
                </a:solidFill>
                <a:ea typeface="新細明體" panose="02020500000000000000" pitchFamily="18" charset="-120"/>
              </a:rPr>
              <a:t>強</a:t>
            </a:r>
            <a:r>
              <a:rPr lang="zh-CN" altLang="en-US" sz="2400" dirty="0" smtClean="0">
                <a:solidFill>
                  <a:srgbClr val="00B0F0"/>
                </a:solidFill>
                <a:ea typeface="新細明體" panose="02020500000000000000" pitchFamily="18" charset="-120"/>
              </a:rPr>
              <a:t>的</a:t>
            </a:r>
            <a:r>
              <a:rPr lang="zh-CN" altLang="en-US" sz="2400" dirty="0">
                <a:solidFill>
                  <a:srgbClr val="00B0F0"/>
                </a:solidFill>
                <a:ea typeface="新細明體" panose="02020500000000000000" pitchFamily="18" charset="-120"/>
              </a:rPr>
              <a:t>規律性</a:t>
            </a:r>
            <a:r>
              <a:rPr lang="zh-CN" altLang="en-US" sz="2400" dirty="0">
                <a:ea typeface="新細明體" panose="02020500000000000000" pitchFamily="18" charset="-120"/>
              </a:rPr>
              <a:t>，對音素的區分性更好</a:t>
            </a:r>
            <a:endParaRPr lang="en-US" altLang="zh-CN" sz="2400" dirty="0">
              <a:ea typeface="新細明體" panose="02020500000000000000" pitchFamily="18" charset="-120"/>
            </a:endParaRPr>
          </a:p>
          <a:p>
            <a:pPr marL="342900" indent="-342900">
              <a:lnSpc>
                <a:spcPct val="100000"/>
              </a:lnSpc>
              <a:buFont typeface="Arial" panose="020B0604020202020204" pitchFamily="34" charset="0"/>
              <a:buChar char="•"/>
            </a:pPr>
            <a:endParaRPr lang="en-US" altLang="zh-HK" sz="2400" dirty="0">
              <a:ea typeface="新細明體" panose="02020500000000000000" pitchFamily="18" charset="-120"/>
            </a:endParaRPr>
          </a:p>
          <a:p>
            <a:pPr marL="342900" indent="-342900">
              <a:lnSpc>
                <a:spcPct val="100000"/>
              </a:lnSpc>
              <a:buFont typeface="Arial" panose="020B0604020202020204" pitchFamily="34" charset="0"/>
              <a:buChar char="•"/>
            </a:pPr>
            <a:endParaRPr lang="zh-HK" altLang="en-US" sz="2400" dirty="0">
              <a:ea typeface="新細明體" panose="02020500000000000000" pitchFamily="18" charset="-120"/>
            </a:endParaRPr>
          </a:p>
        </p:txBody>
      </p:sp>
      <p:pic>
        <p:nvPicPr>
          <p:cNvPr id="8" name="圖片 7">
            <a:extLst>
              <a:ext uri="{FF2B5EF4-FFF2-40B4-BE49-F238E27FC236}">
                <a16:creationId xmlns:a16="http://schemas.microsoft.com/office/drawing/2014/main" id="{A2DA6CA1-583B-482E-90E5-459F1DB9BD3B}"/>
              </a:ext>
            </a:extLst>
          </p:cNvPr>
          <p:cNvPicPr>
            <a:picLocks noChangeAspect="1"/>
          </p:cNvPicPr>
          <p:nvPr/>
        </p:nvPicPr>
        <p:blipFill>
          <a:blip r:embed="rId2"/>
          <a:stretch>
            <a:fillRect/>
          </a:stretch>
        </p:blipFill>
        <p:spPr>
          <a:xfrm>
            <a:off x="5938335" y="457200"/>
            <a:ext cx="5547812" cy="6149257"/>
          </a:xfrm>
          <a:prstGeom prst="rect">
            <a:avLst/>
          </a:prstGeom>
        </p:spPr>
      </p:pic>
      <p:sp>
        <p:nvSpPr>
          <p:cNvPr id="10" name="文字方塊 9">
            <a:extLst>
              <a:ext uri="{FF2B5EF4-FFF2-40B4-BE49-F238E27FC236}">
                <a16:creationId xmlns:a16="http://schemas.microsoft.com/office/drawing/2014/main" id="{2A74967C-9D2D-42A4-B94E-ECFA51B9871C}"/>
              </a:ext>
            </a:extLst>
          </p:cNvPr>
          <p:cNvSpPr txBox="1"/>
          <p:nvPr/>
        </p:nvSpPr>
        <p:spPr>
          <a:xfrm>
            <a:off x="5352798" y="4948807"/>
            <a:ext cx="1171074" cy="369332"/>
          </a:xfrm>
          <a:prstGeom prst="rect">
            <a:avLst/>
          </a:prstGeom>
          <a:noFill/>
        </p:spPr>
        <p:txBody>
          <a:bodyPr wrap="square">
            <a:spAutoFit/>
          </a:bodyPr>
          <a:lstStyle/>
          <a:p>
            <a:r>
              <a:rPr lang="en-US" altLang="zh-CN" dirty="0">
                <a:latin typeface="新細明體" panose="02020500000000000000" pitchFamily="18" charset="-120"/>
              </a:rPr>
              <a:t>DNN</a:t>
            </a:r>
            <a:endParaRPr lang="zh-HK" altLang="en-US" dirty="0">
              <a:latin typeface="新細明體" panose="02020500000000000000" pitchFamily="18" charset="-120"/>
            </a:endParaRPr>
          </a:p>
        </p:txBody>
      </p:sp>
      <p:sp>
        <p:nvSpPr>
          <p:cNvPr id="12" name="文字方塊 11">
            <a:extLst>
              <a:ext uri="{FF2B5EF4-FFF2-40B4-BE49-F238E27FC236}">
                <a16:creationId xmlns:a16="http://schemas.microsoft.com/office/drawing/2014/main" id="{0F92BDEA-E666-41CF-A84A-207432E4AAC5}"/>
              </a:ext>
            </a:extLst>
          </p:cNvPr>
          <p:cNvSpPr txBox="1"/>
          <p:nvPr/>
        </p:nvSpPr>
        <p:spPr>
          <a:xfrm>
            <a:off x="5251157" y="1756611"/>
            <a:ext cx="946484" cy="369332"/>
          </a:xfrm>
          <a:prstGeom prst="rect">
            <a:avLst/>
          </a:prstGeom>
          <a:noFill/>
        </p:spPr>
        <p:txBody>
          <a:bodyPr wrap="square">
            <a:spAutoFit/>
          </a:bodyPr>
          <a:lstStyle/>
          <a:p>
            <a:r>
              <a:rPr lang="en-US" altLang="zh-CN" dirty="0">
                <a:latin typeface="新細明體" panose="02020500000000000000" pitchFamily="18" charset="-120"/>
              </a:rPr>
              <a:t>MFCC</a:t>
            </a:r>
            <a:endParaRPr lang="zh-HK" altLang="en-US" dirty="0">
              <a:latin typeface="新細明體" panose="02020500000000000000" pitchFamily="18" charset="-120"/>
            </a:endParaRPr>
          </a:p>
        </p:txBody>
      </p:sp>
    </p:spTree>
    <p:extLst>
      <p:ext uri="{BB962C8B-B14F-4D97-AF65-F5344CB8AC3E}">
        <p14:creationId xmlns:p14="http://schemas.microsoft.com/office/powerpoint/2010/main" val="420362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821940F-7A1D-4ACC-85B4-A932898A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2" name="Freeform: Shape 21">
            <a:extLst>
              <a:ext uri="{FF2B5EF4-FFF2-40B4-BE49-F238E27FC236}">
                <a16:creationId xmlns:a16="http://schemas.microsoft.com/office/drawing/2014/main" id="{16674508-81D3-48CF-96BF-7FC60EAA57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5" name="標題 4">
            <a:extLst>
              <a:ext uri="{FF2B5EF4-FFF2-40B4-BE49-F238E27FC236}">
                <a16:creationId xmlns:a16="http://schemas.microsoft.com/office/drawing/2014/main" id="{A9484F00-41A3-45D1-8441-448C9FA63BC8}"/>
              </a:ext>
            </a:extLst>
          </p:cNvPr>
          <p:cNvSpPr>
            <a:spLocks noGrp="1"/>
          </p:cNvSpPr>
          <p:nvPr>
            <p:ph type="title"/>
          </p:nvPr>
        </p:nvSpPr>
        <p:spPr>
          <a:xfrm>
            <a:off x="775084" y="596562"/>
            <a:ext cx="4784796" cy="1330840"/>
          </a:xfrm>
        </p:spPr>
        <p:txBody>
          <a:bodyPr>
            <a:normAutofit/>
          </a:bodyPr>
          <a:lstStyle/>
          <a:p>
            <a:r>
              <a:rPr lang="en-US" altLang="zh-HK" dirty="0">
                <a:ea typeface="新細明體" panose="02020500000000000000" pitchFamily="18" charset="-120"/>
              </a:rPr>
              <a:t>DNN </a:t>
            </a:r>
            <a:r>
              <a:rPr lang="zh-HK" altLang="en-US" dirty="0">
                <a:ea typeface="新細明體" panose="02020500000000000000" pitchFamily="18" charset="-120"/>
              </a:rPr>
              <a:t>靜態建模</a:t>
            </a:r>
          </a:p>
        </p:txBody>
      </p:sp>
      <p:sp>
        <p:nvSpPr>
          <p:cNvPr id="6" name="內容版面配置區 5">
            <a:extLst>
              <a:ext uri="{FF2B5EF4-FFF2-40B4-BE49-F238E27FC236}">
                <a16:creationId xmlns:a16="http://schemas.microsoft.com/office/drawing/2014/main" id="{F78471A5-DA3D-4BC1-AC6C-6AC81D345A3D}"/>
              </a:ext>
            </a:extLst>
          </p:cNvPr>
          <p:cNvSpPr>
            <a:spLocks noGrp="1"/>
          </p:cNvSpPr>
          <p:nvPr>
            <p:ph idx="1"/>
          </p:nvPr>
        </p:nvSpPr>
        <p:spPr>
          <a:xfrm>
            <a:off x="775083" y="2127426"/>
            <a:ext cx="5406641" cy="4730573"/>
          </a:xfrm>
        </p:spPr>
        <p:txBody>
          <a:bodyPr>
            <a:normAutofit/>
          </a:bodyPr>
          <a:lstStyle/>
          <a:p>
            <a:pPr>
              <a:lnSpc>
                <a:spcPct val="100000"/>
              </a:lnSpc>
            </a:pPr>
            <a:r>
              <a:rPr lang="en-US" altLang="zh-CN" sz="2400" dirty="0">
                <a:ea typeface="新細明體" panose="02020500000000000000" pitchFamily="18" charset="-120"/>
              </a:rPr>
              <a:t>GMM </a:t>
            </a:r>
            <a:r>
              <a:rPr lang="zh-CN" altLang="en-US" sz="2400" dirty="0">
                <a:ea typeface="新細明體" panose="02020500000000000000" pitchFamily="18" charset="-120"/>
              </a:rPr>
              <a:t>的顯著缺點：</a:t>
            </a:r>
            <a:endParaRPr lang="en-US" altLang="zh-CN" sz="2400" dirty="0">
              <a:ea typeface="新細明體" panose="02020500000000000000" pitchFamily="18" charset="-120"/>
            </a:endParaRPr>
          </a:p>
          <a:p>
            <a:pPr marL="914400" lvl="1" indent="-457200">
              <a:lnSpc>
                <a:spcPct val="100000"/>
              </a:lnSpc>
              <a:buFont typeface="+mj-lt"/>
              <a:buAutoNum type="arabicPeriod"/>
            </a:pPr>
            <a:r>
              <a:rPr lang="zh-CN" altLang="en-US" dirty="0">
                <a:ea typeface="新細明體" panose="02020500000000000000" pitchFamily="18" charset="-120"/>
              </a:rPr>
              <a:t>對</a:t>
            </a:r>
            <a:r>
              <a:rPr lang="zh-CN" altLang="en-US" dirty="0">
                <a:solidFill>
                  <a:schemeClr val="accent1"/>
                </a:solidFill>
                <a:ea typeface="新細明體" panose="02020500000000000000" pitchFamily="18" charset="-120"/>
              </a:rPr>
              <a:t>複雜發音</a:t>
            </a:r>
            <a:r>
              <a:rPr lang="zh-CN" altLang="en-US" dirty="0">
                <a:ea typeface="新細明體" panose="02020500000000000000" pitchFamily="18" charset="-120"/>
              </a:rPr>
              <a:t>需要大量高斯分佈才能實現較好的描述，</a:t>
            </a:r>
            <a:r>
              <a:rPr lang="zh-CN" altLang="en-US" dirty="0">
                <a:solidFill>
                  <a:schemeClr val="accent1"/>
                </a:solidFill>
                <a:ea typeface="新細明體" panose="02020500000000000000" pitchFamily="18" charset="-120"/>
              </a:rPr>
              <a:t>效率不高</a:t>
            </a:r>
            <a:endParaRPr lang="en-US" altLang="zh-CN" dirty="0">
              <a:solidFill>
                <a:schemeClr val="accent1"/>
              </a:solidFill>
              <a:ea typeface="新細明體" panose="02020500000000000000" pitchFamily="18" charset="-120"/>
            </a:endParaRPr>
          </a:p>
          <a:p>
            <a:pPr marL="914400" lvl="1" indent="-457200">
              <a:lnSpc>
                <a:spcPct val="100000"/>
              </a:lnSpc>
              <a:buFont typeface="+mj-lt"/>
              <a:buAutoNum type="arabicPeriod"/>
            </a:pPr>
            <a:r>
              <a:rPr lang="zh-CN" altLang="en-US" dirty="0">
                <a:ea typeface="新細明體" panose="02020500000000000000" pitchFamily="18" charset="-120"/>
              </a:rPr>
              <a:t>僅關注對發音本身的描述，</a:t>
            </a:r>
            <a:r>
              <a:rPr lang="zh-CN" altLang="en-US" dirty="0">
                <a:solidFill>
                  <a:schemeClr val="accent1"/>
                </a:solidFill>
                <a:ea typeface="新細明體" panose="02020500000000000000" pitchFamily="18" charset="-120"/>
              </a:rPr>
              <a:t>不關心不同發音之間的區分性</a:t>
            </a:r>
            <a:endParaRPr lang="en-US" altLang="zh-CN" dirty="0">
              <a:solidFill>
                <a:schemeClr val="accent1"/>
              </a:solidFill>
              <a:ea typeface="新細明體" panose="02020500000000000000" pitchFamily="18" charset="-120"/>
            </a:endParaRPr>
          </a:p>
          <a:p>
            <a:pPr>
              <a:lnSpc>
                <a:spcPct val="100000"/>
              </a:lnSpc>
            </a:pPr>
            <a:r>
              <a:rPr lang="en-US" altLang="zh-CN" sz="2400" dirty="0">
                <a:ea typeface="新細明體" panose="02020500000000000000" pitchFamily="18" charset="-120"/>
              </a:rPr>
              <a:t>DNN</a:t>
            </a:r>
            <a:r>
              <a:rPr lang="zh-CN" altLang="en-US" sz="2400" dirty="0">
                <a:ea typeface="新細明體" panose="02020500000000000000" pitchFamily="18" charset="-120"/>
              </a:rPr>
              <a:t>能彌補上述缺陷，取代</a:t>
            </a:r>
            <a:r>
              <a:rPr lang="en-US" altLang="zh-CN" sz="2400" dirty="0">
                <a:ea typeface="新細明體" panose="02020500000000000000" pitchFamily="18" charset="-120"/>
              </a:rPr>
              <a:t>GMM </a:t>
            </a:r>
            <a:endParaRPr lang="en-US" altLang="zh-CN" sz="2400" dirty="0">
              <a:ea typeface="新細明體" panose="02020500000000000000" pitchFamily="18" charset="-120"/>
              <a:sym typeface="Wingdings" panose="05000000000000000000" pitchFamily="2" charset="2"/>
            </a:endParaRPr>
          </a:p>
          <a:p>
            <a:pPr>
              <a:lnSpc>
                <a:spcPct val="100000"/>
              </a:lnSpc>
              <a:buFont typeface="Wingdings" panose="05000000000000000000" pitchFamily="2" charset="2"/>
              <a:buChar char="ü"/>
            </a:pPr>
            <a:r>
              <a:rPr lang="en-US" altLang="zh-HK" sz="2400" b="1" dirty="0">
                <a:solidFill>
                  <a:schemeClr val="accent1"/>
                </a:solidFill>
                <a:ea typeface="新細明體" panose="02020500000000000000" pitchFamily="18" charset="-120"/>
              </a:rPr>
              <a:t>DNN-HMM </a:t>
            </a:r>
            <a:r>
              <a:rPr lang="zh-HK" altLang="en-US" sz="2400" b="1" dirty="0">
                <a:solidFill>
                  <a:schemeClr val="accent1"/>
                </a:solidFill>
                <a:ea typeface="新細明體" panose="02020500000000000000" pitchFamily="18" charset="-120"/>
              </a:rPr>
              <a:t>模型</a:t>
            </a:r>
            <a:endParaRPr lang="en-US" altLang="zh-HK" sz="2400" b="1" dirty="0">
              <a:solidFill>
                <a:schemeClr val="accent1"/>
              </a:solidFill>
              <a:ea typeface="新細明體" panose="02020500000000000000" pitchFamily="18" charset="-120"/>
            </a:endParaRPr>
          </a:p>
          <a:p>
            <a:pPr>
              <a:lnSpc>
                <a:spcPct val="100000"/>
              </a:lnSpc>
            </a:pPr>
            <a:r>
              <a:rPr lang="en-US" altLang="zh-CN" sz="2400" dirty="0">
                <a:ea typeface="新細明體" panose="02020500000000000000" pitchFamily="18" charset="-120"/>
              </a:rPr>
              <a:t>DNN-HMM </a:t>
            </a:r>
            <a:r>
              <a:rPr lang="zh-CN" altLang="en-US" sz="2400" dirty="0">
                <a:ea typeface="新細明體" panose="02020500000000000000" pitchFamily="18" charset="-120"/>
              </a:rPr>
              <a:t>模型將 </a:t>
            </a:r>
            <a:r>
              <a:rPr lang="en-US" altLang="zh-CN" sz="2400" dirty="0">
                <a:ea typeface="新細明體" panose="02020500000000000000" pitchFamily="18" charset="-120"/>
              </a:rPr>
              <a:t>DNN </a:t>
            </a:r>
            <a:r>
              <a:rPr lang="zh-CN" altLang="en-US" sz="2400" dirty="0">
                <a:ea typeface="新細明體" panose="02020500000000000000" pitchFamily="18" charset="-120"/>
              </a:rPr>
              <a:t>特徵提取和 </a:t>
            </a:r>
            <a:r>
              <a:rPr lang="en-US" altLang="zh-CN" sz="2400" dirty="0">
                <a:ea typeface="新細明體" panose="02020500000000000000" pitchFamily="18" charset="-120"/>
              </a:rPr>
              <a:t>DNN </a:t>
            </a:r>
            <a:r>
              <a:rPr lang="zh-CN" altLang="en-US" sz="2400" dirty="0">
                <a:ea typeface="新細明體" panose="02020500000000000000" pitchFamily="18" charset="-120"/>
              </a:rPr>
              <a:t>的靜態建模合併成了一個網絡  </a:t>
            </a:r>
            <a:r>
              <a:rPr lang="en-US" altLang="zh-CN" sz="2400" dirty="0">
                <a:ea typeface="新細明體" panose="02020500000000000000" pitchFamily="18" charset="-120"/>
                <a:sym typeface="Wingdings" panose="05000000000000000000" pitchFamily="2" charset="2"/>
              </a:rPr>
              <a:t></a:t>
            </a:r>
            <a:r>
              <a:rPr lang="zh-CN" altLang="en-US" sz="2400" dirty="0">
                <a:ea typeface="新細明體" panose="02020500000000000000" pitchFamily="18" charset="-120"/>
              </a:rPr>
              <a:t>沒有單獨的特徵提取過程。</a:t>
            </a:r>
            <a:endParaRPr lang="zh-HK" altLang="en-US" sz="2400" dirty="0">
              <a:ea typeface="新細明體" panose="02020500000000000000" pitchFamily="18" charset="-120"/>
            </a:endParaRPr>
          </a:p>
        </p:txBody>
      </p:sp>
      <p:pic>
        <p:nvPicPr>
          <p:cNvPr id="15" name="圖片 14">
            <a:extLst>
              <a:ext uri="{FF2B5EF4-FFF2-40B4-BE49-F238E27FC236}">
                <a16:creationId xmlns:a16="http://schemas.microsoft.com/office/drawing/2014/main" id="{AE5F07E3-932A-4A16-8827-23898DD12050}"/>
              </a:ext>
            </a:extLst>
          </p:cNvPr>
          <p:cNvPicPr>
            <a:picLocks noChangeAspect="1"/>
          </p:cNvPicPr>
          <p:nvPr/>
        </p:nvPicPr>
        <p:blipFill>
          <a:blip r:embed="rId2"/>
          <a:stretch>
            <a:fillRect/>
          </a:stretch>
        </p:blipFill>
        <p:spPr>
          <a:xfrm>
            <a:off x="6880610" y="1349620"/>
            <a:ext cx="4737650" cy="4180975"/>
          </a:xfrm>
          <a:prstGeom prst="rect">
            <a:avLst/>
          </a:prstGeom>
        </p:spPr>
      </p:pic>
    </p:spTree>
    <p:extLst>
      <p:ext uri="{BB962C8B-B14F-4D97-AF65-F5344CB8AC3E}">
        <p14:creationId xmlns:p14="http://schemas.microsoft.com/office/powerpoint/2010/main" val="19290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E7DDF66C-88B5-4751-9E4A-3DC7386A8376}"/>
              </a:ext>
            </a:extLst>
          </p:cNvPr>
          <p:cNvSpPr>
            <a:spLocks noGrp="1"/>
          </p:cNvSpPr>
          <p:nvPr>
            <p:ph type="title"/>
          </p:nvPr>
        </p:nvSpPr>
        <p:spPr>
          <a:xfrm>
            <a:off x="589560" y="856180"/>
            <a:ext cx="4560584" cy="1128068"/>
          </a:xfrm>
        </p:spPr>
        <p:txBody>
          <a:bodyPr anchor="ctr">
            <a:normAutofit/>
          </a:bodyPr>
          <a:lstStyle/>
          <a:p>
            <a:r>
              <a:rPr lang="zh-HK" altLang="en-US" sz="4000" dirty="0">
                <a:ea typeface="新細明體" panose="02020500000000000000" pitchFamily="18" charset="-120"/>
              </a:rPr>
              <a:t>語音的產生</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4" name="Rectangle 13">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3" name="內容版面配置區 2">
            <a:extLst>
              <a:ext uri="{FF2B5EF4-FFF2-40B4-BE49-F238E27FC236}">
                <a16:creationId xmlns:a16="http://schemas.microsoft.com/office/drawing/2014/main" id="{84E18A5F-2369-4AB3-BC9E-484F66D24B94}"/>
              </a:ext>
            </a:extLst>
          </p:cNvPr>
          <p:cNvSpPr>
            <a:spLocks noGrp="1"/>
          </p:cNvSpPr>
          <p:nvPr>
            <p:ph idx="1"/>
          </p:nvPr>
        </p:nvSpPr>
        <p:spPr>
          <a:xfrm>
            <a:off x="563193" y="2130365"/>
            <a:ext cx="4559425" cy="4382729"/>
          </a:xfrm>
        </p:spPr>
        <p:txBody>
          <a:bodyPr anchor="ctr">
            <a:normAutofit/>
          </a:bodyPr>
          <a:lstStyle/>
          <a:p>
            <a:r>
              <a:rPr lang="zh-HK" altLang="en-US" sz="2000" dirty="0">
                <a:solidFill>
                  <a:srgbClr val="00B0F0"/>
                </a:solidFill>
                <a:ea typeface="新細明體" panose="02020500000000000000" pitchFamily="18" charset="-120"/>
              </a:rPr>
              <a:t>激勵</a:t>
            </a:r>
            <a:r>
              <a:rPr lang="en-US" altLang="zh-HK" sz="2000" dirty="0">
                <a:solidFill>
                  <a:srgbClr val="00B0F0"/>
                </a:solidFill>
                <a:ea typeface="新細明體" panose="02020500000000000000" pitchFamily="18" charset="-120"/>
              </a:rPr>
              <a:t>—</a:t>
            </a:r>
            <a:r>
              <a:rPr lang="zh-HK" altLang="en-US" sz="2000" dirty="0">
                <a:solidFill>
                  <a:srgbClr val="00B0F0"/>
                </a:solidFill>
                <a:ea typeface="新細明體" panose="02020500000000000000" pitchFamily="18" charset="-120"/>
              </a:rPr>
              <a:t>調製模型</a:t>
            </a:r>
            <a:endParaRPr lang="en-US" altLang="zh-HK" sz="2000" dirty="0">
              <a:solidFill>
                <a:srgbClr val="00B0F0"/>
              </a:solidFill>
              <a:ea typeface="新細明體" panose="02020500000000000000" pitchFamily="18" charset="-120"/>
            </a:endParaRPr>
          </a:p>
          <a:p>
            <a:r>
              <a:rPr lang="zh-CN" altLang="en-US" sz="2000" dirty="0">
                <a:ea typeface="新細明體" panose="02020500000000000000" pitchFamily="18" charset="-120"/>
              </a:rPr>
              <a:t>由肺部產生氣流，通過喉頭時衝擊聲帶，使聲帶產生振動（</a:t>
            </a:r>
            <a:r>
              <a:rPr lang="zh-CN" altLang="en-US" sz="2000" dirty="0">
                <a:solidFill>
                  <a:srgbClr val="00B0F0"/>
                </a:solidFill>
                <a:ea typeface="新細明體" panose="02020500000000000000" pitchFamily="18" charset="-120"/>
              </a:rPr>
              <a:t>激勵</a:t>
            </a:r>
            <a:r>
              <a:rPr lang="zh-CN" altLang="en-US" sz="2000" dirty="0">
                <a:ea typeface="新細明體" panose="02020500000000000000" pitchFamily="18" charset="-120"/>
              </a:rPr>
              <a:t>）</a:t>
            </a:r>
            <a:endParaRPr lang="en-US" altLang="zh-CN" sz="2000" dirty="0">
              <a:ea typeface="新細明體" panose="02020500000000000000" pitchFamily="18" charset="-120"/>
            </a:endParaRPr>
          </a:p>
          <a:p>
            <a:r>
              <a:rPr lang="zh-CN" altLang="en-US" sz="2000" dirty="0">
                <a:ea typeface="新細明體" panose="02020500000000000000" pitchFamily="18" charset="-120"/>
              </a:rPr>
              <a:t>聲帶振動引起氣流疏密變化，並在口腔和鼻腔中産生共鳴，共鳴會導致氣流的疏密模式發生變化（</a:t>
            </a:r>
            <a:r>
              <a:rPr lang="zh-CN" altLang="en-US" sz="2000" dirty="0">
                <a:solidFill>
                  <a:srgbClr val="00B0F0"/>
                </a:solidFill>
                <a:ea typeface="新細明體" panose="02020500000000000000" pitchFamily="18" charset="-120"/>
              </a:rPr>
              <a:t>調制</a:t>
            </a:r>
            <a:r>
              <a:rPr lang="zh-CN" altLang="en-US" sz="2000" dirty="0">
                <a:ea typeface="新細明體" panose="02020500000000000000" pitchFamily="18" charset="-120"/>
              </a:rPr>
              <a:t>）</a:t>
            </a:r>
            <a:endParaRPr lang="en-US" altLang="zh-CN" sz="2000" dirty="0">
              <a:ea typeface="新細明體" panose="02020500000000000000" pitchFamily="18" charset="-120"/>
            </a:endParaRPr>
          </a:p>
          <a:p>
            <a:r>
              <a:rPr lang="zh-CN" altLang="en-US" sz="2000" dirty="0">
                <a:ea typeface="新細明體" panose="02020500000000000000" pitchFamily="18" charset="-120"/>
              </a:rPr>
              <a:t>疏密相間的模式由口唇輻射出來，産生我們聽到的語音</a:t>
            </a:r>
            <a:endParaRPr lang="en-US" altLang="zh-CN" sz="2000" dirty="0">
              <a:ea typeface="新細明體" panose="02020500000000000000" pitchFamily="18" charset="-120"/>
            </a:endParaRPr>
          </a:p>
          <a:p>
            <a:r>
              <a:rPr lang="zh-CN" altLang="en-US" sz="2000" dirty="0">
                <a:ea typeface="新細明體" panose="02020500000000000000" pitchFamily="18" charset="-120"/>
              </a:rPr>
              <a:t>當</a:t>
            </a:r>
            <a:r>
              <a:rPr lang="zh-CN" altLang="en-US" sz="2000" dirty="0">
                <a:solidFill>
                  <a:srgbClr val="00B0F0"/>
                </a:solidFill>
                <a:ea typeface="新細明體" panose="02020500000000000000" pitchFamily="18" charset="-120"/>
              </a:rPr>
              <a:t>分析發音</a:t>
            </a:r>
            <a:r>
              <a:rPr lang="zh-CN" altLang="en-US" sz="2000" dirty="0">
                <a:ea typeface="新細明體" panose="02020500000000000000" pitchFamily="18" charset="-120"/>
              </a:rPr>
              <a:t>內容時應更關注</a:t>
            </a:r>
            <a:r>
              <a:rPr lang="zh-CN" altLang="en-US" sz="2000" dirty="0">
                <a:solidFill>
                  <a:srgbClr val="00B0F0"/>
                </a:solidFill>
                <a:ea typeface="新細明體" panose="02020500000000000000" pitchFamily="18" charset="-120"/>
              </a:rPr>
              <a:t>聲道調制</a:t>
            </a:r>
            <a:r>
              <a:rPr lang="zh-CN" altLang="en-US" sz="2000" dirty="0">
                <a:ea typeface="新細明體" panose="02020500000000000000" pitchFamily="18" charset="-120"/>
              </a:rPr>
              <a:t>，而在</a:t>
            </a:r>
            <a:r>
              <a:rPr lang="zh-CN" altLang="en-US" sz="2000" dirty="0">
                <a:solidFill>
                  <a:schemeClr val="accent2">
                    <a:lumMod val="75000"/>
                  </a:schemeClr>
                </a:solidFill>
                <a:ea typeface="新細明體" panose="02020500000000000000" pitchFamily="18" charset="-120"/>
              </a:rPr>
              <a:t>分析情緒變化</a:t>
            </a:r>
            <a:r>
              <a:rPr lang="zh-CN" altLang="en-US" sz="2000" dirty="0">
                <a:ea typeface="新細明體" panose="02020500000000000000" pitchFamily="18" charset="-120"/>
              </a:rPr>
              <a:t>時則應更關注</a:t>
            </a:r>
            <a:r>
              <a:rPr lang="zh-CN" altLang="en-US" sz="2000" dirty="0">
                <a:solidFill>
                  <a:schemeClr val="accent2">
                    <a:lumMod val="75000"/>
                  </a:schemeClr>
                </a:solidFill>
                <a:ea typeface="新細明體" panose="02020500000000000000" pitchFamily="18" charset="-120"/>
              </a:rPr>
              <a:t>聲帶激勵</a:t>
            </a:r>
            <a:r>
              <a:rPr lang="zh-CN" altLang="en-US" sz="2000" dirty="0">
                <a:ea typeface="新細明體" panose="02020500000000000000" pitchFamily="18" charset="-120"/>
              </a:rPr>
              <a:t>的變化。</a:t>
            </a:r>
            <a:endParaRPr lang="zh-HK" altLang="en-US" sz="2000" dirty="0">
              <a:ea typeface="新細明體" panose="02020500000000000000" pitchFamily="18" charset="-12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0" name="Rectangle 19">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pic>
        <p:nvPicPr>
          <p:cNvPr id="5" name="圖片 4">
            <a:extLst>
              <a:ext uri="{FF2B5EF4-FFF2-40B4-BE49-F238E27FC236}">
                <a16:creationId xmlns:a16="http://schemas.microsoft.com/office/drawing/2014/main" id="{AB433209-6875-4470-BD7A-2DDD4E267351}"/>
              </a:ext>
            </a:extLst>
          </p:cNvPr>
          <p:cNvPicPr>
            <a:picLocks noChangeAspect="1"/>
          </p:cNvPicPr>
          <p:nvPr/>
        </p:nvPicPr>
        <p:blipFill rotWithShape="1">
          <a:blip r:embed="rId2"/>
          <a:srcRect r="3901" b="2"/>
          <a:stretch/>
        </p:blipFill>
        <p:spPr>
          <a:xfrm>
            <a:off x="5977788" y="799352"/>
            <a:ext cx="5425410" cy="5259296"/>
          </a:xfrm>
          <a:prstGeom prst="rect">
            <a:avLst/>
          </a:prstGeom>
        </p:spPr>
      </p:pic>
    </p:spTree>
    <p:extLst>
      <p:ext uri="{BB962C8B-B14F-4D97-AF65-F5344CB8AC3E}">
        <p14:creationId xmlns:p14="http://schemas.microsoft.com/office/powerpoint/2010/main" val="3247489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E3596DD-156A-473E-9BB3-C6A29F7574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5" name="Freeform: Shape 11">
            <a:extLst>
              <a:ext uri="{FF2B5EF4-FFF2-40B4-BE49-F238E27FC236}">
                <a16:creationId xmlns:a16="http://schemas.microsoft.com/office/drawing/2014/main" id="{2C46C4D6-C474-4E92-B52E-944C1118F7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8DC0F85C-8D63-4A93-8656-10027C5EC0BA}"/>
              </a:ext>
            </a:extLst>
          </p:cNvPr>
          <p:cNvSpPr>
            <a:spLocks noGrp="1"/>
          </p:cNvSpPr>
          <p:nvPr>
            <p:ph type="title"/>
          </p:nvPr>
        </p:nvSpPr>
        <p:spPr>
          <a:xfrm>
            <a:off x="838201" y="643467"/>
            <a:ext cx="3888526" cy="1800526"/>
          </a:xfrm>
        </p:spPr>
        <p:txBody>
          <a:bodyPr>
            <a:normAutofit/>
          </a:bodyPr>
          <a:lstStyle/>
          <a:p>
            <a:r>
              <a:rPr lang="en-US" altLang="zh-HK" dirty="0">
                <a:ea typeface="新細明體" panose="02020500000000000000" pitchFamily="18" charset="-120"/>
              </a:rPr>
              <a:t>RNN </a:t>
            </a:r>
            <a:r>
              <a:rPr lang="zh-HK" altLang="en-US" dirty="0">
                <a:ea typeface="新細明體" panose="02020500000000000000" pitchFamily="18" charset="-120"/>
              </a:rPr>
              <a:t>動態建模</a:t>
            </a:r>
          </a:p>
        </p:txBody>
      </p:sp>
      <p:sp>
        <p:nvSpPr>
          <p:cNvPr id="3" name="內容版面配置區 2">
            <a:extLst>
              <a:ext uri="{FF2B5EF4-FFF2-40B4-BE49-F238E27FC236}">
                <a16:creationId xmlns:a16="http://schemas.microsoft.com/office/drawing/2014/main" id="{CD7C2E94-463C-425D-A54F-B00B5E3B7386}"/>
              </a:ext>
            </a:extLst>
          </p:cNvPr>
          <p:cNvSpPr>
            <a:spLocks noGrp="1"/>
          </p:cNvSpPr>
          <p:nvPr>
            <p:ph idx="1"/>
          </p:nvPr>
        </p:nvSpPr>
        <p:spPr>
          <a:xfrm>
            <a:off x="838201" y="2443993"/>
            <a:ext cx="4295273" cy="3553581"/>
          </a:xfrm>
        </p:spPr>
        <p:txBody>
          <a:bodyPr>
            <a:normAutofit/>
          </a:bodyPr>
          <a:lstStyle/>
          <a:p>
            <a:pPr>
              <a:lnSpc>
                <a:spcPct val="100000"/>
              </a:lnSpc>
              <a:spcBef>
                <a:spcPts val="1800"/>
              </a:spcBef>
            </a:pPr>
            <a:r>
              <a:rPr lang="en-US" altLang="zh-CN" sz="2400" dirty="0">
                <a:solidFill>
                  <a:srgbClr val="00B0F0"/>
                </a:solidFill>
                <a:ea typeface="新細明體" panose="02020500000000000000" pitchFamily="18" charset="-120"/>
              </a:rPr>
              <a:t>HMM </a:t>
            </a:r>
            <a:r>
              <a:rPr lang="zh-CN" altLang="en-US" sz="2400" dirty="0">
                <a:solidFill>
                  <a:srgbClr val="00B0F0"/>
                </a:solidFill>
                <a:ea typeface="新細明體" panose="02020500000000000000" pitchFamily="18" charset="-120"/>
              </a:rPr>
              <a:t>模型</a:t>
            </a:r>
            <a:r>
              <a:rPr lang="zh-CN" altLang="en-US" sz="2400" dirty="0">
                <a:ea typeface="新細明體" panose="02020500000000000000" pitchFamily="18" charset="-120"/>
              </a:rPr>
              <a:t>：把語音的發展過程簡化爲一些離散狀態的序列 </a:t>
            </a:r>
            <a:r>
              <a:rPr lang="en-US" altLang="zh-CN" sz="2400" dirty="0">
                <a:ea typeface="新細明體" panose="02020500000000000000" pitchFamily="18" charset="-120"/>
                <a:sym typeface="Wingdings" panose="05000000000000000000" pitchFamily="2" charset="2"/>
              </a:rPr>
              <a:t> </a:t>
            </a:r>
            <a:r>
              <a:rPr lang="zh-CN" altLang="en-US" sz="2400" dirty="0">
                <a:solidFill>
                  <a:srgbClr val="00B0F0"/>
                </a:solidFill>
                <a:ea typeface="新細明體" panose="02020500000000000000" pitchFamily="18" charset="-120"/>
              </a:rPr>
              <a:t>不符合發音是連續變動的過程</a:t>
            </a:r>
            <a:r>
              <a:rPr lang="en-US" altLang="zh-CN" sz="2400" dirty="0">
                <a:ea typeface="新細明體" panose="02020500000000000000" pitchFamily="18" charset="-120"/>
              </a:rPr>
              <a:t> </a:t>
            </a:r>
            <a:r>
              <a:rPr lang="en-US" altLang="zh-CN" sz="2400" dirty="0">
                <a:ea typeface="新細明體" panose="02020500000000000000" pitchFamily="18" charset="-120"/>
                <a:sym typeface="Wingdings" panose="05000000000000000000" pitchFamily="2" charset="2"/>
              </a:rPr>
              <a:t> </a:t>
            </a:r>
            <a:r>
              <a:rPr lang="zh-CN" altLang="en-US" sz="2400" dirty="0">
                <a:ea typeface="新細明體" panose="02020500000000000000" pitchFamily="18" charset="-120"/>
                <a:sym typeface="Wingdings" panose="05000000000000000000" pitchFamily="2" charset="2"/>
              </a:rPr>
              <a:t>以</a:t>
            </a:r>
            <a:r>
              <a:rPr lang="zh-CN" altLang="en-US" sz="2400" dirty="0">
                <a:ea typeface="新細明體" panose="02020500000000000000" pitchFamily="18" charset="-120"/>
              </a:rPr>
              <a:t>遞歸神經網絡（</a:t>
            </a:r>
            <a:r>
              <a:rPr lang="en-US" altLang="zh-CN" sz="2400" dirty="0">
                <a:ea typeface="新細明體" panose="02020500000000000000" pitchFamily="18" charset="-120"/>
              </a:rPr>
              <a:t>RNN</a:t>
            </a:r>
            <a:r>
              <a:rPr lang="zh-CN" altLang="en-US" sz="2400" dirty="0">
                <a:ea typeface="新細明體" panose="02020500000000000000" pitchFamily="18" charset="-120"/>
              </a:rPr>
              <a:t>）代替</a:t>
            </a:r>
            <a:endParaRPr lang="en-US" altLang="zh-CN" sz="2400" dirty="0">
              <a:ea typeface="新細明體" panose="02020500000000000000" pitchFamily="18" charset="-120"/>
            </a:endParaRPr>
          </a:p>
          <a:p>
            <a:pPr>
              <a:lnSpc>
                <a:spcPct val="100000"/>
              </a:lnSpc>
              <a:spcBef>
                <a:spcPts val="1800"/>
              </a:spcBef>
            </a:pPr>
            <a:r>
              <a:rPr lang="en-US" altLang="zh-CN" sz="2400" dirty="0">
                <a:ea typeface="新細明體" panose="02020500000000000000" pitchFamily="18" charset="-120"/>
              </a:rPr>
              <a:t>RNN</a:t>
            </a:r>
            <a:r>
              <a:rPr lang="zh-CN" altLang="en-US" sz="2400" dirty="0">
                <a:ea typeface="新細明體" panose="02020500000000000000" pitchFamily="18" charset="-120"/>
              </a:rPr>
              <a:t>在節點上加入了一個反饋連接，</a:t>
            </a:r>
            <a:r>
              <a:rPr lang="zh-CN" altLang="en-US" sz="2400" dirty="0">
                <a:solidFill>
                  <a:srgbClr val="00B0F0"/>
                </a:solidFill>
                <a:ea typeface="新細明體" panose="02020500000000000000" pitchFamily="18" charset="-120"/>
              </a:rPr>
              <a:t>接受上一刻的信息</a:t>
            </a:r>
            <a:r>
              <a:rPr lang="zh-CN" altLang="en-US" sz="2400" dirty="0">
                <a:ea typeface="新細明體" panose="02020500000000000000" pitchFamily="18" charset="-120"/>
              </a:rPr>
              <a:t>，因此具有</a:t>
            </a:r>
            <a:r>
              <a:rPr lang="zh-CN" altLang="en-US" sz="2400" dirty="0">
                <a:solidFill>
                  <a:srgbClr val="00B0F0"/>
                </a:solidFill>
                <a:ea typeface="新細明體" panose="02020500000000000000" pitchFamily="18" charset="-120"/>
              </a:rPr>
              <a:t>記憶功能</a:t>
            </a:r>
            <a:endParaRPr lang="en-US" altLang="zh-CN" sz="2400" dirty="0">
              <a:solidFill>
                <a:srgbClr val="00B0F0"/>
              </a:solidFill>
              <a:ea typeface="新細明體" panose="02020500000000000000" pitchFamily="18" charset="-120"/>
            </a:endParaRPr>
          </a:p>
          <a:p>
            <a:pPr>
              <a:lnSpc>
                <a:spcPct val="100000"/>
              </a:lnSpc>
              <a:spcBef>
                <a:spcPts val="1800"/>
              </a:spcBef>
            </a:pPr>
            <a:endParaRPr lang="zh-HK" altLang="en-US" sz="2400" dirty="0">
              <a:ea typeface="新細明體" panose="02020500000000000000" pitchFamily="18" charset="-120"/>
            </a:endParaRPr>
          </a:p>
        </p:txBody>
      </p:sp>
      <p:pic>
        <p:nvPicPr>
          <p:cNvPr id="5" name="圖片 4">
            <a:extLst>
              <a:ext uri="{FF2B5EF4-FFF2-40B4-BE49-F238E27FC236}">
                <a16:creationId xmlns:a16="http://schemas.microsoft.com/office/drawing/2014/main" id="{2147B7BB-E03E-4B8B-A441-948631149170}"/>
              </a:ext>
            </a:extLst>
          </p:cNvPr>
          <p:cNvPicPr>
            <a:picLocks noChangeAspect="1"/>
          </p:cNvPicPr>
          <p:nvPr/>
        </p:nvPicPr>
        <p:blipFill rotWithShape="1">
          <a:blip r:embed="rId2"/>
          <a:srcRect l="7752"/>
          <a:stretch/>
        </p:blipFill>
        <p:spPr>
          <a:xfrm>
            <a:off x="5724023" y="1796395"/>
            <a:ext cx="6339777" cy="3608109"/>
          </a:xfrm>
          <a:prstGeom prst="rect">
            <a:avLst/>
          </a:prstGeom>
        </p:spPr>
      </p:pic>
    </p:spTree>
    <p:extLst>
      <p:ext uri="{BB962C8B-B14F-4D97-AF65-F5344CB8AC3E}">
        <p14:creationId xmlns:p14="http://schemas.microsoft.com/office/powerpoint/2010/main" val="267830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2" name="Freeform: Shape 11">
            <a:extLst>
              <a:ext uri="{FF2B5EF4-FFF2-40B4-BE49-F238E27FC236}">
                <a16:creationId xmlns:a16="http://schemas.microsoft.com/office/drawing/2014/main" id="{2C46C4D6-C474-4E92-B52E-944C1118F7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A8990D01-E8E8-4B72-8C8E-0C4966A62F40}"/>
              </a:ext>
            </a:extLst>
          </p:cNvPr>
          <p:cNvSpPr>
            <a:spLocks noGrp="1"/>
          </p:cNvSpPr>
          <p:nvPr>
            <p:ph type="title"/>
          </p:nvPr>
        </p:nvSpPr>
        <p:spPr>
          <a:xfrm>
            <a:off x="838200" y="643467"/>
            <a:ext cx="4705350" cy="1800526"/>
          </a:xfrm>
        </p:spPr>
        <p:txBody>
          <a:bodyPr>
            <a:normAutofit/>
          </a:bodyPr>
          <a:lstStyle/>
          <a:p>
            <a:r>
              <a:rPr lang="en-US" altLang="zh-HK" sz="4100" dirty="0">
                <a:ea typeface="新細明體" panose="02020500000000000000" pitchFamily="18" charset="-120"/>
              </a:rPr>
              <a:t>DNN-RNN</a:t>
            </a:r>
            <a:r>
              <a:rPr lang="zh-CN" altLang="en-US" sz="4100" dirty="0">
                <a:ea typeface="新細明體" panose="02020500000000000000" pitchFamily="18" charset="-120"/>
              </a:rPr>
              <a:t>：</a:t>
            </a:r>
            <a:r>
              <a:rPr lang="zh-HK" altLang="en-US" sz="4100" dirty="0">
                <a:ea typeface="新細明體" panose="02020500000000000000" pitchFamily="18" charset="-120"/>
              </a:rPr>
              <a:t>百度</a:t>
            </a:r>
            <a:r>
              <a:rPr lang="zh-CN" altLang="en-US" sz="4100" dirty="0">
                <a:ea typeface="新細明體" panose="02020500000000000000" pitchFamily="18" charset="-120"/>
              </a:rPr>
              <a:t>的</a:t>
            </a:r>
            <a:r>
              <a:rPr lang="zh-HK" altLang="en-US" sz="4100" dirty="0">
                <a:ea typeface="新細明體" panose="02020500000000000000" pitchFamily="18" charset="-120"/>
              </a:rPr>
              <a:t> </a:t>
            </a:r>
            <a:r>
              <a:rPr lang="en-US" altLang="zh-HK" sz="4100" dirty="0" err="1">
                <a:ea typeface="新細明體" panose="02020500000000000000" pitchFamily="18" charset="-120"/>
              </a:rPr>
              <a:t>DeepSpeech</a:t>
            </a:r>
            <a:r>
              <a:rPr lang="en-US" altLang="zh-HK" sz="4100" dirty="0">
                <a:ea typeface="新細明體" panose="02020500000000000000" pitchFamily="18" charset="-120"/>
              </a:rPr>
              <a:t> </a:t>
            </a:r>
            <a:r>
              <a:rPr lang="zh-HK" altLang="en-US" sz="4100" dirty="0">
                <a:ea typeface="新細明體" panose="02020500000000000000" pitchFamily="18" charset="-120"/>
              </a:rPr>
              <a:t>系統</a:t>
            </a:r>
          </a:p>
        </p:txBody>
      </p:sp>
      <p:sp>
        <p:nvSpPr>
          <p:cNvPr id="3" name="內容版面配置區 2">
            <a:extLst>
              <a:ext uri="{FF2B5EF4-FFF2-40B4-BE49-F238E27FC236}">
                <a16:creationId xmlns:a16="http://schemas.microsoft.com/office/drawing/2014/main" id="{1B379B75-99A5-4FE0-AEFC-819B532DF3ED}"/>
              </a:ext>
            </a:extLst>
          </p:cNvPr>
          <p:cNvSpPr>
            <a:spLocks noGrp="1"/>
          </p:cNvSpPr>
          <p:nvPr>
            <p:ph idx="1"/>
          </p:nvPr>
        </p:nvSpPr>
        <p:spPr>
          <a:xfrm>
            <a:off x="838199" y="2637217"/>
            <a:ext cx="4423309" cy="4125533"/>
          </a:xfrm>
        </p:spPr>
        <p:txBody>
          <a:bodyPr>
            <a:normAutofit/>
          </a:bodyPr>
          <a:lstStyle/>
          <a:p>
            <a:pPr>
              <a:lnSpc>
                <a:spcPct val="100000"/>
              </a:lnSpc>
            </a:pPr>
            <a:r>
              <a:rPr lang="zh-CN" altLang="en-US" sz="2400" dirty="0">
                <a:ea typeface="新細明體" panose="02020500000000000000" pitchFamily="18" charset="-120"/>
              </a:rPr>
              <a:t>以</a:t>
            </a:r>
            <a:r>
              <a:rPr lang="en-US" altLang="zh-CN" sz="2400" dirty="0">
                <a:ea typeface="新細明體" panose="02020500000000000000" pitchFamily="18" charset="-120"/>
              </a:rPr>
              <a:t>DNN-RNN </a:t>
            </a:r>
            <a:r>
              <a:rPr lang="zh-CN" altLang="en-US" sz="2400" dirty="0">
                <a:ea typeface="新細明體" panose="02020500000000000000" pitchFamily="18" charset="-120"/>
              </a:rPr>
              <a:t>網絡預測每一幀語音對應的音素</a:t>
            </a:r>
            <a:endParaRPr lang="en-US" altLang="zh-CN" sz="2400" dirty="0">
              <a:ea typeface="新細明體" panose="02020500000000000000" pitchFamily="18" charset="-120"/>
            </a:endParaRPr>
          </a:p>
          <a:p>
            <a:pPr>
              <a:lnSpc>
                <a:spcPct val="100000"/>
              </a:lnSpc>
            </a:pPr>
            <a:r>
              <a:rPr lang="en-US" altLang="zh-CN" sz="2400" dirty="0">
                <a:ea typeface="新細明體" panose="02020500000000000000" pitchFamily="18" charset="-120"/>
              </a:rPr>
              <a:t>RNN </a:t>
            </a:r>
            <a:r>
              <a:rPr lang="zh-CN" altLang="en-US" sz="2400" dirty="0">
                <a:ea typeface="新細明體" panose="02020500000000000000" pitchFamily="18" charset="-120"/>
              </a:rPr>
              <a:t>包括前向（句首到句尾）和後向（句尾到句首）兩個方向</a:t>
            </a:r>
            <a:endParaRPr lang="en-US" altLang="zh-CN" sz="2400" dirty="0">
              <a:ea typeface="新細明體" panose="02020500000000000000" pitchFamily="18" charset="-120"/>
            </a:endParaRPr>
          </a:p>
          <a:p>
            <a:pPr>
              <a:lnSpc>
                <a:spcPct val="100000"/>
              </a:lnSpc>
            </a:pPr>
            <a:r>
              <a:rPr lang="zh-CN" altLang="en-US" sz="2400" dirty="0">
                <a:ea typeface="新細明體" panose="02020500000000000000" pitchFamily="18" charset="-120"/>
              </a:rPr>
              <a:t>可學習語音中的</a:t>
            </a:r>
            <a:r>
              <a:rPr lang="zh-CN" altLang="en-US" sz="2400" dirty="0">
                <a:solidFill>
                  <a:srgbClr val="00B0F0"/>
                </a:solidFill>
                <a:ea typeface="新細明體" panose="02020500000000000000" pitchFamily="18" charset="-120"/>
              </a:rPr>
              <a:t>歷史相關性</a:t>
            </a:r>
            <a:r>
              <a:rPr lang="zh-CN" altLang="en-US" sz="2400" dirty="0">
                <a:ea typeface="新細明體" panose="02020500000000000000" pitchFamily="18" charset="-120"/>
              </a:rPr>
              <a:t>和</a:t>
            </a:r>
            <a:r>
              <a:rPr lang="zh-CN" altLang="en-US" sz="2400" dirty="0">
                <a:solidFill>
                  <a:srgbClr val="00B0F0"/>
                </a:solidFill>
                <a:ea typeface="新細明體" panose="02020500000000000000" pitchFamily="18" charset="-120"/>
              </a:rPr>
              <a:t>未來相關性</a:t>
            </a:r>
            <a:endParaRPr lang="en-US" altLang="zh-CN" sz="2400" dirty="0">
              <a:solidFill>
                <a:srgbClr val="00B0F0"/>
              </a:solidFill>
              <a:ea typeface="新細明體" panose="02020500000000000000" pitchFamily="18" charset="-120"/>
            </a:endParaRPr>
          </a:p>
          <a:p>
            <a:pPr>
              <a:lnSpc>
                <a:spcPct val="100000"/>
              </a:lnSpc>
            </a:pPr>
            <a:r>
              <a:rPr lang="zh-CN" altLang="en-US" sz="2400" dirty="0">
                <a:ea typeface="新細明體" panose="02020500000000000000" pitchFamily="18" charset="-120"/>
              </a:rPr>
              <a:t>雙向 </a:t>
            </a:r>
            <a:r>
              <a:rPr lang="en-US" altLang="zh-CN" sz="2400" dirty="0">
                <a:ea typeface="新細明體" panose="02020500000000000000" pitchFamily="18" charset="-120"/>
              </a:rPr>
              <a:t>RNN </a:t>
            </a:r>
            <a:r>
              <a:rPr lang="zh-CN" altLang="en-US" sz="2400" dirty="0">
                <a:ea typeface="新細明體" panose="02020500000000000000" pitchFamily="18" charset="-120"/>
              </a:rPr>
              <a:t>結構對語音動態性的描述更準確</a:t>
            </a:r>
            <a:endParaRPr lang="zh-HK" altLang="en-US" sz="2400" dirty="0">
              <a:ea typeface="新細明體" panose="02020500000000000000" pitchFamily="18" charset="-120"/>
            </a:endParaRPr>
          </a:p>
        </p:txBody>
      </p:sp>
      <p:pic>
        <p:nvPicPr>
          <p:cNvPr id="5" name="圖片 4">
            <a:extLst>
              <a:ext uri="{FF2B5EF4-FFF2-40B4-BE49-F238E27FC236}">
                <a16:creationId xmlns:a16="http://schemas.microsoft.com/office/drawing/2014/main" id="{CFA892AA-1488-4CD9-B1CF-50CE17D83CBB}"/>
              </a:ext>
            </a:extLst>
          </p:cNvPr>
          <p:cNvPicPr>
            <a:picLocks noChangeAspect="1"/>
          </p:cNvPicPr>
          <p:nvPr/>
        </p:nvPicPr>
        <p:blipFill>
          <a:blip r:embed="rId2"/>
          <a:stretch>
            <a:fillRect/>
          </a:stretch>
        </p:blipFill>
        <p:spPr>
          <a:xfrm>
            <a:off x="5962785" y="1233967"/>
            <a:ext cx="6126301" cy="4518146"/>
          </a:xfrm>
          <a:prstGeom prst="rect">
            <a:avLst/>
          </a:prstGeom>
        </p:spPr>
      </p:pic>
    </p:spTree>
    <p:extLst>
      <p:ext uri="{BB962C8B-B14F-4D97-AF65-F5344CB8AC3E}">
        <p14:creationId xmlns:p14="http://schemas.microsoft.com/office/powerpoint/2010/main" val="169989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67005-9DD9-4B57-86CA-3E995F6678DC}"/>
              </a:ext>
            </a:extLst>
          </p:cNvPr>
          <p:cNvSpPr>
            <a:spLocks noGrp="1"/>
          </p:cNvSpPr>
          <p:nvPr>
            <p:ph type="title"/>
          </p:nvPr>
        </p:nvSpPr>
        <p:spPr/>
        <p:txBody>
          <a:bodyPr/>
          <a:lstStyle/>
          <a:p>
            <a:r>
              <a:rPr lang="zh-HK" altLang="en-US" dirty="0">
                <a:ea typeface="新細明體" panose="02020500000000000000" pitchFamily="18" charset="-120"/>
              </a:rPr>
              <a:t>說話人識別</a:t>
            </a:r>
          </a:p>
        </p:txBody>
      </p:sp>
      <p:sp>
        <p:nvSpPr>
          <p:cNvPr id="3" name="內容版面配置區 2">
            <a:extLst>
              <a:ext uri="{FF2B5EF4-FFF2-40B4-BE49-F238E27FC236}">
                <a16:creationId xmlns:a16="http://schemas.microsoft.com/office/drawing/2014/main" id="{DC3728BC-6CB3-46FB-BF07-8B92C4E3C714}"/>
              </a:ext>
            </a:extLst>
          </p:cNvPr>
          <p:cNvSpPr>
            <a:spLocks noGrp="1"/>
          </p:cNvSpPr>
          <p:nvPr>
            <p:ph idx="1"/>
          </p:nvPr>
        </p:nvSpPr>
        <p:spPr>
          <a:xfrm>
            <a:off x="838200" y="1690688"/>
            <a:ext cx="10515600" cy="5032375"/>
          </a:xfrm>
        </p:spPr>
        <p:txBody>
          <a:bodyPr>
            <a:normAutofit lnSpcReduction="10000"/>
          </a:bodyPr>
          <a:lstStyle/>
          <a:p>
            <a:pPr>
              <a:lnSpc>
                <a:spcPct val="150000"/>
              </a:lnSpc>
            </a:pPr>
            <a:r>
              <a:rPr lang="zh-CN" altLang="en-US" dirty="0">
                <a:ea typeface="新細明體" panose="02020500000000000000" pitchFamily="18" charset="-120"/>
              </a:rPr>
              <a:t>分爲</a:t>
            </a:r>
            <a:r>
              <a:rPr lang="zh-CN" altLang="en-US" dirty="0">
                <a:solidFill>
                  <a:srgbClr val="00B0F0"/>
                </a:solidFill>
                <a:ea typeface="新細明體" panose="02020500000000000000" pitchFamily="18" charset="-120"/>
              </a:rPr>
              <a:t>身份確認</a:t>
            </a:r>
            <a:r>
              <a:rPr lang="zh-CN" altLang="en-US" dirty="0">
                <a:ea typeface="新細明體" panose="02020500000000000000" pitchFamily="18" charset="-120"/>
              </a:rPr>
              <a:t>和</a:t>
            </a:r>
            <a:r>
              <a:rPr lang="zh-CN" altLang="en-US" dirty="0">
                <a:solidFill>
                  <a:schemeClr val="accent2">
                    <a:lumMod val="75000"/>
                  </a:schemeClr>
                </a:solidFill>
                <a:ea typeface="新細明體" panose="02020500000000000000" pitchFamily="18" charset="-120"/>
              </a:rPr>
              <a:t>身份辨認</a:t>
            </a:r>
            <a:r>
              <a:rPr lang="zh-CN" altLang="en-US" dirty="0">
                <a:ea typeface="新細明體" panose="02020500000000000000" pitchFamily="18" charset="-120"/>
              </a:rPr>
              <a:t>兩種</a:t>
            </a:r>
            <a:endParaRPr lang="en-US" altLang="zh-CN" dirty="0">
              <a:ea typeface="新細明體" panose="02020500000000000000" pitchFamily="18" charset="-120"/>
            </a:endParaRPr>
          </a:p>
          <a:p>
            <a:pPr lvl="1">
              <a:lnSpc>
                <a:spcPct val="150000"/>
              </a:lnSpc>
            </a:pPr>
            <a:r>
              <a:rPr lang="zh-CN" altLang="en-US" dirty="0">
                <a:ea typeface="新細明體" panose="02020500000000000000" pitchFamily="18" charset="-120"/>
              </a:rPr>
              <a:t>身份確認：對聲音的身份進行判斷</a:t>
            </a:r>
            <a:endParaRPr lang="en-US" altLang="zh-CN" dirty="0">
              <a:ea typeface="新細明體" panose="02020500000000000000" pitchFamily="18" charset="-120"/>
            </a:endParaRPr>
          </a:p>
          <a:p>
            <a:pPr lvl="1">
              <a:lnSpc>
                <a:spcPct val="150000"/>
              </a:lnSpc>
            </a:pPr>
            <a:r>
              <a:rPr lang="zh-CN" altLang="en-US" dirty="0">
                <a:ea typeface="新細明體" panose="02020500000000000000" pitchFamily="18" charset="-120"/>
              </a:rPr>
              <a:t>身份辨認：從數據庫中找出發音人</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説話人識別的難處：</a:t>
            </a:r>
            <a:endParaRPr lang="en-US" altLang="zh-CN" dirty="0">
              <a:ea typeface="新細明體" panose="02020500000000000000" pitchFamily="18" charset="-120"/>
            </a:endParaRPr>
          </a:p>
          <a:p>
            <a:pPr lvl="1">
              <a:lnSpc>
                <a:spcPct val="150000"/>
              </a:lnSpc>
            </a:pPr>
            <a:r>
              <a:rPr lang="zh-CN" altLang="en-US" dirty="0">
                <a:solidFill>
                  <a:srgbClr val="00B0F0"/>
                </a:solidFill>
                <a:ea typeface="新細明體" panose="02020500000000000000" pitchFamily="18" charset="-120"/>
              </a:rPr>
              <a:t>信息干擾</a:t>
            </a:r>
            <a:r>
              <a:rPr lang="zh-CN" altLang="en-US" dirty="0">
                <a:ea typeface="新細明體" panose="02020500000000000000" pitchFamily="18" charset="-120"/>
              </a:rPr>
              <a:t>：説話人信息不是主要信息，容易受到其他信息的干擾，特別是發音內容和發音方式</a:t>
            </a:r>
            <a:endParaRPr lang="en-US" altLang="zh-CN" dirty="0">
              <a:ea typeface="新細明體" panose="02020500000000000000" pitchFamily="18" charset="-120"/>
            </a:endParaRPr>
          </a:p>
          <a:p>
            <a:pPr lvl="1">
              <a:lnSpc>
                <a:spcPct val="150000"/>
              </a:lnSpc>
            </a:pPr>
            <a:r>
              <a:rPr lang="zh-HK" altLang="en-US" dirty="0">
                <a:solidFill>
                  <a:srgbClr val="00B0F0"/>
                </a:solidFill>
                <a:ea typeface="新細明體" panose="02020500000000000000" pitchFamily="18" charset="-120"/>
              </a:rPr>
              <a:t>時序對齊</a:t>
            </a:r>
            <a:r>
              <a:rPr lang="zh-CN" altLang="en-US" dirty="0">
                <a:ea typeface="新細明體" panose="02020500000000000000" pitchFamily="18" charset="-120"/>
              </a:rPr>
              <a:t>：語音信號是時序信號，不能像圖片那般互相對齊，模式匹配十分困難</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278333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8A55F5F1-D7EC-4734-9E8A-13B0E05E9A11}"/>
              </a:ext>
            </a:extLst>
          </p:cNvPr>
          <p:cNvSpPr>
            <a:spLocks noGrp="1"/>
          </p:cNvSpPr>
          <p:nvPr>
            <p:ph type="title"/>
          </p:nvPr>
        </p:nvSpPr>
        <p:spPr>
          <a:xfrm>
            <a:off x="838201" y="365125"/>
            <a:ext cx="5251316" cy="1807305"/>
          </a:xfrm>
        </p:spPr>
        <p:txBody>
          <a:bodyPr>
            <a:normAutofit/>
          </a:bodyPr>
          <a:lstStyle/>
          <a:p>
            <a:r>
              <a:rPr lang="zh-HK" altLang="en-US" sz="4000" dirty="0">
                <a:ea typeface="新細明體" panose="02020500000000000000" pitchFamily="18" charset="-120"/>
              </a:rPr>
              <a:t>傳統 </a:t>
            </a:r>
            <a:r>
              <a:rPr lang="en-US" altLang="zh-HK" sz="4000" dirty="0">
                <a:ea typeface="新細明體" panose="02020500000000000000" pitchFamily="18" charset="-120"/>
              </a:rPr>
              <a:t>GMM-UBM </a:t>
            </a:r>
            <a:r>
              <a:rPr lang="zh-HK" altLang="en-US" sz="4000" dirty="0">
                <a:ea typeface="新細明體" panose="02020500000000000000" pitchFamily="18" charset="-120"/>
              </a:rPr>
              <a:t>系統</a:t>
            </a:r>
          </a:p>
        </p:txBody>
      </p:sp>
      <p:sp>
        <p:nvSpPr>
          <p:cNvPr id="3" name="內容版面配置區 2">
            <a:extLst>
              <a:ext uri="{FF2B5EF4-FFF2-40B4-BE49-F238E27FC236}">
                <a16:creationId xmlns:a16="http://schemas.microsoft.com/office/drawing/2014/main" id="{E16DF3BC-4848-4E42-B298-80FA060433C9}"/>
              </a:ext>
            </a:extLst>
          </p:cNvPr>
          <p:cNvSpPr>
            <a:spLocks noGrp="1"/>
          </p:cNvSpPr>
          <p:nvPr>
            <p:ph idx="1"/>
          </p:nvPr>
        </p:nvSpPr>
        <p:spPr>
          <a:xfrm>
            <a:off x="838200" y="2333297"/>
            <a:ext cx="5124586" cy="4286578"/>
          </a:xfrm>
        </p:spPr>
        <p:txBody>
          <a:bodyPr>
            <a:normAutofit/>
          </a:bodyPr>
          <a:lstStyle/>
          <a:p>
            <a:pPr>
              <a:lnSpc>
                <a:spcPct val="100000"/>
              </a:lnSpc>
            </a:pPr>
            <a:r>
              <a:rPr lang="zh-HK" altLang="en-US" sz="2400" dirty="0">
                <a:solidFill>
                  <a:srgbClr val="00B0F0"/>
                </a:solidFill>
                <a:ea typeface="新細明體" panose="02020500000000000000" pitchFamily="18" charset="-120"/>
              </a:rPr>
              <a:t>通用背景模型</a:t>
            </a:r>
            <a:r>
              <a:rPr lang="en-US" altLang="zh-HK" sz="2400" dirty="0">
                <a:ea typeface="新細明體" panose="02020500000000000000" pitchFamily="18" charset="-120"/>
              </a:rPr>
              <a:t>(Universal Background Model, UBM</a:t>
            </a:r>
            <a:r>
              <a:rPr lang="zh-HK" altLang="en-US" sz="2400" dirty="0">
                <a:ea typeface="新細明體" panose="02020500000000000000" pitchFamily="18" charset="-120"/>
              </a:rPr>
              <a:t>）將發音空間分成</a:t>
            </a:r>
            <a:r>
              <a:rPr lang="zh-CN" altLang="en-US" sz="2400" dirty="0">
                <a:ea typeface="新細明體" panose="02020500000000000000" pitchFamily="18" charset="-120"/>
              </a:rPr>
              <a:t>數個</a:t>
            </a:r>
            <a:r>
              <a:rPr lang="zh-HK" altLang="en-US" sz="2400" dirty="0">
                <a:ea typeface="新細明體" panose="02020500000000000000" pitchFamily="18" charset="-120"/>
              </a:rPr>
              <a:t>子區域，每個子區域近似對應一種發音（一個音素）</a:t>
            </a:r>
            <a:r>
              <a:rPr lang="zh-CN" altLang="en-US" sz="2400" dirty="0">
                <a:ea typeface="新細明體" panose="02020500000000000000" pitchFamily="18" charset="-120"/>
              </a:rPr>
              <a:t>，並用一個高斯分佈表示</a:t>
            </a:r>
            <a:endParaRPr lang="en-US" altLang="zh-CN" sz="2400" dirty="0">
              <a:ea typeface="新細明體" panose="02020500000000000000" pitchFamily="18" charset="-120"/>
            </a:endParaRPr>
          </a:p>
          <a:p>
            <a:pPr>
              <a:lnSpc>
                <a:spcPct val="100000"/>
              </a:lnSpc>
            </a:pPr>
            <a:r>
              <a:rPr lang="en-US" altLang="zh-HK" sz="2400" dirty="0">
                <a:ea typeface="新細明體" panose="02020500000000000000" pitchFamily="18" charset="-120"/>
              </a:rPr>
              <a:t>UBM </a:t>
            </a:r>
            <a:r>
              <a:rPr lang="zh-HK" altLang="en-US" sz="2400" dirty="0">
                <a:ea typeface="新細明體" panose="02020500000000000000" pitchFamily="18" charset="-120"/>
              </a:rPr>
              <a:t>模型</a:t>
            </a:r>
            <a:r>
              <a:rPr lang="zh-CN" altLang="en-US" sz="2400" dirty="0">
                <a:ea typeface="新細明體" panose="02020500000000000000" pitchFamily="18" charset="-120"/>
              </a:rPr>
              <a:t>內有多個高斯分佈（</a:t>
            </a:r>
            <a:r>
              <a:rPr lang="en-US" altLang="zh-CN" sz="2400" dirty="0">
                <a:ea typeface="新細明體" panose="02020500000000000000" pitchFamily="18" charset="-120"/>
              </a:rPr>
              <a:t>= GMM</a:t>
            </a:r>
            <a:r>
              <a:rPr lang="zh-CN" altLang="en-US" sz="2400" dirty="0">
                <a:ea typeface="新細明體" panose="02020500000000000000" pitchFamily="18" charset="-120"/>
              </a:rPr>
              <a:t>模型）</a:t>
            </a:r>
            <a:endParaRPr lang="en-US" altLang="zh-CN" sz="2400" dirty="0">
              <a:ea typeface="新細明體" panose="02020500000000000000" pitchFamily="18" charset="-120"/>
            </a:endParaRPr>
          </a:p>
          <a:p>
            <a:pPr>
              <a:lnSpc>
                <a:spcPct val="100000"/>
              </a:lnSpc>
            </a:pPr>
            <a:r>
              <a:rPr lang="zh-CN" altLang="en-US" sz="2400" dirty="0">
                <a:ea typeface="新細明體" panose="02020500000000000000" pitchFamily="18" charset="-120"/>
              </a:rPr>
              <a:t>爲説話人建模時，對每個高斯成分做少量偏移 </a:t>
            </a:r>
            <a:r>
              <a:rPr lang="en-US" altLang="zh-CN" sz="2400" dirty="0">
                <a:ea typeface="新細明體" panose="02020500000000000000" pitchFamily="18" charset="-120"/>
                <a:sym typeface="Wingdings" panose="05000000000000000000" pitchFamily="2" charset="2"/>
              </a:rPr>
              <a:t> </a:t>
            </a:r>
            <a:r>
              <a:rPr lang="zh-CN" altLang="en-US" sz="2400" dirty="0">
                <a:ea typeface="新細明體" panose="02020500000000000000" pitchFamily="18" charset="-120"/>
                <a:sym typeface="Wingdings" panose="05000000000000000000" pitchFamily="2" charset="2"/>
              </a:rPr>
              <a:t>新</a:t>
            </a:r>
            <a:r>
              <a:rPr lang="zh-HK" altLang="en-US" sz="2400" dirty="0">
                <a:ea typeface="新細明體" panose="02020500000000000000" pitchFamily="18" charset="-120"/>
              </a:rPr>
              <a:t> </a:t>
            </a:r>
            <a:r>
              <a:rPr lang="en-US" altLang="zh-HK" sz="2400" dirty="0">
                <a:ea typeface="新細明體" panose="02020500000000000000" pitchFamily="18" charset="-120"/>
              </a:rPr>
              <a:t>GMM </a:t>
            </a:r>
            <a:r>
              <a:rPr lang="zh-HK" altLang="en-US" sz="2400" dirty="0">
                <a:ea typeface="新細明體" panose="02020500000000000000" pitchFamily="18" charset="-120"/>
              </a:rPr>
              <a:t>模型</a:t>
            </a:r>
            <a:r>
              <a:rPr lang="zh-CN" altLang="en-US" sz="2400" dirty="0">
                <a:ea typeface="新細明體" panose="02020500000000000000" pitchFamily="18" charset="-120"/>
              </a:rPr>
              <a:t>代表説話人</a:t>
            </a:r>
            <a:endParaRPr lang="zh-HK" altLang="en-US" sz="2400" dirty="0">
              <a:ea typeface="新細明體" panose="02020500000000000000" pitchFamily="18" charset="-120"/>
            </a:endParaRPr>
          </a:p>
        </p:txBody>
      </p:sp>
      <p:pic>
        <p:nvPicPr>
          <p:cNvPr id="6" name="圖片 5">
            <a:extLst>
              <a:ext uri="{FF2B5EF4-FFF2-40B4-BE49-F238E27FC236}">
                <a16:creationId xmlns:a16="http://schemas.microsoft.com/office/drawing/2014/main" id="{7640A5F2-8F5F-4F15-BCA4-1508C411A935}"/>
              </a:ext>
            </a:extLst>
          </p:cNvPr>
          <p:cNvPicPr>
            <a:picLocks noChangeAspect="1"/>
          </p:cNvPicPr>
          <p:nvPr/>
        </p:nvPicPr>
        <p:blipFill>
          <a:blip r:embed="rId2"/>
          <a:stretch>
            <a:fillRect/>
          </a:stretch>
        </p:blipFill>
        <p:spPr>
          <a:xfrm>
            <a:off x="6177372" y="1136993"/>
            <a:ext cx="5796994" cy="4814169"/>
          </a:xfrm>
          <a:prstGeom prst="rect">
            <a:avLst/>
          </a:prstGeom>
        </p:spPr>
      </p:pic>
    </p:spTree>
    <p:extLst>
      <p:ext uri="{BB962C8B-B14F-4D97-AF65-F5344CB8AC3E}">
        <p14:creationId xmlns:p14="http://schemas.microsoft.com/office/powerpoint/2010/main" val="4264803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47D057-F611-42FE-807A-CD49274EBE1B}"/>
              </a:ext>
            </a:extLst>
          </p:cNvPr>
          <p:cNvSpPr>
            <a:spLocks noGrp="1"/>
          </p:cNvSpPr>
          <p:nvPr>
            <p:ph type="title"/>
          </p:nvPr>
        </p:nvSpPr>
        <p:spPr/>
        <p:txBody>
          <a:bodyPr/>
          <a:lstStyle/>
          <a:p>
            <a:r>
              <a:rPr lang="en-US" altLang="zh-HK" dirty="0">
                <a:ea typeface="新細明體" panose="02020500000000000000" pitchFamily="18" charset="-120"/>
              </a:rPr>
              <a:t>GMM-UBM </a:t>
            </a:r>
            <a:r>
              <a:rPr lang="zh-HK" altLang="en-US" dirty="0">
                <a:ea typeface="新細明體" panose="02020500000000000000" pitchFamily="18" charset="-120"/>
              </a:rPr>
              <a:t>模型</a:t>
            </a:r>
            <a:r>
              <a:rPr lang="zh-CN" altLang="en-US" dirty="0">
                <a:ea typeface="新細明體" panose="02020500000000000000" pitchFamily="18" charset="-120"/>
              </a:rPr>
              <a:t>解决困難的方法</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4F79832B-B31C-4291-8A5B-24243FD5550F}"/>
              </a:ext>
            </a:extLst>
          </p:cNvPr>
          <p:cNvSpPr>
            <a:spLocks noGrp="1"/>
          </p:cNvSpPr>
          <p:nvPr>
            <p:ph idx="1"/>
          </p:nvPr>
        </p:nvSpPr>
        <p:spPr/>
        <p:txBody>
          <a:bodyPr>
            <a:normAutofit/>
          </a:bodyPr>
          <a:lstStyle/>
          <a:p>
            <a:pPr>
              <a:lnSpc>
                <a:spcPct val="150000"/>
              </a:lnSpc>
            </a:pPr>
            <a:r>
              <a:rPr lang="zh-CN" altLang="en-US" sz="2400" dirty="0">
                <a:ea typeface="新細明體" panose="02020500000000000000" pitchFamily="18" charset="-120"/>
              </a:rPr>
              <a:t>信息干擾</a:t>
            </a:r>
            <a:endParaRPr lang="en-US" altLang="zh-CN" sz="2400" dirty="0">
              <a:ea typeface="新細明體" panose="02020500000000000000" pitchFamily="18" charset="-120"/>
            </a:endParaRPr>
          </a:p>
          <a:p>
            <a:pPr lvl="1">
              <a:lnSpc>
                <a:spcPct val="150000"/>
              </a:lnSpc>
            </a:pPr>
            <a:r>
              <a:rPr lang="zh-CN" altLang="en-US" dirty="0">
                <a:ea typeface="新細明體" panose="02020500000000000000" pitchFamily="18" charset="-120"/>
              </a:rPr>
              <a:t>發音空間分爲發音子區域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提取說話人特徵（</a:t>
            </a:r>
            <a:r>
              <a:rPr lang="en-US" altLang="zh-CN" dirty="0">
                <a:ea typeface="新細明體" panose="02020500000000000000" pitchFamily="18" charset="-120"/>
              </a:rPr>
              <a:t>UBM </a:t>
            </a:r>
            <a:r>
              <a:rPr lang="zh-CN" altLang="en-US" dirty="0">
                <a:ea typeface="新細明體" panose="02020500000000000000" pitchFamily="18" charset="-120"/>
              </a:rPr>
              <a:t>上的偏移）之前</a:t>
            </a:r>
            <a:r>
              <a:rPr lang="zh-CN" altLang="en-US" dirty="0">
                <a:solidFill>
                  <a:srgbClr val="00B0F0"/>
                </a:solidFill>
                <a:ea typeface="新細明體" panose="02020500000000000000" pitchFamily="18" charset="-120"/>
              </a:rPr>
              <a:t>先確認了發音內容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排除了發音內容的干擾</a:t>
            </a:r>
            <a:endParaRPr lang="en-US" altLang="zh-CN" dirty="0">
              <a:ea typeface="新細明體" panose="02020500000000000000" pitchFamily="18" charset="-120"/>
            </a:endParaRPr>
          </a:p>
          <a:p>
            <a:pPr>
              <a:lnSpc>
                <a:spcPct val="150000"/>
              </a:lnSpc>
            </a:pPr>
            <a:r>
              <a:rPr lang="zh-CN" altLang="en-US" sz="2400" dirty="0">
                <a:ea typeface="新細明體" panose="02020500000000000000" pitchFamily="18" charset="-120"/>
              </a:rPr>
              <a:t>時序對齊</a:t>
            </a:r>
            <a:endParaRPr lang="en-US" altLang="zh-CN" sz="2400" dirty="0">
              <a:ea typeface="新細明體" panose="02020500000000000000" pitchFamily="18" charset="-120"/>
            </a:endParaRPr>
          </a:p>
          <a:p>
            <a:pPr lvl="1">
              <a:lnSpc>
                <a:spcPct val="150000"/>
              </a:lnSpc>
            </a:pPr>
            <a:r>
              <a:rPr lang="zh-CN" altLang="en-US" dirty="0">
                <a:ea typeface="新細明體" panose="02020500000000000000" pitchFamily="18" charset="-120"/>
              </a:rPr>
              <a:t>將不同時刻的類似發音</a:t>
            </a:r>
            <a:r>
              <a:rPr lang="zh-CN" altLang="en-US" dirty="0">
                <a:solidFill>
                  <a:srgbClr val="00B0F0"/>
                </a:solidFill>
                <a:ea typeface="新細明體" panose="02020500000000000000" pitchFamily="18" charset="-120"/>
              </a:rPr>
              <a:t>放到同一個發音子區域 </a:t>
            </a:r>
            <a:r>
              <a:rPr lang="en-US" altLang="zh-CN" dirty="0">
                <a:ea typeface="新細明體" panose="02020500000000000000" pitchFamily="18" charset="-120"/>
              </a:rPr>
              <a:t>= </a:t>
            </a:r>
            <a:r>
              <a:rPr lang="zh-CN" altLang="en-US" dirty="0">
                <a:ea typeface="新細明體" panose="02020500000000000000" pitchFamily="18" charset="-120"/>
              </a:rPr>
              <a:t>對齊方法</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355238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0F9F1C-CE9B-4DE5-B9F6-84993068D4F2}"/>
              </a:ext>
            </a:extLst>
          </p:cNvPr>
          <p:cNvSpPr>
            <a:spLocks noGrp="1"/>
          </p:cNvSpPr>
          <p:nvPr>
            <p:ph type="title"/>
          </p:nvPr>
        </p:nvSpPr>
        <p:spPr/>
        <p:txBody>
          <a:bodyPr/>
          <a:lstStyle/>
          <a:p>
            <a:r>
              <a:rPr lang="zh-CN" altLang="en-US" dirty="0">
                <a:ea typeface="新細明體" panose="02020500000000000000" pitchFamily="18" charset="-120"/>
              </a:rPr>
              <a:t>基於</a:t>
            </a:r>
            <a:r>
              <a:rPr lang="en-US" altLang="zh-CN" dirty="0">
                <a:ea typeface="新細明體" panose="02020500000000000000" pitchFamily="18" charset="-120"/>
              </a:rPr>
              <a:t>DNN </a:t>
            </a:r>
            <a:r>
              <a:rPr lang="zh-CN" altLang="en-US" dirty="0">
                <a:ea typeface="新細明體" panose="02020500000000000000" pitchFamily="18" charset="-120"/>
              </a:rPr>
              <a:t>的說話人識別系統</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3D682FE9-2DDB-4460-8B4B-84CD9560E0AB}"/>
              </a:ext>
            </a:extLst>
          </p:cNvPr>
          <p:cNvSpPr>
            <a:spLocks noGrp="1"/>
          </p:cNvSpPr>
          <p:nvPr>
            <p:ph idx="1"/>
          </p:nvPr>
        </p:nvSpPr>
        <p:spPr>
          <a:xfrm>
            <a:off x="838199" y="1825625"/>
            <a:ext cx="5667375" cy="4756150"/>
          </a:xfrm>
        </p:spPr>
        <p:txBody>
          <a:bodyPr>
            <a:normAutofit/>
          </a:bodyPr>
          <a:lstStyle/>
          <a:p>
            <a:pPr>
              <a:lnSpc>
                <a:spcPct val="100000"/>
              </a:lnSpc>
            </a:pPr>
            <a:r>
              <a:rPr lang="zh-CN" altLang="en-US" sz="2400" dirty="0">
                <a:ea typeface="新細明體" panose="02020500000000000000" pitchFamily="18" charset="-120"/>
              </a:rPr>
              <a:t>利用 </a:t>
            </a:r>
            <a:r>
              <a:rPr lang="en-US" altLang="zh-CN" sz="2400" dirty="0">
                <a:ea typeface="新細明體" panose="02020500000000000000" pitchFamily="18" charset="-120"/>
              </a:rPr>
              <a:t>DNN</a:t>
            </a:r>
            <a:r>
              <a:rPr lang="zh-HK" altLang="en-US" sz="2400" dirty="0">
                <a:ea typeface="新細明體" panose="02020500000000000000" pitchFamily="18" charset="-120"/>
              </a:rPr>
              <a:t>的</a:t>
            </a:r>
            <a:r>
              <a:rPr lang="zh-CN" altLang="en-US" sz="2400" dirty="0">
                <a:ea typeface="新細明體" panose="02020500000000000000" pitchFamily="18" charset="-120"/>
              </a:rPr>
              <a:t>特徵學習能力，從原始數據中提取能區分說話人的特徵</a:t>
            </a:r>
            <a:endParaRPr lang="en-US" altLang="zh-CN" sz="2400" dirty="0">
              <a:ea typeface="新細明體" panose="02020500000000000000" pitchFamily="18" charset="-120"/>
            </a:endParaRPr>
          </a:p>
          <a:p>
            <a:pPr>
              <a:lnSpc>
                <a:spcPct val="100000"/>
              </a:lnSpc>
            </a:pPr>
            <a:r>
              <a:rPr lang="zh-CN" altLang="en-US" sz="2400" dirty="0">
                <a:ea typeface="新細明體" panose="02020500000000000000" pitchFamily="18" charset="-120"/>
              </a:rPr>
              <a:t>通過右圖的訓練，從原始語音幀逐層提取說話人特徵</a:t>
            </a:r>
            <a:endParaRPr lang="en-US" altLang="zh-CN" sz="2400" dirty="0">
              <a:ea typeface="新細明體" panose="02020500000000000000" pitchFamily="18" charset="-120"/>
            </a:endParaRPr>
          </a:p>
          <a:p>
            <a:pPr>
              <a:lnSpc>
                <a:spcPct val="100000"/>
              </a:lnSpc>
            </a:pPr>
            <a:r>
              <a:rPr lang="zh-CN" altLang="en-US" sz="2400" dirty="0">
                <a:ea typeface="新細明體" panose="02020500000000000000" pitchFamily="18" charset="-120"/>
              </a:rPr>
              <a:t>越後面越少干擾因素，說話人信息也越顯著</a:t>
            </a:r>
            <a:endParaRPr lang="en-US" altLang="zh-CN" sz="2400" dirty="0">
              <a:ea typeface="新細明體" panose="02020500000000000000" pitchFamily="18" charset="-120"/>
            </a:endParaRPr>
          </a:p>
          <a:p>
            <a:pPr>
              <a:lnSpc>
                <a:spcPct val="100000"/>
              </a:lnSpc>
            </a:pPr>
            <a:r>
              <a:rPr lang="zh-CN" altLang="en-US" sz="2400" dirty="0">
                <a:ea typeface="新細明體" panose="02020500000000000000" pitchFamily="18" charset="-120"/>
              </a:rPr>
              <a:t>最後一個隱藏層節點的輸出</a:t>
            </a:r>
            <a:r>
              <a:rPr lang="en-US" altLang="zh-CN" sz="2400" dirty="0">
                <a:ea typeface="新細明體" panose="02020500000000000000" pitchFamily="18" charset="-120"/>
              </a:rPr>
              <a:t>=</a:t>
            </a:r>
            <a:r>
              <a:rPr lang="zh-CN" altLang="en-US" sz="2400" dirty="0">
                <a:solidFill>
                  <a:srgbClr val="00B0F0"/>
                </a:solidFill>
                <a:ea typeface="新細明體" panose="02020500000000000000" pitchFamily="18" charset="-120"/>
              </a:rPr>
              <a:t>深度說話人特徵</a:t>
            </a:r>
            <a:endParaRPr lang="zh-HK" altLang="en-US" sz="2400" dirty="0">
              <a:solidFill>
                <a:srgbClr val="00B0F0"/>
              </a:solidFill>
              <a:ea typeface="新細明體" panose="02020500000000000000" pitchFamily="18" charset="-120"/>
            </a:endParaRPr>
          </a:p>
        </p:txBody>
      </p:sp>
      <p:pic>
        <p:nvPicPr>
          <p:cNvPr id="5" name="圖片 4" descr="一張含有 文字, 音樂, 豎笛 的圖片&#10;&#10;自動產生的描述">
            <a:extLst>
              <a:ext uri="{FF2B5EF4-FFF2-40B4-BE49-F238E27FC236}">
                <a16:creationId xmlns:a16="http://schemas.microsoft.com/office/drawing/2014/main" id="{D939C7D9-ABA0-45A0-BDC6-02956BDB9B9C}"/>
              </a:ext>
            </a:extLst>
          </p:cNvPr>
          <p:cNvPicPr>
            <a:picLocks noChangeAspect="1"/>
          </p:cNvPicPr>
          <p:nvPr/>
        </p:nvPicPr>
        <p:blipFill>
          <a:blip r:embed="rId2"/>
          <a:stretch>
            <a:fillRect/>
          </a:stretch>
        </p:blipFill>
        <p:spPr>
          <a:xfrm>
            <a:off x="7315200" y="1514913"/>
            <a:ext cx="4876800" cy="4305300"/>
          </a:xfrm>
          <a:prstGeom prst="rect">
            <a:avLst/>
          </a:prstGeom>
        </p:spPr>
      </p:pic>
    </p:spTree>
    <p:extLst>
      <p:ext uri="{BB962C8B-B14F-4D97-AF65-F5344CB8AC3E}">
        <p14:creationId xmlns:p14="http://schemas.microsoft.com/office/powerpoint/2010/main" val="1195886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3CB1B3-B3D1-4937-AA0A-49A8900D171B}"/>
              </a:ext>
            </a:extLst>
          </p:cNvPr>
          <p:cNvSpPr>
            <a:spLocks noGrp="1"/>
          </p:cNvSpPr>
          <p:nvPr>
            <p:ph type="title"/>
          </p:nvPr>
        </p:nvSpPr>
        <p:spPr/>
        <p:txBody>
          <a:bodyPr/>
          <a:lstStyle/>
          <a:p>
            <a:r>
              <a:rPr lang="zh-HK" altLang="en-US" dirty="0">
                <a:ea typeface="新細明體" panose="02020500000000000000" pitchFamily="18" charset="-120"/>
              </a:rPr>
              <a:t>語音合成</a:t>
            </a:r>
          </a:p>
        </p:txBody>
      </p:sp>
      <p:sp>
        <p:nvSpPr>
          <p:cNvPr id="3" name="內容版面配置區 2">
            <a:extLst>
              <a:ext uri="{FF2B5EF4-FFF2-40B4-BE49-F238E27FC236}">
                <a16:creationId xmlns:a16="http://schemas.microsoft.com/office/drawing/2014/main" id="{2713E691-F3A5-4D13-A5FF-F69735328D81}"/>
              </a:ext>
            </a:extLst>
          </p:cNvPr>
          <p:cNvSpPr>
            <a:spLocks noGrp="1"/>
          </p:cNvSpPr>
          <p:nvPr>
            <p:ph idx="1"/>
          </p:nvPr>
        </p:nvSpPr>
        <p:spPr/>
        <p:txBody>
          <a:bodyPr>
            <a:normAutofit/>
          </a:bodyPr>
          <a:lstStyle/>
          <a:p>
            <a:pPr>
              <a:lnSpc>
                <a:spcPct val="150000"/>
              </a:lnSpc>
            </a:pPr>
            <a:r>
              <a:rPr lang="zh-CN" altLang="en-US" sz="2400" dirty="0">
                <a:ea typeface="新細明體" panose="02020500000000000000" pitchFamily="18" charset="-120"/>
              </a:rPr>
              <a:t>由文字生成聲音的過程</a:t>
            </a:r>
            <a:endParaRPr lang="en-US" altLang="zh-CN" sz="2400" dirty="0">
              <a:ea typeface="新細明體" panose="02020500000000000000" pitchFamily="18" charset="-120"/>
            </a:endParaRPr>
          </a:p>
          <a:p>
            <a:pPr>
              <a:lnSpc>
                <a:spcPct val="150000"/>
              </a:lnSpc>
            </a:pPr>
            <a:r>
              <a:rPr lang="zh-CN" altLang="en-US" sz="2400" dirty="0">
                <a:ea typeface="新細明體" panose="02020500000000000000" pitchFamily="18" charset="-120"/>
              </a:rPr>
              <a:t>讓機器按人的指令發出聲音</a:t>
            </a:r>
            <a:endParaRPr lang="en-US" altLang="zh-CN" sz="2400" dirty="0">
              <a:ea typeface="新細明體" panose="02020500000000000000" pitchFamily="18" charset="-120"/>
            </a:endParaRPr>
          </a:p>
          <a:p>
            <a:pPr>
              <a:lnSpc>
                <a:spcPct val="150000"/>
              </a:lnSpc>
            </a:pPr>
            <a:r>
              <a:rPr lang="zh-CN" altLang="en-US" sz="2400" dirty="0">
                <a:ea typeface="新細明體" panose="02020500000000000000" pitchFamily="18" charset="-120"/>
              </a:rPr>
              <a:t>語音合成方法分爲</a:t>
            </a:r>
            <a:r>
              <a:rPr lang="zh-CN" altLang="en-US" sz="2400" dirty="0">
                <a:solidFill>
                  <a:srgbClr val="00B0F0"/>
                </a:solidFill>
                <a:ea typeface="新細明體" panose="02020500000000000000" pitchFamily="18" charset="-120"/>
              </a:rPr>
              <a:t>參數合成</a:t>
            </a:r>
            <a:r>
              <a:rPr lang="zh-CN" altLang="en-US" sz="2400" dirty="0">
                <a:ea typeface="新細明體" panose="02020500000000000000" pitchFamily="18" charset="-120"/>
              </a:rPr>
              <a:t>、</a:t>
            </a:r>
            <a:r>
              <a:rPr lang="zh-CN" altLang="en-US" sz="2400" dirty="0">
                <a:solidFill>
                  <a:srgbClr val="00B0F0"/>
                </a:solidFill>
                <a:ea typeface="新細明體" panose="02020500000000000000" pitchFamily="18" charset="-120"/>
              </a:rPr>
              <a:t>拼接合成</a:t>
            </a:r>
            <a:r>
              <a:rPr lang="zh-CN" altLang="en-US" sz="2400" dirty="0">
                <a:ea typeface="新細明體" panose="02020500000000000000" pitchFamily="18" charset="-120"/>
              </a:rPr>
              <a:t>、</a:t>
            </a:r>
            <a:r>
              <a:rPr lang="zh-CN" altLang="en-US" sz="2400" dirty="0">
                <a:solidFill>
                  <a:srgbClr val="00B0F0"/>
                </a:solidFill>
                <a:ea typeface="新細明體" panose="02020500000000000000" pitchFamily="18" charset="-120"/>
              </a:rPr>
              <a:t>統計模型合成</a:t>
            </a:r>
            <a:r>
              <a:rPr lang="zh-CN" altLang="en-US" sz="2400" dirty="0">
                <a:ea typeface="新細明體" panose="02020500000000000000" pitchFamily="18" charset="-120"/>
              </a:rPr>
              <a:t>和</a:t>
            </a:r>
            <a:r>
              <a:rPr lang="zh-CN" altLang="en-US" sz="2400" dirty="0">
                <a:solidFill>
                  <a:srgbClr val="00B0F0"/>
                </a:solidFill>
                <a:ea typeface="新細明體" panose="02020500000000000000" pitchFamily="18" charset="-120"/>
              </a:rPr>
              <a:t>神經模型合成</a:t>
            </a:r>
            <a:r>
              <a:rPr lang="zh-CN" altLang="en-US" sz="2400" dirty="0">
                <a:ea typeface="新細明體" panose="02020500000000000000" pitchFamily="18" charset="-120"/>
              </a:rPr>
              <a:t>四種</a:t>
            </a:r>
            <a:endParaRPr lang="zh-HK" altLang="en-US" sz="2400" dirty="0">
              <a:ea typeface="新細明體" panose="02020500000000000000" pitchFamily="18" charset="-120"/>
            </a:endParaRPr>
          </a:p>
        </p:txBody>
      </p:sp>
    </p:spTree>
    <p:extLst>
      <p:ext uri="{BB962C8B-B14F-4D97-AF65-F5344CB8AC3E}">
        <p14:creationId xmlns:p14="http://schemas.microsoft.com/office/powerpoint/2010/main" val="2584990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E3DA6E-88EE-4C81-B05C-1ED3999DADA6}"/>
              </a:ext>
            </a:extLst>
          </p:cNvPr>
          <p:cNvSpPr>
            <a:spLocks noGrp="1"/>
          </p:cNvSpPr>
          <p:nvPr>
            <p:ph type="title"/>
          </p:nvPr>
        </p:nvSpPr>
        <p:spPr>
          <a:xfrm>
            <a:off x="203724" y="355692"/>
            <a:ext cx="10515600" cy="1325563"/>
          </a:xfrm>
        </p:spPr>
        <p:txBody>
          <a:bodyPr/>
          <a:lstStyle/>
          <a:p>
            <a:r>
              <a:rPr lang="zh-HK" altLang="en-US" dirty="0">
                <a:ea typeface="新細明體" panose="02020500000000000000" pitchFamily="18" charset="-120"/>
              </a:rPr>
              <a:t>參數合成</a:t>
            </a:r>
          </a:p>
        </p:txBody>
      </p:sp>
      <p:sp>
        <p:nvSpPr>
          <p:cNvPr id="3" name="內容版面配置區 2">
            <a:extLst>
              <a:ext uri="{FF2B5EF4-FFF2-40B4-BE49-F238E27FC236}">
                <a16:creationId xmlns:a16="http://schemas.microsoft.com/office/drawing/2014/main" id="{34F07D87-16F3-4425-B334-1D48784D4D5C}"/>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通過</a:t>
            </a:r>
            <a:r>
              <a:rPr lang="zh-CN" altLang="en-US" dirty="0">
                <a:solidFill>
                  <a:srgbClr val="00B0F0"/>
                </a:solidFill>
                <a:ea typeface="新細明體" panose="02020500000000000000" pitchFamily="18" charset="-120"/>
              </a:rPr>
              <a:t>調整聲道的共振峰參數</a:t>
            </a:r>
            <a:r>
              <a:rPr lang="zh-CN" altLang="en-US" dirty="0">
                <a:ea typeface="新細明體" panose="02020500000000000000" pitchFamily="18" charset="-120"/>
              </a:rPr>
              <a:t>發出不同聲音</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例子：</a:t>
            </a:r>
            <a:r>
              <a:rPr lang="en-US" altLang="zh-HK" dirty="0">
                <a:ea typeface="新細明體" panose="02020500000000000000" pitchFamily="18" charset="-120"/>
              </a:rPr>
              <a:t> DEC Tal</a:t>
            </a:r>
            <a:r>
              <a:rPr lang="en-US" altLang="zh-CN" dirty="0">
                <a:ea typeface="新細明體" panose="02020500000000000000" pitchFamily="18" charset="-120"/>
              </a:rPr>
              <a:t>k</a:t>
            </a:r>
            <a:endParaRPr lang="en-US" altLang="zh-HK" dirty="0">
              <a:ea typeface="新細明體" panose="02020500000000000000" pitchFamily="18" charset="-120"/>
            </a:endParaRPr>
          </a:p>
        </p:txBody>
      </p:sp>
      <p:graphicFrame>
        <p:nvGraphicFramePr>
          <p:cNvPr id="4" name="表格 4">
            <a:extLst>
              <a:ext uri="{FF2B5EF4-FFF2-40B4-BE49-F238E27FC236}">
                <a16:creationId xmlns:a16="http://schemas.microsoft.com/office/drawing/2014/main" id="{E9352B73-B03B-42B6-B7A5-F572D8DD527A}"/>
              </a:ext>
            </a:extLst>
          </p:cNvPr>
          <p:cNvGraphicFramePr>
            <a:graphicFrameLocks noGrp="1"/>
          </p:cNvGraphicFramePr>
          <p:nvPr>
            <p:extLst>
              <p:ext uri="{D42A27DB-BD31-4B8C-83A1-F6EECF244321}">
                <p14:modId xmlns:p14="http://schemas.microsoft.com/office/powerpoint/2010/main" val="4099199929"/>
              </p:ext>
            </p:extLst>
          </p:nvPr>
        </p:nvGraphicFramePr>
        <p:xfrm>
          <a:off x="1123950" y="3622199"/>
          <a:ext cx="8515350" cy="1371600"/>
        </p:xfrm>
        <a:graphic>
          <a:graphicData uri="http://schemas.openxmlformats.org/drawingml/2006/table">
            <a:tbl>
              <a:tblPr firstRow="1" bandRow="1">
                <a:tableStyleId>{5C22544A-7EE6-4342-B048-85BDC9FD1C3A}</a:tableStyleId>
              </a:tblPr>
              <a:tblGrid>
                <a:gridCol w="4257675">
                  <a:extLst>
                    <a:ext uri="{9D8B030D-6E8A-4147-A177-3AD203B41FA5}">
                      <a16:colId xmlns:a16="http://schemas.microsoft.com/office/drawing/2014/main" val="1710020217"/>
                    </a:ext>
                  </a:extLst>
                </a:gridCol>
                <a:gridCol w="4257675">
                  <a:extLst>
                    <a:ext uri="{9D8B030D-6E8A-4147-A177-3AD203B41FA5}">
                      <a16:colId xmlns:a16="http://schemas.microsoft.com/office/drawing/2014/main" val="2524754002"/>
                    </a:ext>
                  </a:extLst>
                </a:gridCol>
              </a:tblGrid>
              <a:tr h="370840">
                <a:tc>
                  <a:txBody>
                    <a:bodyPr/>
                    <a:lstStyle/>
                    <a:p>
                      <a:pPr algn="ctr"/>
                      <a:r>
                        <a:rPr lang="zh-CN" altLang="en-US" sz="2400" dirty="0">
                          <a:latin typeface="新細明體" panose="02020500000000000000" pitchFamily="18" charset="-120"/>
                          <a:ea typeface="新細明體" panose="02020500000000000000" pitchFamily="18" charset="-120"/>
                        </a:rPr>
                        <a:t>優點</a:t>
                      </a:r>
                      <a:endParaRPr lang="zh-HK" altLang="en-US" sz="2400" dirty="0">
                        <a:latin typeface="新細明體" panose="02020500000000000000" pitchFamily="18" charset="-120"/>
                        <a:ea typeface="新細明體" panose="02020500000000000000" pitchFamily="18" charset="-120"/>
                      </a:endParaRPr>
                    </a:p>
                  </a:txBody>
                  <a:tcPr/>
                </a:tc>
                <a:tc>
                  <a:txBody>
                    <a:bodyPr/>
                    <a:lstStyle/>
                    <a:p>
                      <a:pPr algn="ctr"/>
                      <a:r>
                        <a:rPr lang="zh-CN" altLang="en-US" sz="2400" dirty="0">
                          <a:latin typeface="新細明體" panose="02020500000000000000" pitchFamily="18" charset="-120"/>
                          <a:ea typeface="新細明體" panose="02020500000000000000" pitchFamily="18" charset="-120"/>
                        </a:rPr>
                        <a:t>缺點</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3693083125"/>
                  </a:ext>
                </a:extLst>
              </a:tr>
              <a:tr h="370840">
                <a:tc>
                  <a:txBody>
                    <a:bodyPr/>
                    <a:lstStyle/>
                    <a:p>
                      <a:pPr algn="ctr"/>
                      <a:r>
                        <a:rPr lang="zh-CN" altLang="en-US" sz="2400" dirty="0">
                          <a:latin typeface="新細明體" panose="02020500000000000000" pitchFamily="18" charset="-120"/>
                          <a:ea typeface="新細明體" panose="02020500000000000000" pitchFamily="18" charset="-120"/>
                        </a:rPr>
                        <a:t>計算量小</a:t>
                      </a:r>
                      <a:endParaRPr lang="zh-HK" altLang="en-US" sz="2400" dirty="0">
                        <a:latin typeface="新細明體" panose="02020500000000000000" pitchFamily="18" charset="-120"/>
                        <a:ea typeface="新細明體" panose="02020500000000000000" pitchFamily="18" charset="-120"/>
                      </a:endParaRPr>
                    </a:p>
                  </a:txBody>
                  <a:tcPr/>
                </a:tc>
                <a:tc>
                  <a:txBody>
                    <a:bodyPr/>
                    <a:lstStyle/>
                    <a:p>
                      <a:pPr algn="ctr"/>
                      <a:r>
                        <a:rPr lang="zh-CN" altLang="en-US" sz="2400" dirty="0">
                          <a:latin typeface="新細明體" panose="02020500000000000000" pitchFamily="18" charset="-120"/>
                          <a:ea typeface="新細明體" panose="02020500000000000000" pitchFamily="18" charset="-120"/>
                        </a:rPr>
                        <a:t>參數調節困難</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3265698710"/>
                  </a:ext>
                </a:extLst>
              </a:tr>
              <a:tr h="370840">
                <a:tc>
                  <a:txBody>
                    <a:bodyPr/>
                    <a:lstStyle/>
                    <a:p>
                      <a:pPr algn="ctr"/>
                      <a:r>
                        <a:rPr lang="zh-CN" altLang="en-US" sz="2400" dirty="0">
                          <a:latin typeface="新細明體" panose="02020500000000000000" pitchFamily="18" charset="-120"/>
                          <a:ea typeface="新細明體" panose="02020500000000000000" pitchFamily="18" charset="-120"/>
                        </a:rPr>
                        <a:t>可調節性高</a:t>
                      </a:r>
                      <a:endParaRPr lang="zh-HK" altLang="en-US" sz="2400" dirty="0">
                        <a:latin typeface="新細明體" panose="02020500000000000000" pitchFamily="18" charset="-120"/>
                        <a:ea typeface="新細明體" panose="02020500000000000000" pitchFamily="18" charset="-120"/>
                      </a:endParaRPr>
                    </a:p>
                  </a:txBody>
                  <a:tcPr/>
                </a:tc>
                <a:tc>
                  <a:txBody>
                    <a:bodyPr/>
                    <a:lstStyle/>
                    <a:p>
                      <a:pPr algn="ctr"/>
                      <a:r>
                        <a:rPr lang="zh-CN" altLang="en-US" sz="2400" dirty="0">
                          <a:latin typeface="新細明體" panose="02020500000000000000" pitchFamily="18" charset="-120"/>
                          <a:ea typeface="新細明體" panose="02020500000000000000" pitchFamily="18" charset="-120"/>
                        </a:rPr>
                        <a:t>生成的聲音自然度較低</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1518713504"/>
                  </a:ext>
                </a:extLst>
              </a:tr>
            </a:tbl>
          </a:graphicData>
        </a:graphic>
      </p:graphicFrame>
    </p:spTree>
    <p:extLst>
      <p:ext uri="{BB962C8B-B14F-4D97-AF65-F5344CB8AC3E}">
        <p14:creationId xmlns:p14="http://schemas.microsoft.com/office/powerpoint/2010/main" val="18669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C812198C-3F6D-4854-8F00-E86C3FD8D638}"/>
              </a:ext>
            </a:extLst>
          </p:cNvPr>
          <p:cNvSpPr>
            <a:spLocks noGrp="1"/>
          </p:cNvSpPr>
          <p:nvPr>
            <p:ph type="title"/>
          </p:nvPr>
        </p:nvSpPr>
        <p:spPr>
          <a:xfrm>
            <a:off x="1136397" y="502020"/>
            <a:ext cx="5323715" cy="1165024"/>
          </a:xfrm>
        </p:spPr>
        <p:txBody>
          <a:bodyPr anchor="b">
            <a:normAutofit/>
          </a:bodyPr>
          <a:lstStyle/>
          <a:p>
            <a:r>
              <a:rPr lang="zh-HK" altLang="en-US" sz="4000" dirty="0">
                <a:ea typeface="新細明體" panose="02020500000000000000" pitchFamily="18" charset="-120"/>
              </a:rPr>
              <a:t>拼接合成</a:t>
            </a:r>
          </a:p>
        </p:txBody>
      </p:sp>
      <p:sp>
        <p:nvSpPr>
          <p:cNvPr id="3" name="內容版面配置區 2">
            <a:extLst>
              <a:ext uri="{FF2B5EF4-FFF2-40B4-BE49-F238E27FC236}">
                <a16:creationId xmlns:a16="http://schemas.microsoft.com/office/drawing/2014/main" id="{68F8D7FF-A6A8-488C-910C-33111A271352}"/>
              </a:ext>
            </a:extLst>
          </p:cNvPr>
          <p:cNvSpPr>
            <a:spLocks noGrp="1"/>
          </p:cNvSpPr>
          <p:nvPr>
            <p:ph idx="1"/>
          </p:nvPr>
        </p:nvSpPr>
        <p:spPr>
          <a:xfrm>
            <a:off x="1136397" y="2169064"/>
            <a:ext cx="5689014" cy="3403061"/>
          </a:xfrm>
        </p:spPr>
        <p:txBody>
          <a:bodyPr anchor="t">
            <a:normAutofit/>
          </a:bodyPr>
          <a:lstStyle/>
          <a:p>
            <a:pPr>
              <a:lnSpc>
                <a:spcPct val="150000"/>
              </a:lnSpc>
            </a:pPr>
            <a:r>
              <a:rPr lang="zh-CN" altLang="en-US" dirty="0">
                <a:ea typeface="新細明體" panose="02020500000000000000" pitchFamily="18" charset="-120"/>
              </a:rPr>
              <a:t>將事先錄好的語音切分成</a:t>
            </a:r>
            <a:r>
              <a:rPr lang="zh-CN" altLang="en-US" dirty="0">
                <a:solidFill>
                  <a:srgbClr val="00B0F0"/>
                </a:solidFill>
                <a:ea typeface="新細明體" panose="02020500000000000000" pitchFamily="18" charset="-120"/>
              </a:rPr>
              <a:t>發音片段</a:t>
            </a:r>
            <a:r>
              <a:rPr lang="zh-CN" altLang="en-US" dirty="0">
                <a:ea typeface="新細明體" panose="02020500000000000000" pitchFamily="18" charset="-120"/>
              </a:rPr>
              <a:t>（一般爲音素）</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合成時，從這些片段中選擇合適的候選進行拼接組成句子</a:t>
            </a:r>
            <a:endParaRPr lang="zh-HK" altLang="en-US" dirty="0">
              <a:ea typeface="新細明體" panose="02020500000000000000" pitchFamily="18" charset="-120"/>
            </a:endParaRPr>
          </a:p>
        </p:txBody>
      </p:sp>
      <p:sp>
        <p:nvSpPr>
          <p:cNvPr id="12" name="Rectangle 11">
            <a:extLst>
              <a:ext uri="{FF2B5EF4-FFF2-40B4-BE49-F238E27FC236}">
                <a16:creationId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4" name="Rectangle 13">
            <a:extLst>
              <a:ext uri="{FF2B5EF4-FFF2-40B4-BE49-F238E27FC236}">
                <a16:creationId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6" name="Rectangle 15">
            <a:extLst>
              <a:ext uri="{FF2B5EF4-FFF2-40B4-BE49-F238E27FC236}">
                <a16:creationId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8" name="Rectangle 17">
            <a:extLst>
              <a:ext uri="{FF2B5EF4-FFF2-40B4-BE49-F238E27FC236}">
                <a16:creationId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pic>
        <p:nvPicPr>
          <p:cNvPr id="5" name="圖片 4">
            <a:extLst>
              <a:ext uri="{FF2B5EF4-FFF2-40B4-BE49-F238E27FC236}">
                <a16:creationId xmlns:a16="http://schemas.microsoft.com/office/drawing/2014/main" id="{E844AAC8-279A-420B-AA40-09FE50E652A7}"/>
              </a:ext>
            </a:extLst>
          </p:cNvPr>
          <p:cNvPicPr>
            <a:picLocks noChangeAspect="1"/>
          </p:cNvPicPr>
          <p:nvPr/>
        </p:nvPicPr>
        <p:blipFill>
          <a:blip r:embed="rId2"/>
          <a:stretch>
            <a:fillRect/>
          </a:stretch>
        </p:blipFill>
        <p:spPr>
          <a:xfrm>
            <a:off x="7065523" y="879389"/>
            <a:ext cx="5119012" cy="4641566"/>
          </a:xfrm>
          <a:prstGeom prst="rect">
            <a:avLst/>
          </a:prstGeom>
        </p:spPr>
      </p:pic>
      <p:graphicFrame>
        <p:nvGraphicFramePr>
          <p:cNvPr id="11" name="表格 4">
            <a:extLst>
              <a:ext uri="{FF2B5EF4-FFF2-40B4-BE49-F238E27FC236}">
                <a16:creationId xmlns:a16="http://schemas.microsoft.com/office/drawing/2014/main" id="{70AE24DE-5F93-406B-9D56-A78E92589128}"/>
              </a:ext>
            </a:extLst>
          </p:cNvPr>
          <p:cNvGraphicFramePr>
            <a:graphicFrameLocks noGrp="1"/>
          </p:cNvGraphicFramePr>
          <p:nvPr>
            <p:extLst>
              <p:ext uri="{D42A27DB-BD31-4B8C-83A1-F6EECF244321}">
                <p14:modId xmlns:p14="http://schemas.microsoft.com/office/powerpoint/2010/main" val="3516011323"/>
              </p:ext>
            </p:extLst>
          </p:nvPr>
        </p:nvGraphicFramePr>
        <p:xfrm>
          <a:off x="1432072" y="5134108"/>
          <a:ext cx="6529736" cy="1407881"/>
        </p:xfrm>
        <a:graphic>
          <a:graphicData uri="http://schemas.openxmlformats.org/drawingml/2006/table">
            <a:tbl>
              <a:tblPr firstRow="1" bandRow="1">
                <a:tableStyleId>{5C22544A-7EE6-4342-B048-85BDC9FD1C3A}</a:tableStyleId>
              </a:tblPr>
              <a:tblGrid>
                <a:gridCol w="3264868">
                  <a:extLst>
                    <a:ext uri="{9D8B030D-6E8A-4147-A177-3AD203B41FA5}">
                      <a16:colId xmlns:a16="http://schemas.microsoft.com/office/drawing/2014/main" val="1710020217"/>
                    </a:ext>
                  </a:extLst>
                </a:gridCol>
                <a:gridCol w="3264868">
                  <a:extLst>
                    <a:ext uri="{9D8B030D-6E8A-4147-A177-3AD203B41FA5}">
                      <a16:colId xmlns:a16="http://schemas.microsoft.com/office/drawing/2014/main" val="2524754002"/>
                    </a:ext>
                  </a:extLst>
                </a:gridCol>
              </a:tblGrid>
              <a:tr h="470466">
                <a:tc>
                  <a:txBody>
                    <a:bodyPr/>
                    <a:lstStyle/>
                    <a:p>
                      <a:pPr algn="ctr"/>
                      <a:r>
                        <a:rPr lang="zh-CN" altLang="en-US" sz="2400" dirty="0">
                          <a:latin typeface="新細明體" panose="02020500000000000000" pitchFamily="18" charset="-120"/>
                          <a:ea typeface="新細明體" panose="02020500000000000000" pitchFamily="18" charset="-120"/>
                        </a:rPr>
                        <a:t>優點</a:t>
                      </a:r>
                      <a:endParaRPr lang="zh-HK" altLang="en-US" sz="2400" dirty="0">
                        <a:latin typeface="新細明體" panose="02020500000000000000" pitchFamily="18" charset="-120"/>
                        <a:ea typeface="新細明體" panose="02020500000000000000" pitchFamily="18" charset="-120"/>
                      </a:endParaRPr>
                    </a:p>
                  </a:txBody>
                  <a:tcPr/>
                </a:tc>
                <a:tc>
                  <a:txBody>
                    <a:bodyPr/>
                    <a:lstStyle/>
                    <a:p>
                      <a:pPr algn="ctr"/>
                      <a:r>
                        <a:rPr lang="zh-CN" altLang="en-US" sz="2400" dirty="0">
                          <a:latin typeface="新細明體" panose="02020500000000000000" pitchFamily="18" charset="-120"/>
                          <a:ea typeface="新細明體" panose="02020500000000000000" pitchFamily="18" charset="-120"/>
                        </a:rPr>
                        <a:t>缺點</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3693083125"/>
                  </a:ext>
                </a:extLst>
              </a:tr>
              <a:tr h="937415">
                <a:tc>
                  <a:txBody>
                    <a:bodyPr/>
                    <a:lstStyle/>
                    <a:p>
                      <a:pPr algn="ctr"/>
                      <a:r>
                        <a:rPr lang="zh-CN" altLang="en-US" sz="2400" dirty="0">
                          <a:latin typeface="新細明體" panose="02020500000000000000" pitchFamily="18" charset="-120"/>
                          <a:ea typeface="新細明體" panose="02020500000000000000" pitchFamily="18" charset="-120"/>
                        </a:rPr>
                        <a:t>合成的語音質量高，</a:t>
                      </a:r>
                      <a:r>
                        <a:rPr lang="zh-HK" altLang="en-US" sz="2400" dirty="0">
                          <a:latin typeface="新細明體" panose="02020500000000000000" pitchFamily="18" charset="-120"/>
                          <a:ea typeface="新細明體" panose="02020500000000000000" pitchFamily="18" charset="-120"/>
                        </a:rPr>
                        <a:t>清晰自然</a:t>
                      </a:r>
                    </a:p>
                  </a:txBody>
                  <a:tcPr/>
                </a:tc>
                <a:tc>
                  <a:txBody>
                    <a:bodyPr/>
                    <a:lstStyle/>
                    <a:p>
                      <a:pPr algn="ctr"/>
                      <a:r>
                        <a:rPr lang="zh-CN" altLang="en-US" sz="2400" dirty="0">
                          <a:latin typeface="新細明體" panose="02020500000000000000" pitchFamily="18" charset="-120"/>
                          <a:ea typeface="新細明體" panose="02020500000000000000" pitchFamily="18" charset="-120"/>
                        </a:rPr>
                        <a:t>但需要較大規模的語音庫，錄製成本較高</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3265698710"/>
                  </a:ext>
                </a:extLst>
              </a:tr>
            </a:tbl>
          </a:graphicData>
        </a:graphic>
      </p:graphicFrame>
    </p:spTree>
    <p:extLst>
      <p:ext uri="{BB962C8B-B14F-4D97-AF65-F5344CB8AC3E}">
        <p14:creationId xmlns:p14="http://schemas.microsoft.com/office/powerpoint/2010/main" val="3974126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E280FC-FBCD-40AC-9C1D-DEF4970BCEE3}"/>
              </a:ext>
            </a:extLst>
          </p:cNvPr>
          <p:cNvSpPr>
            <a:spLocks noGrp="1"/>
          </p:cNvSpPr>
          <p:nvPr>
            <p:ph type="title"/>
          </p:nvPr>
        </p:nvSpPr>
        <p:spPr/>
        <p:txBody>
          <a:bodyPr/>
          <a:lstStyle/>
          <a:p>
            <a:r>
              <a:rPr lang="zh-CN" altLang="en-US" dirty="0">
                <a:ea typeface="新細明體" panose="02020500000000000000" pitchFamily="18" charset="-120"/>
              </a:rPr>
              <a:t>統計模型合成</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FF1D3FE8-7E5A-4496-8AC1-087190487A0A}"/>
              </a:ext>
            </a:extLst>
          </p:cNvPr>
          <p:cNvSpPr>
            <a:spLocks noGrp="1"/>
          </p:cNvSpPr>
          <p:nvPr>
            <p:ph idx="1"/>
          </p:nvPr>
        </p:nvSpPr>
        <p:spPr>
          <a:xfrm>
            <a:off x="838200" y="1825625"/>
            <a:ext cx="10515600" cy="4667250"/>
          </a:xfrm>
        </p:spPr>
        <p:txBody>
          <a:bodyPr>
            <a:normAutofit lnSpcReduction="10000"/>
          </a:bodyPr>
          <a:lstStyle/>
          <a:p>
            <a:pPr>
              <a:lnSpc>
                <a:spcPct val="150000"/>
              </a:lnSpc>
            </a:pPr>
            <a:r>
              <a:rPr lang="zh-CN" altLang="en-US" sz="2400" dirty="0">
                <a:ea typeface="新細明體" panose="02020500000000000000" pitchFamily="18" charset="-120"/>
              </a:rPr>
              <a:t>爲每個發音單元建立一個統計模型，在合成時僅利用這些模型進行生成</a:t>
            </a:r>
            <a:endParaRPr lang="en-US" altLang="zh-CN" sz="2400" dirty="0">
              <a:ea typeface="新細明體" panose="02020500000000000000" pitchFamily="18" charset="-120"/>
            </a:endParaRPr>
          </a:p>
          <a:p>
            <a:pPr>
              <a:lnSpc>
                <a:spcPct val="150000"/>
              </a:lnSpc>
            </a:pPr>
            <a:r>
              <a:rPr lang="zh-CN" altLang="en-US" sz="2400" dirty="0">
                <a:ea typeface="新細明體" panose="02020500000000000000" pitchFamily="18" charset="-120"/>
              </a:rPr>
              <a:t>優點：合成時不需要語音庫</a:t>
            </a:r>
            <a:endParaRPr lang="en-US" altLang="zh-CN" sz="2400" dirty="0">
              <a:ea typeface="新細明體" panose="02020500000000000000" pitchFamily="18" charset="-120"/>
            </a:endParaRPr>
          </a:p>
          <a:p>
            <a:pPr>
              <a:lnSpc>
                <a:spcPct val="150000"/>
              </a:lnSpc>
            </a:pPr>
            <a:r>
              <a:rPr lang="zh-CN" altLang="en-US" sz="2400" dirty="0">
                <a:solidFill>
                  <a:srgbClr val="00B0F0"/>
                </a:solidFill>
                <a:ea typeface="新細明體" panose="02020500000000000000" pitchFamily="18" charset="-120"/>
              </a:rPr>
              <a:t>隱馬爾可夫模型（ </a:t>
            </a:r>
            <a:r>
              <a:rPr lang="en-US" altLang="zh-CN" sz="2400" dirty="0">
                <a:solidFill>
                  <a:srgbClr val="00B0F0"/>
                </a:solidFill>
                <a:ea typeface="新細明體" panose="02020500000000000000" pitchFamily="18" charset="-120"/>
              </a:rPr>
              <a:t>HMM</a:t>
            </a:r>
            <a:r>
              <a:rPr lang="zh-CN" altLang="en-US" sz="2400" dirty="0">
                <a:solidFill>
                  <a:srgbClr val="00B0F0"/>
                </a:solidFill>
                <a:ea typeface="新細明體" panose="02020500000000000000" pitchFamily="18" charset="-120"/>
              </a:rPr>
              <a:t>）</a:t>
            </a:r>
            <a:r>
              <a:rPr lang="zh-CN" altLang="en-US" sz="2400" dirty="0">
                <a:ea typeface="新細明體" panose="02020500000000000000" pitchFamily="18" charset="-120"/>
              </a:rPr>
              <a:t>的統計模型：</a:t>
            </a:r>
            <a:endParaRPr lang="en-US" altLang="zh-CN" sz="2400" dirty="0">
              <a:ea typeface="新細明體" panose="02020500000000000000" pitchFamily="18" charset="-120"/>
            </a:endParaRPr>
          </a:p>
          <a:p>
            <a:pPr lvl="1">
              <a:lnSpc>
                <a:spcPct val="150000"/>
              </a:lnSpc>
            </a:pPr>
            <a:r>
              <a:rPr lang="zh-CN" altLang="en-US" dirty="0">
                <a:ea typeface="新細明體" panose="02020500000000000000" pitchFamily="18" charset="-120"/>
              </a:rPr>
              <a:t>對每個發音單元建立一個 </a:t>
            </a:r>
            <a:r>
              <a:rPr lang="en-US" altLang="zh-CN" dirty="0">
                <a:ea typeface="新細明體" panose="02020500000000000000" pitchFamily="18" charset="-120"/>
              </a:rPr>
              <a:t>HMM </a:t>
            </a:r>
            <a:r>
              <a:rPr lang="zh-CN" altLang="en-US" dirty="0">
                <a:ea typeface="新細明體" panose="02020500000000000000" pitchFamily="18" charset="-120"/>
              </a:rPr>
              <a:t>模型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合成時組合句子中所有音素的 </a:t>
            </a:r>
            <a:r>
              <a:rPr lang="en-US" altLang="zh-CN" dirty="0">
                <a:ea typeface="新細明體" panose="02020500000000000000" pitchFamily="18" charset="-120"/>
              </a:rPr>
              <a:t>HMM </a:t>
            </a:r>
            <a:r>
              <a:rPr lang="zh-CN" altLang="en-US" dirty="0">
                <a:ea typeface="新細明體" panose="02020500000000000000" pitchFamily="18" charset="-120"/>
              </a:rPr>
              <a:t>模型拼接爲一個模型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該模型生成最匹配的語音</a:t>
            </a:r>
            <a:endParaRPr lang="en-US" altLang="zh-CN" dirty="0">
              <a:ea typeface="新細明體" panose="02020500000000000000" pitchFamily="18" charset="-120"/>
            </a:endParaRPr>
          </a:p>
          <a:p>
            <a:pPr lvl="1">
              <a:lnSpc>
                <a:spcPct val="150000"/>
              </a:lnSpc>
            </a:pPr>
            <a:r>
              <a:rPr lang="zh-CN" altLang="en-US" dirty="0">
                <a:ea typeface="新細明體" panose="02020500000000000000" pitchFamily="18" charset="-120"/>
              </a:rPr>
              <a:t>先利用聲碼器將聲音分解成聲帶激勵和聲道調制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分別對這兩部分信號建立 </a:t>
            </a:r>
            <a:r>
              <a:rPr lang="en-US" altLang="zh-CN" dirty="0">
                <a:ea typeface="新細明體" panose="02020500000000000000" pitchFamily="18" charset="-120"/>
              </a:rPr>
              <a:t>HMM </a:t>
            </a:r>
            <a:r>
              <a:rPr lang="zh-CN" altLang="en-US" dirty="0">
                <a:ea typeface="新細明體" panose="02020500000000000000" pitchFamily="18" charset="-120"/>
              </a:rPr>
              <a:t>模型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用這些模型</a:t>
            </a:r>
            <a:r>
              <a:rPr lang="zh-CN" altLang="en-US" dirty="0">
                <a:solidFill>
                  <a:srgbClr val="00B0F0"/>
                </a:solidFill>
                <a:ea typeface="新細明體" panose="02020500000000000000" pitchFamily="18" charset="-120"/>
              </a:rPr>
              <a:t>再生成</a:t>
            </a:r>
            <a:r>
              <a:rPr lang="zh-CN" altLang="en-US" dirty="0">
                <a:ea typeface="新細明體" panose="02020500000000000000" pitchFamily="18" charset="-120"/>
              </a:rPr>
              <a:t>激勵和調制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利用聲碼器合成聲音</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295982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FA6BA0-B6CD-49A9-AD97-249E3DCE6F5A}"/>
              </a:ext>
            </a:extLst>
          </p:cNvPr>
          <p:cNvSpPr>
            <a:spLocks noGrp="1"/>
          </p:cNvSpPr>
          <p:nvPr>
            <p:ph type="title"/>
          </p:nvPr>
        </p:nvSpPr>
        <p:spPr/>
        <p:txBody>
          <a:bodyPr/>
          <a:lstStyle/>
          <a:p>
            <a:r>
              <a:rPr lang="zh-CN" altLang="en-US" dirty="0">
                <a:ea typeface="新細明體" panose="02020500000000000000" pitchFamily="18" charset="-120"/>
              </a:rPr>
              <a:t>記錄聲音</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78102B0D-EA26-4B82-9A77-3DA71D0AE6CE}"/>
              </a:ext>
            </a:extLst>
          </p:cNvPr>
          <p:cNvSpPr>
            <a:spLocks noGrp="1"/>
          </p:cNvSpPr>
          <p:nvPr>
            <p:ph idx="1"/>
          </p:nvPr>
        </p:nvSpPr>
        <p:spPr/>
        <p:txBody>
          <a:bodyPr/>
          <a:lstStyle/>
          <a:p>
            <a:pPr>
              <a:lnSpc>
                <a:spcPct val="100000"/>
              </a:lnSpc>
            </a:pPr>
            <a:r>
              <a:rPr lang="zh-CN" altLang="en-US" dirty="0">
                <a:ea typeface="新細明體" panose="02020500000000000000" pitchFamily="18" charset="-120"/>
              </a:rPr>
              <a:t>語音本質上是空氣中疏密相間的周期性變化，在空氣中以縱波形式傳播</a:t>
            </a:r>
            <a:r>
              <a:rPr lang="en-US" altLang="zh-CN" dirty="0">
                <a:ea typeface="新細明體" panose="02020500000000000000" pitchFamily="18" charset="-120"/>
              </a:rPr>
              <a:t> </a:t>
            </a:r>
            <a:endParaRPr lang="zh-HK" altLang="en-US" dirty="0">
              <a:solidFill>
                <a:srgbClr val="00B0F0"/>
              </a:solidFill>
              <a:ea typeface="新細明體" panose="02020500000000000000" pitchFamily="18" charset="-120"/>
            </a:endParaRPr>
          </a:p>
        </p:txBody>
      </p:sp>
      <p:pic>
        <p:nvPicPr>
          <p:cNvPr id="5" name="圖片 4">
            <a:extLst>
              <a:ext uri="{FF2B5EF4-FFF2-40B4-BE49-F238E27FC236}">
                <a16:creationId xmlns:a16="http://schemas.microsoft.com/office/drawing/2014/main" id="{0D87D4E1-18B6-49BD-9132-7A5C57244096}"/>
              </a:ext>
            </a:extLst>
          </p:cNvPr>
          <p:cNvPicPr>
            <a:picLocks noChangeAspect="1"/>
          </p:cNvPicPr>
          <p:nvPr/>
        </p:nvPicPr>
        <p:blipFill>
          <a:blip r:embed="rId2"/>
          <a:stretch>
            <a:fillRect/>
          </a:stretch>
        </p:blipFill>
        <p:spPr>
          <a:xfrm>
            <a:off x="2775826" y="2641120"/>
            <a:ext cx="7272948" cy="3670780"/>
          </a:xfrm>
          <a:prstGeom prst="rect">
            <a:avLst/>
          </a:prstGeom>
        </p:spPr>
      </p:pic>
    </p:spTree>
    <p:extLst>
      <p:ext uri="{BB962C8B-B14F-4D97-AF65-F5344CB8AC3E}">
        <p14:creationId xmlns:p14="http://schemas.microsoft.com/office/powerpoint/2010/main" val="2825785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grpSp>
        <p:nvGrpSpPr>
          <p:cNvPr id="12" name="Group 11">
            <a:extLst>
              <a:ext uri="{FF2B5EF4-FFF2-40B4-BE49-F238E27FC236}">
                <a16:creationId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4" name="Rectangle 13">
              <a:extLst>
                <a:ext uri="{FF2B5EF4-FFF2-40B4-BE49-F238E27FC236}">
                  <a16:creationId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pic>
        <p:nvPicPr>
          <p:cNvPr id="3" name="圖片 2">
            <a:extLst>
              <a:ext uri="{FF2B5EF4-FFF2-40B4-BE49-F238E27FC236}">
                <a16:creationId xmlns:a16="http://schemas.microsoft.com/office/drawing/2014/main" id="{00B4D3B8-F92B-4C29-A00F-0660A8248D0C}"/>
              </a:ext>
            </a:extLst>
          </p:cNvPr>
          <p:cNvPicPr>
            <a:picLocks noChangeAspect="1"/>
          </p:cNvPicPr>
          <p:nvPr/>
        </p:nvPicPr>
        <p:blipFill>
          <a:blip r:embed="rId2"/>
          <a:stretch>
            <a:fillRect/>
          </a:stretch>
        </p:blipFill>
        <p:spPr>
          <a:xfrm>
            <a:off x="1343436" y="864587"/>
            <a:ext cx="9569240" cy="4538886"/>
          </a:xfrm>
          <a:prstGeom prst="rect">
            <a:avLst/>
          </a:prstGeom>
        </p:spPr>
      </p:pic>
    </p:spTree>
    <p:extLst>
      <p:ext uri="{BB962C8B-B14F-4D97-AF65-F5344CB8AC3E}">
        <p14:creationId xmlns:p14="http://schemas.microsoft.com/office/powerpoint/2010/main" val="1724277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BE4640-0451-46C4-99B7-5BA5E020D67D}"/>
              </a:ext>
            </a:extLst>
          </p:cNvPr>
          <p:cNvSpPr>
            <a:spLocks noGrp="1"/>
          </p:cNvSpPr>
          <p:nvPr>
            <p:ph type="title"/>
          </p:nvPr>
        </p:nvSpPr>
        <p:spPr/>
        <p:txBody>
          <a:bodyPr/>
          <a:lstStyle/>
          <a:p>
            <a:r>
              <a:rPr lang="zh-CN" altLang="en-US" dirty="0">
                <a:ea typeface="新細明體" panose="02020500000000000000" pitchFamily="18" charset="-120"/>
              </a:rPr>
              <a:t>神經模型合成</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A2400A56-D42B-4AD5-8CDF-DFF9DB6BC011}"/>
              </a:ext>
            </a:extLst>
          </p:cNvPr>
          <p:cNvSpPr>
            <a:spLocks noGrp="1"/>
          </p:cNvSpPr>
          <p:nvPr>
            <p:ph idx="1"/>
          </p:nvPr>
        </p:nvSpPr>
        <p:spPr/>
        <p:txBody>
          <a:bodyPr>
            <a:normAutofit/>
          </a:bodyPr>
          <a:lstStyle/>
          <a:p>
            <a:pPr>
              <a:lnSpc>
                <a:spcPct val="150000"/>
              </a:lnSpc>
            </a:pPr>
            <a:r>
              <a:rPr lang="en-US" altLang="zh-CN" sz="2400" dirty="0">
                <a:ea typeface="新細明體" panose="02020500000000000000" pitchFamily="18" charset="-120"/>
              </a:rPr>
              <a:t>HMM </a:t>
            </a:r>
            <a:r>
              <a:rPr lang="zh-CN" altLang="en-US" sz="2400" dirty="0">
                <a:ea typeface="新細明體" panose="02020500000000000000" pitchFamily="18" charset="-120"/>
              </a:rPr>
              <a:t>模型</a:t>
            </a:r>
            <a:r>
              <a:rPr lang="zh-CN" altLang="en-US" sz="2400" dirty="0">
                <a:solidFill>
                  <a:srgbClr val="00B0F0"/>
                </a:solidFill>
                <a:ea typeface="新細明體" panose="02020500000000000000" pitchFamily="18" charset="-120"/>
              </a:rPr>
              <a:t>不能描述複雜的發音</a:t>
            </a:r>
            <a:r>
              <a:rPr lang="zh-CN" altLang="en-US" sz="2400" dirty="0">
                <a:ea typeface="新細明體" panose="02020500000000000000" pitchFamily="18" charset="-120"/>
              </a:rPr>
              <a:t>現象</a:t>
            </a:r>
            <a:endParaRPr lang="en-US" altLang="zh-CN" sz="2400" dirty="0">
              <a:ea typeface="新細明體" panose="02020500000000000000" pitchFamily="18" charset="-120"/>
            </a:endParaRPr>
          </a:p>
          <a:p>
            <a:pPr>
              <a:lnSpc>
                <a:spcPct val="150000"/>
              </a:lnSpc>
            </a:pPr>
            <a:r>
              <a:rPr lang="en-US" altLang="zh-CN" sz="2400" dirty="0">
                <a:ea typeface="新細明體" panose="02020500000000000000" pitchFamily="18" charset="-120"/>
              </a:rPr>
              <a:t>2013</a:t>
            </a:r>
            <a:r>
              <a:rPr lang="zh-CN" altLang="en-US" sz="2400" dirty="0">
                <a:ea typeface="新細明體" panose="02020500000000000000" pitchFamily="18" charset="-120"/>
              </a:rPr>
              <a:t>年：用</a:t>
            </a:r>
            <a:r>
              <a:rPr lang="zh-CN" altLang="en-US" sz="2400" dirty="0">
                <a:solidFill>
                  <a:srgbClr val="00B0F0"/>
                </a:solidFill>
                <a:ea typeface="新細明體" panose="02020500000000000000" pitchFamily="18" charset="-120"/>
              </a:rPr>
              <a:t>深度神經網絡</a:t>
            </a:r>
            <a:r>
              <a:rPr lang="en-US" altLang="zh-CN" sz="2400" dirty="0">
                <a:solidFill>
                  <a:srgbClr val="00B0F0"/>
                </a:solidFill>
                <a:ea typeface="新細明體" panose="02020500000000000000" pitchFamily="18" charset="-120"/>
              </a:rPr>
              <a:t>(DNN)</a:t>
            </a:r>
            <a:r>
              <a:rPr lang="zh-CN" altLang="en-US" sz="2400" dirty="0">
                <a:solidFill>
                  <a:srgbClr val="00B0F0"/>
                </a:solidFill>
                <a:ea typeface="新細明體" panose="02020500000000000000" pitchFamily="18" charset="-120"/>
              </a:rPr>
              <a:t>取代 </a:t>
            </a:r>
            <a:r>
              <a:rPr lang="en-US" altLang="zh-CN" sz="2400" dirty="0">
                <a:solidFill>
                  <a:srgbClr val="00B0F0"/>
                </a:solidFill>
                <a:ea typeface="新細明體" panose="02020500000000000000" pitchFamily="18" charset="-120"/>
              </a:rPr>
              <a:t>HMM </a:t>
            </a:r>
            <a:r>
              <a:rPr lang="zh-CN" altLang="en-US" sz="2400" dirty="0">
                <a:ea typeface="新細明體" panose="02020500000000000000" pitchFamily="18" charset="-120"/>
              </a:rPr>
              <a:t>模型來預測每一幀語音的激勵和調制信號，再通過聲碼器合成自然語音</a:t>
            </a:r>
            <a:endParaRPr lang="en-US" altLang="zh-CN" sz="2400" dirty="0">
              <a:ea typeface="新細明體" panose="02020500000000000000" pitchFamily="18" charset="-120"/>
            </a:endParaRPr>
          </a:p>
          <a:p>
            <a:pPr>
              <a:lnSpc>
                <a:spcPct val="150000"/>
              </a:lnSpc>
            </a:pPr>
            <a:r>
              <a:rPr lang="en-US" altLang="zh-CN" sz="2400" dirty="0">
                <a:ea typeface="新細明體" panose="02020500000000000000" pitchFamily="18" charset="-120"/>
              </a:rPr>
              <a:t>2014</a:t>
            </a:r>
            <a:r>
              <a:rPr lang="zh-CN" altLang="en-US" sz="2400" dirty="0">
                <a:ea typeface="新細明體" panose="02020500000000000000" pitchFamily="18" charset="-120"/>
              </a:rPr>
              <a:t>年擴展：基於</a:t>
            </a:r>
            <a:r>
              <a:rPr lang="en-US" altLang="zh-CN" sz="2400" dirty="0">
                <a:ea typeface="新細明體" panose="02020500000000000000" pitchFamily="18" charset="-120"/>
              </a:rPr>
              <a:t>RNN </a:t>
            </a:r>
            <a:r>
              <a:rPr lang="zh-CN" altLang="en-US" sz="2400" dirty="0">
                <a:ea typeface="新細明體" panose="02020500000000000000" pitchFamily="18" charset="-120"/>
              </a:rPr>
              <a:t>的合成系統。</a:t>
            </a:r>
            <a:r>
              <a:rPr lang="en-US" altLang="zh-CN" sz="2400" dirty="0">
                <a:ea typeface="新細明體" panose="02020500000000000000" pitchFamily="18" charset="-120"/>
              </a:rPr>
              <a:t>RNN </a:t>
            </a:r>
            <a:r>
              <a:rPr lang="zh-CN" altLang="en-US" sz="2400" dirty="0">
                <a:ea typeface="新細明體" panose="02020500000000000000" pitchFamily="18" charset="-120"/>
              </a:rPr>
              <a:t>模型可以學習發音過程中的前後相關性，從而得到</a:t>
            </a:r>
            <a:r>
              <a:rPr lang="zh-CN" altLang="en-US" sz="2400" dirty="0">
                <a:solidFill>
                  <a:srgbClr val="00B0F0"/>
                </a:solidFill>
                <a:ea typeface="新細明體" panose="02020500000000000000" pitchFamily="18" charset="-120"/>
              </a:rPr>
              <a:t>更平滑自然的發音</a:t>
            </a:r>
            <a:endParaRPr lang="zh-HK" altLang="en-US" sz="2400" dirty="0">
              <a:solidFill>
                <a:srgbClr val="00B0F0"/>
              </a:solidFill>
              <a:ea typeface="新細明體" panose="02020500000000000000" pitchFamily="18" charset="-120"/>
            </a:endParaRPr>
          </a:p>
        </p:txBody>
      </p:sp>
    </p:spTree>
    <p:extLst>
      <p:ext uri="{BB962C8B-B14F-4D97-AF65-F5344CB8AC3E}">
        <p14:creationId xmlns:p14="http://schemas.microsoft.com/office/powerpoint/2010/main" val="1290405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2" name="Freeform: Shape 11">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4" name="Rectangle 1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6" name="Rectangle 15">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8" name="Freeform: Shape 17">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pic>
        <p:nvPicPr>
          <p:cNvPr id="3" name="圖片 2">
            <a:extLst>
              <a:ext uri="{FF2B5EF4-FFF2-40B4-BE49-F238E27FC236}">
                <a16:creationId xmlns:a16="http://schemas.microsoft.com/office/drawing/2014/main" id="{1F6C66DC-77D1-45B8-B8F2-CA4677B079B5}"/>
              </a:ext>
            </a:extLst>
          </p:cNvPr>
          <p:cNvPicPr>
            <a:picLocks noChangeAspect="1"/>
          </p:cNvPicPr>
          <p:nvPr/>
        </p:nvPicPr>
        <p:blipFill>
          <a:blip r:embed="rId2"/>
          <a:stretch>
            <a:fillRect/>
          </a:stretch>
        </p:blipFill>
        <p:spPr>
          <a:xfrm>
            <a:off x="3129196" y="220698"/>
            <a:ext cx="5453240" cy="5883354"/>
          </a:xfrm>
          <a:prstGeom prst="rect">
            <a:avLst/>
          </a:prstGeom>
        </p:spPr>
      </p:pic>
    </p:spTree>
    <p:extLst>
      <p:ext uri="{BB962C8B-B14F-4D97-AF65-F5344CB8AC3E}">
        <p14:creationId xmlns:p14="http://schemas.microsoft.com/office/powerpoint/2010/main" val="2662004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latin typeface="新細明體" panose="02020500000000000000" pitchFamily="18" charset="-120"/>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新細明體" panose="02020500000000000000" pitchFamily="18" charset="-120"/>
            </a:endParaRPr>
          </a:p>
        </p:txBody>
      </p:sp>
      <p:sp>
        <p:nvSpPr>
          <p:cNvPr id="2" name="標題 1">
            <a:extLst>
              <a:ext uri="{FF2B5EF4-FFF2-40B4-BE49-F238E27FC236}">
                <a16:creationId xmlns:a16="http://schemas.microsoft.com/office/drawing/2014/main" id="{DFDBC7B8-AED2-42C0-85B1-467DD26D3129}"/>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zh-CN" altLang="en-US" sz="4000" dirty="0">
                <a:ea typeface="新細明體" panose="02020500000000000000" pitchFamily="18" charset="-120"/>
              </a:rPr>
              <a:t>第二個</a:t>
            </a:r>
            <a:r>
              <a:rPr lang="en-US" altLang="zh-HK" sz="4000">
                <a:ea typeface="新細明體" panose="02020500000000000000" pitchFamily="18" charset="-120"/>
              </a:rPr>
              <a:t>AI</a:t>
            </a:r>
            <a:r>
              <a:rPr lang="zh-CN" altLang="en-US" sz="4000">
                <a:ea typeface="新細明體" panose="02020500000000000000" pitchFamily="18" charset="-120"/>
              </a:rPr>
              <a:t>應用</a:t>
            </a:r>
            <a:r>
              <a:rPr lang="zh-HK" altLang="en-US" sz="4000" dirty="0">
                <a:ea typeface="新細明體" panose="02020500000000000000" pitchFamily="18" charset="-120"/>
              </a:rPr>
              <a:t>：</a:t>
            </a:r>
            <a:r>
              <a:rPr lang="en-US" altLang="zh-HK" sz="4000" dirty="0">
                <a:ea typeface="新細明體" panose="02020500000000000000" pitchFamily="18" charset="-120"/>
              </a:rPr>
              <a:t/>
            </a:r>
            <a:br>
              <a:rPr lang="en-US" altLang="zh-HK" sz="4000" dirty="0">
                <a:ea typeface="新細明體" panose="02020500000000000000" pitchFamily="18" charset="-120"/>
              </a:rPr>
            </a:br>
            <a:r>
              <a:rPr lang="zh-HK" altLang="en-US" sz="4000" dirty="0">
                <a:ea typeface="新細明體" panose="02020500000000000000" pitchFamily="18" charset="-120"/>
              </a:rPr>
              <a:t>語音信號處理</a:t>
            </a:r>
            <a:endParaRPr lang="en-US" altLang="zh-HK" sz="8000" kern="1200" dirty="0">
              <a:solidFill>
                <a:srgbClr val="080808"/>
              </a:solidFill>
              <a:ea typeface="新細明體" panose="02020500000000000000" pitchFamily="18" charset="-120"/>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新細明體" panose="02020500000000000000" pitchFamily="18" charset="-120"/>
            </a:endParaRPr>
          </a:p>
        </p:txBody>
      </p:sp>
    </p:spTree>
    <p:extLst>
      <p:ext uri="{BB962C8B-B14F-4D97-AF65-F5344CB8AC3E}">
        <p14:creationId xmlns:p14="http://schemas.microsoft.com/office/powerpoint/2010/main" val="946386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2" name="標題 1">
            <a:extLst>
              <a:ext uri="{FF2B5EF4-FFF2-40B4-BE49-F238E27FC236}">
                <a16:creationId xmlns:a16="http://schemas.microsoft.com/office/drawing/2014/main" id="{A5508CF9-9514-4D2C-91B1-762312DAE43C}"/>
              </a:ext>
            </a:extLst>
          </p:cNvPr>
          <p:cNvSpPr>
            <a:spLocks noGrp="1"/>
          </p:cNvSpPr>
          <p:nvPr>
            <p:ph type="title"/>
          </p:nvPr>
        </p:nvSpPr>
        <p:spPr>
          <a:xfrm>
            <a:off x="630936" y="640080"/>
            <a:ext cx="4818888" cy="1481328"/>
          </a:xfrm>
        </p:spPr>
        <p:txBody>
          <a:bodyPr anchor="b">
            <a:normAutofit/>
          </a:bodyPr>
          <a:lstStyle/>
          <a:p>
            <a:r>
              <a:rPr lang="en-US" altLang="zh-HK" sz="5000" dirty="0"/>
              <a:t>Speech Separation</a:t>
            </a:r>
            <a:endParaRPr lang="zh-HK" altLang="en-US" sz="5000" dirty="0"/>
          </a:p>
        </p:txBody>
      </p:sp>
      <p:sp>
        <p:nvSpPr>
          <p:cNvPr id="73" name="sketch line">
            <a:extLst>
              <a:ext uri="{FF2B5EF4-FFF2-40B4-BE49-F238E27FC236}">
                <a16:creationId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新細明體" panose="02020500000000000000" pitchFamily="18" charset="-120"/>
            </a:endParaRPr>
          </a:p>
        </p:txBody>
      </p:sp>
      <p:sp>
        <p:nvSpPr>
          <p:cNvPr id="3" name="內容版面配置區 2">
            <a:extLst>
              <a:ext uri="{FF2B5EF4-FFF2-40B4-BE49-F238E27FC236}">
                <a16:creationId xmlns:a16="http://schemas.microsoft.com/office/drawing/2014/main" id="{7A99CC33-FB77-409B-9078-1DBE3A63FB92}"/>
              </a:ext>
            </a:extLst>
          </p:cNvPr>
          <p:cNvSpPr>
            <a:spLocks noGrp="1"/>
          </p:cNvSpPr>
          <p:nvPr>
            <p:ph idx="1"/>
          </p:nvPr>
        </p:nvSpPr>
        <p:spPr>
          <a:xfrm>
            <a:off x="630936" y="2660904"/>
            <a:ext cx="4818888" cy="3547872"/>
          </a:xfrm>
        </p:spPr>
        <p:txBody>
          <a:bodyPr anchor="t">
            <a:normAutofit/>
          </a:bodyPr>
          <a:lstStyle/>
          <a:p>
            <a:r>
              <a:rPr lang="zh-CN" altLang="en-US" sz="2400" dirty="0">
                <a:ea typeface="新細明體" panose="02020500000000000000" pitchFamily="18" charset="-120"/>
              </a:rPr>
              <a:t>語音分離程序</a:t>
            </a:r>
            <a:endParaRPr lang="en-US" altLang="zh-CN" sz="2400" dirty="0">
              <a:ea typeface="新細明體" panose="02020500000000000000" pitchFamily="18" charset="-120"/>
            </a:endParaRPr>
          </a:p>
          <a:p>
            <a:r>
              <a:rPr lang="zh-CN" altLang="en-US" sz="2400" dirty="0">
                <a:ea typeface="新細明體" panose="02020500000000000000" pitchFamily="18" charset="-120"/>
              </a:rPr>
              <a:t>將一個多音源混雜的語音中的每個音源的聲音分離出來。 </a:t>
            </a:r>
            <a:endParaRPr lang="zh-HK" altLang="en-US" sz="2400" dirty="0">
              <a:ea typeface="新細明體" panose="02020500000000000000" pitchFamily="18" charset="-120"/>
            </a:endParaRPr>
          </a:p>
        </p:txBody>
      </p:sp>
      <p:pic>
        <p:nvPicPr>
          <p:cNvPr id="1026" name="Picture 2" descr="microsoft logo 的圖片結果">
            <a:extLst>
              <a:ext uri="{FF2B5EF4-FFF2-40B4-BE49-F238E27FC236}">
                <a16:creationId xmlns:a16="http://schemas.microsoft.com/office/drawing/2014/main" id="{7ABB2B45-CFD2-4D6B-9658-C34642C215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7516" y="640080"/>
            <a:ext cx="508203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4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7FAEF9-0F33-4341-B522-223D38E568D6}"/>
              </a:ext>
            </a:extLst>
          </p:cNvPr>
          <p:cNvSpPr>
            <a:spLocks noGrp="1"/>
          </p:cNvSpPr>
          <p:nvPr>
            <p:ph type="title"/>
          </p:nvPr>
        </p:nvSpPr>
        <p:spPr/>
        <p:txBody>
          <a:bodyPr/>
          <a:lstStyle/>
          <a:p>
            <a:r>
              <a:rPr lang="zh-CN" altLang="en-US" dirty="0">
                <a:ea typeface="新細明體" panose="02020500000000000000" pitchFamily="18" charset="-120"/>
              </a:rPr>
              <a:t>實驗説明</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FBB4EA4D-3E74-4F2F-906E-CA15F0BE5E93}"/>
              </a:ext>
            </a:extLst>
          </p:cNvPr>
          <p:cNvSpPr>
            <a:spLocks noGrp="1"/>
          </p:cNvSpPr>
          <p:nvPr>
            <p:ph idx="1"/>
          </p:nvPr>
        </p:nvSpPr>
        <p:spPr>
          <a:xfrm>
            <a:off x="838200" y="1873752"/>
            <a:ext cx="10515600" cy="4351338"/>
          </a:xfrm>
        </p:spPr>
        <p:txBody>
          <a:bodyPr>
            <a:normAutofit/>
          </a:bodyPr>
          <a:lstStyle/>
          <a:p>
            <a:r>
              <a:rPr lang="zh-CN" altLang="en-US" dirty="0">
                <a:ea typeface="新細明體" panose="02020500000000000000" pitchFamily="18" charset="-120"/>
              </a:rPr>
              <a:t>日常生活聽到的聲音都是</a:t>
            </a:r>
            <a:r>
              <a:rPr lang="zh-CN" altLang="en-US" dirty="0">
                <a:solidFill>
                  <a:srgbClr val="00B0F0"/>
                </a:solidFill>
                <a:ea typeface="新細明體" panose="02020500000000000000" pitchFamily="18" charset="-120"/>
              </a:rPr>
              <a:t>多音源混雜</a:t>
            </a:r>
            <a:r>
              <a:rPr lang="zh-CN" altLang="en-US" dirty="0">
                <a:ea typeface="新細明體" panose="02020500000000000000" pitchFamily="18" charset="-120"/>
              </a:rPr>
              <a:t>：人聲、噪聲、樂音等</a:t>
            </a:r>
            <a:endParaRPr lang="en-US" altLang="zh-CN" dirty="0">
              <a:ea typeface="新細明體" panose="02020500000000000000" pitchFamily="18" charset="-120"/>
            </a:endParaRPr>
          </a:p>
          <a:p>
            <a:r>
              <a:rPr lang="zh-CN" altLang="en-US" dirty="0">
                <a:ea typeface="新細明體" panose="02020500000000000000" pitchFamily="18" charset="-120"/>
              </a:rPr>
              <a:t>分開聲音的三個方法</a:t>
            </a:r>
            <a:endParaRPr lang="en-US" altLang="zh-CN" dirty="0">
              <a:ea typeface="新細明體" panose="02020500000000000000" pitchFamily="18" charset="-120"/>
            </a:endParaRPr>
          </a:p>
          <a:p>
            <a:r>
              <a:rPr lang="zh-CN" altLang="en-US" dirty="0">
                <a:solidFill>
                  <a:srgbClr val="00B0F0"/>
                </a:solidFill>
                <a:ea typeface="新細明體" panose="02020500000000000000" pitchFamily="18" charset="-120"/>
              </a:rPr>
              <a:t>多信道法</a:t>
            </a:r>
            <a:r>
              <a:rPr lang="zh-CN" altLang="en-US" dirty="0">
                <a:ea typeface="新細明體" panose="02020500000000000000" pitchFamily="18" charset="-120"/>
              </a:rPr>
              <a:t>（ </a:t>
            </a:r>
            <a:r>
              <a:rPr lang="en-US" altLang="zh-CN" dirty="0">
                <a:ea typeface="新細明體" panose="02020500000000000000" pitchFamily="18" charset="-120"/>
              </a:rPr>
              <a:t>Multi-Channel Approach</a:t>
            </a:r>
            <a:r>
              <a:rPr lang="zh-CN" altLang="en-US" dirty="0">
                <a:ea typeface="新細明體" panose="02020500000000000000" pitchFamily="18" charset="-120"/>
              </a:rPr>
              <a:t>）：利用多個麥克風同時錄音，利用不同音源、在各個麥克風之間的時空信息來定位和分離某一音源的聲音</a:t>
            </a:r>
            <a:endParaRPr lang="en-US" altLang="zh-CN" dirty="0">
              <a:ea typeface="新細明體" panose="02020500000000000000" pitchFamily="18" charset="-120"/>
            </a:endParaRPr>
          </a:p>
          <a:p>
            <a:r>
              <a:rPr lang="zh-HK" altLang="en-US" dirty="0">
                <a:solidFill>
                  <a:srgbClr val="00B0F0"/>
                </a:solidFill>
                <a:ea typeface="新細明體" panose="02020500000000000000" pitchFamily="18" charset="-120"/>
              </a:rPr>
              <a:t>單</a:t>
            </a:r>
            <a:r>
              <a:rPr lang="zh-CN" altLang="en-US" dirty="0">
                <a:solidFill>
                  <a:srgbClr val="00B0F0"/>
                </a:solidFill>
                <a:ea typeface="新細明體" panose="02020500000000000000" pitchFamily="18" charset="-120"/>
              </a:rPr>
              <a:t>信道法</a:t>
            </a:r>
            <a:r>
              <a:rPr lang="zh-HK" altLang="en-US" dirty="0">
                <a:ea typeface="新細明體" panose="02020500000000000000" pitchFamily="18" charset="-120"/>
              </a:rPr>
              <a:t>（ </a:t>
            </a:r>
            <a:r>
              <a:rPr lang="en-US" altLang="zh-HK" dirty="0">
                <a:ea typeface="新細明體" panose="02020500000000000000" pitchFamily="18" charset="-120"/>
              </a:rPr>
              <a:t>Single-</a:t>
            </a:r>
            <a:r>
              <a:rPr lang="en-US" altLang="zh-CN" dirty="0">
                <a:ea typeface="新細明體" panose="02020500000000000000" pitchFamily="18" charset="-120"/>
              </a:rPr>
              <a:t>Channel Approach</a:t>
            </a:r>
            <a:r>
              <a:rPr lang="zh-CN" altLang="en-US" dirty="0">
                <a:ea typeface="新細明體" panose="02020500000000000000" pitchFamily="18" charset="-120"/>
              </a:rPr>
              <a:t>）</a:t>
            </a:r>
            <a:r>
              <a:rPr lang="en-US" altLang="zh-CN" dirty="0">
                <a:ea typeface="新細明體" panose="02020500000000000000" pitchFamily="18" charset="-120"/>
              </a:rPr>
              <a:t>: </a:t>
            </a:r>
            <a:r>
              <a:rPr lang="zh-CN" altLang="en-US" dirty="0">
                <a:ea typeface="新細明體" panose="02020500000000000000" pitchFamily="18" charset="-120"/>
              </a:rPr>
              <a:t>用一個麥克風錄音，利用每個音源的獨特模式或各自的信號連續性對不同音源進行分離</a:t>
            </a:r>
            <a:endParaRPr lang="en-US" altLang="zh-CN" dirty="0">
              <a:ea typeface="新細明體" panose="02020500000000000000" pitchFamily="18" charset="-120"/>
            </a:endParaRPr>
          </a:p>
          <a:p>
            <a:r>
              <a:rPr lang="zh-CN" altLang="en-US" dirty="0">
                <a:solidFill>
                  <a:srgbClr val="00B0F0"/>
                </a:solidFill>
                <a:ea typeface="新細明體" panose="02020500000000000000" pitchFamily="18" charset="-120"/>
              </a:rPr>
              <a:t>本實驗：</a:t>
            </a:r>
            <a:r>
              <a:rPr lang="zh-TW" altLang="en-US" dirty="0">
                <a:ea typeface="新細明體" panose="02020500000000000000" pitchFamily="18" charset="-120"/>
              </a:rPr>
              <a:t>用</a:t>
            </a:r>
            <a:r>
              <a:rPr lang="zh-HK" altLang="en-US" dirty="0">
                <a:solidFill>
                  <a:srgbClr val="00B0F0"/>
                </a:solidFill>
                <a:ea typeface="新細明體" panose="02020500000000000000" pitchFamily="18" charset="-120"/>
              </a:rPr>
              <a:t>深度聚類</a:t>
            </a:r>
            <a:r>
              <a:rPr lang="zh-HK" altLang="en-US" dirty="0">
                <a:ea typeface="新細明體" panose="02020500000000000000" pitchFamily="18" charset="-120"/>
              </a:rPr>
              <a:t>（</a:t>
            </a:r>
            <a:r>
              <a:rPr lang="en-US" altLang="zh-HK" dirty="0">
                <a:ea typeface="新細明體" panose="02020500000000000000" pitchFamily="18" charset="-120"/>
              </a:rPr>
              <a:t>Deep Clustering</a:t>
            </a:r>
            <a:r>
              <a:rPr lang="zh-HK" altLang="en-US" dirty="0">
                <a:ea typeface="新細明體" panose="02020500000000000000" pitchFamily="18" charset="-120"/>
              </a:rPr>
              <a:t>）</a:t>
            </a:r>
            <a:r>
              <a:rPr lang="zh-TW" altLang="en-US" dirty="0">
                <a:ea typeface="新細明體" panose="02020500000000000000" pitchFamily="18" charset="-120"/>
              </a:rPr>
              <a:t>對混雜語音進行分離</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1160157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450F9D-066F-4212-8703-5DDEFD33B5E2}"/>
              </a:ext>
            </a:extLst>
          </p:cNvPr>
          <p:cNvSpPr>
            <a:spLocks noGrp="1"/>
          </p:cNvSpPr>
          <p:nvPr>
            <p:ph type="title"/>
          </p:nvPr>
        </p:nvSpPr>
        <p:spPr/>
        <p:txBody>
          <a:bodyPr/>
          <a:lstStyle/>
          <a:p>
            <a:r>
              <a:rPr lang="zh-HK" altLang="en-US" dirty="0">
                <a:ea typeface="新細明體" panose="02020500000000000000" pitchFamily="18" charset="-120"/>
              </a:rPr>
              <a:t>深度聚類（</a:t>
            </a:r>
            <a:r>
              <a:rPr lang="en-US" altLang="zh-HK" dirty="0">
                <a:ea typeface="新細明體" panose="02020500000000000000" pitchFamily="18" charset="-120"/>
              </a:rPr>
              <a:t>Deep Clustering </a:t>
            </a:r>
            <a:r>
              <a:rPr lang="zh-HK" altLang="en-US" dirty="0">
                <a:ea typeface="新細明體" panose="02020500000000000000" pitchFamily="18" charset="-120"/>
              </a:rPr>
              <a:t>）</a:t>
            </a:r>
          </a:p>
        </p:txBody>
      </p:sp>
      <p:sp>
        <p:nvSpPr>
          <p:cNvPr id="3" name="內容版面配置區 2">
            <a:extLst>
              <a:ext uri="{FF2B5EF4-FFF2-40B4-BE49-F238E27FC236}">
                <a16:creationId xmlns:a16="http://schemas.microsoft.com/office/drawing/2014/main" id="{9C7C51FC-55D2-4635-B72C-2377FDB65F3B}"/>
              </a:ext>
            </a:extLst>
          </p:cNvPr>
          <p:cNvSpPr>
            <a:spLocks noGrp="1"/>
          </p:cNvSpPr>
          <p:nvPr>
            <p:ph idx="1"/>
          </p:nvPr>
        </p:nvSpPr>
        <p:spPr/>
        <p:txBody>
          <a:bodyPr/>
          <a:lstStyle/>
          <a:p>
            <a:r>
              <a:rPr lang="zh-CN" altLang="en-US" dirty="0">
                <a:ea typeface="新細明體" panose="02020500000000000000" pitchFamily="18" charset="-120"/>
              </a:rPr>
              <a:t>將聲音轉化爲</a:t>
            </a:r>
            <a:r>
              <a:rPr lang="zh-CN" altLang="en-US" dirty="0">
                <a:solidFill>
                  <a:srgbClr val="00B0F0"/>
                </a:solidFill>
                <a:ea typeface="新細明體" panose="02020500000000000000" pitchFamily="18" charset="-120"/>
              </a:rPr>
              <a:t>頻譜圖</a:t>
            </a:r>
            <a:endParaRPr lang="en-US" altLang="zh-CN" dirty="0">
              <a:solidFill>
                <a:srgbClr val="00B0F0"/>
              </a:solidFill>
              <a:ea typeface="新細明體" panose="02020500000000000000" pitchFamily="18" charset="-120"/>
            </a:endParaRPr>
          </a:p>
          <a:p>
            <a:r>
              <a:rPr lang="zh-CN" altLang="en-US" dirty="0">
                <a:ea typeface="新細明體" panose="02020500000000000000" pitchFamily="18" charset="-120"/>
              </a:rPr>
              <a:t>通過深度神經網絡，將該圖上每個時</a:t>
            </a:r>
            <a:r>
              <a:rPr lang="en-US" altLang="zh-CN" dirty="0">
                <a:ea typeface="新細明體" panose="02020500000000000000" pitchFamily="18" charset="-120"/>
              </a:rPr>
              <a:t>—</a:t>
            </a:r>
            <a:r>
              <a:rPr lang="zh-CN" altLang="en-US" dirty="0">
                <a:ea typeface="新細明體" panose="02020500000000000000" pitchFamily="18" charset="-120"/>
              </a:rPr>
              <a:t>頻塊（</a:t>
            </a:r>
            <a:r>
              <a:rPr lang="en-US" altLang="zh-CN" dirty="0">
                <a:ea typeface="新細明體" panose="02020500000000000000" pitchFamily="18" charset="-120"/>
              </a:rPr>
              <a:t>TF</a:t>
            </a:r>
            <a:r>
              <a:rPr lang="zh-CN" altLang="en-US" dirty="0">
                <a:ea typeface="新細明體" panose="02020500000000000000" pitchFamily="18" charset="-120"/>
              </a:rPr>
              <a:t>）映射到一個特徵空間</a:t>
            </a:r>
            <a:endParaRPr lang="en-US" altLang="zh-CN" dirty="0">
              <a:ea typeface="新細明體" panose="02020500000000000000" pitchFamily="18" charset="-120"/>
            </a:endParaRPr>
          </a:p>
          <a:p>
            <a:r>
              <a:rPr lang="zh-CN" altLang="en-US" dirty="0">
                <a:ea typeface="新細明體" panose="02020500000000000000" pitchFamily="18" charset="-120"/>
              </a:rPr>
              <a:t>使特徵空間中每個 </a:t>
            </a:r>
            <a:r>
              <a:rPr lang="en-US" altLang="zh-CN" dirty="0">
                <a:ea typeface="新細明體" panose="02020500000000000000" pitchFamily="18" charset="-120"/>
              </a:rPr>
              <a:t>TF </a:t>
            </a:r>
            <a:r>
              <a:rPr lang="zh-CN" altLang="en-US" dirty="0">
                <a:ea typeface="新細明體" panose="02020500000000000000" pitchFamily="18" charset="-120"/>
              </a:rPr>
              <a:t>塊的相鄰矩陣與實際標注的相鄰矩陣</a:t>
            </a:r>
            <a:r>
              <a:rPr lang="zh-CN" altLang="en-US" dirty="0">
                <a:solidFill>
                  <a:srgbClr val="00B0F0"/>
                </a:solidFill>
                <a:ea typeface="新細明體" panose="02020500000000000000" pitchFamily="18" charset="-120"/>
              </a:rPr>
              <a:t>盡量相似</a:t>
            </a:r>
            <a:endParaRPr lang="en-US" altLang="zh-CN" dirty="0">
              <a:solidFill>
                <a:srgbClr val="00B0F0"/>
              </a:solidFill>
              <a:ea typeface="新細明體" panose="02020500000000000000" pitchFamily="18" charset="-120"/>
            </a:endParaRPr>
          </a:p>
          <a:p>
            <a:r>
              <a:rPr lang="zh-CN" altLang="en-US" dirty="0">
                <a:ea typeface="新細明體" panose="02020500000000000000" pitchFamily="18" charset="-120"/>
              </a:rPr>
              <a:t>對混合語音的 </a:t>
            </a:r>
            <a:r>
              <a:rPr lang="en-US" altLang="zh-CN" dirty="0">
                <a:ea typeface="新細明體" panose="02020500000000000000" pitchFamily="18" charset="-120"/>
              </a:rPr>
              <a:t>TF </a:t>
            </a:r>
            <a:r>
              <a:rPr lang="zh-CN" altLang="en-US" dirty="0">
                <a:ea typeface="新細明體" panose="02020500000000000000" pitchFamily="18" charset="-120"/>
              </a:rPr>
              <a:t>塊進行</a:t>
            </a:r>
            <a:r>
              <a:rPr lang="zh-CN" altLang="en-US" dirty="0">
                <a:solidFill>
                  <a:srgbClr val="00B0F0"/>
                </a:solidFill>
                <a:ea typeface="新細明體" panose="02020500000000000000" pitchFamily="18" charset="-120"/>
              </a:rPr>
              <a:t>聚類</a:t>
            </a:r>
            <a:endParaRPr lang="en-US" altLang="zh-CN" dirty="0">
              <a:solidFill>
                <a:srgbClr val="00B0F0"/>
              </a:solidFill>
              <a:ea typeface="新細明體" panose="02020500000000000000" pitchFamily="18" charset="-120"/>
            </a:endParaRPr>
          </a:p>
          <a:p>
            <a:r>
              <a:rPr lang="zh-CN" altLang="en-US" dirty="0">
                <a:ea typeface="新細明體" panose="02020500000000000000" pitchFamily="18" charset="-120"/>
              </a:rPr>
              <a:t>選</a:t>
            </a:r>
            <a:r>
              <a:rPr lang="zh-CN" altLang="en-US" dirty="0">
                <a:solidFill>
                  <a:srgbClr val="00B0F0"/>
                </a:solidFill>
                <a:ea typeface="新細明體" panose="02020500000000000000" pitchFamily="18" charset="-120"/>
              </a:rPr>
              <a:t>同一類</a:t>
            </a:r>
            <a:r>
              <a:rPr lang="zh-CN" altLang="en-US" dirty="0">
                <a:ea typeface="新細明體" panose="02020500000000000000" pitchFamily="18" charset="-120"/>
              </a:rPr>
              <a:t>的</a:t>
            </a:r>
            <a:r>
              <a:rPr lang="en-US" altLang="zh-CN" dirty="0">
                <a:ea typeface="新細明體" panose="02020500000000000000" pitchFamily="18" charset="-120"/>
              </a:rPr>
              <a:t>TF</a:t>
            </a:r>
            <a:r>
              <a:rPr lang="zh-CN" altLang="en-US" dirty="0">
                <a:ea typeface="新細明體" panose="02020500000000000000" pitchFamily="18" charset="-120"/>
              </a:rPr>
              <a:t>塊作爲</a:t>
            </a:r>
            <a:r>
              <a:rPr lang="zh-CN" altLang="en-US" dirty="0">
                <a:solidFill>
                  <a:srgbClr val="00B0F0"/>
                </a:solidFill>
                <a:ea typeface="新細明體" panose="02020500000000000000" pitchFamily="18" charset="-120"/>
              </a:rPr>
              <a:t>一個聲源</a:t>
            </a:r>
            <a:r>
              <a:rPr lang="zh-CN" altLang="en-US" dirty="0">
                <a:ea typeface="新細明體" panose="02020500000000000000" pitchFamily="18" charset="-120"/>
              </a:rPr>
              <a:t>的頻譜</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306127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BD64C7E-8E44-4EDD-B220-DE8655D51796}"/>
              </a:ext>
            </a:extLst>
          </p:cNvPr>
          <p:cNvSpPr>
            <a:spLocks noGrp="1"/>
          </p:cNvSpPr>
          <p:nvPr>
            <p:ph idx="1"/>
          </p:nvPr>
        </p:nvSpPr>
        <p:spPr>
          <a:xfrm>
            <a:off x="838200" y="1027906"/>
            <a:ext cx="10515600" cy="4351338"/>
          </a:xfrm>
        </p:spPr>
        <p:txBody>
          <a:bodyPr>
            <a:normAutofit lnSpcReduction="10000"/>
          </a:bodyPr>
          <a:lstStyle/>
          <a:p>
            <a:pPr>
              <a:lnSpc>
                <a:spcPct val="150000"/>
              </a:lnSpc>
            </a:pPr>
            <a:r>
              <a:rPr lang="zh-CN" altLang="en-US" dirty="0">
                <a:ea typeface="新細明體" panose="02020500000000000000" pitchFamily="18" charset="-120"/>
              </a:rPr>
              <a:t>實驗 </a:t>
            </a:r>
            <a:r>
              <a:rPr lang="en-US" altLang="zh-CN" dirty="0">
                <a:ea typeface="新細明體" panose="02020500000000000000" pitchFamily="18" charset="-120"/>
              </a:rPr>
              <a:t>1</a:t>
            </a:r>
            <a:r>
              <a:rPr lang="zh-CN" altLang="en-US" dirty="0">
                <a:ea typeface="新細明體" panose="02020500000000000000" pitchFamily="18" charset="-120"/>
              </a:rPr>
              <a:t>：運行預設配置</a:t>
            </a:r>
            <a:endParaRPr lang="en-US" altLang="zh-CN" dirty="0">
              <a:ea typeface="新細明體" panose="02020500000000000000" pitchFamily="18" charset="-120"/>
            </a:endParaRPr>
          </a:p>
          <a:p>
            <a:pPr>
              <a:lnSpc>
                <a:spcPct val="150000"/>
              </a:lnSpc>
            </a:pPr>
            <a:r>
              <a:rPr lang="zh-TW" altLang="en-US" dirty="0">
                <a:ea typeface="新細明體" panose="02020500000000000000" pitchFamily="18" charset="-120"/>
              </a:rPr>
              <a:t>實驗 </a:t>
            </a:r>
            <a:r>
              <a:rPr lang="en-US" altLang="zh-TW" dirty="0">
                <a:ea typeface="新細明體" panose="02020500000000000000" pitchFamily="18" charset="-120"/>
              </a:rPr>
              <a:t>2</a:t>
            </a:r>
            <a:r>
              <a:rPr lang="zh-TW" altLang="en-US" dirty="0">
                <a:ea typeface="新細明體" panose="02020500000000000000" pitchFamily="18" charset="-120"/>
              </a:rPr>
              <a:t>：體驗不同場景下的分離效果</a:t>
            </a:r>
            <a:endParaRPr lang="en-US" altLang="zh-TW" dirty="0">
              <a:ea typeface="新細明體" panose="02020500000000000000" pitchFamily="18" charset="-120"/>
            </a:endParaRPr>
          </a:p>
          <a:p>
            <a:pPr marL="0" indent="0">
              <a:lnSpc>
                <a:spcPct val="150000"/>
              </a:lnSpc>
              <a:buNone/>
            </a:pPr>
            <a:r>
              <a:rPr lang="zh-TW" altLang="en-US" dirty="0">
                <a:ea typeface="新細明體" panose="02020500000000000000" pitchFamily="18" charset="-120"/>
              </a:rPr>
              <a:t>          實驗</a:t>
            </a:r>
            <a:r>
              <a:rPr lang="en-US" altLang="zh-TW" dirty="0">
                <a:ea typeface="新細明體" panose="02020500000000000000" pitchFamily="18" charset="-120"/>
              </a:rPr>
              <a:t>2.1</a:t>
            </a:r>
            <a:r>
              <a:rPr lang="zh-TW" altLang="en-US" dirty="0">
                <a:ea typeface="新細明體" panose="02020500000000000000" pitchFamily="18" charset="-120"/>
              </a:rPr>
              <a:t>： 觀察說話內容對人聲分離效果的影響</a:t>
            </a:r>
            <a:endParaRPr lang="en-US" altLang="zh-TW" dirty="0">
              <a:ea typeface="新細明體" panose="02020500000000000000" pitchFamily="18" charset="-120"/>
            </a:endParaRPr>
          </a:p>
          <a:p>
            <a:pPr marL="0" indent="0">
              <a:lnSpc>
                <a:spcPct val="150000"/>
              </a:lnSpc>
              <a:buNone/>
            </a:pPr>
            <a:r>
              <a:rPr lang="zh-TW" altLang="en-US" dirty="0">
                <a:ea typeface="新細明體" panose="02020500000000000000" pitchFamily="18" charset="-120"/>
              </a:rPr>
              <a:t>          實驗</a:t>
            </a:r>
            <a:r>
              <a:rPr lang="en-US" altLang="zh-TW" dirty="0">
                <a:ea typeface="新細明體" panose="02020500000000000000" pitchFamily="18" charset="-120"/>
              </a:rPr>
              <a:t>2.2</a:t>
            </a:r>
            <a:r>
              <a:rPr lang="zh-TW" altLang="en-US" dirty="0">
                <a:ea typeface="新細明體" panose="02020500000000000000" pitchFamily="18" charset="-120"/>
              </a:rPr>
              <a:t>： 觀察發音人性別對人聲分離效果的影響</a:t>
            </a:r>
            <a:endParaRPr lang="en-US" altLang="zh-TW" dirty="0">
              <a:ea typeface="新細明體" panose="02020500000000000000" pitchFamily="18" charset="-120"/>
            </a:endParaRPr>
          </a:p>
          <a:p>
            <a:pPr marL="0" indent="0">
              <a:lnSpc>
                <a:spcPct val="150000"/>
              </a:lnSpc>
              <a:buNone/>
            </a:pPr>
            <a:r>
              <a:rPr lang="zh-TW" altLang="en-US" dirty="0">
                <a:ea typeface="新細明體" panose="02020500000000000000" pitchFamily="18" charset="-120"/>
              </a:rPr>
              <a:t>          實驗</a:t>
            </a:r>
            <a:r>
              <a:rPr lang="en-US" altLang="zh-TW" dirty="0">
                <a:ea typeface="新細明體" panose="02020500000000000000" pitchFamily="18" charset="-120"/>
              </a:rPr>
              <a:t>2.3</a:t>
            </a:r>
            <a:r>
              <a:rPr lang="zh-TW" altLang="en-US" dirty="0">
                <a:ea typeface="新細明體" panose="02020500000000000000" pitchFamily="18" charset="-120"/>
              </a:rPr>
              <a:t>： 觀察音調匹配性對人聲</a:t>
            </a:r>
            <a:r>
              <a:rPr lang="en-US" altLang="zh-TW" dirty="0">
                <a:ea typeface="新細明體" panose="02020500000000000000" pitchFamily="18" charset="-120"/>
              </a:rPr>
              <a:t>—</a:t>
            </a:r>
            <a:r>
              <a:rPr lang="zh-TW" altLang="en-US" dirty="0">
                <a:ea typeface="新細明體" panose="02020500000000000000" pitchFamily="18" charset="-120"/>
              </a:rPr>
              <a:t>背景音樂分離效果的影響</a:t>
            </a:r>
            <a:endParaRPr lang="en-US" altLang="zh-TW" dirty="0">
              <a:ea typeface="新細明體" panose="02020500000000000000" pitchFamily="18" charset="-120"/>
            </a:endParaRPr>
          </a:p>
          <a:p>
            <a:pPr>
              <a:lnSpc>
                <a:spcPct val="150000"/>
              </a:lnSpc>
            </a:pPr>
            <a:r>
              <a:rPr lang="zh-CN" altLang="en-US" dirty="0">
                <a:ea typeface="新細明體" panose="02020500000000000000" pitchFamily="18" charset="-120"/>
              </a:rPr>
              <a:t>實驗 </a:t>
            </a:r>
            <a:r>
              <a:rPr lang="en-US" altLang="zh-CN" dirty="0">
                <a:ea typeface="新細明體" panose="02020500000000000000" pitchFamily="18" charset="-120"/>
              </a:rPr>
              <a:t>3</a:t>
            </a:r>
            <a:r>
              <a:rPr lang="zh-CN" altLang="en-US" dirty="0">
                <a:ea typeface="新細明體" panose="02020500000000000000" pitchFamily="18" charset="-120"/>
              </a:rPr>
              <a:t> ：分離自己的聲音</a:t>
            </a:r>
            <a:endParaRPr lang="en-US" altLang="zh-TW" dirty="0">
              <a:ea typeface="新細明體" panose="02020500000000000000" pitchFamily="18" charset="-120"/>
            </a:endParaRPr>
          </a:p>
          <a:p>
            <a:pPr marL="0" indent="0">
              <a:lnSpc>
                <a:spcPct val="150000"/>
              </a:lnSpc>
              <a:buNone/>
            </a:pPr>
            <a:endParaRPr lang="en-US" altLang="zh-TW" dirty="0">
              <a:ea typeface="新細明體" panose="02020500000000000000" pitchFamily="18" charset="-120"/>
            </a:endParaRPr>
          </a:p>
          <a:p>
            <a:pPr>
              <a:lnSpc>
                <a:spcPct val="150000"/>
              </a:lnSpc>
            </a:pPr>
            <a:endParaRPr lang="en-US" altLang="zh-TW" dirty="0">
              <a:ea typeface="新細明體" panose="02020500000000000000" pitchFamily="18" charset="-120"/>
            </a:endParaRPr>
          </a:p>
          <a:p>
            <a:pPr>
              <a:lnSpc>
                <a:spcPct val="150000"/>
              </a:lnSpc>
            </a:pPr>
            <a:endParaRPr lang="en-US" altLang="zh-TW" dirty="0">
              <a:ea typeface="新細明體" panose="02020500000000000000" pitchFamily="18" charset="-120"/>
            </a:endParaRPr>
          </a:p>
          <a:p>
            <a:pPr>
              <a:lnSpc>
                <a:spcPct val="150000"/>
              </a:lnSpc>
            </a:pPr>
            <a:endParaRPr lang="en-US" altLang="zh-CN" dirty="0">
              <a:ea typeface="新細明體" panose="02020500000000000000" pitchFamily="18" charset="-120"/>
            </a:endParaRPr>
          </a:p>
          <a:p>
            <a:pPr>
              <a:lnSpc>
                <a:spcPct val="150000"/>
              </a:lnSpc>
            </a:pPr>
            <a:endParaRPr lang="zh-HK" altLang="en-US" dirty="0">
              <a:ea typeface="新細明體" panose="02020500000000000000" pitchFamily="18" charset="-120"/>
            </a:endParaRPr>
          </a:p>
        </p:txBody>
      </p:sp>
    </p:spTree>
    <p:extLst>
      <p:ext uri="{BB962C8B-B14F-4D97-AF65-F5344CB8AC3E}">
        <p14:creationId xmlns:p14="http://schemas.microsoft.com/office/powerpoint/2010/main" val="2141286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F9FAC5-9778-4450-BE8C-A7F558565E4A}"/>
              </a:ext>
            </a:extLst>
          </p:cNvPr>
          <p:cNvSpPr>
            <a:spLocks noGrp="1"/>
          </p:cNvSpPr>
          <p:nvPr>
            <p:ph type="title"/>
          </p:nvPr>
        </p:nvSpPr>
        <p:spPr/>
        <p:txBody>
          <a:bodyPr/>
          <a:lstStyle/>
          <a:p>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49E1B78D-A47C-4598-93F2-1AC446E91D40}"/>
              </a:ext>
            </a:extLst>
          </p:cNvPr>
          <p:cNvSpPr>
            <a:spLocks noGrp="1"/>
          </p:cNvSpPr>
          <p:nvPr>
            <p:ph idx="1"/>
          </p:nvPr>
        </p:nvSpPr>
        <p:spPr/>
        <p:txBody>
          <a:bodyPr/>
          <a:lstStyle/>
          <a:p>
            <a:pPr marL="514350" indent="-514350">
              <a:lnSpc>
                <a:spcPct val="150000"/>
              </a:lnSpc>
              <a:buFont typeface="+mj-lt"/>
              <a:buAutoNum type="arabicPeriod"/>
            </a:pPr>
            <a:r>
              <a:rPr lang="zh-CN" altLang="en-US" dirty="0">
                <a:ea typeface="新細明體" panose="02020500000000000000" pitchFamily="18" charset="-120"/>
              </a:rPr>
              <a:t>錄製你和同學的混合聲音</a:t>
            </a:r>
            <a:endParaRPr lang="en-US" altLang="zh-CN" dirty="0">
              <a:ea typeface="新細明體" panose="02020500000000000000" pitchFamily="18" charset="-120"/>
            </a:endParaRPr>
          </a:p>
          <a:p>
            <a:pPr marL="514350" indent="-514350">
              <a:lnSpc>
                <a:spcPct val="150000"/>
              </a:lnSpc>
              <a:buFont typeface="+mj-lt"/>
              <a:buAutoNum type="arabicPeriod"/>
            </a:pPr>
            <a:r>
              <a:rPr lang="zh-HK" altLang="en-US" dirty="0">
                <a:ea typeface="新細明體" panose="02020500000000000000" pitchFamily="18" charset="-120"/>
              </a:rPr>
              <a:t>上傳到 </a:t>
            </a:r>
            <a:r>
              <a:rPr lang="en-US" altLang="zh-HK" dirty="0">
                <a:ea typeface="新細明體" panose="02020500000000000000" pitchFamily="18" charset="-120"/>
              </a:rPr>
              <a:t>AI Demo </a:t>
            </a:r>
            <a:r>
              <a:rPr lang="zh-HK" altLang="en-US" dirty="0">
                <a:ea typeface="新細明體" panose="02020500000000000000" pitchFamily="18" charset="-120"/>
              </a:rPr>
              <a:t>虛擬機</a:t>
            </a:r>
            <a:endParaRPr lang="en-US" altLang="zh-HK"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分離該混合錄音</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看看你和哪位朋友的聲音更相似（相似</a:t>
            </a:r>
            <a:r>
              <a:rPr lang="en-US" altLang="zh-CN" dirty="0">
                <a:ea typeface="新細明體" panose="02020500000000000000" pitchFamily="18" charset="-120"/>
              </a:rPr>
              <a:t>=</a:t>
            </a:r>
            <a:r>
              <a:rPr lang="zh-CN" altLang="en-US" dirty="0">
                <a:ea typeface="新細明體" panose="02020500000000000000" pitchFamily="18" charset="-120"/>
              </a:rPr>
              <a:t>更不容易被分離） </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2944129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F4E6ED-D1A8-4C7A-BBDB-B19D3906D3A3}"/>
              </a:ext>
            </a:extLst>
          </p:cNvPr>
          <p:cNvSpPr>
            <a:spLocks noGrp="1"/>
          </p:cNvSpPr>
          <p:nvPr>
            <p:ph type="title"/>
          </p:nvPr>
        </p:nvSpPr>
        <p:spPr/>
        <p:txBody>
          <a:bodyPr/>
          <a:lstStyle/>
          <a:p>
            <a:r>
              <a:rPr lang="zh-CN" altLang="en-US" dirty="0">
                <a:ea typeface="新細明體" panose="02020500000000000000" pitchFamily="18" charset="-120"/>
              </a:rPr>
              <a:t>思考題</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1C32D7F1-CF7A-412F-9BD7-CFA8F2C97D8E}"/>
              </a:ext>
            </a:extLst>
          </p:cNvPr>
          <p:cNvSpPr>
            <a:spLocks noGrp="1"/>
          </p:cNvSpPr>
          <p:nvPr>
            <p:ph idx="1"/>
          </p:nvPr>
        </p:nvSpPr>
        <p:spPr/>
        <p:txBody>
          <a:bodyPr/>
          <a:lstStyle/>
          <a:p>
            <a:pPr marL="514350" indent="-514350">
              <a:lnSpc>
                <a:spcPct val="150000"/>
              </a:lnSpc>
              <a:buFont typeface="+mj-lt"/>
              <a:buAutoNum type="arabicPeriod"/>
            </a:pPr>
            <a:r>
              <a:rPr lang="zh-CN" altLang="en-US" dirty="0">
                <a:ea typeface="新細明體" panose="02020500000000000000" pitchFamily="18" charset="-120"/>
              </a:rPr>
              <a:t>語音識別的基礎框架包括哪些內容？ </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說話人識別和人臉識別有哪些不同之處？ </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如何讓機器發出聲音？</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74415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FA6BA0-B6CD-49A9-AD97-249E3DCE6F5A}"/>
              </a:ext>
            </a:extLst>
          </p:cNvPr>
          <p:cNvSpPr>
            <a:spLocks noGrp="1"/>
          </p:cNvSpPr>
          <p:nvPr>
            <p:ph type="title"/>
          </p:nvPr>
        </p:nvSpPr>
        <p:spPr/>
        <p:txBody>
          <a:bodyPr/>
          <a:lstStyle/>
          <a:p>
            <a:r>
              <a:rPr lang="zh-CN" altLang="en-US" dirty="0">
                <a:ea typeface="新細明體" panose="02020500000000000000" pitchFamily="18" charset="-120"/>
              </a:rPr>
              <a:t>記錄聲音</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78102B0D-EA26-4B82-9A77-3DA71D0AE6CE}"/>
              </a:ext>
            </a:extLst>
          </p:cNvPr>
          <p:cNvSpPr>
            <a:spLocks noGrp="1"/>
          </p:cNvSpPr>
          <p:nvPr>
            <p:ph idx="1"/>
          </p:nvPr>
        </p:nvSpPr>
        <p:spPr/>
        <p:txBody>
          <a:bodyPr/>
          <a:lstStyle/>
          <a:p>
            <a:pPr>
              <a:lnSpc>
                <a:spcPct val="100000"/>
              </a:lnSpc>
            </a:pPr>
            <a:r>
              <a:rPr lang="zh-CN" altLang="en-US" dirty="0">
                <a:ea typeface="新細明體" panose="02020500000000000000" pitchFamily="18" charset="-120"/>
              </a:rPr>
              <a:t>記錄聲音</a:t>
            </a:r>
            <a:r>
              <a:rPr lang="en-US" altLang="zh-CN" dirty="0">
                <a:ea typeface="新細明體" panose="02020500000000000000" pitchFamily="18" charset="-120"/>
              </a:rPr>
              <a:t>=</a:t>
            </a:r>
            <a:r>
              <a:rPr lang="zh-CN" altLang="en-US" dirty="0">
                <a:ea typeface="新細明體" panose="02020500000000000000" pitchFamily="18" charset="-120"/>
              </a:rPr>
              <a:t>記錄</a:t>
            </a:r>
            <a:r>
              <a:rPr lang="zh-CN" altLang="en-US" dirty="0">
                <a:solidFill>
                  <a:srgbClr val="00B0F0"/>
                </a:solidFill>
                <a:ea typeface="新細明體" panose="02020500000000000000" pitchFamily="18" charset="-120"/>
              </a:rPr>
              <a:t>空氣壓力的變化 </a:t>
            </a:r>
            <a:endParaRPr lang="en-US" altLang="zh-HK" dirty="0">
              <a:solidFill>
                <a:srgbClr val="00B0F0"/>
              </a:solidFill>
              <a:ea typeface="新細明體" panose="02020500000000000000" pitchFamily="18" charset="-120"/>
            </a:endParaRPr>
          </a:p>
          <a:p>
            <a:pPr>
              <a:lnSpc>
                <a:spcPct val="100000"/>
              </a:lnSpc>
            </a:pPr>
            <a:r>
              <a:rPr lang="zh-HK" altLang="en-US" b="0" i="0" dirty="0">
                <a:solidFill>
                  <a:srgbClr val="00B0F0"/>
                </a:solidFill>
                <a:effectLst/>
                <a:ea typeface="新細明體" panose="02020500000000000000" pitchFamily="18" charset="-120"/>
              </a:rPr>
              <a:t>採</a:t>
            </a:r>
            <a:r>
              <a:rPr lang="zh-HK" altLang="en-US" dirty="0">
                <a:solidFill>
                  <a:srgbClr val="00B0F0"/>
                </a:solidFill>
                <a:ea typeface="新細明體" panose="02020500000000000000" pitchFamily="18" charset="-120"/>
              </a:rPr>
              <a:t>樣</a:t>
            </a:r>
            <a:r>
              <a:rPr lang="zh-CN" altLang="en-US" dirty="0">
                <a:ea typeface="新細明體" panose="02020500000000000000" pitchFamily="18" charset="-120"/>
              </a:rPr>
              <a:t>：每隔一個非常短的時間（如 </a:t>
            </a:r>
            <a:r>
              <a:rPr lang="en-US" altLang="zh-CN" dirty="0">
                <a:ea typeface="新細明體" panose="02020500000000000000" pitchFamily="18" charset="-120"/>
              </a:rPr>
              <a:t>1/16000 </a:t>
            </a:r>
            <a:r>
              <a:rPr lang="zh-CN" altLang="en-US" dirty="0">
                <a:ea typeface="新細明體" panose="02020500000000000000" pitchFamily="18" charset="-120"/>
              </a:rPr>
              <a:t>秒）記錄一次空氣密度，記錄下該點處的語音信號</a:t>
            </a:r>
            <a:endParaRPr lang="en-US" altLang="zh-CN" dirty="0">
              <a:ea typeface="新細明體" panose="02020500000000000000" pitchFamily="18" charset="-120"/>
            </a:endParaRPr>
          </a:p>
          <a:p>
            <a:pPr>
              <a:lnSpc>
                <a:spcPct val="100000"/>
              </a:lnSpc>
            </a:pPr>
            <a:r>
              <a:rPr lang="zh-CN" altLang="en-US" dirty="0">
                <a:ea typeface="新細明體" panose="02020500000000000000" pitchFamily="18" charset="-120"/>
              </a:rPr>
              <a:t>每個記錄值稱爲一個</a:t>
            </a:r>
            <a:r>
              <a:rPr lang="zh-HK" altLang="en-US" b="0" i="0" dirty="0">
                <a:solidFill>
                  <a:srgbClr val="00B0F0"/>
                </a:solidFill>
                <a:effectLst/>
                <a:ea typeface="新細明體" panose="02020500000000000000" pitchFamily="18" charset="-120"/>
              </a:rPr>
              <a:t>採</a:t>
            </a:r>
            <a:r>
              <a:rPr lang="zh-CN" altLang="en-US" dirty="0">
                <a:solidFill>
                  <a:srgbClr val="00B0F0"/>
                </a:solidFill>
                <a:ea typeface="新細明體" panose="02020500000000000000" pitchFamily="18" charset="-120"/>
              </a:rPr>
              <a:t>樣點</a:t>
            </a:r>
            <a:endParaRPr lang="en-US" altLang="zh-CN" dirty="0">
              <a:solidFill>
                <a:srgbClr val="00B0F0"/>
              </a:solidFill>
              <a:ea typeface="新細明體" panose="02020500000000000000" pitchFamily="18" charset="-120"/>
            </a:endParaRPr>
          </a:p>
          <a:p>
            <a:pPr>
              <a:lnSpc>
                <a:spcPct val="100000"/>
              </a:lnSpc>
            </a:pPr>
            <a:r>
              <a:rPr lang="zh-CN" altLang="en-US" dirty="0">
                <a:ea typeface="新細明體" panose="02020500000000000000" pitchFamily="18" charset="-120"/>
              </a:rPr>
              <a:t>一秒鐘內的採樣次數稱爲</a:t>
            </a:r>
            <a:r>
              <a:rPr lang="zh-HK" altLang="en-US" b="0" i="0" dirty="0">
                <a:solidFill>
                  <a:srgbClr val="00B0F0"/>
                </a:solidFill>
                <a:effectLst/>
                <a:ea typeface="新細明體" panose="02020500000000000000" pitchFamily="18" charset="-120"/>
              </a:rPr>
              <a:t>採</a:t>
            </a:r>
            <a:r>
              <a:rPr lang="zh-CN" altLang="en-US" dirty="0">
                <a:solidFill>
                  <a:srgbClr val="00B0F0"/>
                </a:solidFill>
                <a:ea typeface="新細明體" panose="02020500000000000000" pitchFamily="18" charset="-120"/>
              </a:rPr>
              <a:t>樣頻率</a:t>
            </a:r>
            <a:endParaRPr lang="en-US" altLang="zh-CN" dirty="0">
              <a:solidFill>
                <a:srgbClr val="00B0F0"/>
              </a:solidFill>
              <a:ea typeface="新細明體" panose="02020500000000000000" pitchFamily="18" charset="-120"/>
            </a:endParaRPr>
          </a:p>
          <a:p>
            <a:pPr>
              <a:lnSpc>
                <a:spcPct val="100000"/>
              </a:lnSpc>
            </a:pPr>
            <a:r>
              <a:rPr lang="zh-CN" altLang="en-US" dirty="0">
                <a:ea typeface="新細明體" panose="02020500000000000000" pitchFamily="18" charset="-120"/>
              </a:rPr>
              <a:t>將密度值表示爲時間的函數，則得到語音信號的</a:t>
            </a:r>
            <a:r>
              <a:rPr lang="zh-CN" altLang="en-US" dirty="0">
                <a:solidFill>
                  <a:srgbClr val="FF0000"/>
                </a:solidFill>
                <a:ea typeface="新細明體" panose="02020500000000000000" pitchFamily="18" charset="-120"/>
              </a:rPr>
              <a:t>波形圖</a:t>
            </a:r>
            <a:endParaRPr lang="zh-HK" altLang="en-US" dirty="0">
              <a:solidFill>
                <a:srgbClr val="FF0000"/>
              </a:solidFill>
              <a:ea typeface="新細明體" panose="02020500000000000000" pitchFamily="18" charset="-120"/>
            </a:endParaRPr>
          </a:p>
        </p:txBody>
      </p:sp>
      <p:pic>
        <p:nvPicPr>
          <p:cNvPr id="5" name="圖片 4" descr="一張含有 文字 的圖片&#10;&#10;自動產生的描述">
            <a:extLst>
              <a:ext uri="{FF2B5EF4-FFF2-40B4-BE49-F238E27FC236}">
                <a16:creationId xmlns:a16="http://schemas.microsoft.com/office/drawing/2014/main" id="{F20F7C91-46DE-4E31-B95E-7B327E897A68}"/>
              </a:ext>
            </a:extLst>
          </p:cNvPr>
          <p:cNvPicPr>
            <a:picLocks noChangeAspect="1"/>
          </p:cNvPicPr>
          <p:nvPr/>
        </p:nvPicPr>
        <p:blipFill>
          <a:blip r:embed="rId2"/>
          <a:stretch>
            <a:fillRect/>
          </a:stretch>
        </p:blipFill>
        <p:spPr>
          <a:xfrm>
            <a:off x="3044751" y="5132988"/>
            <a:ext cx="6102497" cy="1359887"/>
          </a:xfrm>
          <a:prstGeom prst="rect">
            <a:avLst/>
          </a:prstGeom>
        </p:spPr>
      </p:pic>
    </p:spTree>
    <p:extLst>
      <p:ext uri="{BB962C8B-B14F-4D97-AF65-F5344CB8AC3E}">
        <p14:creationId xmlns:p14="http://schemas.microsoft.com/office/powerpoint/2010/main" val="3708234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28E12E-3492-411F-A7E7-BB091900D0A0}"/>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參考書目</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E25B3DB9-D10C-46DA-BEBA-B922FB285105}"/>
              </a:ext>
            </a:extLst>
          </p:cNvPr>
          <p:cNvSpPr>
            <a:spLocks noGrp="1"/>
          </p:cNvSpPr>
          <p:nvPr>
            <p:ph idx="1"/>
          </p:nvPr>
        </p:nvSpPr>
        <p:spPr>
          <a:xfrm>
            <a:off x="271546" y="1934677"/>
            <a:ext cx="6853187" cy="1020279"/>
          </a:xfrm>
        </p:spPr>
        <p:txBody>
          <a:bodyPr/>
          <a:lstStyle/>
          <a:p>
            <a:pPr marL="0" indent="0">
              <a:buNone/>
            </a:pPr>
            <a:r>
              <a:rPr lang="zh-HK" altLang="en-US" b="0" i="0" dirty="0">
                <a:solidFill>
                  <a:srgbClr val="3A3A3A"/>
                </a:solidFill>
                <a:effectLst/>
                <a:latin typeface="新細明體" panose="02020500000000000000" pitchFamily="18" charset="-120"/>
                <a:ea typeface="新細明體" panose="02020500000000000000" pitchFamily="18" charset="-120"/>
              </a:rPr>
              <a:t>王東</a:t>
            </a:r>
            <a:r>
              <a:rPr lang="zh-CN" altLang="en-US" dirty="0">
                <a:solidFill>
                  <a:srgbClr val="3A3A3A"/>
                </a:solidFill>
                <a:latin typeface="新細明體" panose="02020500000000000000" pitchFamily="18" charset="-120"/>
                <a:ea typeface="新細明體" panose="02020500000000000000" pitchFamily="18" charset="-120"/>
              </a:rPr>
              <a:t>、</a:t>
            </a:r>
            <a:r>
              <a:rPr lang="zh-HK" altLang="en-US" b="0" i="0" dirty="0">
                <a:solidFill>
                  <a:srgbClr val="3A3A3A"/>
                </a:solidFill>
                <a:effectLst/>
                <a:latin typeface="新細明體" panose="02020500000000000000" pitchFamily="18" charset="-120"/>
                <a:ea typeface="新細明體" panose="02020500000000000000" pitchFamily="18" charset="-120"/>
              </a:rPr>
              <a:t>利節</a:t>
            </a:r>
            <a:r>
              <a:rPr lang="zh-CN" altLang="en-US" dirty="0">
                <a:solidFill>
                  <a:srgbClr val="3A3A3A"/>
                </a:solidFill>
                <a:latin typeface="新細明體" panose="02020500000000000000" pitchFamily="18" charset="-120"/>
                <a:ea typeface="新細明體" panose="02020500000000000000" pitchFamily="18" charset="-120"/>
              </a:rPr>
              <a:t>和</a:t>
            </a:r>
            <a:r>
              <a:rPr lang="zh-HK" altLang="en-US" b="0" i="0" dirty="0">
                <a:solidFill>
                  <a:srgbClr val="3A3A3A"/>
                </a:solidFill>
                <a:effectLst/>
                <a:latin typeface="新細明體" panose="02020500000000000000" pitchFamily="18" charset="-120"/>
                <a:ea typeface="新細明體" panose="02020500000000000000" pitchFamily="18" charset="-120"/>
              </a:rPr>
              <a:t>許莎</a:t>
            </a:r>
            <a:r>
              <a:rPr lang="zh-CN" altLang="en-US" dirty="0">
                <a:solidFill>
                  <a:srgbClr val="3A3A3A"/>
                </a:solidFill>
                <a:latin typeface="新細明體" panose="02020500000000000000" pitchFamily="18" charset="-120"/>
                <a:ea typeface="新細明體" panose="02020500000000000000" pitchFamily="18" charset="-120"/>
              </a:rPr>
              <a:t>。</a:t>
            </a:r>
            <a:r>
              <a:rPr lang="en-US" altLang="zh-HK" b="0" i="0" dirty="0">
                <a:solidFill>
                  <a:srgbClr val="3A3A3A"/>
                </a:solidFill>
                <a:effectLst/>
                <a:latin typeface="新細明體" panose="02020500000000000000" pitchFamily="18" charset="-120"/>
                <a:ea typeface="新細明體" panose="02020500000000000000" pitchFamily="18" charset="-120"/>
              </a:rPr>
              <a:t> 2019</a:t>
            </a:r>
            <a:r>
              <a:rPr lang="zh-CN" altLang="en-US" dirty="0">
                <a:solidFill>
                  <a:srgbClr val="3A3A3A"/>
                </a:solidFill>
                <a:latin typeface="新細明體" panose="02020500000000000000" pitchFamily="18" charset="-120"/>
                <a:ea typeface="新細明體" panose="02020500000000000000" pitchFamily="18" charset="-120"/>
              </a:rPr>
              <a:t>。</a:t>
            </a:r>
            <a:r>
              <a:rPr lang="en-US" altLang="zh-HK" dirty="0">
                <a:solidFill>
                  <a:srgbClr val="3A3A3A"/>
                </a:solidFill>
                <a:latin typeface="新細明體" panose="02020500000000000000" pitchFamily="18" charset="-120"/>
                <a:ea typeface="新細明體" panose="02020500000000000000" pitchFamily="18" charset="-120"/>
              </a:rPr>
              <a:t> </a:t>
            </a:r>
            <a:r>
              <a:rPr lang="en-US" altLang="zh-CN" dirty="0">
                <a:solidFill>
                  <a:srgbClr val="3A3A3A"/>
                </a:solidFill>
                <a:latin typeface="新細明體" panose="02020500000000000000" pitchFamily="18" charset="-120"/>
                <a:ea typeface="新細明體" panose="02020500000000000000" pitchFamily="18" charset="-120"/>
              </a:rPr>
              <a:t>《</a:t>
            </a:r>
            <a:r>
              <a:rPr lang="zh-HK" altLang="en-US" b="1" dirty="0">
                <a:solidFill>
                  <a:srgbClr val="3A3A3A"/>
                </a:solidFill>
                <a:latin typeface="新細明體" panose="02020500000000000000" pitchFamily="18" charset="-120"/>
                <a:ea typeface="新細明體" panose="02020500000000000000" pitchFamily="18" charset="-120"/>
              </a:rPr>
              <a:t>人工智能</a:t>
            </a:r>
            <a:r>
              <a:rPr lang="en-US" altLang="zh-CN" dirty="0">
                <a:solidFill>
                  <a:srgbClr val="3A3A3A"/>
                </a:solidFill>
                <a:latin typeface="新細明體" panose="02020500000000000000" pitchFamily="18" charset="-120"/>
                <a:ea typeface="新細明體" panose="02020500000000000000" pitchFamily="18" charset="-120"/>
              </a:rPr>
              <a:t>》</a:t>
            </a:r>
            <a:r>
              <a:rPr lang="zh-CN" altLang="en-US" dirty="0">
                <a:solidFill>
                  <a:srgbClr val="3A3A3A"/>
                </a:solidFill>
                <a:latin typeface="新細明體" panose="02020500000000000000" pitchFamily="18" charset="-120"/>
                <a:ea typeface="新細明體" panose="02020500000000000000" pitchFamily="18" charset="-120"/>
              </a:rPr>
              <a:t>。</a:t>
            </a:r>
            <a:r>
              <a:rPr lang="zh-HK" altLang="en-US" b="0" i="0" dirty="0">
                <a:solidFill>
                  <a:srgbClr val="3A3A3A"/>
                </a:solidFill>
                <a:effectLst/>
                <a:latin typeface="新細明體" panose="02020500000000000000" pitchFamily="18" charset="-120"/>
                <a:ea typeface="新細明體" panose="02020500000000000000" pitchFamily="18" charset="-120"/>
              </a:rPr>
              <a:t>北京</a:t>
            </a:r>
            <a:r>
              <a:rPr lang="zh-CN" altLang="en-US" dirty="0">
                <a:solidFill>
                  <a:srgbClr val="3A3A3A"/>
                </a:solidFill>
                <a:latin typeface="新細明體" panose="02020500000000000000" pitchFamily="18" charset="-120"/>
                <a:ea typeface="新細明體" panose="02020500000000000000" pitchFamily="18" charset="-120"/>
              </a:rPr>
              <a:t>：</a:t>
            </a:r>
            <a:r>
              <a:rPr lang="zh-HK" altLang="en-US" b="0" i="0" dirty="0">
                <a:solidFill>
                  <a:srgbClr val="3A3A3A"/>
                </a:solidFill>
                <a:effectLst/>
                <a:latin typeface="新細明體" panose="02020500000000000000" pitchFamily="18" charset="-120"/>
                <a:ea typeface="新細明體" panose="02020500000000000000" pitchFamily="18" charset="-120"/>
              </a:rPr>
              <a:t>清華大學出版社</a:t>
            </a:r>
            <a:r>
              <a:rPr lang="zh-CN" altLang="en-US" dirty="0">
                <a:solidFill>
                  <a:srgbClr val="3A3A3A"/>
                </a:solidFill>
                <a:latin typeface="新細明體" panose="02020500000000000000" pitchFamily="18" charset="-120"/>
                <a:ea typeface="新細明體" panose="02020500000000000000" pitchFamily="18" charset="-120"/>
              </a:rPr>
              <a:t>。</a:t>
            </a:r>
            <a:endParaRPr lang="zh-HK" altLang="en-US" dirty="0">
              <a:latin typeface="新細明體" panose="02020500000000000000" pitchFamily="18" charset="-120"/>
              <a:ea typeface="新細明體" panose="02020500000000000000" pitchFamily="18" charset="-120"/>
            </a:endParaRPr>
          </a:p>
        </p:txBody>
      </p:sp>
      <p:pic>
        <p:nvPicPr>
          <p:cNvPr id="5" name="Content Placeholder 4" descr="A picture containing text, whiteboard&#10;&#10;Description automatically generated">
            <a:extLst>
              <a:ext uri="{FF2B5EF4-FFF2-40B4-BE49-F238E27FC236}">
                <a16:creationId xmlns:a16="http://schemas.microsoft.com/office/drawing/2014/main" id="{1A655809-F48C-4415-B885-5B8DBF603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997" y="365125"/>
            <a:ext cx="4454457" cy="6237108"/>
          </a:xfrm>
          <a:prstGeom prst="rect">
            <a:avLst/>
          </a:prstGeom>
        </p:spPr>
      </p:pic>
    </p:spTree>
    <p:extLst>
      <p:ext uri="{BB962C8B-B14F-4D97-AF65-F5344CB8AC3E}">
        <p14:creationId xmlns:p14="http://schemas.microsoft.com/office/powerpoint/2010/main" val="155001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BF9702-B48C-4F11-B811-1216852EC603}"/>
              </a:ext>
            </a:extLst>
          </p:cNvPr>
          <p:cNvSpPr>
            <a:spLocks noGrp="1"/>
          </p:cNvSpPr>
          <p:nvPr>
            <p:ph type="title"/>
          </p:nvPr>
        </p:nvSpPr>
        <p:spPr/>
        <p:txBody>
          <a:bodyPr/>
          <a:lstStyle/>
          <a:p>
            <a:r>
              <a:rPr lang="zh-CN" altLang="en-US" dirty="0">
                <a:ea typeface="新細明體" panose="02020500000000000000" pitchFamily="18" charset="-120"/>
              </a:rPr>
              <a:t>分別不同的聲音</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A026463C-0238-4AC3-B268-58E87BF0B4A6}"/>
              </a:ext>
            </a:extLst>
          </p:cNvPr>
          <p:cNvSpPr>
            <a:spLocks noGrp="1"/>
          </p:cNvSpPr>
          <p:nvPr>
            <p:ph idx="1"/>
          </p:nvPr>
        </p:nvSpPr>
        <p:spPr/>
        <p:txBody>
          <a:bodyPr/>
          <a:lstStyle/>
          <a:p>
            <a:pPr>
              <a:lnSpc>
                <a:spcPct val="100000"/>
              </a:lnSpc>
            </a:pPr>
            <a:r>
              <a:rPr lang="zh-CN" altLang="en-US" dirty="0">
                <a:ea typeface="新細明體" panose="02020500000000000000" pitchFamily="18" charset="-120"/>
              </a:rPr>
              <a:t>能量集中的頻帶，表現爲顔色較亮的橫紋，這些頻帶稱爲</a:t>
            </a:r>
            <a:r>
              <a:rPr lang="zh-CN" altLang="en-US" dirty="0">
                <a:solidFill>
                  <a:srgbClr val="00B0F0"/>
                </a:solidFill>
                <a:ea typeface="新細明體" panose="02020500000000000000" pitchFamily="18" charset="-120"/>
              </a:rPr>
              <a:t>共振峰</a:t>
            </a:r>
            <a:r>
              <a:rPr lang="zh-CN" altLang="en-US" dirty="0">
                <a:ea typeface="新細明體" panose="02020500000000000000" pitchFamily="18" charset="-120"/>
              </a:rPr>
              <a:t>。</a:t>
            </a:r>
            <a:r>
              <a:rPr lang="zh-CN" altLang="en-US" dirty="0">
                <a:solidFill>
                  <a:srgbClr val="00B0F0"/>
                </a:solidFill>
                <a:ea typeface="新細明體" panose="02020500000000000000" pitchFamily="18" charset="-120"/>
              </a:rPr>
              <a:t>頻率最低</a:t>
            </a:r>
            <a:r>
              <a:rPr lang="zh-CN" altLang="en-US" dirty="0">
                <a:ea typeface="新細明體" panose="02020500000000000000" pitchFamily="18" charset="-120"/>
              </a:rPr>
              <a:t>的共振峰稱爲</a:t>
            </a:r>
            <a:r>
              <a:rPr lang="zh-CN" altLang="en-US" dirty="0">
                <a:solidFill>
                  <a:srgbClr val="00B0F0"/>
                </a:solidFill>
                <a:ea typeface="新細明體" panose="02020500000000000000" pitchFamily="18" charset="-120"/>
              </a:rPr>
              <a:t>第一共振峰</a:t>
            </a:r>
            <a:r>
              <a:rPr lang="zh-CN" altLang="en-US" dirty="0">
                <a:ea typeface="新細明體" panose="02020500000000000000" pitchFamily="18" charset="-120"/>
              </a:rPr>
              <a:t>，第二低的稱爲第二共振峰，以此類推</a:t>
            </a:r>
            <a:endParaRPr lang="en-US" altLang="zh-CN" dirty="0">
              <a:ea typeface="新細明體" panose="02020500000000000000" pitchFamily="18" charset="-120"/>
            </a:endParaRPr>
          </a:p>
          <a:p>
            <a:pPr>
              <a:lnSpc>
                <a:spcPct val="100000"/>
              </a:lnSpc>
            </a:pPr>
            <a:r>
              <a:rPr lang="zh-CN" altLang="en-US" dirty="0">
                <a:ea typeface="新細明體" panose="02020500000000000000" pitchFamily="18" charset="-120"/>
              </a:rPr>
              <a:t>不同發音內容的語音信號具有不同的共振峰位置、寬度</a:t>
            </a:r>
            <a:r>
              <a:rPr lang="zh-CN" altLang="en-US" dirty="0" smtClean="0">
                <a:ea typeface="新細明體" panose="02020500000000000000" pitchFamily="18" charset="-120"/>
              </a:rPr>
              <a:t>、</a:t>
            </a:r>
            <a:r>
              <a:rPr lang="zh-TW" altLang="en-US" smtClean="0">
                <a:ea typeface="新細明體" panose="02020500000000000000" pitchFamily="18" charset="-120"/>
              </a:rPr>
              <a:t>強</a:t>
            </a:r>
            <a:r>
              <a:rPr lang="zh-CN" altLang="en-US" smtClean="0">
                <a:ea typeface="新細明體" panose="02020500000000000000" pitchFamily="18" charset="-120"/>
              </a:rPr>
              <a:t>度</a:t>
            </a:r>
            <a:r>
              <a:rPr lang="zh-CN" altLang="en-US" dirty="0">
                <a:ea typeface="新細明體" panose="02020500000000000000" pitchFamily="18" charset="-120"/>
              </a:rPr>
              <a:t>、 形態，可區分不同的發音</a:t>
            </a:r>
            <a:endParaRPr lang="en-US" altLang="zh-CN" dirty="0">
              <a:ea typeface="新細明體" panose="02020500000000000000" pitchFamily="18" charset="-120"/>
            </a:endParaRPr>
          </a:p>
          <a:p>
            <a:pPr marL="0" indent="0">
              <a:lnSpc>
                <a:spcPct val="100000"/>
              </a:lnSpc>
              <a:buNone/>
            </a:pPr>
            <a:endParaRPr lang="zh-HK" altLang="en-US" dirty="0">
              <a:ea typeface="新細明體" panose="02020500000000000000" pitchFamily="18" charset="-120"/>
            </a:endParaRPr>
          </a:p>
        </p:txBody>
      </p:sp>
      <p:pic>
        <p:nvPicPr>
          <p:cNvPr id="6" name="圖片 5" descr="一張含有 文字 的圖片&#10;&#10;自動產生的描述">
            <a:extLst>
              <a:ext uri="{FF2B5EF4-FFF2-40B4-BE49-F238E27FC236}">
                <a16:creationId xmlns:a16="http://schemas.microsoft.com/office/drawing/2014/main" id="{CC7452C5-4963-416B-BE88-9489E3DBCC78}"/>
              </a:ext>
            </a:extLst>
          </p:cNvPr>
          <p:cNvPicPr>
            <a:picLocks noChangeAspect="1"/>
          </p:cNvPicPr>
          <p:nvPr/>
        </p:nvPicPr>
        <p:blipFill>
          <a:blip r:embed="rId2"/>
          <a:stretch>
            <a:fillRect/>
          </a:stretch>
        </p:blipFill>
        <p:spPr>
          <a:xfrm>
            <a:off x="5006987" y="3849602"/>
            <a:ext cx="5580242" cy="2643273"/>
          </a:xfrm>
          <a:prstGeom prst="rect">
            <a:avLst/>
          </a:prstGeom>
        </p:spPr>
      </p:pic>
    </p:spTree>
    <p:extLst>
      <p:ext uri="{BB962C8B-B14F-4D97-AF65-F5344CB8AC3E}">
        <p14:creationId xmlns:p14="http://schemas.microsoft.com/office/powerpoint/2010/main" val="3856525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F90E90-0D41-4FB8-82F2-46474A3D6D94}"/>
              </a:ext>
            </a:extLst>
          </p:cNvPr>
          <p:cNvSpPr>
            <a:spLocks noGrp="1"/>
          </p:cNvSpPr>
          <p:nvPr>
            <p:ph type="title"/>
          </p:nvPr>
        </p:nvSpPr>
        <p:spPr/>
        <p:txBody>
          <a:bodyPr/>
          <a:lstStyle/>
          <a:p>
            <a:r>
              <a:rPr lang="zh-HK" altLang="en-US" dirty="0">
                <a:ea typeface="新細明體" panose="02020500000000000000" pitchFamily="18" charset="-120"/>
              </a:rPr>
              <a:t>語音的感知</a:t>
            </a:r>
          </a:p>
        </p:txBody>
      </p:sp>
      <p:sp>
        <p:nvSpPr>
          <p:cNvPr id="3" name="內容版面配置區 2">
            <a:extLst>
              <a:ext uri="{FF2B5EF4-FFF2-40B4-BE49-F238E27FC236}">
                <a16:creationId xmlns:a16="http://schemas.microsoft.com/office/drawing/2014/main" id="{205444FA-FA18-41DD-B62D-1B39D41D939A}"/>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包含發音內容、說話人身份、說話方式、目標與動機等極爲複雜的信息，要電腦從一堆採樣點中解析出如此複雜和多樣的信息顯然是極爲困難</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語音信號中包含大量</a:t>
            </a:r>
            <a:r>
              <a:rPr lang="zh-CN" altLang="en-US" dirty="0">
                <a:solidFill>
                  <a:srgbClr val="00B0F0"/>
                </a:solidFill>
                <a:ea typeface="新細明體" panose="02020500000000000000" pitchFamily="18" charset="-120"/>
              </a:rPr>
              <a:t>隨機性</a:t>
            </a:r>
            <a:r>
              <a:rPr lang="zh-CN" altLang="en-US" dirty="0">
                <a:ea typeface="新細明體" panose="02020500000000000000" pitchFamily="18" charset="-120"/>
              </a:rPr>
              <a:t>，</a:t>
            </a:r>
            <a:r>
              <a:rPr lang="zh-CN" altLang="en-US" dirty="0">
                <a:solidFill>
                  <a:srgbClr val="00B0F0"/>
                </a:solidFill>
                <a:ea typeface="新細明體" panose="02020500000000000000" pitchFamily="18" charset="-120"/>
              </a:rPr>
              <a:t>發音過程中的無意識變動</a:t>
            </a:r>
            <a:r>
              <a:rPr lang="zh-CN" altLang="en-US" dirty="0">
                <a:ea typeface="新細明體" panose="02020500000000000000" pitchFamily="18" charset="-120"/>
              </a:rPr>
              <a:t>（如送氣和舌位差異），</a:t>
            </a:r>
            <a:r>
              <a:rPr lang="zh-CN" altLang="en-US" dirty="0">
                <a:solidFill>
                  <a:srgbClr val="00B0F0"/>
                </a:solidFill>
                <a:ea typeface="新細明體" panose="02020500000000000000" pitchFamily="18" charset="-120"/>
              </a:rPr>
              <a:t>外界環境噪聲</a:t>
            </a:r>
            <a:r>
              <a:rPr lang="zh-CN" altLang="en-US" dirty="0">
                <a:ea typeface="新細明體" panose="02020500000000000000" pitchFamily="18" charset="-120"/>
              </a:rPr>
              <a:t>和聲音</a:t>
            </a:r>
            <a:r>
              <a:rPr lang="zh-CN" altLang="en-US" dirty="0">
                <a:solidFill>
                  <a:srgbClr val="00B0F0"/>
                </a:solidFill>
                <a:ea typeface="新細明體" panose="02020500000000000000" pitchFamily="18" charset="-120"/>
              </a:rPr>
              <a:t>採集設備的差異</a:t>
            </a:r>
            <a:r>
              <a:rPr lang="en-US" altLang="zh-CN" dirty="0">
                <a:ea typeface="新細明體" panose="02020500000000000000" pitchFamily="18" charset="-120"/>
                <a:sym typeface="Wingdings" panose="05000000000000000000" pitchFamily="2" charset="2"/>
              </a:rPr>
              <a:t> </a:t>
            </a:r>
            <a:r>
              <a:rPr lang="zh-HK" altLang="en-US" dirty="0">
                <a:ea typeface="新細明體" panose="02020500000000000000" pitchFamily="18" charset="-120"/>
                <a:sym typeface="Wingdings" panose="05000000000000000000" pitchFamily="2" charset="2"/>
              </a:rPr>
              <a:t>增加</a:t>
            </a:r>
            <a:r>
              <a:rPr lang="zh-CN" altLang="en-US" dirty="0">
                <a:ea typeface="新細明體" panose="02020500000000000000" pitchFamily="18" charset="-120"/>
                <a:sym typeface="Wingdings" panose="05000000000000000000" pitchFamily="2" charset="2"/>
              </a:rPr>
              <a:t>電腦提取語音</a:t>
            </a:r>
            <a:r>
              <a:rPr lang="zh-HK" altLang="en-US" dirty="0">
                <a:ea typeface="新細明體" panose="02020500000000000000" pitchFamily="18" charset="-120"/>
              </a:rPr>
              <a:t>信息的</a:t>
            </a:r>
            <a:r>
              <a:rPr lang="zh-CN" altLang="en-US" dirty="0">
                <a:ea typeface="新細明體" panose="02020500000000000000" pitchFamily="18" charset="-120"/>
                <a:sym typeface="Wingdings" panose="05000000000000000000" pitchFamily="2" charset="2"/>
              </a:rPr>
              <a:t>難度</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386257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CA4186-85A4-41E1-829B-C4351AA2D954}"/>
              </a:ext>
            </a:extLst>
          </p:cNvPr>
          <p:cNvSpPr>
            <a:spLocks noGrp="1"/>
          </p:cNvSpPr>
          <p:nvPr>
            <p:ph type="title"/>
          </p:nvPr>
        </p:nvSpPr>
        <p:spPr/>
        <p:txBody>
          <a:bodyPr/>
          <a:lstStyle/>
          <a:p>
            <a:r>
              <a:rPr lang="zh-CN" altLang="en-US" dirty="0">
                <a:ea typeface="新細明體" panose="02020500000000000000" pitchFamily="18" charset="-120"/>
              </a:rPr>
              <a:t>語音識別過程</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0369990C-203F-4500-8788-676E978F7993}"/>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   語音信息處理過程包括：</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語音識別（判斷發音內容）</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說話人識別（判斷說話人身份）</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情緒識別（判斷發音人情緒）</a:t>
            </a:r>
            <a:endParaRPr lang="en-US" altLang="zh-CN" dirty="0">
              <a:ea typeface="新細明體" panose="02020500000000000000" pitchFamily="18" charset="-120"/>
            </a:endParaRPr>
          </a:p>
          <a:p>
            <a:pPr marL="514350" indent="-514350">
              <a:lnSpc>
                <a:spcPct val="150000"/>
              </a:lnSpc>
              <a:buFont typeface="+mj-lt"/>
              <a:buAutoNum type="arabicPeriod"/>
            </a:pPr>
            <a:r>
              <a:rPr lang="zh-CN" altLang="en-US" dirty="0">
                <a:ea typeface="新細明體" panose="02020500000000000000" pitchFamily="18" charset="-120"/>
              </a:rPr>
              <a:t>語種識別（判斷所用的語言）</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1752923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C5A340-3859-4672-9231-C15025E61FB4}"/>
              </a:ext>
            </a:extLst>
          </p:cNvPr>
          <p:cNvSpPr>
            <a:spLocks noGrp="1"/>
          </p:cNvSpPr>
          <p:nvPr>
            <p:ph type="title"/>
          </p:nvPr>
        </p:nvSpPr>
        <p:spPr/>
        <p:txBody>
          <a:bodyPr/>
          <a:lstStyle/>
          <a:p>
            <a:r>
              <a:rPr lang="zh-HK" altLang="en-US" dirty="0">
                <a:ea typeface="新細明體" panose="02020500000000000000" pitchFamily="18" charset="-120"/>
              </a:rPr>
              <a:t>語音識別（</a:t>
            </a:r>
            <a:r>
              <a:rPr lang="en-US" altLang="zh-HK" dirty="0">
                <a:ea typeface="新細明體" panose="02020500000000000000" pitchFamily="18" charset="-120"/>
              </a:rPr>
              <a:t>Automatic Speech Recognition</a:t>
            </a:r>
            <a:r>
              <a:rPr lang="zh-HK" altLang="en-US" dirty="0">
                <a:ea typeface="新細明體" panose="02020500000000000000" pitchFamily="18" charset="-120"/>
              </a:rPr>
              <a:t>）</a:t>
            </a:r>
          </a:p>
        </p:txBody>
      </p:sp>
      <p:sp>
        <p:nvSpPr>
          <p:cNvPr id="3" name="內容版面配置區 2">
            <a:extLst>
              <a:ext uri="{FF2B5EF4-FFF2-40B4-BE49-F238E27FC236}">
                <a16:creationId xmlns:a16="http://schemas.microsoft.com/office/drawing/2014/main" id="{191952B5-BFB7-4ECF-8345-707F8803ADE5}"/>
              </a:ext>
            </a:extLst>
          </p:cNvPr>
          <p:cNvSpPr>
            <a:spLocks noGrp="1"/>
          </p:cNvSpPr>
          <p:nvPr>
            <p:ph idx="1"/>
          </p:nvPr>
        </p:nvSpPr>
        <p:spPr/>
        <p:txBody>
          <a:bodyPr/>
          <a:lstStyle/>
          <a:p>
            <a:pPr>
              <a:lnSpc>
                <a:spcPct val="150000"/>
              </a:lnSpc>
            </a:pPr>
            <a:r>
              <a:rPr lang="zh-CN" altLang="en-US" dirty="0">
                <a:ea typeface="新細明體" panose="02020500000000000000" pitchFamily="18" charset="-120"/>
              </a:rPr>
              <a:t>利用計算機將語音轉換成文字</a:t>
            </a:r>
            <a:endParaRPr lang="en-US" altLang="zh-CN" dirty="0">
              <a:ea typeface="新細明體" panose="02020500000000000000" pitchFamily="18" charset="-120"/>
            </a:endParaRPr>
          </a:p>
          <a:p>
            <a:pPr>
              <a:lnSpc>
                <a:spcPct val="150000"/>
              </a:lnSpc>
            </a:pPr>
            <a:r>
              <a:rPr lang="zh-CN" altLang="en-US" dirty="0">
                <a:ea typeface="新細明體" panose="02020500000000000000" pitchFamily="18" charset="-120"/>
              </a:rPr>
              <a:t>由自然語言理解（理解句子的語義）、自然語言生成（生成文本句子）和語音合成（由文本生成聲音）等技術結合</a:t>
            </a:r>
            <a:endParaRPr lang="en-US" altLang="zh-CN" dirty="0">
              <a:ea typeface="新細明體" panose="02020500000000000000" pitchFamily="18" charset="-120"/>
            </a:endParaRPr>
          </a:p>
          <a:p>
            <a:pPr marL="0" indent="0">
              <a:lnSpc>
                <a:spcPct val="150000"/>
              </a:lnSpc>
              <a:buNone/>
            </a:pPr>
            <a:r>
              <a:rPr lang="zh-HK" altLang="en-US" dirty="0">
                <a:ea typeface="新細明體" panose="02020500000000000000" pitchFamily="18" charset="-120"/>
              </a:rPr>
              <a:t>   例如</a:t>
            </a:r>
            <a:r>
              <a:rPr lang="zh-CN" altLang="en-US" dirty="0">
                <a:ea typeface="新細明體" panose="02020500000000000000" pitchFamily="18" charset="-120"/>
              </a:rPr>
              <a:t>：</a:t>
            </a:r>
            <a:r>
              <a:rPr lang="en-US" altLang="zh-CN" dirty="0">
                <a:ea typeface="新細明體" panose="02020500000000000000" pitchFamily="18" charset="-120"/>
              </a:rPr>
              <a:t>WhatsApp</a:t>
            </a:r>
            <a:r>
              <a:rPr lang="zh-CN" altLang="en-US" dirty="0">
                <a:ea typeface="新細明體" panose="02020500000000000000" pitchFamily="18" charset="-120"/>
              </a:rPr>
              <a:t>語音轉文字</a:t>
            </a:r>
            <a:r>
              <a:rPr lang="en-US" altLang="zh-CN" dirty="0">
                <a:ea typeface="新細明體" panose="02020500000000000000" pitchFamily="18" charset="-120"/>
              </a:rPr>
              <a:t>; Siri</a:t>
            </a:r>
            <a:endParaRPr lang="zh-HK" altLang="en-US" dirty="0">
              <a:ea typeface="新細明體" panose="02020500000000000000" pitchFamily="18" charset="-120"/>
            </a:endParaRPr>
          </a:p>
        </p:txBody>
      </p:sp>
    </p:spTree>
    <p:extLst>
      <p:ext uri="{BB962C8B-B14F-4D97-AF65-F5344CB8AC3E}">
        <p14:creationId xmlns:p14="http://schemas.microsoft.com/office/powerpoint/2010/main" val="3224757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4834</TotalTime>
  <Words>4282</Words>
  <Application>Microsoft Office PowerPoint</Application>
  <PresentationFormat>Widescreen</PresentationFormat>
  <Paragraphs>274</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等线</vt:lpstr>
      <vt:lpstr>新細明體</vt:lpstr>
      <vt:lpstr>Arial</vt:lpstr>
      <vt:lpstr>Wingdings</vt:lpstr>
      <vt:lpstr>Office 佈景主題</vt:lpstr>
      <vt:lpstr>第二講： 聆聽你的聲音</vt:lpstr>
      <vt:lpstr>目標</vt:lpstr>
      <vt:lpstr>語音的產生</vt:lpstr>
      <vt:lpstr>記錄聲音</vt:lpstr>
      <vt:lpstr>記錄聲音</vt:lpstr>
      <vt:lpstr>分別不同的聲音</vt:lpstr>
      <vt:lpstr>語音的感知</vt:lpstr>
      <vt:lpstr>語音識別過程</vt:lpstr>
      <vt:lpstr>語音識別（Automatic Speech Recognition）</vt:lpstr>
      <vt:lpstr>語音識別簡史</vt:lpstr>
      <vt:lpstr>知識積累階段（1930-1950 年）</vt:lpstr>
      <vt:lpstr>模板匹配階段（ 1950-1980 年）</vt:lpstr>
      <vt:lpstr>統計模型階段（1980-2000 年）</vt:lpstr>
      <vt:lpstr>機器學習階段（2000-2010 年）</vt:lpstr>
      <vt:lpstr>深度學習階段（2011 至今）</vt:lpstr>
      <vt:lpstr>語音識別框架</vt:lpstr>
      <vt:lpstr>2010 年之前的語音識別系統標準配置</vt:lpstr>
      <vt:lpstr>基於深度學習的語音識別系統</vt:lpstr>
      <vt:lpstr>MFCC 特徵提取</vt:lpstr>
      <vt:lpstr>GMM-HMM 聲學模型</vt:lpstr>
      <vt:lpstr>GMM-HMM 模型的語音生成過程</vt:lpstr>
      <vt:lpstr>N-Gram 語言模型</vt:lpstr>
      <vt:lpstr>3-Gram 語言模型</vt:lpstr>
      <vt:lpstr>解碼過程</vt:lpstr>
      <vt:lpstr>解碼過程</vt:lpstr>
      <vt:lpstr>深度學習的語音識別</vt:lpstr>
      <vt:lpstr>DNN 特徵提取</vt:lpstr>
      <vt:lpstr>DNN VS  MFCC</vt:lpstr>
      <vt:lpstr>DNN 靜態建模</vt:lpstr>
      <vt:lpstr>RNN 動態建模</vt:lpstr>
      <vt:lpstr>DNN-RNN：百度的 DeepSpeech 系統</vt:lpstr>
      <vt:lpstr>說話人識別</vt:lpstr>
      <vt:lpstr>傳統 GMM-UBM 系統</vt:lpstr>
      <vt:lpstr>GMM-UBM 模型解决困難的方法</vt:lpstr>
      <vt:lpstr>基於DNN 的說話人識別系統</vt:lpstr>
      <vt:lpstr>語音合成</vt:lpstr>
      <vt:lpstr>參數合成</vt:lpstr>
      <vt:lpstr>拼接合成</vt:lpstr>
      <vt:lpstr>統計模型合成</vt:lpstr>
      <vt:lpstr>PowerPoint Presentation</vt:lpstr>
      <vt:lpstr>神經模型合成</vt:lpstr>
      <vt:lpstr>PowerPoint Presentation</vt:lpstr>
      <vt:lpstr>第二個AI應用： 語音信號處理</vt:lpstr>
      <vt:lpstr>Speech Separation</vt:lpstr>
      <vt:lpstr>實驗説明</vt:lpstr>
      <vt:lpstr>深度聚類（Deep Clustering ）</vt:lpstr>
      <vt:lpstr>PowerPoint Presentation</vt:lpstr>
      <vt:lpstr>PowerPoint Presentation</vt:lpstr>
      <vt:lpstr>思考題</vt:lpstr>
      <vt:lpstr>參考書目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第二講：聆聽你的聲音</dc:title>
  <dc:creator>增明 梁</dc:creator>
  <cp:lastModifiedBy>Nick Ng [SPEED]</cp:lastModifiedBy>
  <cp:revision>46</cp:revision>
  <dcterms:created xsi:type="dcterms:W3CDTF">2021-08-03T12:20:25Z</dcterms:created>
  <dcterms:modified xsi:type="dcterms:W3CDTF">2021-11-05T03:11:08Z</dcterms:modified>
</cp:coreProperties>
</file>