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wdp" ContentType="image/vnd.ms-photo"/>
  <Default Extension="tiff" ContentType="image/tif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3" r:id="rId1"/>
  </p:sldMasterIdLst>
  <p:sldIdLst>
    <p:sldId id="290" r:id="rId2"/>
    <p:sldId id="320" r:id="rId3"/>
    <p:sldId id="291" r:id="rId4"/>
    <p:sldId id="292" r:id="rId5"/>
    <p:sldId id="293" r:id="rId6"/>
    <p:sldId id="317" r:id="rId7"/>
    <p:sldId id="295" r:id="rId8"/>
    <p:sldId id="296" r:id="rId9"/>
    <p:sldId id="297" r:id="rId10"/>
    <p:sldId id="298" r:id="rId11"/>
    <p:sldId id="299" r:id="rId12"/>
    <p:sldId id="300" r:id="rId13"/>
    <p:sldId id="301" r:id="rId14"/>
    <p:sldId id="302" r:id="rId15"/>
    <p:sldId id="303" r:id="rId16"/>
    <p:sldId id="304" r:id="rId17"/>
    <p:sldId id="314" r:id="rId18"/>
    <p:sldId id="319" r:id="rId19"/>
    <p:sldId id="315" r:id="rId20"/>
    <p:sldId id="316" r:id="rId21"/>
    <p:sldId id="261" r:id="rId22"/>
    <p:sldId id="265" r:id="rId23"/>
    <p:sldId id="264" r:id="rId24"/>
    <p:sldId id="266" r:id="rId25"/>
    <p:sldId id="273" r:id="rId26"/>
    <p:sldId id="267" r:id="rId27"/>
    <p:sldId id="277" r:id="rId28"/>
    <p:sldId id="278" r:id="rId29"/>
    <p:sldId id="281" r:id="rId30"/>
    <p:sldId id="285" r:id="rId31"/>
    <p:sldId id="286" r:id="rId32"/>
    <p:sldId id="287" r:id="rId33"/>
    <p:sldId id="288" r:id="rId34"/>
    <p:sldId id="263" r:id="rId35"/>
    <p:sldId id="256" r:id="rId36"/>
    <p:sldId id="257" r:id="rId37"/>
    <p:sldId id="260" r:id="rId38"/>
    <p:sldId id="321" r:id="rId39"/>
  </p:sldIdLst>
  <p:sldSz cx="12192000" cy="6858000"/>
  <p:notesSz cx="6858000" cy="9144000"/>
  <p:defaultTextStyle>
    <a:defPPr>
      <a:defRPr lang="zh-H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增明 梁" initials="增明" lastIdx="1" clrIdx="0">
    <p:extLst>
      <p:ext uri="{19B8F6BF-5375-455C-9EA6-DF929625EA0E}">
        <p15:presenceInfo xmlns:p15="http://schemas.microsoft.com/office/powerpoint/2012/main" userId="ec24fa9bbd588ed6"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3CCFF"/>
    <a:srgbClr val="ACA2B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等深淺樣式 2 - 輔色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405" autoAdjust="0"/>
    <p:restoredTop sz="94660"/>
  </p:normalViewPr>
  <p:slideViewPr>
    <p:cSldViewPr snapToGrid="0">
      <p:cViewPr varScale="1">
        <p:scale>
          <a:sx n="115" d="100"/>
          <a:sy n="115" d="100"/>
        </p:scale>
        <p:origin x="348" y="10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commentAuthors" Target="commentAuthor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88C8689-6412-1A48-ACC4-FFAEB1FF9418}" type="doc">
      <dgm:prSet loTypeId="urn:microsoft.com/office/officeart/2005/8/layout/hProcess3" loCatId="" qsTypeId="urn:microsoft.com/office/officeart/2005/8/quickstyle/simple1" qsCatId="simple" csTypeId="urn:microsoft.com/office/officeart/2005/8/colors/accent1_2" csCatId="accent1" phldr="1"/>
      <dgm:spPr/>
    </dgm:pt>
    <dgm:pt modelId="{74F65835-088B-7041-8830-4DAD9AF8BA36}">
      <dgm:prSet phldrT="[Text]" custT="1"/>
      <dgm:spPr/>
      <dgm:t>
        <a:bodyPr/>
        <a:lstStyle/>
        <a:p>
          <a:r>
            <a:rPr lang="en-US" altLang="ja-JP" sz="2400" dirty="0">
              <a:latin typeface="新細明體" panose="02020500000000000000" pitchFamily="18" charset="-120"/>
              <a:ea typeface="新細明體" panose="02020500000000000000" pitchFamily="18" charset="-120"/>
            </a:rPr>
            <a:t>1947</a:t>
          </a:r>
          <a:r>
            <a:rPr lang="ja-JP" altLang="en-US" sz="2400" dirty="0">
              <a:latin typeface="新細明體" panose="02020500000000000000" pitchFamily="18" charset="-120"/>
              <a:ea typeface="新細明體" panose="02020500000000000000" pitchFamily="18" charset="-120"/>
            </a:rPr>
            <a:t>年，美國原子能委員會的阿爾貢研究所開發了</a:t>
          </a:r>
          <a:r>
            <a:rPr lang="ja-JP" altLang="en-US" sz="2400" dirty="0">
              <a:solidFill>
                <a:schemeClr val="accent2">
                  <a:lumMod val="75000"/>
                </a:schemeClr>
              </a:solidFill>
              <a:latin typeface="新細明體" panose="02020500000000000000" pitchFamily="18" charset="-120"/>
              <a:ea typeface="新細明體" panose="02020500000000000000" pitchFamily="18" charset="-120"/>
            </a:rPr>
            <a:t>遙控機械手</a:t>
          </a:r>
          <a:endParaRPr lang="en-US" sz="2400" dirty="0">
            <a:solidFill>
              <a:schemeClr val="accent2">
                <a:lumMod val="75000"/>
              </a:schemeClr>
            </a:solidFill>
            <a:latin typeface="新細明體" panose="02020500000000000000" pitchFamily="18" charset="-120"/>
            <a:ea typeface="新細明體" panose="02020500000000000000" pitchFamily="18" charset="-120"/>
          </a:endParaRPr>
        </a:p>
      </dgm:t>
    </dgm:pt>
    <dgm:pt modelId="{34CDCA3F-798C-9E4C-ADEE-1DA43502DB58}" type="parTrans" cxnId="{2B79B37F-BF84-DB47-A5E5-6E45A30837D5}">
      <dgm:prSet/>
      <dgm:spPr/>
      <dgm:t>
        <a:bodyPr/>
        <a:lstStyle/>
        <a:p>
          <a:endParaRPr lang="en-US"/>
        </a:p>
      </dgm:t>
    </dgm:pt>
    <dgm:pt modelId="{040DAD62-F342-F64C-8DC1-59A9681876F1}" type="sibTrans" cxnId="{2B79B37F-BF84-DB47-A5E5-6E45A30837D5}">
      <dgm:prSet/>
      <dgm:spPr/>
      <dgm:t>
        <a:bodyPr/>
        <a:lstStyle/>
        <a:p>
          <a:endParaRPr lang="en-US"/>
        </a:p>
      </dgm:t>
    </dgm:pt>
    <dgm:pt modelId="{EE41E314-AE4D-D940-87DB-D5955660C348}">
      <dgm:prSet phldrT="[Text]" custT="1"/>
      <dgm:spPr/>
      <dgm:t>
        <a:bodyPr/>
        <a:lstStyle/>
        <a:p>
          <a:r>
            <a:rPr lang="en-US" altLang="zh-TW" sz="2400" dirty="0">
              <a:latin typeface="新細明體" panose="02020500000000000000" pitchFamily="18" charset="-120"/>
              <a:ea typeface="新細明體" panose="02020500000000000000" pitchFamily="18" charset="-120"/>
            </a:rPr>
            <a:t>19</a:t>
          </a:r>
          <a:r>
            <a:rPr lang="en-US" altLang="ja-JP" sz="2400" dirty="0">
              <a:latin typeface="新細明體" panose="02020500000000000000" pitchFamily="18" charset="-120"/>
              <a:ea typeface="新細明體" panose="02020500000000000000" pitchFamily="18" charset="-120"/>
            </a:rPr>
            <a:t>48</a:t>
          </a:r>
          <a:r>
            <a:rPr lang="ja-JP" altLang="en-US" sz="2400" dirty="0">
              <a:latin typeface="新細明體" panose="02020500000000000000" pitchFamily="18" charset="-120"/>
              <a:ea typeface="新細明體" panose="02020500000000000000" pitchFamily="18" charset="-120"/>
            </a:rPr>
            <a:t>年又開發了機械式的</a:t>
          </a:r>
          <a:r>
            <a:rPr lang="ja-JP" altLang="en-US" sz="2400" dirty="0">
              <a:solidFill>
                <a:schemeClr val="accent2">
                  <a:lumMod val="75000"/>
                </a:schemeClr>
              </a:solidFill>
              <a:latin typeface="新細明體" panose="02020500000000000000" pitchFamily="18" charset="-120"/>
              <a:ea typeface="新細明體" panose="02020500000000000000" pitchFamily="18" charset="-120"/>
            </a:rPr>
            <a:t>主從機械手</a:t>
          </a:r>
          <a:r>
            <a:rPr lang="ja-JP" altLang="en-US" sz="2400" dirty="0">
              <a:latin typeface="新細明體" panose="02020500000000000000" pitchFamily="18" charset="-120"/>
              <a:ea typeface="新細明體" panose="02020500000000000000" pitchFamily="18" charset="-120"/>
            </a:rPr>
            <a:t>，通過控制主機械手來操控從機械手完成目標動作</a:t>
          </a:r>
          <a:endParaRPr lang="en-US" sz="2400" dirty="0">
            <a:latin typeface="新細明體" panose="02020500000000000000" pitchFamily="18" charset="-120"/>
            <a:ea typeface="新細明體" panose="02020500000000000000" pitchFamily="18" charset="-120"/>
          </a:endParaRPr>
        </a:p>
      </dgm:t>
    </dgm:pt>
    <dgm:pt modelId="{50ECBA1D-DC98-8C42-8794-B2880E2905FA}" type="parTrans" cxnId="{4BED8F62-EC41-D644-8A2F-7E0EE746126C}">
      <dgm:prSet/>
      <dgm:spPr/>
      <dgm:t>
        <a:bodyPr/>
        <a:lstStyle/>
        <a:p>
          <a:endParaRPr lang="en-US"/>
        </a:p>
      </dgm:t>
    </dgm:pt>
    <dgm:pt modelId="{489EE13A-19EA-614E-9062-7E4A4E28D47E}" type="sibTrans" cxnId="{4BED8F62-EC41-D644-8A2F-7E0EE746126C}">
      <dgm:prSet/>
      <dgm:spPr/>
      <dgm:t>
        <a:bodyPr/>
        <a:lstStyle/>
        <a:p>
          <a:endParaRPr lang="en-US"/>
        </a:p>
      </dgm:t>
    </dgm:pt>
    <dgm:pt modelId="{93EF3CF5-71FE-CD4A-AE48-E2C519C36EE0}">
      <dgm:prSet phldrT="[Text]" custT="1"/>
      <dgm:spPr/>
      <dgm:t>
        <a:bodyPr/>
        <a:lstStyle/>
        <a:p>
          <a:r>
            <a:rPr lang="en-US" altLang="ja-JP" sz="2000" dirty="0">
              <a:latin typeface="新細明體" panose="02020500000000000000" pitchFamily="18" charset="-120"/>
              <a:ea typeface="新細明體" panose="02020500000000000000" pitchFamily="18" charset="-120"/>
            </a:rPr>
            <a:t>1954</a:t>
          </a:r>
          <a:r>
            <a:rPr lang="ja-JP" altLang="en-US" sz="2000" dirty="0">
              <a:latin typeface="新細明體" panose="02020500000000000000" pitchFamily="18" charset="-120"/>
              <a:ea typeface="新細明體" panose="02020500000000000000" pitchFamily="18" charset="-120"/>
            </a:rPr>
            <a:t>年，美國工程師德沃爾（</a:t>
          </a:r>
          <a:r>
            <a:rPr lang="en-HK" altLang="ja-JP" sz="2000" dirty="0">
              <a:latin typeface="新細明體" panose="02020500000000000000" pitchFamily="18" charset="-120"/>
              <a:ea typeface="新細明體" panose="02020500000000000000" pitchFamily="18" charset="-120"/>
            </a:rPr>
            <a:t>George C. </a:t>
          </a:r>
          <a:r>
            <a:rPr lang="en-HK" altLang="ja-JP" sz="2000" dirty="0" err="1">
              <a:latin typeface="新細明體" panose="02020500000000000000" pitchFamily="18" charset="-120"/>
              <a:ea typeface="新細明體" panose="02020500000000000000" pitchFamily="18" charset="-120"/>
            </a:rPr>
            <a:t>Devol</a:t>
          </a:r>
          <a:r>
            <a:rPr lang="ja-JP" altLang="en-HK" sz="2000" dirty="0">
              <a:latin typeface="新細明體" panose="02020500000000000000" pitchFamily="18" charset="-120"/>
              <a:ea typeface="新細明體" panose="02020500000000000000" pitchFamily="18" charset="-120"/>
            </a:rPr>
            <a:t>）</a:t>
          </a:r>
          <a:r>
            <a:rPr lang="ja-JP" altLang="en-US" sz="2000" dirty="0">
              <a:latin typeface="新細明體" panose="02020500000000000000" pitchFamily="18" charset="-120"/>
              <a:ea typeface="新細明體" panose="02020500000000000000" pitchFamily="18" charset="-120"/>
            </a:rPr>
            <a:t>向美國政府提出專利申請，提出一種用於工業生產的</a:t>
          </a:r>
          <a:r>
            <a:rPr lang="zh-HK" altLang="en-US" sz="2000" dirty="0">
              <a:latin typeface="新細明體" panose="02020500000000000000" pitchFamily="18" charset="-120"/>
              <a:ea typeface="新細明體" panose="02020500000000000000" pitchFamily="18" charset="-120"/>
            </a:rPr>
            <a:t>「</a:t>
          </a:r>
          <a:r>
            <a:rPr lang="ja-JP" altLang="en-US" sz="2000" dirty="0">
              <a:solidFill>
                <a:schemeClr val="accent2">
                  <a:lumMod val="75000"/>
                </a:schemeClr>
              </a:solidFill>
              <a:latin typeface="新細明體" panose="02020500000000000000" pitchFamily="18" charset="-120"/>
              <a:ea typeface="新細明體" panose="02020500000000000000" pitchFamily="18" charset="-120"/>
            </a:rPr>
            <a:t>重複性操作機械人</a:t>
          </a:r>
          <a:r>
            <a:rPr lang="zh-HK" altLang="en-US" sz="2000" dirty="0">
              <a:solidFill>
                <a:schemeClr val="tx1"/>
              </a:solidFill>
              <a:latin typeface="新細明體" panose="02020500000000000000" pitchFamily="18" charset="-120"/>
              <a:ea typeface="新細明體" panose="02020500000000000000" pitchFamily="18" charset="-120"/>
            </a:rPr>
            <a:t>」</a:t>
          </a:r>
          <a:endParaRPr lang="en-US" altLang="ja-JP" sz="2000" dirty="0">
            <a:solidFill>
              <a:schemeClr val="tx1"/>
            </a:solidFill>
            <a:latin typeface="新細明體" panose="02020500000000000000" pitchFamily="18" charset="-120"/>
            <a:ea typeface="新細明體" panose="02020500000000000000" pitchFamily="18" charset="-120"/>
          </a:endParaRPr>
        </a:p>
        <a:p>
          <a:r>
            <a:rPr lang="en-US" altLang="zh-TW" sz="2000" dirty="0">
              <a:latin typeface="新細明體" panose="02020500000000000000" pitchFamily="18" charset="-120"/>
              <a:ea typeface="新細明體" panose="02020500000000000000" pitchFamily="18" charset="-120"/>
              <a:sym typeface="Wingdings" pitchFamily="2" charset="2"/>
            </a:rPr>
            <a:t></a:t>
          </a:r>
          <a:r>
            <a:rPr lang="ja-JP" altLang="en-US" sz="2000" dirty="0">
              <a:solidFill>
                <a:schemeClr val="accent2">
                  <a:lumMod val="75000"/>
                </a:schemeClr>
              </a:solidFill>
              <a:latin typeface="新細明體" panose="02020500000000000000" pitchFamily="18" charset="-120"/>
              <a:ea typeface="新細明體" panose="02020500000000000000" pitchFamily="18" charset="-120"/>
            </a:rPr>
            <a:t>這是工業機械人的最初設想</a:t>
          </a:r>
          <a:endParaRPr lang="en-US" sz="2000" dirty="0">
            <a:solidFill>
              <a:schemeClr val="accent2">
                <a:lumMod val="75000"/>
              </a:schemeClr>
            </a:solidFill>
            <a:latin typeface="新細明體" panose="02020500000000000000" pitchFamily="18" charset="-120"/>
            <a:ea typeface="新細明體" panose="02020500000000000000" pitchFamily="18" charset="-120"/>
          </a:endParaRPr>
        </a:p>
      </dgm:t>
    </dgm:pt>
    <dgm:pt modelId="{A95C9E1E-2B6F-E148-83DF-14E6CB0B4789}" type="parTrans" cxnId="{8BD3322A-6465-264C-8302-CABC7F55E102}">
      <dgm:prSet/>
      <dgm:spPr/>
      <dgm:t>
        <a:bodyPr/>
        <a:lstStyle/>
        <a:p>
          <a:endParaRPr lang="en-US"/>
        </a:p>
      </dgm:t>
    </dgm:pt>
    <dgm:pt modelId="{542B6085-13E8-9D4E-8F91-E2DB801B9C23}" type="sibTrans" cxnId="{8BD3322A-6465-264C-8302-CABC7F55E102}">
      <dgm:prSet/>
      <dgm:spPr/>
      <dgm:t>
        <a:bodyPr/>
        <a:lstStyle/>
        <a:p>
          <a:endParaRPr lang="en-US"/>
        </a:p>
      </dgm:t>
    </dgm:pt>
    <dgm:pt modelId="{07DD333A-F979-0948-8934-575C02C20F18}" type="pres">
      <dgm:prSet presAssocID="{B88C8689-6412-1A48-ACC4-FFAEB1FF9418}" presName="Name0" presStyleCnt="0">
        <dgm:presLayoutVars>
          <dgm:dir/>
          <dgm:animLvl val="lvl"/>
          <dgm:resizeHandles val="exact"/>
        </dgm:presLayoutVars>
      </dgm:prSet>
      <dgm:spPr/>
    </dgm:pt>
    <dgm:pt modelId="{7268E458-E73D-A74C-893F-7D0C027E5416}" type="pres">
      <dgm:prSet presAssocID="{B88C8689-6412-1A48-ACC4-FFAEB1FF9418}" presName="dummy" presStyleCnt="0"/>
      <dgm:spPr/>
    </dgm:pt>
    <dgm:pt modelId="{7FC1917B-CEFA-B546-A6EC-406889A44DAD}" type="pres">
      <dgm:prSet presAssocID="{B88C8689-6412-1A48-ACC4-FFAEB1FF9418}" presName="linH" presStyleCnt="0"/>
      <dgm:spPr/>
    </dgm:pt>
    <dgm:pt modelId="{FC5CA425-67B1-1345-81A8-AA08FE363299}" type="pres">
      <dgm:prSet presAssocID="{B88C8689-6412-1A48-ACC4-FFAEB1FF9418}" presName="padding1" presStyleCnt="0"/>
      <dgm:spPr/>
    </dgm:pt>
    <dgm:pt modelId="{5BBB4EAC-2889-6D47-8B1D-0E1994C97832}" type="pres">
      <dgm:prSet presAssocID="{74F65835-088B-7041-8830-4DAD9AF8BA36}" presName="linV" presStyleCnt="0"/>
      <dgm:spPr/>
    </dgm:pt>
    <dgm:pt modelId="{695C7D07-1B3B-404C-B789-0FB6F5D3519C}" type="pres">
      <dgm:prSet presAssocID="{74F65835-088B-7041-8830-4DAD9AF8BA36}" presName="spVertical1" presStyleCnt="0"/>
      <dgm:spPr/>
    </dgm:pt>
    <dgm:pt modelId="{3C6BC121-4351-3F49-B4FF-DD636348B1F1}" type="pres">
      <dgm:prSet presAssocID="{74F65835-088B-7041-8830-4DAD9AF8BA36}" presName="parTx" presStyleLbl="revTx" presStyleIdx="0" presStyleCnt="3" custScaleX="103764" custScaleY="159111" custLinFactNeighborX="-14201" custLinFactNeighborY="12541">
        <dgm:presLayoutVars>
          <dgm:chMax val="0"/>
          <dgm:chPref val="0"/>
          <dgm:bulletEnabled val="1"/>
        </dgm:presLayoutVars>
      </dgm:prSet>
      <dgm:spPr/>
      <dgm:t>
        <a:bodyPr/>
        <a:lstStyle/>
        <a:p>
          <a:endParaRPr lang="en-US"/>
        </a:p>
      </dgm:t>
    </dgm:pt>
    <dgm:pt modelId="{5C156970-BDE4-5249-A17A-1D3DF51B437A}" type="pres">
      <dgm:prSet presAssocID="{74F65835-088B-7041-8830-4DAD9AF8BA36}" presName="spVertical2" presStyleCnt="0"/>
      <dgm:spPr/>
    </dgm:pt>
    <dgm:pt modelId="{761C902F-CE84-A94E-A806-A59546180451}" type="pres">
      <dgm:prSet presAssocID="{74F65835-088B-7041-8830-4DAD9AF8BA36}" presName="spVertical3" presStyleCnt="0"/>
      <dgm:spPr/>
    </dgm:pt>
    <dgm:pt modelId="{080FE86F-1F26-3441-B1BD-9BCE5C3AFCC9}" type="pres">
      <dgm:prSet presAssocID="{040DAD62-F342-F64C-8DC1-59A9681876F1}" presName="space" presStyleCnt="0"/>
      <dgm:spPr/>
    </dgm:pt>
    <dgm:pt modelId="{BED7DE1A-34FA-C34E-A57D-C4D5D83439FA}" type="pres">
      <dgm:prSet presAssocID="{EE41E314-AE4D-D940-87DB-D5955660C348}" presName="linV" presStyleCnt="0"/>
      <dgm:spPr/>
    </dgm:pt>
    <dgm:pt modelId="{48CB1D88-A10A-A142-B38E-7370366BDCB5}" type="pres">
      <dgm:prSet presAssocID="{EE41E314-AE4D-D940-87DB-D5955660C348}" presName="spVertical1" presStyleCnt="0"/>
      <dgm:spPr/>
    </dgm:pt>
    <dgm:pt modelId="{99450F78-60E5-8344-AEDD-23EB2E3AC66E}" type="pres">
      <dgm:prSet presAssocID="{EE41E314-AE4D-D940-87DB-D5955660C348}" presName="parTx" presStyleLbl="revTx" presStyleIdx="1" presStyleCnt="3" custScaleX="127124" custScaleY="135218" custLinFactNeighborX="-617" custLinFactNeighborY="40390">
        <dgm:presLayoutVars>
          <dgm:chMax val="0"/>
          <dgm:chPref val="0"/>
          <dgm:bulletEnabled val="1"/>
        </dgm:presLayoutVars>
      </dgm:prSet>
      <dgm:spPr/>
      <dgm:t>
        <a:bodyPr/>
        <a:lstStyle/>
        <a:p>
          <a:endParaRPr lang="en-US"/>
        </a:p>
      </dgm:t>
    </dgm:pt>
    <dgm:pt modelId="{A0F422FB-5D2F-4A43-89C3-AC3F95350567}" type="pres">
      <dgm:prSet presAssocID="{EE41E314-AE4D-D940-87DB-D5955660C348}" presName="spVertical2" presStyleCnt="0"/>
      <dgm:spPr/>
    </dgm:pt>
    <dgm:pt modelId="{AD8FD4C5-E030-0C46-9AD1-B4C6E32151BF}" type="pres">
      <dgm:prSet presAssocID="{EE41E314-AE4D-D940-87DB-D5955660C348}" presName="spVertical3" presStyleCnt="0"/>
      <dgm:spPr/>
    </dgm:pt>
    <dgm:pt modelId="{984DE6DB-25A8-3842-A17C-7351AE2BF6D3}" type="pres">
      <dgm:prSet presAssocID="{489EE13A-19EA-614E-9062-7E4A4E28D47E}" presName="space" presStyleCnt="0"/>
      <dgm:spPr/>
    </dgm:pt>
    <dgm:pt modelId="{9720D0B1-44DC-3244-9A65-FA2ACDE4E3EA}" type="pres">
      <dgm:prSet presAssocID="{93EF3CF5-71FE-CD4A-AE48-E2C519C36EE0}" presName="linV" presStyleCnt="0"/>
      <dgm:spPr/>
    </dgm:pt>
    <dgm:pt modelId="{E6DA0ADA-7B13-C74C-9DC1-E42B25E17E88}" type="pres">
      <dgm:prSet presAssocID="{93EF3CF5-71FE-CD4A-AE48-E2C519C36EE0}" presName="spVertical1" presStyleCnt="0"/>
      <dgm:spPr/>
    </dgm:pt>
    <dgm:pt modelId="{E78AA7A5-2023-0749-8859-8EC030ABA004}" type="pres">
      <dgm:prSet presAssocID="{93EF3CF5-71FE-CD4A-AE48-E2C519C36EE0}" presName="parTx" presStyleLbl="revTx" presStyleIdx="2" presStyleCnt="3" custScaleX="173840" custScaleY="166910" custLinFactNeighborX="2813" custLinFactNeighborY="-1412">
        <dgm:presLayoutVars>
          <dgm:chMax val="0"/>
          <dgm:chPref val="0"/>
          <dgm:bulletEnabled val="1"/>
        </dgm:presLayoutVars>
      </dgm:prSet>
      <dgm:spPr/>
      <dgm:t>
        <a:bodyPr/>
        <a:lstStyle/>
        <a:p>
          <a:endParaRPr lang="en-US"/>
        </a:p>
      </dgm:t>
    </dgm:pt>
    <dgm:pt modelId="{BE01252F-9E6B-C44D-9E39-A97469161785}" type="pres">
      <dgm:prSet presAssocID="{93EF3CF5-71FE-CD4A-AE48-E2C519C36EE0}" presName="spVertical2" presStyleCnt="0"/>
      <dgm:spPr/>
    </dgm:pt>
    <dgm:pt modelId="{090D730E-279F-EB49-85A8-01AAFAD32366}" type="pres">
      <dgm:prSet presAssocID="{93EF3CF5-71FE-CD4A-AE48-E2C519C36EE0}" presName="spVertical3" presStyleCnt="0"/>
      <dgm:spPr/>
    </dgm:pt>
    <dgm:pt modelId="{1C14935B-0B32-D04D-9BDC-5ADACBAF5C86}" type="pres">
      <dgm:prSet presAssocID="{B88C8689-6412-1A48-ACC4-FFAEB1FF9418}" presName="padding2" presStyleCnt="0"/>
      <dgm:spPr/>
    </dgm:pt>
    <dgm:pt modelId="{93F621F5-7ECD-A948-A401-C83794A70292}" type="pres">
      <dgm:prSet presAssocID="{B88C8689-6412-1A48-ACC4-FFAEB1FF9418}" presName="negArrow" presStyleCnt="0"/>
      <dgm:spPr/>
    </dgm:pt>
    <dgm:pt modelId="{1440C7ED-C836-C04D-8B78-65BE9FC57345}" type="pres">
      <dgm:prSet presAssocID="{B88C8689-6412-1A48-ACC4-FFAEB1FF9418}" presName="backgroundArrow" presStyleLbl="node1" presStyleIdx="0" presStyleCnt="1" custScaleY="709567" custLinFactNeighborY="-23241"/>
      <dgm:spPr>
        <a:gradFill rotWithShape="0">
          <a:gsLst>
            <a:gs pos="0">
              <a:schemeClr val="accent1">
                <a:lumMod val="5000"/>
                <a:lumOff val="95000"/>
              </a:schemeClr>
            </a:gs>
            <a:gs pos="56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dgm:spPr>
    </dgm:pt>
  </dgm:ptLst>
  <dgm:cxnLst>
    <dgm:cxn modelId="{4BED8F62-EC41-D644-8A2F-7E0EE746126C}" srcId="{B88C8689-6412-1A48-ACC4-FFAEB1FF9418}" destId="{EE41E314-AE4D-D940-87DB-D5955660C348}" srcOrd="1" destOrd="0" parTransId="{50ECBA1D-DC98-8C42-8794-B2880E2905FA}" sibTransId="{489EE13A-19EA-614E-9062-7E4A4E28D47E}"/>
    <dgm:cxn modelId="{2B79B37F-BF84-DB47-A5E5-6E45A30837D5}" srcId="{B88C8689-6412-1A48-ACC4-FFAEB1FF9418}" destId="{74F65835-088B-7041-8830-4DAD9AF8BA36}" srcOrd="0" destOrd="0" parTransId="{34CDCA3F-798C-9E4C-ADEE-1DA43502DB58}" sibTransId="{040DAD62-F342-F64C-8DC1-59A9681876F1}"/>
    <dgm:cxn modelId="{263286FD-7CF9-2749-93B6-5AC39F87CA19}" type="presOf" srcId="{93EF3CF5-71FE-CD4A-AE48-E2C519C36EE0}" destId="{E78AA7A5-2023-0749-8859-8EC030ABA004}" srcOrd="0" destOrd="0" presId="urn:microsoft.com/office/officeart/2005/8/layout/hProcess3"/>
    <dgm:cxn modelId="{8BD3322A-6465-264C-8302-CABC7F55E102}" srcId="{B88C8689-6412-1A48-ACC4-FFAEB1FF9418}" destId="{93EF3CF5-71FE-CD4A-AE48-E2C519C36EE0}" srcOrd="2" destOrd="0" parTransId="{A95C9E1E-2B6F-E148-83DF-14E6CB0B4789}" sibTransId="{542B6085-13E8-9D4E-8F91-E2DB801B9C23}"/>
    <dgm:cxn modelId="{81A2B6BD-AEBF-814D-BA14-502413DE8D9C}" type="presOf" srcId="{74F65835-088B-7041-8830-4DAD9AF8BA36}" destId="{3C6BC121-4351-3F49-B4FF-DD636348B1F1}" srcOrd="0" destOrd="0" presId="urn:microsoft.com/office/officeart/2005/8/layout/hProcess3"/>
    <dgm:cxn modelId="{C35560ED-C81D-624A-BDDA-974BA7241A4E}" type="presOf" srcId="{B88C8689-6412-1A48-ACC4-FFAEB1FF9418}" destId="{07DD333A-F979-0948-8934-575C02C20F18}" srcOrd="0" destOrd="0" presId="urn:microsoft.com/office/officeart/2005/8/layout/hProcess3"/>
    <dgm:cxn modelId="{4C445F84-FBB7-7A48-924E-F75E2E9DB7AC}" type="presOf" srcId="{EE41E314-AE4D-D940-87DB-D5955660C348}" destId="{99450F78-60E5-8344-AEDD-23EB2E3AC66E}" srcOrd="0" destOrd="0" presId="urn:microsoft.com/office/officeart/2005/8/layout/hProcess3"/>
    <dgm:cxn modelId="{FA0A961E-518D-854C-BB4C-DB7DC70ADDD8}" type="presParOf" srcId="{07DD333A-F979-0948-8934-575C02C20F18}" destId="{7268E458-E73D-A74C-893F-7D0C027E5416}" srcOrd="0" destOrd="0" presId="urn:microsoft.com/office/officeart/2005/8/layout/hProcess3"/>
    <dgm:cxn modelId="{BC06F862-E9E2-EF4B-BD96-3CC9F3B949C7}" type="presParOf" srcId="{07DD333A-F979-0948-8934-575C02C20F18}" destId="{7FC1917B-CEFA-B546-A6EC-406889A44DAD}" srcOrd="1" destOrd="0" presId="urn:microsoft.com/office/officeart/2005/8/layout/hProcess3"/>
    <dgm:cxn modelId="{E997C572-252B-B74A-99D8-080D2ED9E64E}" type="presParOf" srcId="{7FC1917B-CEFA-B546-A6EC-406889A44DAD}" destId="{FC5CA425-67B1-1345-81A8-AA08FE363299}" srcOrd="0" destOrd="0" presId="urn:microsoft.com/office/officeart/2005/8/layout/hProcess3"/>
    <dgm:cxn modelId="{4C07925A-803D-EA4A-8711-9239DEFDCEEA}" type="presParOf" srcId="{7FC1917B-CEFA-B546-A6EC-406889A44DAD}" destId="{5BBB4EAC-2889-6D47-8B1D-0E1994C97832}" srcOrd="1" destOrd="0" presId="urn:microsoft.com/office/officeart/2005/8/layout/hProcess3"/>
    <dgm:cxn modelId="{EB73C958-A094-6B4C-AFFE-03EEE49E62DD}" type="presParOf" srcId="{5BBB4EAC-2889-6D47-8B1D-0E1994C97832}" destId="{695C7D07-1B3B-404C-B789-0FB6F5D3519C}" srcOrd="0" destOrd="0" presId="urn:microsoft.com/office/officeart/2005/8/layout/hProcess3"/>
    <dgm:cxn modelId="{37847F81-D46E-0742-B022-1FF9ECA8F146}" type="presParOf" srcId="{5BBB4EAC-2889-6D47-8B1D-0E1994C97832}" destId="{3C6BC121-4351-3F49-B4FF-DD636348B1F1}" srcOrd="1" destOrd="0" presId="urn:microsoft.com/office/officeart/2005/8/layout/hProcess3"/>
    <dgm:cxn modelId="{05F112A9-E5B2-8446-87DE-27C3A5F0883D}" type="presParOf" srcId="{5BBB4EAC-2889-6D47-8B1D-0E1994C97832}" destId="{5C156970-BDE4-5249-A17A-1D3DF51B437A}" srcOrd="2" destOrd="0" presId="urn:microsoft.com/office/officeart/2005/8/layout/hProcess3"/>
    <dgm:cxn modelId="{F83F9450-8993-4A4A-97E4-8214DA4C5C4B}" type="presParOf" srcId="{5BBB4EAC-2889-6D47-8B1D-0E1994C97832}" destId="{761C902F-CE84-A94E-A806-A59546180451}" srcOrd="3" destOrd="0" presId="urn:microsoft.com/office/officeart/2005/8/layout/hProcess3"/>
    <dgm:cxn modelId="{380AFEDC-A708-014F-B69C-7DC578C6C1B3}" type="presParOf" srcId="{7FC1917B-CEFA-B546-A6EC-406889A44DAD}" destId="{080FE86F-1F26-3441-B1BD-9BCE5C3AFCC9}" srcOrd="2" destOrd="0" presId="urn:microsoft.com/office/officeart/2005/8/layout/hProcess3"/>
    <dgm:cxn modelId="{EEA6EB05-A47D-CA48-9275-27542B12906F}" type="presParOf" srcId="{7FC1917B-CEFA-B546-A6EC-406889A44DAD}" destId="{BED7DE1A-34FA-C34E-A57D-C4D5D83439FA}" srcOrd="3" destOrd="0" presId="urn:microsoft.com/office/officeart/2005/8/layout/hProcess3"/>
    <dgm:cxn modelId="{957CFE53-5FBD-DB4F-8EE1-712FCB27F06D}" type="presParOf" srcId="{BED7DE1A-34FA-C34E-A57D-C4D5D83439FA}" destId="{48CB1D88-A10A-A142-B38E-7370366BDCB5}" srcOrd="0" destOrd="0" presId="urn:microsoft.com/office/officeart/2005/8/layout/hProcess3"/>
    <dgm:cxn modelId="{E93A5DDF-F02F-A848-B348-818B34688332}" type="presParOf" srcId="{BED7DE1A-34FA-C34E-A57D-C4D5D83439FA}" destId="{99450F78-60E5-8344-AEDD-23EB2E3AC66E}" srcOrd="1" destOrd="0" presId="urn:microsoft.com/office/officeart/2005/8/layout/hProcess3"/>
    <dgm:cxn modelId="{B8CCB1D2-41FA-AA48-8E7D-F4F7392E8634}" type="presParOf" srcId="{BED7DE1A-34FA-C34E-A57D-C4D5D83439FA}" destId="{A0F422FB-5D2F-4A43-89C3-AC3F95350567}" srcOrd="2" destOrd="0" presId="urn:microsoft.com/office/officeart/2005/8/layout/hProcess3"/>
    <dgm:cxn modelId="{FAA6A89C-FED1-6E48-A3D5-93D60ED56F87}" type="presParOf" srcId="{BED7DE1A-34FA-C34E-A57D-C4D5D83439FA}" destId="{AD8FD4C5-E030-0C46-9AD1-B4C6E32151BF}" srcOrd="3" destOrd="0" presId="urn:microsoft.com/office/officeart/2005/8/layout/hProcess3"/>
    <dgm:cxn modelId="{532F4ADF-971E-C544-9936-419D7B577095}" type="presParOf" srcId="{7FC1917B-CEFA-B546-A6EC-406889A44DAD}" destId="{984DE6DB-25A8-3842-A17C-7351AE2BF6D3}" srcOrd="4" destOrd="0" presId="urn:microsoft.com/office/officeart/2005/8/layout/hProcess3"/>
    <dgm:cxn modelId="{D55DA285-2BCE-1142-977E-DCD32E34F81D}" type="presParOf" srcId="{7FC1917B-CEFA-B546-A6EC-406889A44DAD}" destId="{9720D0B1-44DC-3244-9A65-FA2ACDE4E3EA}" srcOrd="5" destOrd="0" presId="urn:microsoft.com/office/officeart/2005/8/layout/hProcess3"/>
    <dgm:cxn modelId="{FF80D66C-111A-2B42-B2AC-6F75449296D9}" type="presParOf" srcId="{9720D0B1-44DC-3244-9A65-FA2ACDE4E3EA}" destId="{E6DA0ADA-7B13-C74C-9DC1-E42B25E17E88}" srcOrd="0" destOrd="0" presId="urn:microsoft.com/office/officeart/2005/8/layout/hProcess3"/>
    <dgm:cxn modelId="{015A8A2E-3DB4-7040-AAF5-A433D13782B8}" type="presParOf" srcId="{9720D0B1-44DC-3244-9A65-FA2ACDE4E3EA}" destId="{E78AA7A5-2023-0749-8859-8EC030ABA004}" srcOrd="1" destOrd="0" presId="urn:microsoft.com/office/officeart/2005/8/layout/hProcess3"/>
    <dgm:cxn modelId="{054616D9-77FD-BD41-850B-7192A034D99E}" type="presParOf" srcId="{9720D0B1-44DC-3244-9A65-FA2ACDE4E3EA}" destId="{BE01252F-9E6B-C44D-9E39-A97469161785}" srcOrd="2" destOrd="0" presId="urn:microsoft.com/office/officeart/2005/8/layout/hProcess3"/>
    <dgm:cxn modelId="{EC519FCB-2505-1D47-B2D7-6538B19506ED}" type="presParOf" srcId="{9720D0B1-44DC-3244-9A65-FA2ACDE4E3EA}" destId="{090D730E-279F-EB49-85A8-01AAFAD32366}" srcOrd="3" destOrd="0" presId="urn:microsoft.com/office/officeart/2005/8/layout/hProcess3"/>
    <dgm:cxn modelId="{0F162ADF-E4D8-574B-ABD9-B98D4DD73D50}" type="presParOf" srcId="{7FC1917B-CEFA-B546-A6EC-406889A44DAD}" destId="{1C14935B-0B32-D04D-9BDC-5ADACBAF5C86}" srcOrd="6" destOrd="0" presId="urn:microsoft.com/office/officeart/2005/8/layout/hProcess3"/>
    <dgm:cxn modelId="{CCBA9FC6-A241-A341-AA76-82C9C762768B}" type="presParOf" srcId="{7FC1917B-CEFA-B546-A6EC-406889A44DAD}" destId="{93F621F5-7ECD-A948-A401-C83794A70292}" srcOrd="7" destOrd="0" presId="urn:microsoft.com/office/officeart/2005/8/layout/hProcess3"/>
    <dgm:cxn modelId="{78FAB40D-AC79-2C4E-B376-631581D6478C}" type="presParOf" srcId="{7FC1917B-CEFA-B546-A6EC-406889A44DAD}" destId="{1440C7ED-C836-C04D-8B78-65BE9FC57345}" srcOrd="8" destOrd="0" presId="urn:microsoft.com/office/officeart/2005/8/layout/hProcess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98BEB096-D13A-41D8-9B09-11056DC66772}" type="doc">
      <dgm:prSet loTypeId="urn:microsoft.com/office/officeart/2005/8/layout/chevron2" loCatId="process" qsTypeId="urn:microsoft.com/office/officeart/2005/8/quickstyle/simple1" qsCatId="simple" csTypeId="urn:microsoft.com/office/officeart/2005/8/colors/accent1_2" csCatId="accent1" phldr="1"/>
      <dgm:spPr/>
      <dgm:t>
        <a:bodyPr/>
        <a:lstStyle/>
        <a:p>
          <a:endParaRPr lang="zh-HK" altLang="en-US"/>
        </a:p>
      </dgm:t>
    </dgm:pt>
    <dgm:pt modelId="{838BA280-A140-41EB-ACDA-3AE20E8775C3}">
      <dgm:prSet phldrT="[文字]" custT="1"/>
      <dgm:spPr/>
      <dgm:t>
        <a:bodyPr/>
        <a:lstStyle/>
        <a:p>
          <a:r>
            <a:rPr lang="en-US" altLang="ja-JP" sz="1600" dirty="0">
              <a:latin typeface="新細明體" panose="02020500000000000000" pitchFamily="18" charset="-120"/>
              <a:ea typeface="新細明體" panose="02020500000000000000" pitchFamily="18" charset="-120"/>
            </a:rPr>
            <a:t>20 </a:t>
          </a:r>
          <a:r>
            <a:rPr lang="ja-JP" altLang="en-US" sz="1600" dirty="0">
              <a:latin typeface="新細明體" panose="02020500000000000000" pitchFamily="18" charset="-120"/>
              <a:ea typeface="新細明體" panose="02020500000000000000" pitchFamily="18" charset="-120"/>
            </a:rPr>
            <a:t>世紀 </a:t>
          </a:r>
          <a:r>
            <a:rPr lang="en-US" altLang="ja-JP" sz="1600" dirty="0">
              <a:latin typeface="新細明體" panose="02020500000000000000" pitchFamily="18" charset="-120"/>
              <a:ea typeface="新細明體" panose="02020500000000000000" pitchFamily="18" charset="-120"/>
            </a:rPr>
            <a:t>60 </a:t>
          </a:r>
          <a:r>
            <a:rPr lang="ja-JP" altLang="en-US" sz="1600" dirty="0">
              <a:latin typeface="新細明體" panose="02020500000000000000" pitchFamily="18" charset="-120"/>
              <a:ea typeface="新細明體" panose="02020500000000000000" pitchFamily="18" charset="-120"/>
            </a:rPr>
            <a:t>年代</a:t>
          </a:r>
          <a:endParaRPr lang="zh-HK" altLang="en-US" sz="1600" dirty="0"/>
        </a:p>
      </dgm:t>
    </dgm:pt>
    <dgm:pt modelId="{6B856417-B617-475D-833A-1E66F83CA894}" type="parTrans" cxnId="{82BD7EE5-B8DE-47D8-A44F-F1888DCAEEBA}">
      <dgm:prSet/>
      <dgm:spPr/>
      <dgm:t>
        <a:bodyPr/>
        <a:lstStyle/>
        <a:p>
          <a:endParaRPr lang="zh-HK" altLang="en-US"/>
        </a:p>
      </dgm:t>
    </dgm:pt>
    <dgm:pt modelId="{EB76978E-3187-4CC3-B6E9-25261C8F1A4A}" type="sibTrans" cxnId="{82BD7EE5-B8DE-47D8-A44F-F1888DCAEEBA}">
      <dgm:prSet/>
      <dgm:spPr/>
      <dgm:t>
        <a:bodyPr/>
        <a:lstStyle/>
        <a:p>
          <a:endParaRPr lang="zh-HK" altLang="en-US"/>
        </a:p>
      </dgm:t>
    </dgm:pt>
    <dgm:pt modelId="{AD25E608-9555-42B5-ACEB-8954276028C7}">
      <dgm:prSet phldrT="[文字]" custT="1"/>
      <dgm:spPr/>
      <dgm:t>
        <a:bodyPr/>
        <a:lstStyle/>
        <a:p>
          <a:r>
            <a:rPr lang="ja-JP" altLang="en-US" sz="1800" dirty="0">
              <a:latin typeface="新細明體" panose="02020500000000000000" pitchFamily="18" charset="-120"/>
              <a:ea typeface="新細明體" panose="02020500000000000000" pitchFamily="18" charset="-120"/>
            </a:rPr>
            <a:t>各種裝載了感測器的機械人陸續問世，讓機械人有了感知</a:t>
          </a:r>
          <a:endParaRPr lang="zh-HK" altLang="en-US" sz="1800" dirty="0"/>
        </a:p>
      </dgm:t>
    </dgm:pt>
    <dgm:pt modelId="{15DE9622-E600-4AFA-B618-950ED30CDAA5}" type="parTrans" cxnId="{916DAF9B-7FA6-4EB4-B92B-3FEC4FE06CE6}">
      <dgm:prSet/>
      <dgm:spPr/>
      <dgm:t>
        <a:bodyPr/>
        <a:lstStyle/>
        <a:p>
          <a:endParaRPr lang="zh-HK" altLang="en-US"/>
        </a:p>
      </dgm:t>
    </dgm:pt>
    <dgm:pt modelId="{DF073DDB-4F2C-49F8-82D6-C85C680A821C}" type="sibTrans" cxnId="{916DAF9B-7FA6-4EB4-B92B-3FEC4FE06CE6}">
      <dgm:prSet/>
      <dgm:spPr/>
      <dgm:t>
        <a:bodyPr/>
        <a:lstStyle/>
        <a:p>
          <a:endParaRPr lang="zh-HK" altLang="en-US"/>
        </a:p>
      </dgm:t>
    </dgm:pt>
    <dgm:pt modelId="{6741AF5C-1544-4898-9993-22D317E28261}">
      <dgm:prSet phldrT="[文字]" custT="1"/>
      <dgm:spPr/>
      <dgm:t>
        <a:bodyPr/>
        <a:lstStyle/>
        <a:p>
          <a:r>
            <a:rPr lang="en-US" altLang="zh-TW" sz="1600" dirty="0">
              <a:latin typeface="新細明體" panose="02020500000000000000" pitchFamily="18" charset="-120"/>
              <a:ea typeface="新細明體" panose="02020500000000000000" pitchFamily="18" charset="-120"/>
            </a:rPr>
            <a:t>1</a:t>
          </a:r>
          <a:r>
            <a:rPr lang="en-US" altLang="ja-JP" sz="1600" dirty="0">
              <a:latin typeface="新細明體" panose="02020500000000000000" pitchFamily="18" charset="-120"/>
              <a:ea typeface="新細明體" panose="02020500000000000000" pitchFamily="18" charset="-120"/>
            </a:rPr>
            <a:t>961 </a:t>
          </a:r>
          <a:endParaRPr lang="zh-HK" altLang="en-US" sz="1600" dirty="0"/>
        </a:p>
      </dgm:t>
    </dgm:pt>
    <dgm:pt modelId="{E911B2B7-05A4-4E90-9CA1-728F4EDE902B}" type="parTrans" cxnId="{83AFF856-79F7-4565-B7DC-4E68A2F8849C}">
      <dgm:prSet/>
      <dgm:spPr/>
      <dgm:t>
        <a:bodyPr/>
        <a:lstStyle/>
        <a:p>
          <a:endParaRPr lang="zh-HK" altLang="en-US"/>
        </a:p>
      </dgm:t>
    </dgm:pt>
    <dgm:pt modelId="{62CF375A-72C8-4F73-AD6C-067F97A675CF}" type="sibTrans" cxnId="{83AFF856-79F7-4565-B7DC-4E68A2F8849C}">
      <dgm:prSet/>
      <dgm:spPr/>
      <dgm:t>
        <a:bodyPr/>
        <a:lstStyle/>
        <a:p>
          <a:endParaRPr lang="zh-HK" altLang="en-US"/>
        </a:p>
      </dgm:t>
    </dgm:pt>
    <dgm:pt modelId="{CB25A362-86A5-42F3-ABB8-9988067A942F}">
      <dgm:prSet phldrT="[文字]" custT="1"/>
      <dgm:spPr/>
      <dgm:t>
        <a:bodyPr/>
        <a:lstStyle/>
        <a:p>
          <a:r>
            <a:rPr lang="ja-JP" altLang="en-US" sz="1600" dirty="0">
              <a:latin typeface="新細明體" panose="02020500000000000000" pitchFamily="18" charset="-120"/>
              <a:ea typeface="新細明體" panose="02020500000000000000" pitchFamily="18" charset="-120"/>
            </a:rPr>
            <a:t>恩斯特（</a:t>
          </a:r>
          <a:r>
            <a:rPr lang="en-US" altLang="ja-JP" sz="1600" dirty="0">
              <a:latin typeface="新細明體" panose="02020500000000000000" pitchFamily="18" charset="-120"/>
              <a:ea typeface="新細明體" panose="02020500000000000000" pitchFamily="18" charset="-120"/>
            </a:rPr>
            <a:t>H. A. Ernst</a:t>
          </a:r>
          <a:r>
            <a:rPr lang="ja-JP" altLang="en-US" sz="1600" dirty="0">
              <a:latin typeface="新細明體" panose="02020500000000000000" pitchFamily="18" charset="-120"/>
              <a:ea typeface="新細明體" panose="02020500000000000000" pitchFamily="18" charset="-120"/>
            </a:rPr>
            <a:t>）採用了觸覺感測器來説明控制機械臂</a:t>
          </a:r>
          <a:r>
            <a:rPr lang="en-US" altLang="zh-TW" sz="1600" dirty="0">
              <a:latin typeface="新細明體" panose="02020500000000000000" pitchFamily="18" charset="-120"/>
              <a:ea typeface="新細明體" panose="02020500000000000000" pitchFamily="18" charset="-120"/>
            </a:rPr>
            <a:t>; </a:t>
          </a:r>
          <a:r>
            <a:rPr lang="ja-JP" altLang="en-US" sz="1600" dirty="0">
              <a:latin typeface="新細明體" panose="02020500000000000000" pitchFamily="18" charset="-120"/>
              <a:ea typeface="新細明體" panose="02020500000000000000" pitchFamily="18" charset="-120"/>
            </a:rPr>
            <a:t>托莫維奇（</a:t>
          </a:r>
          <a:r>
            <a:rPr lang="en-US" altLang="ja-JP" sz="1600" dirty="0" err="1">
              <a:latin typeface="新細明體" panose="02020500000000000000" pitchFamily="18" charset="-120"/>
              <a:ea typeface="新細明體" panose="02020500000000000000" pitchFamily="18" charset="-120"/>
            </a:rPr>
            <a:t>Tomovic</a:t>
          </a:r>
          <a:r>
            <a:rPr lang="ja-JP" altLang="en-US" sz="1600" dirty="0">
              <a:latin typeface="新細明體" panose="02020500000000000000" pitchFamily="18" charset="-120"/>
              <a:ea typeface="新細明體" panose="02020500000000000000" pitchFamily="18" charset="-120"/>
            </a:rPr>
            <a:t>）和博尼（</a:t>
          </a:r>
          <a:r>
            <a:rPr lang="en-US" altLang="ja-JP" sz="1600" dirty="0" err="1">
              <a:latin typeface="新細明體" panose="02020500000000000000" pitchFamily="18" charset="-120"/>
              <a:ea typeface="新細明體" panose="02020500000000000000" pitchFamily="18" charset="-120"/>
            </a:rPr>
            <a:t>Boni</a:t>
          </a:r>
          <a:r>
            <a:rPr lang="ja-JP" altLang="en-US" sz="1600" dirty="0">
              <a:latin typeface="新細明體" panose="02020500000000000000" pitchFamily="18" charset="-120"/>
              <a:ea typeface="新細明體" panose="02020500000000000000" pitchFamily="18" charset="-120"/>
            </a:rPr>
            <a:t>）</a:t>
          </a:r>
          <a:r>
            <a:rPr lang="en-US" altLang="ja-JP" sz="1600" dirty="0">
              <a:latin typeface="新細明體" panose="02020500000000000000" pitchFamily="18" charset="-120"/>
              <a:ea typeface="新細明體" panose="02020500000000000000" pitchFamily="18" charset="-120"/>
            </a:rPr>
            <a:t>1962 </a:t>
          </a:r>
          <a:r>
            <a:rPr lang="ja-JP" altLang="en-US" sz="1600" dirty="0">
              <a:latin typeface="新細明體" panose="02020500000000000000" pitchFamily="18" charset="-120"/>
              <a:ea typeface="新細明體" panose="02020500000000000000" pitchFamily="18" charset="-120"/>
            </a:rPr>
            <a:t>年設計了稱為 </a:t>
          </a:r>
          <a:r>
            <a:rPr lang="en-US" altLang="ja-JP" sz="1600" dirty="0">
              <a:latin typeface="新細明體" panose="02020500000000000000" pitchFamily="18" charset="-120"/>
              <a:ea typeface="新細明體" panose="02020500000000000000" pitchFamily="18" charset="-120"/>
            </a:rPr>
            <a:t>Belgrade </a:t>
          </a:r>
          <a:r>
            <a:rPr lang="ja-JP" altLang="en-US" sz="1600" dirty="0">
              <a:latin typeface="新細明體" panose="02020500000000000000" pitchFamily="18" charset="-120"/>
              <a:ea typeface="新細明體" panose="02020500000000000000" pitchFamily="18" charset="-120"/>
            </a:rPr>
            <a:t>的「靈巧手」</a:t>
          </a:r>
          <a:r>
            <a:rPr lang="zh-HK" altLang="en-US" sz="1600" dirty="0">
              <a:latin typeface="新細明體" panose="02020500000000000000" pitchFamily="18" charset="-120"/>
              <a:ea typeface="新細明體" panose="02020500000000000000" pitchFamily="18" charset="-120"/>
            </a:rPr>
            <a:t>，</a:t>
          </a:r>
          <a:r>
            <a:rPr lang="ja-JP" altLang="en-US" sz="1600" dirty="0">
              <a:latin typeface="新細明體" panose="02020500000000000000" pitchFamily="18" charset="-120"/>
              <a:ea typeface="新細明體" panose="02020500000000000000" pitchFamily="18" charset="-120"/>
            </a:rPr>
            <a:t>採用了壓力感測器來檢測「手」的力度</a:t>
          </a:r>
          <a:endParaRPr lang="zh-HK" altLang="en-US" sz="1600" dirty="0"/>
        </a:p>
      </dgm:t>
    </dgm:pt>
    <dgm:pt modelId="{299CD32E-234B-4B0F-A59B-6BD3B10F5C38}" type="parTrans" cxnId="{DD8E4FD4-8AFF-45B9-A4A6-946F914C9C65}">
      <dgm:prSet/>
      <dgm:spPr/>
      <dgm:t>
        <a:bodyPr/>
        <a:lstStyle/>
        <a:p>
          <a:endParaRPr lang="zh-HK" altLang="en-US"/>
        </a:p>
      </dgm:t>
    </dgm:pt>
    <dgm:pt modelId="{1E6D6710-92FE-4B0B-A790-FAFF30794534}" type="sibTrans" cxnId="{DD8E4FD4-8AFF-45B9-A4A6-946F914C9C65}">
      <dgm:prSet/>
      <dgm:spPr/>
      <dgm:t>
        <a:bodyPr/>
        <a:lstStyle/>
        <a:p>
          <a:endParaRPr lang="zh-HK" altLang="en-US"/>
        </a:p>
      </dgm:t>
    </dgm:pt>
    <dgm:pt modelId="{491FC42B-0B8A-40C7-8795-EEBDD102FCCD}">
      <dgm:prSet phldrT="[文字]" custT="1"/>
      <dgm:spPr/>
      <dgm:t>
        <a:bodyPr/>
        <a:lstStyle/>
        <a:p>
          <a:r>
            <a:rPr lang="en-US" altLang="ja-JP" sz="1600" dirty="0">
              <a:latin typeface="新細明體" panose="02020500000000000000" pitchFamily="18" charset="-120"/>
              <a:ea typeface="新細明體" panose="02020500000000000000" pitchFamily="18" charset="-120"/>
            </a:rPr>
            <a:t>1965</a:t>
          </a:r>
          <a:endParaRPr lang="zh-HK" altLang="en-US" sz="1600" dirty="0"/>
        </a:p>
      </dgm:t>
    </dgm:pt>
    <dgm:pt modelId="{DBB8DF86-4B35-49D2-9481-5353A39BC4CA}" type="parTrans" cxnId="{2DE59F9F-D91E-4749-AE41-6E846850FE7A}">
      <dgm:prSet/>
      <dgm:spPr/>
      <dgm:t>
        <a:bodyPr/>
        <a:lstStyle/>
        <a:p>
          <a:endParaRPr lang="zh-HK" altLang="en-US"/>
        </a:p>
      </dgm:t>
    </dgm:pt>
    <dgm:pt modelId="{E054B28E-6020-4575-B973-4FBCDCBD2691}" type="sibTrans" cxnId="{2DE59F9F-D91E-4749-AE41-6E846850FE7A}">
      <dgm:prSet/>
      <dgm:spPr/>
      <dgm:t>
        <a:bodyPr/>
        <a:lstStyle/>
        <a:p>
          <a:endParaRPr lang="zh-HK" altLang="en-US"/>
        </a:p>
      </dgm:t>
    </dgm:pt>
    <dgm:pt modelId="{476942E9-E8ED-4DF4-8E16-FEAF1C00DC06}">
      <dgm:prSet phldrT="[文字]" custT="1"/>
      <dgm:spPr/>
      <dgm:t>
        <a:bodyPr/>
        <a:lstStyle/>
        <a:p>
          <a:r>
            <a:rPr lang="ja-JP" altLang="en-US" sz="1800" dirty="0">
              <a:latin typeface="新細明體" panose="02020500000000000000" pitchFamily="18" charset="-120"/>
              <a:ea typeface="新細明體" panose="02020500000000000000" pitchFamily="18" charset="-120"/>
            </a:rPr>
            <a:t>美國麻省理工學院的勞儉斯 </a:t>
          </a:r>
          <a:r>
            <a:rPr lang="en-US" altLang="ja-JP" sz="1800" dirty="0">
              <a:latin typeface="新細明體" panose="02020500000000000000" pitchFamily="18" charset="-120"/>
              <a:ea typeface="新細明體" panose="02020500000000000000" pitchFamily="18" charset="-120"/>
            </a:rPr>
            <a:t>· </a:t>
          </a:r>
          <a:r>
            <a:rPr lang="ja-JP" altLang="en-US" sz="1800" dirty="0">
              <a:latin typeface="新細明體" panose="02020500000000000000" pitchFamily="18" charset="-120"/>
              <a:ea typeface="新細明體" panose="02020500000000000000" pitchFamily="18" charset="-120"/>
            </a:rPr>
            <a:t>羅伯特（</a:t>
          </a:r>
          <a:r>
            <a:rPr lang="en-US" altLang="ja-JP" sz="1800" dirty="0">
              <a:latin typeface="新細明體" panose="02020500000000000000" pitchFamily="18" charset="-120"/>
              <a:ea typeface="新細明體" panose="02020500000000000000" pitchFamily="18" charset="-120"/>
            </a:rPr>
            <a:t>Lawrence Robert</a:t>
          </a:r>
          <a:r>
            <a:rPr lang="ja-JP" altLang="en-US" sz="1800" dirty="0">
              <a:latin typeface="新細明體" panose="02020500000000000000" pitchFamily="18" charset="-120"/>
              <a:ea typeface="新細明體" panose="02020500000000000000" pitchFamily="18" charset="-120"/>
            </a:rPr>
            <a:t>）推出了世界上第一個帶有視覺感測器，能識別並定位積木的機械人 </a:t>
          </a:r>
          <a:endParaRPr lang="zh-HK" altLang="en-US" sz="1800" dirty="0"/>
        </a:p>
      </dgm:t>
    </dgm:pt>
    <dgm:pt modelId="{FCB3DFB3-0606-437A-9BAF-94C89F205819}" type="parTrans" cxnId="{5BE070B8-6BC5-43C7-9A89-E1698DE5F89F}">
      <dgm:prSet/>
      <dgm:spPr/>
      <dgm:t>
        <a:bodyPr/>
        <a:lstStyle/>
        <a:p>
          <a:endParaRPr lang="zh-HK" altLang="en-US"/>
        </a:p>
      </dgm:t>
    </dgm:pt>
    <dgm:pt modelId="{AC102908-9D6C-4029-B36E-9DB2F0FAFB0B}" type="sibTrans" cxnId="{5BE070B8-6BC5-43C7-9A89-E1698DE5F89F}">
      <dgm:prSet/>
      <dgm:spPr/>
      <dgm:t>
        <a:bodyPr/>
        <a:lstStyle/>
        <a:p>
          <a:endParaRPr lang="zh-HK" altLang="en-US"/>
        </a:p>
      </dgm:t>
    </dgm:pt>
    <dgm:pt modelId="{200955BA-D543-4057-81D4-F6161BE44465}">
      <dgm:prSet custT="1"/>
      <dgm:spPr/>
      <dgm:t>
        <a:bodyPr/>
        <a:lstStyle/>
        <a:p>
          <a:r>
            <a:rPr lang="en-US" altLang="ja-JP" sz="1600">
              <a:latin typeface="新細明體" panose="02020500000000000000" pitchFamily="18" charset="-120"/>
              <a:ea typeface="新細明體" panose="02020500000000000000" pitchFamily="18" charset="-120"/>
            </a:rPr>
            <a:t>1969 </a:t>
          </a:r>
          <a:endParaRPr lang="zh-HK" altLang="en-US" sz="1600"/>
        </a:p>
      </dgm:t>
    </dgm:pt>
    <dgm:pt modelId="{95F2866D-BA5D-426D-AF2D-09526ABE38DE}" type="parTrans" cxnId="{9DFAB1A8-6307-41F9-850E-D9B9C71E7A28}">
      <dgm:prSet/>
      <dgm:spPr/>
      <dgm:t>
        <a:bodyPr/>
        <a:lstStyle/>
        <a:p>
          <a:endParaRPr lang="zh-HK" altLang="en-US"/>
        </a:p>
      </dgm:t>
    </dgm:pt>
    <dgm:pt modelId="{412449E8-21FE-4FD9-A335-7DDD5273121D}" type="sibTrans" cxnId="{9DFAB1A8-6307-41F9-850E-D9B9C71E7A28}">
      <dgm:prSet/>
      <dgm:spPr/>
      <dgm:t>
        <a:bodyPr/>
        <a:lstStyle/>
        <a:p>
          <a:endParaRPr lang="zh-HK" altLang="en-US"/>
        </a:p>
      </dgm:t>
    </dgm:pt>
    <dgm:pt modelId="{0D44E9C1-C999-4F66-A408-646B096A11D9}">
      <dgm:prSet custT="1"/>
      <dgm:spPr/>
      <dgm:t>
        <a:bodyPr/>
        <a:lstStyle/>
        <a:p>
          <a:r>
            <a:rPr lang="en-US" altLang="ja-JP" sz="1800">
              <a:latin typeface="新細明體" panose="02020500000000000000" pitchFamily="18" charset="-120"/>
              <a:ea typeface="新細明體" panose="02020500000000000000" pitchFamily="18" charset="-120"/>
            </a:rPr>
            <a:t>SRI </a:t>
          </a:r>
          <a:r>
            <a:rPr lang="ja-JP" altLang="en-US" sz="1800">
              <a:latin typeface="新細明體" panose="02020500000000000000" pitchFamily="18" charset="-120"/>
              <a:ea typeface="新細明體" panose="02020500000000000000" pitchFamily="18" charset="-120"/>
            </a:rPr>
            <a:t>實驗室設計了 </a:t>
          </a:r>
          <a:r>
            <a:rPr lang="en-US" altLang="ja-JP" sz="1800">
              <a:latin typeface="新細明體" panose="02020500000000000000" pitchFamily="18" charset="-120"/>
              <a:ea typeface="新細明體" panose="02020500000000000000" pitchFamily="18" charset="-120"/>
            </a:rPr>
            <a:t>Shakey </a:t>
          </a:r>
          <a:r>
            <a:rPr lang="ja-JP" altLang="en-US" sz="1800">
              <a:latin typeface="新細明體" panose="02020500000000000000" pitchFamily="18" charset="-120"/>
              <a:ea typeface="新細明體" panose="02020500000000000000" pitchFamily="18" charset="-120"/>
            </a:rPr>
            <a:t>機械人，可以利用視覺感測器完成抓取積木的動作，並具有行走能力</a:t>
          </a:r>
          <a:endParaRPr lang="zh-HK" altLang="en-US" sz="1800"/>
        </a:p>
      </dgm:t>
    </dgm:pt>
    <dgm:pt modelId="{292AB5DF-91AA-4A85-86E5-A60FC62538CC}" type="parTrans" cxnId="{4C5C8926-59E6-47EB-B337-2D70CFFF058C}">
      <dgm:prSet/>
      <dgm:spPr/>
      <dgm:t>
        <a:bodyPr/>
        <a:lstStyle/>
        <a:p>
          <a:endParaRPr lang="zh-HK" altLang="en-US"/>
        </a:p>
      </dgm:t>
    </dgm:pt>
    <dgm:pt modelId="{B38DB742-F860-4688-88ED-490619A94F77}" type="sibTrans" cxnId="{4C5C8926-59E6-47EB-B337-2D70CFFF058C}">
      <dgm:prSet/>
      <dgm:spPr/>
      <dgm:t>
        <a:bodyPr/>
        <a:lstStyle/>
        <a:p>
          <a:endParaRPr lang="zh-HK" altLang="en-US"/>
        </a:p>
      </dgm:t>
    </dgm:pt>
    <dgm:pt modelId="{C2715AD9-67EA-49ED-842B-16ADA08902D5}">
      <dgm:prSet custT="1"/>
      <dgm:spPr/>
      <dgm:t>
        <a:bodyPr/>
        <a:lstStyle/>
        <a:p>
          <a:r>
            <a:rPr lang="en-US" altLang="ja-JP" sz="1600">
              <a:latin typeface="新細明體" panose="02020500000000000000" pitchFamily="18" charset="-120"/>
              <a:ea typeface="新細明體" panose="02020500000000000000" pitchFamily="18" charset="-120"/>
            </a:rPr>
            <a:t>1979</a:t>
          </a:r>
          <a:endParaRPr lang="zh-HK" altLang="en-US" sz="1600"/>
        </a:p>
      </dgm:t>
    </dgm:pt>
    <dgm:pt modelId="{CE137EF1-FD1E-4861-A2D6-4FD5317AE0BC}" type="parTrans" cxnId="{B26CE828-5E19-4190-806D-5A8397883FCF}">
      <dgm:prSet/>
      <dgm:spPr/>
      <dgm:t>
        <a:bodyPr/>
        <a:lstStyle/>
        <a:p>
          <a:endParaRPr lang="zh-HK" altLang="en-US"/>
        </a:p>
      </dgm:t>
    </dgm:pt>
    <dgm:pt modelId="{9A5E6147-249A-49BD-A433-EC40E35D87B1}" type="sibTrans" cxnId="{B26CE828-5E19-4190-806D-5A8397883FCF}">
      <dgm:prSet/>
      <dgm:spPr/>
      <dgm:t>
        <a:bodyPr/>
        <a:lstStyle/>
        <a:p>
          <a:endParaRPr lang="zh-HK" altLang="en-US"/>
        </a:p>
      </dgm:t>
    </dgm:pt>
    <dgm:pt modelId="{42F6320B-B41D-4459-94B1-74C677547548}">
      <dgm:prSet custT="1"/>
      <dgm:spPr/>
      <dgm:t>
        <a:bodyPr/>
        <a:lstStyle/>
        <a:p>
          <a:r>
            <a:rPr lang="en-US" altLang="ja-JP" sz="1800" dirty="0" err="1">
              <a:latin typeface="新細明體" panose="02020500000000000000" pitchFamily="18" charset="-120"/>
              <a:ea typeface="新細明體" panose="02020500000000000000" pitchFamily="18" charset="-120"/>
            </a:rPr>
            <a:t>Unimation</a:t>
          </a:r>
          <a:r>
            <a:rPr lang="en-US" altLang="ja-JP" sz="1800" dirty="0">
              <a:latin typeface="新細明體" panose="02020500000000000000" pitchFamily="18" charset="-120"/>
              <a:ea typeface="新細明體" panose="02020500000000000000" pitchFamily="18" charset="-120"/>
            </a:rPr>
            <a:t> </a:t>
          </a:r>
          <a:r>
            <a:rPr lang="ja-JP" altLang="en-US" sz="1800" dirty="0">
              <a:latin typeface="新細明體" panose="02020500000000000000" pitchFamily="18" charset="-120"/>
              <a:ea typeface="新細明體" panose="02020500000000000000" pitchFamily="18" charset="-120"/>
            </a:rPr>
            <a:t>公司推出了</a:t>
          </a:r>
          <a:r>
            <a:rPr lang="en-US" altLang="ja-JP" sz="1800" dirty="0">
              <a:latin typeface="新細明體" panose="02020500000000000000" pitchFamily="18" charset="-120"/>
              <a:ea typeface="新細明體" panose="02020500000000000000" pitchFamily="18" charset="-120"/>
            </a:rPr>
            <a:t>PUMA </a:t>
          </a:r>
          <a:r>
            <a:rPr lang="zh-HK" altLang="ja-JP" sz="1800" dirty="0">
              <a:latin typeface="新細明體" panose="02020500000000000000" pitchFamily="18" charset="-120"/>
              <a:ea typeface="新細明體" panose="02020500000000000000" pitchFamily="18" charset="-120"/>
            </a:rPr>
            <a:t>系</a:t>
          </a:r>
          <a:r>
            <a:rPr lang="ja-JP" altLang="en-US" sz="1800" dirty="0">
              <a:latin typeface="新細明體" panose="02020500000000000000" pitchFamily="18" charset="-120"/>
              <a:ea typeface="新細明體" panose="02020500000000000000" pitchFamily="18" charset="-120"/>
            </a:rPr>
            <a:t>列工業機械人，這是一款可</a:t>
          </a:r>
          <a:r>
            <a:rPr lang="zh-HK" altLang="en-US" sz="1800" dirty="0">
              <a:latin typeface="新細明體" panose="02020500000000000000" pitchFamily="18" charset="-120"/>
              <a:ea typeface="新細明體" panose="02020500000000000000" pitchFamily="18" charset="-120"/>
            </a:rPr>
            <a:t>編</a:t>
          </a:r>
          <a:r>
            <a:rPr lang="ja-JP" altLang="en-US" sz="1800" dirty="0">
              <a:latin typeface="新細明體" panose="02020500000000000000" pitchFamily="18" charset="-120"/>
              <a:ea typeface="新細明體" panose="02020500000000000000" pitchFamily="18" charset="-120"/>
            </a:rPr>
            <a:t>程的通用工業機械臂，具有可配置的視覺、觸覺和力覺感測器。 </a:t>
          </a:r>
          <a:r>
            <a:rPr lang="en-US" altLang="ja-JP" sz="1800" dirty="0">
              <a:latin typeface="新細明體" panose="02020500000000000000" pitchFamily="18" charset="-120"/>
              <a:ea typeface="新細明體" panose="02020500000000000000" pitchFamily="18" charset="-120"/>
            </a:rPr>
            <a:t>PUMA </a:t>
          </a:r>
          <a:r>
            <a:rPr lang="ja-JP" altLang="en-US" sz="1800" dirty="0">
              <a:latin typeface="新細明體" panose="02020500000000000000" pitchFamily="18" charset="-120"/>
              <a:ea typeface="新細明體" panose="02020500000000000000" pitchFamily="18" charset="-120"/>
            </a:rPr>
            <a:t>的推出標誌著工業機</a:t>
          </a:r>
          <a:r>
            <a:rPr lang="zh-TW" altLang="en-US" sz="1800" dirty="0">
              <a:latin typeface="新細明體" panose="02020500000000000000" pitchFamily="18" charset="-120"/>
              <a:ea typeface="新細明體" panose="02020500000000000000" pitchFamily="18" charset="-120"/>
            </a:rPr>
            <a:t>械</a:t>
          </a:r>
          <a:r>
            <a:rPr lang="ja-JP" altLang="en-US" sz="1800" dirty="0">
              <a:latin typeface="新細明體" panose="02020500000000000000" pitchFamily="18" charset="-120"/>
              <a:ea typeface="新細明體" panose="02020500000000000000" pitchFamily="18" charset="-120"/>
            </a:rPr>
            <a:t>人技術走向成熟 </a:t>
          </a:r>
          <a:endParaRPr lang="zh-HK" altLang="en-US" sz="1800" dirty="0"/>
        </a:p>
      </dgm:t>
    </dgm:pt>
    <dgm:pt modelId="{08E57C49-EE95-492F-9C1C-01456FCE887A}" type="parTrans" cxnId="{FFD5A741-04BB-48B5-B447-32611F154A03}">
      <dgm:prSet/>
      <dgm:spPr/>
      <dgm:t>
        <a:bodyPr/>
        <a:lstStyle/>
        <a:p>
          <a:endParaRPr lang="zh-HK" altLang="en-US"/>
        </a:p>
      </dgm:t>
    </dgm:pt>
    <dgm:pt modelId="{8DD7D7F8-7DAF-4218-87AA-C2756E14C564}" type="sibTrans" cxnId="{FFD5A741-04BB-48B5-B447-32611F154A03}">
      <dgm:prSet/>
      <dgm:spPr/>
      <dgm:t>
        <a:bodyPr/>
        <a:lstStyle/>
        <a:p>
          <a:endParaRPr lang="zh-HK" altLang="en-US"/>
        </a:p>
      </dgm:t>
    </dgm:pt>
    <dgm:pt modelId="{AE10F68F-8C72-4640-AD16-ED435757DCC1}" type="pres">
      <dgm:prSet presAssocID="{98BEB096-D13A-41D8-9B09-11056DC66772}" presName="linearFlow" presStyleCnt="0">
        <dgm:presLayoutVars>
          <dgm:dir/>
          <dgm:animLvl val="lvl"/>
          <dgm:resizeHandles val="exact"/>
        </dgm:presLayoutVars>
      </dgm:prSet>
      <dgm:spPr/>
      <dgm:t>
        <a:bodyPr/>
        <a:lstStyle/>
        <a:p>
          <a:endParaRPr lang="en-US"/>
        </a:p>
      </dgm:t>
    </dgm:pt>
    <dgm:pt modelId="{ED5252EA-6C9E-478B-A568-902D8C2DABD3}" type="pres">
      <dgm:prSet presAssocID="{838BA280-A140-41EB-ACDA-3AE20E8775C3}" presName="composite" presStyleCnt="0"/>
      <dgm:spPr/>
    </dgm:pt>
    <dgm:pt modelId="{C896D54D-B005-471E-8D38-E671046BC7E8}" type="pres">
      <dgm:prSet presAssocID="{838BA280-A140-41EB-ACDA-3AE20E8775C3}" presName="parentText" presStyleLbl="alignNode1" presStyleIdx="0" presStyleCnt="5">
        <dgm:presLayoutVars>
          <dgm:chMax val="1"/>
          <dgm:bulletEnabled val="1"/>
        </dgm:presLayoutVars>
      </dgm:prSet>
      <dgm:spPr/>
      <dgm:t>
        <a:bodyPr/>
        <a:lstStyle/>
        <a:p>
          <a:endParaRPr lang="en-US"/>
        </a:p>
      </dgm:t>
    </dgm:pt>
    <dgm:pt modelId="{8C084768-308C-406B-A6E0-15F08A764798}" type="pres">
      <dgm:prSet presAssocID="{838BA280-A140-41EB-ACDA-3AE20E8775C3}" presName="descendantText" presStyleLbl="alignAcc1" presStyleIdx="0" presStyleCnt="5">
        <dgm:presLayoutVars>
          <dgm:bulletEnabled val="1"/>
        </dgm:presLayoutVars>
      </dgm:prSet>
      <dgm:spPr/>
      <dgm:t>
        <a:bodyPr/>
        <a:lstStyle/>
        <a:p>
          <a:endParaRPr lang="en-US"/>
        </a:p>
      </dgm:t>
    </dgm:pt>
    <dgm:pt modelId="{CF5C9E00-6870-4538-A6DA-BD6E51DE5C89}" type="pres">
      <dgm:prSet presAssocID="{EB76978E-3187-4CC3-B6E9-25261C8F1A4A}" presName="sp" presStyleCnt="0"/>
      <dgm:spPr/>
    </dgm:pt>
    <dgm:pt modelId="{51AB5985-1630-4D8E-968A-5ABDC9AF36C4}" type="pres">
      <dgm:prSet presAssocID="{6741AF5C-1544-4898-9993-22D317E28261}" presName="composite" presStyleCnt="0"/>
      <dgm:spPr/>
    </dgm:pt>
    <dgm:pt modelId="{DC95175D-B85C-4092-9785-32B62F4AA927}" type="pres">
      <dgm:prSet presAssocID="{6741AF5C-1544-4898-9993-22D317E28261}" presName="parentText" presStyleLbl="alignNode1" presStyleIdx="1" presStyleCnt="5">
        <dgm:presLayoutVars>
          <dgm:chMax val="1"/>
          <dgm:bulletEnabled val="1"/>
        </dgm:presLayoutVars>
      </dgm:prSet>
      <dgm:spPr/>
      <dgm:t>
        <a:bodyPr/>
        <a:lstStyle/>
        <a:p>
          <a:endParaRPr lang="en-US"/>
        </a:p>
      </dgm:t>
    </dgm:pt>
    <dgm:pt modelId="{1E6F0036-680F-4C9E-8FBC-D92C766045E0}" type="pres">
      <dgm:prSet presAssocID="{6741AF5C-1544-4898-9993-22D317E28261}" presName="descendantText" presStyleLbl="alignAcc1" presStyleIdx="1" presStyleCnt="5">
        <dgm:presLayoutVars>
          <dgm:bulletEnabled val="1"/>
        </dgm:presLayoutVars>
      </dgm:prSet>
      <dgm:spPr/>
      <dgm:t>
        <a:bodyPr/>
        <a:lstStyle/>
        <a:p>
          <a:endParaRPr lang="en-US"/>
        </a:p>
      </dgm:t>
    </dgm:pt>
    <dgm:pt modelId="{BFA2C1E9-58E2-4AAA-8151-3658EB74BFE3}" type="pres">
      <dgm:prSet presAssocID="{62CF375A-72C8-4F73-AD6C-067F97A675CF}" presName="sp" presStyleCnt="0"/>
      <dgm:spPr/>
    </dgm:pt>
    <dgm:pt modelId="{83F361FB-16E8-407B-8F42-7A71C07EBD08}" type="pres">
      <dgm:prSet presAssocID="{491FC42B-0B8A-40C7-8795-EEBDD102FCCD}" presName="composite" presStyleCnt="0"/>
      <dgm:spPr/>
    </dgm:pt>
    <dgm:pt modelId="{9526F29B-2386-4AE5-B995-62992F363985}" type="pres">
      <dgm:prSet presAssocID="{491FC42B-0B8A-40C7-8795-EEBDD102FCCD}" presName="parentText" presStyleLbl="alignNode1" presStyleIdx="2" presStyleCnt="5">
        <dgm:presLayoutVars>
          <dgm:chMax val="1"/>
          <dgm:bulletEnabled val="1"/>
        </dgm:presLayoutVars>
      </dgm:prSet>
      <dgm:spPr/>
      <dgm:t>
        <a:bodyPr/>
        <a:lstStyle/>
        <a:p>
          <a:endParaRPr lang="en-US"/>
        </a:p>
      </dgm:t>
    </dgm:pt>
    <dgm:pt modelId="{541BD949-F298-4DCD-B2BD-02EC8F6F6F9C}" type="pres">
      <dgm:prSet presAssocID="{491FC42B-0B8A-40C7-8795-EEBDD102FCCD}" presName="descendantText" presStyleLbl="alignAcc1" presStyleIdx="2" presStyleCnt="5">
        <dgm:presLayoutVars>
          <dgm:bulletEnabled val="1"/>
        </dgm:presLayoutVars>
      </dgm:prSet>
      <dgm:spPr/>
      <dgm:t>
        <a:bodyPr/>
        <a:lstStyle/>
        <a:p>
          <a:endParaRPr lang="en-US"/>
        </a:p>
      </dgm:t>
    </dgm:pt>
    <dgm:pt modelId="{10C6C910-AD6B-4A46-B145-10B99752A5E8}" type="pres">
      <dgm:prSet presAssocID="{E054B28E-6020-4575-B973-4FBCDCBD2691}" presName="sp" presStyleCnt="0"/>
      <dgm:spPr/>
    </dgm:pt>
    <dgm:pt modelId="{89E5A39A-D903-4B65-8A06-7CB5D9209DBD}" type="pres">
      <dgm:prSet presAssocID="{200955BA-D543-4057-81D4-F6161BE44465}" presName="composite" presStyleCnt="0"/>
      <dgm:spPr/>
    </dgm:pt>
    <dgm:pt modelId="{A7DDE4F3-19C9-4D0B-BD7F-89E794FCC3FE}" type="pres">
      <dgm:prSet presAssocID="{200955BA-D543-4057-81D4-F6161BE44465}" presName="parentText" presStyleLbl="alignNode1" presStyleIdx="3" presStyleCnt="5">
        <dgm:presLayoutVars>
          <dgm:chMax val="1"/>
          <dgm:bulletEnabled val="1"/>
        </dgm:presLayoutVars>
      </dgm:prSet>
      <dgm:spPr/>
      <dgm:t>
        <a:bodyPr/>
        <a:lstStyle/>
        <a:p>
          <a:endParaRPr lang="en-US"/>
        </a:p>
      </dgm:t>
    </dgm:pt>
    <dgm:pt modelId="{7AEA8A8D-5FD1-49D4-88BF-BAF42BD56985}" type="pres">
      <dgm:prSet presAssocID="{200955BA-D543-4057-81D4-F6161BE44465}" presName="descendantText" presStyleLbl="alignAcc1" presStyleIdx="3" presStyleCnt="5">
        <dgm:presLayoutVars>
          <dgm:bulletEnabled val="1"/>
        </dgm:presLayoutVars>
      </dgm:prSet>
      <dgm:spPr/>
      <dgm:t>
        <a:bodyPr/>
        <a:lstStyle/>
        <a:p>
          <a:endParaRPr lang="en-US"/>
        </a:p>
      </dgm:t>
    </dgm:pt>
    <dgm:pt modelId="{5B3D311F-EEA1-4E7D-9CBD-48C364587BD5}" type="pres">
      <dgm:prSet presAssocID="{412449E8-21FE-4FD9-A335-7DDD5273121D}" presName="sp" presStyleCnt="0"/>
      <dgm:spPr/>
    </dgm:pt>
    <dgm:pt modelId="{187A5042-0768-4B86-B5FB-A68D2E3BA766}" type="pres">
      <dgm:prSet presAssocID="{C2715AD9-67EA-49ED-842B-16ADA08902D5}" presName="composite" presStyleCnt="0"/>
      <dgm:spPr/>
    </dgm:pt>
    <dgm:pt modelId="{3B591D9B-569F-4BBA-B895-34D2AAA791CD}" type="pres">
      <dgm:prSet presAssocID="{C2715AD9-67EA-49ED-842B-16ADA08902D5}" presName="parentText" presStyleLbl="alignNode1" presStyleIdx="4" presStyleCnt="5">
        <dgm:presLayoutVars>
          <dgm:chMax val="1"/>
          <dgm:bulletEnabled val="1"/>
        </dgm:presLayoutVars>
      </dgm:prSet>
      <dgm:spPr/>
      <dgm:t>
        <a:bodyPr/>
        <a:lstStyle/>
        <a:p>
          <a:endParaRPr lang="en-US"/>
        </a:p>
      </dgm:t>
    </dgm:pt>
    <dgm:pt modelId="{127251A5-572E-4F8D-86B2-F41B6A856DE8}" type="pres">
      <dgm:prSet presAssocID="{C2715AD9-67EA-49ED-842B-16ADA08902D5}" presName="descendantText" presStyleLbl="alignAcc1" presStyleIdx="4" presStyleCnt="5">
        <dgm:presLayoutVars>
          <dgm:bulletEnabled val="1"/>
        </dgm:presLayoutVars>
      </dgm:prSet>
      <dgm:spPr/>
      <dgm:t>
        <a:bodyPr/>
        <a:lstStyle/>
        <a:p>
          <a:endParaRPr lang="en-US"/>
        </a:p>
      </dgm:t>
    </dgm:pt>
  </dgm:ptLst>
  <dgm:cxnLst>
    <dgm:cxn modelId="{C112657F-474B-4378-A011-32D208815B05}" type="presOf" srcId="{AD25E608-9555-42B5-ACEB-8954276028C7}" destId="{8C084768-308C-406B-A6E0-15F08A764798}" srcOrd="0" destOrd="0" presId="urn:microsoft.com/office/officeart/2005/8/layout/chevron2"/>
    <dgm:cxn modelId="{0F7A1FD3-07A3-4573-85CD-96E16216715A}" type="presOf" srcId="{0D44E9C1-C999-4F66-A408-646B096A11D9}" destId="{7AEA8A8D-5FD1-49D4-88BF-BAF42BD56985}" srcOrd="0" destOrd="0" presId="urn:microsoft.com/office/officeart/2005/8/layout/chevron2"/>
    <dgm:cxn modelId="{B26CE828-5E19-4190-806D-5A8397883FCF}" srcId="{98BEB096-D13A-41D8-9B09-11056DC66772}" destId="{C2715AD9-67EA-49ED-842B-16ADA08902D5}" srcOrd="4" destOrd="0" parTransId="{CE137EF1-FD1E-4861-A2D6-4FD5317AE0BC}" sibTransId="{9A5E6147-249A-49BD-A433-EC40E35D87B1}"/>
    <dgm:cxn modelId="{A1276B3D-7B71-4121-9927-458459F51ECA}" type="presOf" srcId="{476942E9-E8ED-4DF4-8E16-FEAF1C00DC06}" destId="{541BD949-F298-4DCD-B2BD-02EC8F6F6F9C}" srcOrd="0" destOrd="0" presId="urn:microsoft.com/office/officeart/2005/8/layout/chevron2"/>
    <dgm:cxn modelId="{FFD5A741-04BB-48B5-B447-32611F154A03}" srcId="{C2715AD9-67EA-49ED-842B-16ADA08902D5}" destId="{42F6320B-B41D-4459-94B1-74C677547548}" srcOrd="0" destOrd="0" parTransId="{08E57C49-EE95-492F-9C1C-01456FCE887A}" sibTransId="{8DD7D7F8-7DAF-4218-87AA-C2756E14C564}"/>
    <dgm:cxn modelId="{567BF404-87B5-4B20-A11E-925CF67C71DF}" type="presOf" srcId="{838BA280-A140-41EB-ACDA-3AE20E8775C3}" destId="{C896D54D-B005-471E-8D38-E671046BC7E8}" srcOrd="0" destOrd="0" presId="urn:microsoft.com/office/officeart/2005/8/layout/chevron2"/>
    <dgm:cxn modelId="{2DE59F9F-D91E-4749-AE41-6E846850FE7A}" srcId="{98BEB096-D13A-41D8-9B09-11056DC66772}" destId="{491FC42B-0B8A-40C7-8795-EEBDD102FCCD}" srcOrd="2" destOrd="0" parTransId="{DBB8DF86-4B35-49D2-9481-5353A39BC4CA}" sibTransId="{E054B28E-6020-4575-B973-4FBCDCBD2691}"/>
    <dgm:cxn modelId="{A5DEE223-D67B-4757-8636-8832BDE5C859}" type="presOf" srcId="{CB25A362-86A5-42F3-ABB8-9988067A942F}" destId="{1E6F0036-680F-4C9E-8FBC-D92C766045E0}" srcOrd="0" destOrd="0" presId="urn:microsoft.com/office/officeart/2005/8/layout/chevron2"/>
    <dgm:cxn modelId="{CB454BDD-DF79-49C5-A8C9-F2864353745F}" type="presOf" srcId="{491FC42B-0B8A-40C7-8795-EEBDD102FCCD}" destId="{9526F29B-2386-4AE5-B995-62992F363985}" srcOrd="0" destOrd="0" presId="urn:microsoft.com/office/officeart/2005/8/layout/chevron2"/>
    <dgm:cxn modelId="{D9F64B8F-04BA-4196-8510-2FFE47AC08D4}" type="presOf" srcId="{98BEB096-D13A-41D8-9B09-11056DC66772}" destId="{AE10F68F-8C72-4640-AD16-ED435757DCC1}" srcOrd="0" destOrd="0" presId="urn:microsoft.com/office/officeart/2005/8/layout/chevron2"/>
    <dgm:cxn modelId="{DD8E4FD4-8AFF-45B9-A4A6-946F914C9C65}" srcId="{6741AF5C-1544-4898-9993-22D317E28261}" destId="{CB25A362-86A5-42F3-ABB8-9988067A942F}" srcOrd="0" destOrd="0" parTransId="{299CD32E-234B-4B0F-A59B-6BD3B10F5C38}" sibTransId="{1E6D6710-92FE-4B0B-A790-FAFF30794534}"/>
    <dgm:cxn modelId="{83AFF856-79F7-4565-B7DC-4E68A2F8849C}" srcId="{98BEB096-D13A-41D8-9B09-11056DC66772}" destId="{6741AF5C-1544-4898-9993-22D317E28261}" srcOrd="1" destOrd="0" parTransId="{E911B2B7-05A4-4E90-9CA1-728F4EDE902B}" sibTransId="{62CF375A-72C8-4F73-AD6C-067F97A675CF}"/>
    <dgm:cxn modelId="{F101BE81-8E62-47C0-8574-421A84AB01EB}" type="presOf" srcId="{42F6320B-B41D-4459-94B1-74C677547548}" destId="{127251A5-572E-4F8D-86B2-F41B6A856DE8}" srcOrd="0" destOrd="0" presId="urn:microsoft.com/office/officeart/2005/8/layout/chevron2"/>
    <dgm:cxn modelId="{DF0AE7A1-D1C8-446A-907E-504E1142C87D}" type="presOf" srcId="{C2715AD9-67EA-49ED-842B-16ADA08902D5}" destId="{3B591D9B-569F-4BBA-B895-34D2AAA791CD}" srcOrd="0" destOrd="0" presId="urn:microsoft.com/office/officeart/2005/8/layout/chevron2"/>
    <dgm:cxn modelId="{E9A375B4-307B-4D80-8FC7-C107CB877E2A}" type="presOf" srcId="{200955BA-D543-4057-81D4-F6161BE44465}" destId="{A7DDE4F3-19C9-4D0B-BD7F-89E794FCC3FE}" srcOrd="0" destOrd="0" presId="urn:microsoft.com/office/officeart/2005/8/layout/chevron2"/>
    <dgm:cxn modelId="{75B672A0-2614-4D7E-8A17-B1B4CB0C7E41}" type="presOf" srcId="{6741AF5C-1544-4898-9993-22D317E28261}" destId="{DC95175D-B85C-4092-9785-32B62F4AA927}" srcOrd="0" destOrd="0" presId="urn:microsoft.com/office/officeart/2005/8/layout/chevron2"/>
    <dgm:cxn modelId="{916DAF9B-7FA6-4EB4-B92B-3FEC4FE06CE6}" srcId="{838BA280-A140-41EB-ACDA-3AE20E8775C3}" destId="{AD25E608-9555-42B5-ACEB-8954276028C7}" srcOrd="0" destOrd="0" parTransId="{15DE9622-E600-4AFA-B618-950ED30CDAA5}" sibTransId="{DF073DDB-4F2C-49F8-82D6-C85C680A821C}"/>
    <dgm:cxn modelId="{9DFAB1A8-6307-41F9-850E-D9B9C71E7A28}" srcId="{98BEB096-D13A-41D8-9B09-11056DC66772}" destId="{200955BA-D543-4057-81D4-F6161BE44465}" srcOrd="3" destOrd="0" parTransId="{95F2866D-BA5D-426D-AF2D-09526ABE38DE}" sibTransId="{412449E8-21FE-4FD9-A335-7DDD5273121D}"/>
    <dgm:cxn modelId="{82BD7EE5-B8DE-47D8-A44F-F1888DCAEEBA}" srcId="{98BEB096-D13A-41D8-9B09-11056DC66772}" destId="{838BA280-A140-41EB-ACDA-3AE20E8775C3}" srcOrd="0" destOrd="0" parTransId="{6B856417-B617-475D-833A-1E66F83CA894}" sibTransId="{EB76978E-3187-4CC3-B6E9-25261C8F1A4A}"/>
    <dgm:cxn modelId="{4C5C8926-59E6-47EB-B337-2D70CFFF058C}" srcId="{200955BA-D543-4057-81D4-F6161BE44465}" destId="{0D44E9C1-C999-4F66-A408-646B096A11D9}" srcOrd="0" destOrd="0" parTransId="{292AB5DF-91AA-4A85-86E5-A60FC62538CC}" sibTransId="{B38DB742-F860-4688-88ED-490619A94F77}"/>
    <dgm:cxn modelId="{5BE070B8-6BC5-43C7-9A89-E1698DE5F89F}" srcId="{491FC42B-0B8A-40C7-8795-EEBDD102FCCD}" destId="{476942E9-E8ED-4DF4-8E16-FEAF1C00DC06}" srcOrd="0" destOrd="0" parTransId="{FCB3DFB3-0606-437A-9BAF-94C89F205819}" sibTransId="{AC102908-9D6C-4029-B36E-9DB2F0FAFB0B}"/>
    <dgm:cxn modelId="{37CD09C4-4063-4DB2-B531-3D90EE3D500D}" type="presParOf" srcId="{AE10F68F-8C72-4640-AD16-ED435757DCC1}" destId="{ED5252EA-6C9E-478B-A568-902D8C2DABD3}" srcOrd="0" destOrd="0" presId="urn:microsoft.com/office/officeart/2005/8/layout/chevron2"/>
    <dgm:cxn modelId="{DC2E8894-4D8B-4D1C-AB47-8760CE422979}" type="presParOf" srcId="{ED5252EA-6C9E-478B-A568-902D8C2DABD3}" destId="{C896D54D-B005-471E-8D38-E671046BC7E8}" srcOrd="0" destOrd="0" presId="urn:microsoft.com/office/officeart/2005/8/layout/chevron2"/>
    <dgm:cxn modelId="{35F96128-D3B4-409C-B1EB-35271484C480}" type="presParOf" srcId="{ED5252EA-6C9E-478B-A568-902D8C2DABD3}" destId="{8C084768-308C-406B-A6E0-15F08A764798}" srcOrd="1" destOrd="0" presId="urn:microsoft.com/office/officeart/2005/8/layout/chevron2"/>
    <dgm:cxn modelId="{4899F230-A67E-4066-951F-C8DA584D1050}" type="presParOf" srcId="{AE10F68F-8C72-4640-AD16-ED435757DCC1}" destId="{CF5C9E00-6870-4538-A6DA-BD6E51DE5C89}" srcOrd="1" destOrd="0" presId="urn:microsoft.com/office/officeart/2005/8/layout/chevron2"/>
    <dgm:cxn modelId="{149243E1-2B6A-4EC4-A576-F8E8F8FEC0C1}" type="presParOf" srcId="{AE10F68F-8C72-4640-AD16-ED435757DCC1}" destId="{51AB5985-1630-4D8E-968A-5ABDC9AF36C4}" srcOrd="2" destOrd="0" presId="urn:microsoft.com/office/officeart/2005/8/layout/chevron2"/>
    <dgm:cxn modelId="{98E9B5C7-18B1-44B5-A59C-5949510E862E}" type="presParOf" srcId="{51AB5985-1630-4D8E-968A-5ABDC9AF36C4}" destId="{DC95175D-B85C-4092-9785-32B62F4AA927}" srcOrd="0" destOrd="0" presId="urn:microsoft.com/office/officeart/2005/8/layout/chevron2"/>
    <dgm:cxn modelId="{E34B64BC-E411-4924-8BC8-9C525E9581A3}" type="presParOf" srcId="{51AB5985-1630-4D8E-968A-5ABDC9AF36C4}" destId="{1E6F0036-680F-4C9E-8FBC-D92C766045E0}" srcOrd="1" destOrd="0" presId="urn:microsoft.com/office/officeart/2005/8/layout/chevron2"/>
    <dgm:cxn modelId="{F99B014D-74C6-4A18-85C7-FF70EB094C8A}" type="presParOf" srcId="{AE10F68F-8C72-4640-AD16-ED435757DCC1}" destId="{BFA2C1E9-58E2-4AAA-8151-3658EB74BFE3}" srcOrd="3" destOrd="0" presId="urn:microsoft.com/office/officeart/2005/8/layout/chevron2"/>
    <dgm:cxn modelId="{41EB9B5F-BFD3-48B6-8C3A-07E158FC529E}" type="presParOf" srcId="{AE10F68F-8C72-4640-AD16-ED435757DCC1}" destId="{83F361FB-16E8-407B-8F42-7A71C07EBD08}" srcOrd="4" destOrd="0" presId="urn:microsoft.com/office/officeart/2005/8/layout/chevron2"/>
    <dgm:cxn modelId="{47A83699-3D99-429B-B9E4-180854A7A39A}" type="presParOf" srcId="{83F361FB-16E8-407B-8F42-7A71C07EBD08}" destId="{9526F29B-2386-4AE5-B995-62992F363985}" srcOrd="0" destOrd="0" presId="urn:microsoft.com/office/officeart/2005/8/layout/chevron2"/>
    <dgm:cxn modelId="{773F0E14-B626-44DE-9C35-78C4248B0BA4}" type="presParOf" srcId="{83F361FB-16E8-407B-8F42-7A71C07EBD08}" destId="{541BD949-F298-4DCD-B2BD-02EC8F6F6F9C}" srcOrd="1" destOrd="0" presId="urn:microsoft.com/office/officeart/2005/8/layout/chevron2"/>
    <dgm:cxn modelId="{FBDACBDD-07CC-449E-B0F2-0AB7C47C1442}" type="presParOf" srcId="{AE10F68F-8C72-4640-AD16-ED435757DCC1}" destId="{10C6C910-AD6B-4A46-B145-10B99752A5E8}" srcOrd="5" destOrd="0" presId="urn:microsoft.com/office/officeart/2005/8/layout/chevron2"/>
    <dgm:cxn modelId="{471AADBA-47C8-4F94-AFDB-36FDA1E50569}" type="presParOf" srcId="{AE10F68F-8C72-4640-AD16-ED435757DCC1}" destId="{89E5A39A-D903-4B65-8A06-7CB5D9209DBD}" srcOrd="6" destOrd="0" presId="urn:microsoft.com/office/officeart/2005/8/layout/chevron2"/>
    <dgm:cxn modelId="{3A521E88-C54B-43E5-A6CA-2245216B8776}" type="presParOf" srcId="{89E5A39A-D903-4B65-8A06-7CB5D9209DBD}" destId="{A7DDE4F3-19C9-4D0B-BD7F-89E794FCC3FE}" srcOrd="0" destOrd="0" presId="urn:microsoft.com/office/officeart/2005/8/layout/chevron2"/>
    <dgm:cxn modelId="{1D6E4C59-914C-488B-95F5-08134A2F7C7C}" type="presParOf" srcId="{89E5A39A-D903-4B65-8A06-7CB5D9209DBD}" destId="{7AEA8A8D-5FD1-49D4-88BF-BAF42BD56985}" srcOrd="1" destOrd="0" presId="urn:microsoft.com/office/officeart/2005/8/layout/chevron2"/>
    <dgm:cxn modelId="{6548C44C-75C4-484D-A562-6A623F3D2D57}" type="presParOf" srcId="{AE10F68F-8C72-4640-AD16-ED435757DCC1}" destId="{5B3D311F-EEA1-4E7D-9CBD-48C364587BD5}" srcOrd="7" destOrd="0" presId="urn:microsoft.com/office/officeart/2005/8/layout/chevron2"/>
    <dgm:cxn modelId="{E5EAD5B0-0C71-4803-A0BB-20AAC7032080}" type="presParOf" srcId="{AE10F68F-8C72-4640-AD16-ED435757DCC1}" destId="{187A5042-0768-4B86-B5FB-A68D2E3BA766}" srcOrd="8" destOrd="0" presId="urn:microsoft.com/office/officeart/2005/8/layout/chevron2"/>
    <dgm:cxn modelId="{2DB57A5F-8FCC-4E17-ACBF-AD3A00A2A01B}" type="presParOf" srcId="{187A5042-0768-4B86-B5FB-A68D2E3BA766}" destId="{3B591D9B-569F-4BBA-B895-34D2AAA791CD}" srcOrd="0" destOrd="0" presId="urn:microsoft.com/office/officeart/2005/8/layout/chevron2"/>
    <dgm:cxn modelId="{BB5F227A-971B-4FD1-86AF-CB2A8450CAAF}" type="presParOf" srcId="{187A5042-0768-4B86-B5FB-A68D2E3BA766}" destId="{127251A5-572E-4F8D-86B2-F41B6A856DE8}" srcOrd="1" destOrd="0" presId="urn:microsoft.com/office/officeart/2005/8/layout/chevron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C098159A-A59E-4262-8FCB-1831497CD944}" type="doc">
      <dgm:prSet loTypeId="urn:microsoft.com/office/officeart/2005/8/layout/chevron1" loCatId="process" qsTypeId="urn:microsoft.com/office/officeart/2005/8/quickstyle/simple1" qsCatId="simple" csTypeId="urn:microsoft.com/office/officeart/2005/8/colors/colorful5" csCatId="colorful" phldr="1"/>
      <dgm:spPr/>
    </dgm:pt>
    <dgm:pt modelId="{42D49BC8-77EF-4244-A303-6A5B5232D8B0}">
      <dgm:prSet phldrT="[文字]"/>
      <dgm:spPr/>
      <dgm:t>
        <a:bodyPr/>
        <a:lstStyle/>
        <a:p>
          <a:r>
            <a:rPr lang="zh-CN" altLang="en-US" dirty="0"/>
            <a:t>主動和環境進行交互</a:t>
          </a:r>
          <a:endParaRPr lang="zh-HK" altLang="en-US" dirty="0"/>
        </a:p>
      </dgm:t>
    </dgm:pt>
    <dgm:pt modelId="{BF348A8D-DB6B-4898-934C-94500BA9E4B1}" type="parTrans" cxnId="{0FD0E810-7933-4FD4-9F7F-73D5B150418A}">
      <dgm:prSet/>
      <dgm:spPr/>
      <dgm:t>
        <a:bodyPr/>
        <a:lstStyle/>
        <a:p>
          <a:endParaRPr lang="zh-HK" altLang="en-US"/>
        </a:p>
      </dgm:t>
    </dgm:pt>
    <dgm:pt modelId="{69C40FF9-CEC1-4BE3-8B23-0D168A3FACAE}" type="sibTrans" cxnId="{0FD0E810-7933-4FD4-9F7F-73D5B150418A}">
      <dgm:prSet/>
      <dgm:spPr/>
      <dgm:t>
        <a:bodyPr/>
        <a:lstStyle/>
        <a:p>
          <a:endParaRPr lang="zh-HK" altLang="en-US"/>
        </a:p>
      </dgm:t>
    </dgm:pt>
    <dgm:pt modelId="{EA9BBDBA-4530-4885-9657-7CA9847420F3}">
      <dgm:prSet phldrT="[文字]"/>
      <dgm:spPr/>
      <dgm:t>
        <a:bodyPr/>
        <a:lstStyle/>
        <a:p>
          <a:r>
            <a:rPr lang="zh-CN" altLang="en-US" dirty="0"/>
            <a:t>使得最終收益最大化</a:t>
          </a:r>
          <a:endParaRPr lang="zh-HK" altLang="en-US" dirty="0"/>
        </a:p>
      </dgm:t>
    </dgm:pt>
    <dgm:pt modelId="{0F23D35E-9C2D-4799-B1B2-E42075277FD6}" type="parTrans" cxnId="{78100204-D80C-4269-A6F3-11AE42B39E7E}">
      <dgm:prSet/>
      <dgm:spPr/>
      <dgm:t>
        <a:bodyPr/>
        <a:lstStyle/>
        <a:p>
          <a:endParaRPr lang="zh-HK" altLang="en-US"/>
        </a:p>
      </dgm:t>
    </dgm:pt>
    <dgm:pt modelId="{FCC0E216-0F78-4F18-A52E-6A9816B1D117}" type="sibTrans" cxnId="{78100204-D80C-4269-A6F3-11AE42B39E7E}">
      <dgm:prSet/>
      <dgm:spPr/>
      <dgm:t>
        <a:bodyPr/>
        <a:lstStyle/>
        <a:p>
          <a:endParaRPr lang="zh-HK" altLang="en-US"/>
        </a:p>
      </dgm:t>
    </dgm:pt>
    <dgm:pt modelId="{06365C8D-DCE5-4082-9F80-B3BF9CD36D92}">
      <dgm:prSet/>
      <dgm:spPr/>
      <dgm:t>
        <a:bodyPr/>
        <a:lstStyle/>
        <a:p>
          <a:r>
            <a:rPr lang="zh-CN" altLang="en-US" dirty="0"/>
            <a:t>利用環境給出的反饋（獎勵或懲罰）學習行爲策略</a:t>
          </a:r>
          <a:endParaRPr lang="zh-HK" altLang="en-US" dirty="0"/>
        </a:p>
      </dgm:t>
    </dgm:pt>
    <dgm:pt modelId="{F807A1CF-1AA1-4CBC-96B4-44B9600E2873}" type="parTrans" cxnId="{91261812-98BA-45EB-83EC-005802D56663}">
      <dgm:prSet/>
      <dgm:spPr/>
      <dgm:t>
        <a:bodyPr/>
        <a:lstStyle/>
        <a:p>
          <a:endParaRPr lang="zh-HK" altLang="en-US"/>
        </a:p>
      </dgm:t>
    </dgm:pt>
    <dgm:pt modelId="{6327C747-DB5C-4105-A1B1-E9109BC3636A}" type="sibTrans" cxnId="{91261812-98BA-45EB-83EC-005802D56663}">
      <dgm:prSet/>
      <dgm:spPr/>
      <dgm:t>
        <a:bodyPr/>
        <a:lstStyle/>
        <a:p>
          <a:endParaRPr lang="zh-HK" altLang="en-US"/>
        </a:p>
      </dgm:t>
    </dgm:pt>
    <dgm:pt modelId="{C9A2597D-4464-477B-BD2F-5A2EBCD1FC37}" type="pres">
      <dgm:prSet presAssocID="{C098159A-A59E-4262-8FCB-1831497CD944}" presName="Name0" presStyleCnt="0">
        <dgm:presLayoutVars>
          <dgm:dir/>
          <dgm:animLvl val="lvl"/>
          <dgm:resizeHandles val="exact"/>
        </dgm:presLayoutVars>
      </dgm:prSet>
      <dgm:spPr/>
    </dgm:pt>
    <dgm:pt modelId="{42381711-3172-4255-B03D-80CA32793312}" type="pres">
      <dgm:prSet presAssocID="{42D49BC8-77EF-4244-A303-6A5B5232D8B0}" presName="parTxOnly" presStyleLbl="node1" presStyleIdx="0" presStyleCnt="3" custScaleY="123351">
        <dgm:presLayoutVars>
          <dgm:chMax val="0"/>
          <dgm:chPref val="0"/>
          <dgm:bulletEnabled val="1"/>
        </dgm:presLayoutVars>
      </dgm:prSet>
      <dgm:spPr/>
      <dgm:t>
        <a:bodyPr/>
        <a:lstStyle/>
        <a:p>
          <a:endParaRPr lang="en-US"/>
        </a:p>
      </dgm:t>
    </dgm:pt>
    <dgm:pt modelId="{69D94759-8244-4A85-B068-15C9D9EBBBF6}" type="pres">
      <dgm:prSet presAssocID="{69C40FF9-CEC1-4BE3-8B23-0D168A3FACAE}" presName="parTxOnlySpace" presStyleCnt="0"/>
      <dgm:spPr/>
    </dgm:pt>
    <dgm:pt modelId="{16FF3D74-DC88-442B-8F28-24EC51CDA0A6}" type="pres">
      <dgm:prSet presAssocID="{06365C8D-DCE5-4082-9F80-B3BF9CD36D92}" presName="parTxOnly" presStyleLbl="node1" presStyleIdx="1" presStyleCnt="3" custScaleY="123351">
        <dgm:presLayoutVars>
          <dgm:chMax val="0"/>
          <dgm:chPref val="0"/>
          <dgm:bulletEnabled val="1"/>
        </dgm:presLayoutVars>
      </dgm:prSet>
      <dgm:spPr/>
      <dgm:t>
        <a:bodyPr/>
        <a:lstStyle/>
        <a:p>
          <a:endParaRPr lang="en-US"/>
        </a:p>
      </dgm:t>
    </dgm:pt>
    <dgm:pt modelId="{B3A62410-571B-493B-9BDC-335771DA3AE0}" type="pres">
      <dgm:prSet presAssocID="{6327C747-DB5C-4105-A1B1-E9109BC3636A}" presName="parTxOnlySpace" presStyleCnt="0"/>
      <dgm:spPr/>
    </dgm:pt>
    <dgm:pt modelId="{2EA278F4-95EB-4A78-AF8F-A5DCF4BDC344}" type="pres">
      <dgm:prSet presAssocID="{EA9BBDBA-4530-4885-9657-7CA9847420F3}" presName="parTxOnly" presStyleLbl="node1" presStyleIdx="2" presStyleCnt="3" custScaleY="123351">
        <dgm:presLayoutVars>
          <dgm:chMax val="0"/>
          <dgm:chPref val="0"/>
          <dgm:bulletEnabled val="1"/>
        </dgm:presLayoutVars>
      </dgm:prSet>
      <dgm:spPr/>
      <dgm:t>
        <a:bodyPr/>
        <a:lstStyle/>
        <a:p>
          <a:endParaRPr lang="en-US"/>
        </a:p>
      </dgm:t>
    </dgm:pt>
  </dgm:ptLst>
  <dgm:cxnLst>
    <dgm:cxn modelId="{0FD0E810-7933-4FD4-9F7F-73D5B150418A}" srcId="{C098159A-A59E-4262-8FCB-1831497CD944}" destId="{42D49BC8-77EF-4244-A303-6A5B5232D8B0}" srcOrd="0" destOrd="0" parTransId="{BF348A8D-DB6B-4898-934C-94500BA9E4B1}" sibTransId="{69C40FF9-CEC1-4BE3-8B23-0D168A3FACAE}"/>
    <dgm:cxn modelId="{91261812-98BA-45EB-83EC-005802D56663}" srcId="{C098159A-A59E-4262-8FCB-1831497CD944}" destId="{06365C8D-DCE5-4082-9F80-B3BF9CD36D92}" srcOrd="1" destOrd="0" parTransId="{F807A1CF-1AA1-4CBC-96B4-44B9600E2873}" sibTransId="{6327C747-DB5C-4105-A1B1-E9109BC3636A}"/>
    <dgm:cxn modelId="{78100204-D80C-4269-A6F3-11AE42B39E7E}" srcId="{C098159A-A59E-4262-8FCB-1831497CD944}" destId="{EA9BBDBA-4530-4885-9657-7CA9847420F3}" srcOrd="2" destOrd="0" parTransId="{0F23D35E-9C2D-4799-B1B2-E42075277FD6}" sibTransId="{FCC0E216-0F78-4F18-A52E-6A9816B1D117}"/>
    <dgm:cxn modelId="{00A7D747-4238-4BFB-BBD9-45C73002ECFC}" type="presOf" srcId="{C098159A-A59E-4262-8FCB-1831497CD944}" destId="{C9A2597D-4464-477B-BD2F-5A2EBCD1FC37}" srcOrd="0" destOrd="0" presId="urn:microsoft.com/office/officeart/2005/8/layout/chevron1"/>
    <dgm:cxn modelId="{32B2AA35-E9FB-4FD0-8D43-D547C6F5C920}" type="presOf" srcId="{42D49BC8-77EF-4244-A303-6A5B5232D8B0}" destId="{42381711-3172-4255-B03D-80CA32793312}" srcOrd="0" destOrd="0" presId="urn:microsoft.com/office/officeart/2005/8/layout/chevron1"/>
    <dgm:cxn modelId="{255BCA31-E22D-45BA-A1EA-D307E41E0D02}" type="presOf" srcId="{06365C8D-DCE5-4082-9F80-B3BF9CD36D92}" destId="{16FF3D74-DC88-442B-8F28-24EC51CDA0A6}" srcOrd="0" destOrd="0" presId="urn:microsoft.com/office/officeart/2005/8/layout/chevron1"/>
    <dgm:cxn modelId="{D4A70CE0-29F1-42B8-9501-DC7E71114D18}" type="presOf" srcId="{EA9BBDBA-4530-4885-9657-7CA9847420F3}" destId="{2EA278F4-95EB-4A78-AF8F-A5DCF4BDC344}" srcOrd="0" destOrd="0" presId="urn:microsoft.com/office/officeart/2005/8/layout/chevron1"/>
    <dgm:cxn modelId="{CCD35BC1-0E35-40E8-B1CC-B6911AD7B52B}" type="presParOf" srcId="{C9A2597D-4464-477B-BD2F-5A2EBCD1FC37}" destId="{42381711-3172-4255-B03D-80CA32793312}" srcOrd="0" destOrd="0" presId="urn:microsoft.com/office/officeart/2005/8/layout/chevron1"/>
    <dgm:cxn modelId="{ED1825C8-FB05-47E5-86A1-F82DFC9E6E99}" type="presParOf" srcId="{C9A2597D-4464-477B-BD2F-5A2EBCD1FC37}" destId="{69D94759-8244-4A85-B068-15C9D9EBBBF6}" srcOrd="1" destOrd="0" presId="urn:microsoft.com/office/officeart/2005/8/layout/chevron1"/>
    <dgm:cxn modelId="{97F5D03C-3764-46B8-A23C-53373AD99D57}" type="presParOf" srcId="{C9A2597D-4464-477B-BD2F-5A2EBCD1FC37}" destId="{16FF3D74-DC88-442B-8F28-24EC51CDA0A6}" srcOrd="2" destOrd="0" presId="urn:microsoft.com/office/officeart/2005/8/layout/chevron1"/>
    <dgm:cxn modelId="{646E9B41-35DB-4547-9B30-98C8ED1678D1}" type="presParOf" srcId="{C9A2597D-4464-477B-BD2F-5A2EBCD1FC37}" destId="{B3A62410-571B-493B-9BDC-335771DA3AE0}" srcOrd="3" destOrd="0" presId="urn:microsoft.com/office/officeart/2005/8/layout/chevron1"/>
    <dgm:cxn modelId="{18C99F0E-CC70-4495-9B2C-CFCD0AF27868}" type="presParOf" srcId="{C9A2597D-4464-477B-BD2F-5A2EBCD1FC37}" destId="{2EA278F4-95EB-4A78-AF8F-A5DCF4BDC344}" srcOrd="4" destOrd="0" presId="urn:microsoft.com/office/officeart/2005/8/layout/chevron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440C7ED-C836-C04D-8B78-65BE9FC57345}">
      <dsp:nvSpPr>
        <dsp:cNvPr id="0" name=""/>
        <dsp:cNvSpPr/>
      </dsp:nvSpPr>
      <dsp:spPr>
        <a:xfrm>
          <a:off x="11082" y="0"/>
          <a:ext cx="11331635" cy="4722916"/>
        </a:xfrm>
        <a:prstGeom prst="rightArrow">
          <a:avLst/>
        </a:prstGeom>
        <a:gradFill rotWithShape="0">
          <a:gsLst>
            <a:gs pos="0">
              <a:schemeClr val="accent1">
                <a:lumMod val="5000"/>
                <a:lumOff val="95000"/>
              </a:schemeClr>
            </a:gs>
            <a:gs pos="56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78AA7A5-2023-0749-8859-8EC030ABA004}">
      <dsp:nvSpPr>
        <dsp:cNvPr id="0" name=""/>
        <dsp:cNvSpPr/>
      </dsp:nvSpPr>
      <dsp:spPr>
        <a:xfrm>
          <a:off x="6637284" y="714354"/>
          <a:ext cx="3631025" cy="327066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203200" rIns="0" bIns="203200" numCol="1" spcCol="1270" anchor="ctr" anchorCtr="0">
          <a:noAutofit/>
        </a:bodyPr>
        <a:lstStyle/>
        <a:p>
          <a:pPr lvl="0" algn="ctr" defTabSz="889000">
            <a:lnSpc>
              <a:spcPct val="90000"/>
            </a:lnSpc>
            <a:spcBef>
              <a:spcPct val="0"/>
            </a:spcBef>
            <a:spcAft>
              <a:spcPct val="35000"/>
            </a:spcAft>
          </a:pPr>
          <a:r>
            <a:rPr lang="en-US" altLang="ja-JP" sz="2000" kern="1200" dirty="0">
              <a:latin typeface="新細明體" panose="02020500000000000000" pitchFamily="18" charset="-120"/>
              <a:ea typeface="新細明體" panose="02020500000000000000" pitchFamily="18" charset="-120"/>
            </a:rPr>
            <a:t>1954</a:t>
          </a:r>
          <a:r>
            <a:rPr lang="ja-JP" altLang="en-US" sz="2000" kern="1200" dirty="0">
              <a:latin typeface="新細明體" panose="02020500000000000000" pitchFamily="18" charset="-120"/>
              <a:ea typeface="新細明體" panose="02020500000000000000" pitchFamily="18" charset="-120"/>
            </a:rPr>
            <a:t>年，美國工程師德沃爾（</a:t>
          </a:r>
          <a:r>
            <a:rPr lang="en-HK" altLang="ja-JP" sz="2000" kern="1200" dirty="0">
              <a:latin typeface="新細明體" panose="02020500000000000000" pitchFamily="18" charset="-120"/>
              <a:ea typeface="新細明體" panose="02020500000000000000" pitchFamily="18" charset="-120"/>
            </a:rPr>
            <a:t>George C. </a:t>
          </a:r>
          <a:r>
            <a:rPr lang="en-HK" altLang="ja-JP" sz="2000" kern="1200" dirty="0" err="1">
              <a:latin typeface="新細明體" panose="02020500000000000000" pitchFamily="18" charset="-120"/>
              <a:ea typeface="新細明體" panose="02020500000000000000" pitchFamily="18" charset="-120"/>
            </a:rPr>
            <a:t>Devol</a:t>
          </a:r>
          <a:r>
            <a:rPr lang="ja-JP" altLang="en-HK" sz="2000" kern="1200" dirty="0">
              <a:latin typeface="新細明體" panose="02020500000000000000" pitchFamily="18" charset="-120"/>
              <a:ea typeface="新細明體" panose="02020500000000000000" pitchFamily="18" charset="-120"/>
            </a:rPr>
            <a:t>）</a:t>
          </a:r>
          <a:r>
            <a:rPr lang="ja-JP" altLang="en-US" sz="2000" kern="1200" dirty="0">
              <a:latin typeface="新細明體" panose="02020500000000000000" pitchFamily="18" charset="-120"/>
              <a:ea typeface="新細明體" panose="02020500000000000000" pitchFamily="18" charset="-120"/>
            </a:rPr>
            <a:t>向美國政府提出專利申請，提出一種用於工業生產的</a:t>
          </a:r>
          <a:r>
            <a:rPr lang="zh-HK" altLang="en-US" sz="2000" kern="1200" dirty="0">
              <a:latin typeface="新細明體" panose="02020500000000000000" pitchFamily="18" charset="-120"/>
              <a:ea typeface="新細明體" panose="02020500000000000000" pitchFamily="18" charset="-120"/>
            </a:rPr>
            <a:t>「</a:t>
          </a:r>
          <a:r>
            <a:rPr lang="ja-JP" altLang="en-US" sz="2000" kern="1200" dirty="0">
              <a:solidFill>
                <a:schemeClr val="accent2">
                  <a:lumMod val="75000"/>
                </a:schemeClr>
              </a:solidFill>
              <a:latin typeface="新細明體" panose="02020500000000000000" pitchFamily="18" charset="-120"/>
              <a:ea typeface="新細明體" panose="02020500000000000000" pitchFamily="18" charset="-120"/>
            </a:rPr>
            <a:t>重複性操作機械人</a:t>
          </a:r>
          <a:r>
            <a:rPr lang="zh-HK" altLang="en-US" sz="2000" kern="1200" dirty="0">
              <a:solidFill>
                <a:schemeClr val="tx1"/>
              </a:solidFill>
              <a:latin typeface="新細明體" panose="02020500000000000000" pitchFamily="18" charset="-120"/>
              <a:ea typeface="新細明體" panose="02020500000000000000" pitchFamily="18" charset="-120"/>
            </a:rPr>
            <a:t>」</a:t>
          </a:r>
          <a:endParaRPr lang="en-US" altLang="ja-JP" sz="2000" kern="1200" dirty="0">
            <a:solidFill>
              <a:schemeClr val="tx1"/>
            </a:solidFill>
            <a:latin typeface="新細明體" panose="02020500000000000000" pitchFamily="18" charset="-120"/>
            <a:ea typeface="新細明體" panose="02020500000000000000" pitchFamily="18" charset="-120"/>
          </a:endParaRPr>
        </a:p>
        <a:p>
          <a:pPr lvl="0" algn="ctr" defTabSz="889000">
            <a:lnSpc>
              <a:spcPct val="90000"/>
            </a:lnSpc>
            <a:spcBef>
              <a:spcPct val="0"/>
            </a:spcBef>
            <a:spcAft>
              <a:spcPct val="35000"/>
            </a:spcAft>
          </a:pPr>
          <a:r>
            <a:rPr lang="en-US" altLang="zh-TW" sz="2000" kern="1200" dirty="0">
              <a:latin typeface="新細明體" panose="02020500000000000000" pitchFamily="18" charset="-120"/>
              <a:ea typeface="新細明體" panose="02020500000000000000" pitchFamily="18" charset="-120"/>
              <a:sym typeface="Wingdings" pitchFamily="2" charset="2"/>
            </a:rPr>
            <a:t></a:t>
          </a:r>
          <a:r>
            <a:rPr lang="ja-JP" altLang="en-US" sz="2000" kern="1200" dirty="0">
              <a:solidFill>
                <a:schemeClr val="accent2">
                  <a:lumMod val="75000"/>
                </a:schemeClr>
              </a:solidFill>
              <a:latin typeface="新細明體" panose="02020500000000000000" pitchFamily="18" charset="-120"/>
              <a:ea typeface="新細明體" panose="02020500000000000000" pitchFamily="18" charset="-120"/>
            </a:rPr>
            <a:t>這是工業機械人的最初設想</a:t>
          </a:r>
          <a:endParaRPr lang="en-US" sz="2000" kern="1200" dirty="0">
            <a:solidFill>
              <a:schemeClr val="accent2">
                <a:lumMod val="75000"/>
              </a:schemeClr>
            </a:solidFill>
            <a:latin typeface="新細明體" panose="02020500000000000000" pitchFamily="18" charset="-120"/>
            <a:ea typeface="新細明體" panose="02020500000000000000" pitchFamily="18" charset="-120"/>
          </a:endParaRPr>
        </a:p>
      </dsp:txBody>
      <dsp:txXfrm>
        <a:off x="6637284" y="714354"/>
        <a:ext cx="3631025" cy="3270669"/>
      </dsp:txXfrm>
    </dsp:sp>
    <dsp:sp modelId="{99450F78-60E5-8344-AEDD-23EB2E3AC66E}">
      <dsp:nvSpPr>
        <dsp:cNvPr id="0" name=""/>
        <dsp:cNvSpPr/>
      </dsp:nvSpPr>
      <dsp:spPr>
        <a:xfrm>
          <a:off x="3492637" y="1017245"/>
          <a:ext cx="2655260" cy="264965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243840" rIns="0" bIns="243840" numCol="1" spcCol="1270" anchor="ctr" anchorCtr="0">
          <a:noAutofit/>
        </a:bodyPr>
        <a:lstStyle/>
        <a:p>
          <a:pPr lvl="0" algn="ctr" defTabSz="1066800">
            <a:lnSpc>
              <a:spcPct val="90000"/>
            </a:lnSpc>
            <a:spcBef>
              <a:spcPct val="0"/>
            </a:spcBef>
            <a:spcAft>
              <a:spcPct val="35000"/>
            </a:spcAft>
          </a:pPr>
          <a:r>
            <a:rPr lang="en-US" altLang="zh-TW" sz="2400" kern="1200" dirty="0">
              <a:latin typeface="新細明體" panose="02020500000000000000" pitchFamily="18" charset="-120"/>
              <a:ea typeface="新細明體" panose="02020500000000000000" pitchFamily="18" charset="-120"/>
            </a:rPr>
            <a:t>19</a:t>
          </a:r>
          <a:r>
            <a:rPr lang="en-US" altLang="ja-JP" sz="2400" kern="1200" dirty="0">
              <a:latin typeface="新細明體" panose="02020500000000000000" pitchFamily="18" charset="-120"/>
              <a:ea typeface="新細明體" panose="02020500000000000000" pitchFamily="18" charset="-120"/>
            </a:rPr>
            <a:t>48</a:t>
          </a:r>
          <a:r>
            <a:rPr lang="ja-JP" altLang="en-US" sz="2400" kern="1200" dirty="0">
              <a:latin typeface="新細明體" panose="02020500000000000000" pitchFamily="18" charset="-120"/>
              <a:ea typeface="新細明體" panose="02020500000000000000" pitchFamily="18" charset="-120"/>
            </a:rPr>
            <a:t>年又開發了機械式的</a:t>
          </a:r>
          <a:r>
            <a:rPr lang="ja-JP" altLang="en-US" sz="2400" kern="1200" dirty="0">
              <a:solidFill>
                <a:schemeClr val="accent2">
                  <a:lumMod val="75000"/>
                </a:schemeClr>
              </a:solidFill>
              <a:latin typeface="新細明體" panose="02020500000000000000" pitchFamily="18" charset="-120"/>
              <a:ea typeface="新細明體" panose="02020500000000000000" pitchFamily="18" charset="-120"/>
            </a:rPr>
            <a:t>主從機械手</a:t>
          </a:r>
          <a:r>
            <a:rPr lang="ja-JP" altLang="en-US" sz="2400" kern="1200" dirty="0">
              <a:latin typeface="新細明體" panose="02020500000000000000" pitchFamily="18" charset="-120"/>
              <a:ea typeface="新細明體" panose="02020500000000000000" pitchFamily="18" charset="-120"/>
            </a:rPr>
            <a:t>，通過控制主機械手來操控從機械手完成目標動作</a:t>
          </a:r>
          <a:endParaRPr lang="en-US" sz="2400" kern="1200" dirty="0">
            <a:latin typeface="新細明體" panose="02020500000000000000" pitchFamily="18" charset="-120"/>
            <a:ea typeface="新細明體" panose="02020500000000000000" pitchFamily="18" charset="-120"/>
          </a:endParaRPr>
        </a:p>
      </dsp:txBody>
      <dsp:txXfrm>
        <a:off x="3492637" y="1017245"/>
        <a:ext cx="2655260" cy="2649651"/>
      </dsp:txXfrm>
    </dsp:sp>
    <dsp:sp modelId="{3C6BC121-4351-3F49-B4FF-DD636348B1F1}">
      <dsp:nvSpPr>
        <dsp:cNvPr id="0" name=""/>
        <dsp:cNvSpPr/>
      </dsp:nvSpPr>
      <dsp:spPr>
        <a:xfrm>
          <a:off x="623826" y="815455"/>
          <a:ext cx="2167336" cy="311784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243840" rIns="0" bIns="243840" numCol="1" spcCol="1270" anchor="ctr" anchorCtr="0">
          <a:noAutofit/>
        </a:bodyPr>
        <a:lstStyle/>
        <a:p>
          <a:pPr lvl="0" algn="ctr" defTabSz="1066800">
            <a:lnSpc>
              <a:spcPct val="90000"/>
            </a:lnSpc>
            <a:spcBef>
              <a:spcPct val="0"/>
            </a:spcBef>
            <a:spcAft>
              <a:spcPct val="35000"/>
            </a:spcAft>
          </a:pPr>
          <a:r>
            <a:rPr lang="en-US" altLang="ja-JP" sz="2400" kern="1200" dirty="0">
              <a:latin typeface="新細明體" panose="02020500000000000000" pitchFamily="18" charset="-120"/>
              <a:ea typeface="新細明體" panose="02020500000000000000" pitchFamily="18" charset="-120"/>
            </a:rPr>
            <a:t>1947</a:t>
          </a:r>
          <a:r>
            <a:rPr lang="ja-JP" altLang="en-US" sz="2400" kern="1200" dirty="0">
              <a:latin typeface="新細明體" panose="02020500000000000000" pitchFamily="18" charset="-120"/>
              <a:ea typeface="新細明體" panose="02020500000000000000" pitchFamily="18" charset="-120"/>
            </a:rPr>
            <a:t>年，美國原子能委員會的阿爾貢研究所開發了</a:t>
          </a:r>
          <a:r>
            <a:rPr lang="ja-JP" altLang="en-US" sz="2400" kern="1200" dirty="0">
              <a:solidFill>
                <a:schemeClr val="accent2">
                  <a:lumMod val="75000"/>
                </a:schemeClr>
              </a:solidFill>
              <a:latin typeface="新細明體" panose="02020500000000000000" pitchFamily="18" charset="-120"/>
              <a:ea typeface="新細明體" panose="02020500000000000000" pitchFamily="18" charset="-120"/>
            </a:rPr>
            <a:t>遙控機械手</a:t>
          </a:r>
          <a:endParaRPr lang="en-US" sz="2400" kern="1200" dirty="0">
            <a:solidFill>
              <a:schemeClr val="accent2">
                <a:lumMod val="75000"/>
              </a:schemeClr>
            </a:solidFill>
            <a:latin typeface="新細明體" panose="02020500000000000000" pitchFamily="18" charset="-120"/>
            <a:ea typeface="新細明體" panose="02020500000000000000" pitchFamily="18" charset="-120"/>
          </a:endParaRPr>
        </a:p>
      </dsp:txBody>
      <dsp:txXfrm>
        <a:off x="623826" y="815455"/>
        <a:ext cx="2167336" cy="3117844"/>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896D54D-B005-471E-8D38-E671046BC7E8}">
      <dsp:nvSpPr>
        <dsp:cNvPr id="0" name=""/>
        <dsp:cNvSpPr/>
      </dsp:nvSpPr>
      <dsp:spPr>
        <a:xfrm rot="5400000">
          <a:off x="-176238" y="180562"/>
          <a:ext cx="1174924" cy="822447"/>
        </a:xfrm>
        <a:prstGeom prst="chevron">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n-US" altLang="ja-JP" sz="1600" kern="1200" dirty="0">
              <a:latin typeface="新細明體" panose="02020500000000000000" pitchFamily="18" charset="-120"/>
              <a:ea typeface="新細明體" panose="02020500000000000000" pitchFamily="18" charset="-120"/>
            </a:rPr>
            <a:t>20 </a:t>
          </a:r>
          <a:r>
            <a:rPr lang="ja-JP" altLang="en-US" sz="1600" kern="1200" dirty="0">
              <a:latin typeface="新細明體" panose="02020500000000000000" pitchFamily="18" charset="-120"/>
              <a:ea typeface="新細明體" panose="02020500000000000000" pitchFamily="18" charset="-120"/>
            </a:rPr>
            <a:t>世紀 </a:t>
          </a:r>
          <a:r>
            <a:rPr lang="en-US" altLang="ja-JP" sz="1600" kern="1200" dirty="0">
              <a:latin typeface="新細明體" panose="02020500000000000000" pitchFamily="18" charset="-120"/>
              <a:ea typeface="新細明體" panose="02020500000000000000" pitchFamily="18" charset="-120"/>
            </a:rPr>
            <a:t>60 </a:t>
          </a:r>
          <a:r>
            <a:rPr lang="ja-JP" altLang="en-US" sz="1600" kern="1200" dirty="0">
              <a:latin typeface="新細明體" panose="02020500000000000000" pitchFamily="18" charset="-120"/>
              <a:ea typeface="新細明體" panose="02020500000000000000" pitchFamily="18" charset="-120"/>
            </a:rPr>
            <a:t>年代</a:t>
          </a:r>
          <a:endParaRPr lang="zh-HK" altLang="en-US" sz="1600" kern="1200" dirty="0"/>
        </a:p>
      </dsp:txBody>
      <dsp:txXfrm rot="-5400000">
        <a:off x="1" y="415548"/>
        <a:ext cx="822447" cy="352477"/>
      </dsp:txXfrm>
    </dsp:sp>
    <dsp:sp modelId="{8C084768-308C-406B-A6E0-15F08A764798}">
      <dsp:nvSpPr>
        <dsp:cNvPr id="0" name=""/>
        <dsp:cNvSpPr/>
      </dsp:nvSpPr>
      <dsp:spPr>
        <a:xfrm rot="5400000">
          <a:off x="4093172" y="-3266400"/>
          <a:ext cx="764102" cy="7305552"/>
        </a:xfrm>
        <a:prstGeom prst="round2Same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8016" tIns="11430" rIns="11430" bIns="11430" numCol="1" spcCol="1270" anchor="ctr" anchorCtr="0">
          <a:noAutofit/>
        </a:bodyPr>
        <a:lstStyle/>
        <a:p>
          <a:pPr marL="171450" lvl="1" indent="-171450" algn="l" defTabSz="800100">
            <a:lnSpc>
              <a:spcPct val="90000"/>
            </a:lnSpc>
            <a:spcBef>
              <a:spcPct val="0"/>
            </a:spcBef>
            <a:spcAft>
              <a:spcPct val="15000"/>
            </a:spcAft>
            <a:buChar char="••"/>
          </a:pPr>
          <a:r>
            <a:rPr lang="ja-JP" altLang="en-US" sz="1800" kern="1200" dirty="0">
              <a:latin typeface="新細明體" panose="02020500000000000000" pitchFamily="18" charset="-120"/>
              <a:ea typeface="新細明體" panose="02020500000000000000" pitchFamily="18" charset="-120"/>
            </a:rPr>
            <a:t>各種裝載了感測器的機械人陸續問世，讓機械人有了感知</a:t>
          </a:r>
          <a:endParaRPr lang="zh-HK" altLang="en-US" sz="1800" kern="1200" dirty="0"/>
        </a:p>
      </dsp:txBody>
      <dsp:txXfrm rot="-5400000">
        <a:off x="822447" y="41625"/>
        <a:ext cx="7268252" cy="689502"/>
      </dsp:txXfrm>
    </dsp:sp>
    <dsp:sp modelId="{DC95175D-B85C-4092-9785-32B62F4AA927}">
      <dsp:nvSpPr>
        <dsp:cNvPr id="0" name=""/>
        <dsp:cNvSpPr/>
      </dsp:nvSpPr>
      <dsp:spPr>
        <a:xfrm rot="5400000">
          <a:off x="-176238" y="1239336"/>
          <a:ext cx="1174924" cy="822447"/>
        </a:xfrm>
        <a:prstGeom prst="chevron">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n-US" altLang="zh-TW" sz="1600" kern="1200" dirty="0">
              <a:latin typeface="新細明體" panose="02020500000000000000" pitchFamily="18" charset="-120"/>
              <a:ea typeface="新細明體" panose="02020500000000000000" pitchFamily="18" charset="-120"/>
            </a:rPr>
            <a:t>1</a:t>
          </a:r>
          <a:r>
            <a:rPr lang="en-US" altLang="ja-JP" sz="1600" kern="1200" dirty="0">
              <a:latin typeface="新細明體" panose="02020500000000000000" pitchFamily="18" charset="-120"/>
              <a:ea typeface="新細明體" panose="02020500000000000000" pitchFamily="18" charset="-120"/>
            </a:rPr>
            <a:t>961 </a:t>
          </a:r>
          <a:endParaRPr lang="zh-HK" altLang="en-US" sz="1600" kern="1200" dirty="0"/>
        </a:p>
      </dsp:txBody>
      <dsp:txXfrm rot="-5400000">
        <a:off x="1" y="1474322"/>
        <a:ext cx="822447" cy="352477"/>
      </dsp:txXfrm>
    </dsp:sp>
    <dsp:sp modelId="{1E6F0036-680F-4C9E-8FBC-D92C766045E0}">
      <dsp:nvSpPr>
        <dsp:cNvPr id="0" name=""/>
        <dsp:cNvSpPr/>
      </dsp:nvSpPr>
      <dsp:spPr>
        <a:xfrm rot="5400000">
          <a:off x="4093373" y="-2207828"/>
          <a:ext cx="763700" cy="7305552"/>
        </a:xfrm>
        <a:prstGeom prst="round2Same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13792" tIns="10160" rIns="10160" bIns="10160" numCol="1" spcCol="1270" anchor="ctr" anchorCtr="0">
          <a:noAutofit/>
        </a:bodyPr>
        <a:lstStyle/>
        <a:p>
          <a:pPr marL="171450" lvl="1" indent="-171450" algn="l" defTabSz="711200">
            <a:lnSpc>
              <a:spcPct val="90000"/>
            </a:lnSpc>
            <a:spcBef>
              <a:spcPct val="0"/>
            </a:spcBef>
            <a:spcAft>
              <a:spcPct val="15000"/>
            </a:spcAft>
            <a:buChar char="••"/>
          </a:pPr>
          <a:r>
            <a:rPr lang="ja-JP" altLang="en-US" sz="1600" kern="1200" dirty="0">
              <a:latin typeface="新細明體" panose="02020500000000000000" pitchFamily="18" charset="-120"/>
              <a:ea typeface="新細明體" panose="02020500000000000000" pitchFamily="18" charset="-120"/>
            </a:rPr>
            <a:t>恩斯特（</a:t>
          </a:r>
          <a:r>
            <a:rPr lang="en-US" altLang="ja-JP" sz="1600" kern="1200" dirty="0">
              <a:latin typeface="新細明體" panose="02020500000000000000" pitchFamily="18" charset="-120"/>
              <a:ea typeface="新細明體" panose="02020500000000000000" pitchFamily="18" charset="-120"/>
            </a:rPr>
            <a:t>H. A. Ernst</a:t>
          </a:r>
          <a:r>
            <a:rPr lang="ja-JP" altLang="en-US" sz="1600" kern="1200" dirty="0">
              <a:latin typeface="新細明體" panose="02020500000000000000" pitchFamily="18" charset="-120"/>
              <a:ea typeface="新細明體" panose="02020500000000000000" pitchFamily="18" charset="-120"/>
            </a:rPr>
            <a:t>）採用了觸覺感測器來説明控制機械臂</a:t>
          </a:r>
          <a:r>
            <a:rPr lang="en-US" altLang="zh-TW" sz="1600" kern="1200" dirty="0">
              <a:latin typeface="新細明體" panose="02020500000000000000" pitchFamily="18" charset="-120"/>
              <a:ea typeface="新細明體" panose="02020500000000000000" pitchFamily="18" charset="-120"/>
            </a:rPr>
            <a:t>; </a:t>
          </a:r>
          <a:r>
            <a:rPr lang="ja-JP" altLang="en-US" sz="1600" kern="1200" dirty="0">
              <a:latin typeface="新細明體" panose="02020500000000000000" pitchFamily="18" charset="-120"/>
              <a:ea typeface="新細明體" panose="02020500000000000000" pitchFamily="18" charset="-120"/>
            </a:rPr>
            <a:t>托莫維奇（</a:t>
          </a:r>
          <a:r>
            <a:rPr lang="en-US" altLang="ja-JP" sz="1600" kern="1200" dirty="0" err="1">
              <a:latin typeface="新細明體" panose="02020500000000000000" pitchFamily="18" charset="-120"/>
              <a:ea typeface="新細明體" panose="02020500000000000000" pitchFamily="18" charset="-120"/>
            </a:rPr>
            <a:t>Tomovic</a:t>
          </a:r>
          <a:r>
            <a:rPr lang="ja-JP" altLang="en-US" sz="1600" kern="1200" dirty="0">
              <a:latin typeface="新細明體" panose="02020500000000000000" pitchFamily="18" charset="-120"/>
              <a:ea typeface="新細明體" panose="02020500000000000000" pitchFamily="18" charset="-120"/>
            </a:rPr>
            <a:t>）和博尼（</a:t>
          </a:r>
          <a:r>
            <a:rPr lang="en-US" altLang="ja-JP" sz="1600" kern="1200" dirty="0" err="1">
              <a:latin typeface="新細明體" panose="02020500000000000000" pitchFamily="18" charset="-120"/>
              <a:ea typeface="新細明體" panose="02020500000000000000" pitchFamily="18" charset="-120"/>
            </a:rPr>
            <a:t>Boni</a:t>
          </a:r>
          <a:r>
            <a:rPr lang="ja-JP" altLang="en-US" sz="1600" kern="1200" dirty="0">
              <a:latin typeface="新細明體" panose="02020500000000000000" pitchFamily="18" charset="-120"/>
              <a:ea typeface="新細明體" panose="02020500000000000000" pitchFamily="18" charset="-120"/>
            </a:rPr>
            <a:t>）</a:t>
          </a:r>
          <a:r>
            <a:rPr lang="en-US" altLang="ja-JP" sz="1600" kern="1200" dirty="0">
              <a:latin typeface="新細明體" panose="02020500000000000000" pitchFamily="18" charset="-120"/>
              <a:ea typeface="新細明體" panose="02020500000000000000" pitchFamily="18" charset="-120"/>
            </a:rPr>
            <a:t>1962 </a:t>
          </a:r>
          <a:r>
            <a:rPr lang="ja-JP" altLang="en-US" sz="1600" kern="1200" dirty="0">
              <a:latin typeface="新細明體" panose="02020500000000000000" pitchFamily="18" charset="-120"/>
              <a:ea typeface="新細明體" panose="02020500000000000000" pitchFamily="18" charset="-120"/>
            </a:rPr>
            <a:t>年設計了稱為 </a:t>
          </a:r>
          <a:r>
            <a:rPr lang="en-US" altLang="ja-JP" sz="1600" kern="1200" dirty="0">
              <a:latin typeface="新細明體" panose="02020500000000000000" pitchFamily="18" charset="-120"/>
              <a:ea typeface="新細明體" panose="02020500000000000000" pitchFamily="18" charset="-120"/>
            </a:rPr>
            <a:t>Belgrade </a:t>
          </a:r>
          <a:r>
            <a:rPr lang="ja-JP" altLang="en-US" sz="1600" kern="1200" dirty="0">
              <a:latin typeface="新細明體" panose="02020500000000000000" pitchFamily="18" charset="-120"/>
              <a:ea typeface="新細明體" panose="02020500000000000000" pitchFamily="18" charset="-120"/>
            </a:rPr>
            <a:t>的「靈巧手」</a:t>
          </a:r>
          <a:r>
            <a:rPr lang="zh-HK" altLang="en-US" sz="1600" kern="1200" dirty="0">
              <a:latin typeface="新細明體" panose="02020500000000000000" pitchFamily="18" charset="-120"/>
              <a:ea typeface="新細明體" panose="02020500000000000000" pitchFamily="18" charset="-120"/>
            </a:rPr>
            <a:t>，</a:t>
          </a:r>
          <a:r>
            <a:rPr lang="ja-JP" altLang="en-US" sz="1600" kern="1200" dirty="0">
              <a:latin typeface="新細明體" panose="02020500000000000000" pitchFamily="18" charset="-120"/>
              <a:ea typeface="新細明體" panose="02020500000000000000" pitchFamily="18" charset="-120"/>
            </a:rPr>
            <a:t>採用了壓力感測器來檢測「手」的力度</a:t>
          </a:r>
          <a:endParaRPr lang="zh-HK" altLang="en-US" sz="1600" kern="1200" dirty="0"/>
        </a:p>
      </dsp:txBody>
      <dsp:txXfrm rot="-5400000">
        <a:off x="822448" y="1100378"/>
        <a:ext cx="7268271" cy="689138"/>
      </dsp:txXfrm>
    </dsp:sp>
    <dsp:sp modelId="{9526F29B-2386-4AE5-B995-62992F363985}">
      <dsp:nvSpPr>
        <dsp:cNvPr id="0" name=""/>
        <dsp:cNvSpPr/>
      </dsp:nvSpPr>
      <dsp:spPr>
        <a:xfrm rot="5400000">
          <a:off x="-176238" y="2298109"/>
          <a:ext cx="1174924" cy="822447"/>
        </a:xfrm>
        <a:prstGeom prst="chevron">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n-US" altLang="ja-JP" sz="1600" kern="1200" dirty="0">
              <a:latin typeface="新細明體" panose="02020500000000000000" pitchFamily="18" charset="-120"/>
              <a:ea typeface="新細明體" panose="02020500000000000000" pitchFamily="18" charset="-120"/>
            </a:rPr>
            <a:t>1965</a:t>
          </a:r>
          <a:endParaRPr lang="zh-HK" altLang="en-US" sz="1600" kern="1200" dirty="0"/>
        </a:p>
      </dsp:txBody>
      <dsp:txXfrm rot="-5400000">
        <a:off x="1" y="2533095"/>
        <a:ext cx="822447" cy="352477"/>
      </dsp:txXfrm>
    </dsp:sp>
    <dsp:sp modelId="{541BD949-F298-4DCD-B2BD-02EC8F6F6F9C}">
      <dsp:nvSpPr>
        <dsp:cNvPr id="0" name=""/>
        <dsp:cNvSpPr/>
      </dsp:nvSpPr>
      <dsp:spPr>
        <a:xfrm rot="5400000">
          <a:off x="4093373" y="-1149054"/>
          <a:ext cx="763700" cy="7305552"/>
        </a:xfrm>
        <a:prstGeom prst="round2Same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8016" tIns="11430" rIns="11430" bIns="11430" numCol="1" spcCol="1270" anchor="ctr" anchorCtr="0">
          <a:noAutofit/>
        </a:bodyPr>
        <a:lstStyle/>
        <a:p>
          <a:pPr marL="171450" lvl="1" indent="-171450" algn="l" defTabSz="800100">
            <a:lnSpc>
              <a:spcPct val="90000"/>
            </a:lnSpc>
            <a:spcBef>
              <a:spcPct val="0"/>
            </a:spcBef>
            <a:spcAft>
              <a:spcPct val="15000"/>
            </a:spcAft>
            <a:buChar char="••"/>
          </a:pPr>
          <a:r>
            <a:rPr lang="ja-JP" altLang="en-US" sz="1800" kern="1200" dirty="0">
              <a:latin typeface="新細明體" panose="02020500000000000000" pitchFamily="18" charset="-120"/>
              <a:ea typeface="新細明體" panose="02020500000000000000" pitchFamily="18" charset="-120"/>
            </a:rPr>
            <a:t>美國麻省理工學院的勞儉斯 </a:t>
          </a:r>
          <a:r>
            <a:rPr lang="en-US" altLang="ja-JP" sz="1800" kern="1200" dirty="0">
              <a:latin typeface="新細明體" panose="02020500000000000000" pitchFamily="18" charset="-120"/>
              <a:ea typeface="新細明體" panose="02020500000000000000" pitchFamily="18" charset="-120"/>
            </a:rPr>
            <a:t>· </a:t>
          </a:r>
          <a:r>
            <a:rPr lang="ja-JP" altLang="en-US" sz="1800" kern="1200" dirty="0">
              <a:latin typeface="新細明體" panose="02020500000000000000" pitchFamily="18" charset="-120"/>
              <a:ea typeface="新細明體" panose="02020500000000000000" pitchFamily="18" charset="-120"/>
            </a:rPr>
            <a:t>羅伯特（</a:t>
          </a:r>
          <a:r>
            <a:rPr lang="en-US" altLang="ja-JP" sz="1800" kern="1200" dirty="0">
              <a:latin typeface="新細明體" panose="02020500000000000000" pitchFamily="18" charset="-120"/>
              <a:ea typeface="新細明體" panose="02020500000000000000" pitchFamily="18" charset="-120"/>
            </a:rPr>
            <a:t>Lawrence Robert</a:t>
          </a:r>
          <a:r>
            <a:rPr lang="ja-JP" altLang="en-US" sz="1800" kern="1200" dirty="0">
              <a:latin typeface="新細明體" panose="02020500000000000000" pitchFamily="18" charset="-120"/>
              <a:ea typeface="新細明體" panose="02020500000000000000" pitchFamily="18" charset="-120"/>
            </a:rPr>
            <a:t>）推出了世界上第一個帶有視覺感測器，能識別並定位積木的機械人 </a:t>
          </a:r>
          <a:endParaRPr lang="zh-HK" altLang="en-US" sz="1800" kern="1200" dirty="0"/>
        </a:p>
      </dsp:txBody>
      <dsp:txXfrm rot="-5400000">
        <a:off x="822448" y="2159152"/>
        <a:ext cx="7268271" cy="689138"/>
      </dsp:txXfrm>
    </dsp:sp>
    <dsp:sp modelId="{A7DDE4F3-19C9-4D0B-BD7F-89E794FCC3FE}">
      <dsp:nvSpPr>
        <dsp:cNvPr id="0" name=""/>
        <dsp:cNvSpPr/>
      </dsp:nvSpPr>
      <dsp:spPr>
        <a:xfrm rot="5400000">
          <a:off x="-176238" y="3356883"/>
          <a:ext cx="1174924" cy="822447"/>
        </a:xfrm>
        <a:prstGeom prst="chevron">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n-US" altLang="ja-JP" sz="1600" kern="1200">
              <a:latin typeface="新細明體" panose="02020500000000000000" pitchFamily="18" charset="-120"/>
              <a:ea typeface="新細明體" panose="02020500000000000000" pitchFamily="18" charset="-120"/>
            </a:rPr>
            <a:t>1969 </a:t>
          </a:r>
          <a:endParaRPr lang="zh-HK" altLang="en-US" sz="1600" kern="1200"/>
        </a:p>
      </dsp:txBody>
      <dsp:txXfrm rot="-5400000">
        <a:off x="1" y="3591869"/>
        <a:ext cx="822447" cy="352477"/>
      </dsp:txXfrm>
    </dsp:sp>
    <dsp:sp modelId="{7AEA8A8D-5FD1-49D4-88BF-BAF42BD56985}">
      <dsp:nvSpPr>
        <dsp:cNvPr id="0" name=""/>
        <dsp:cNvSpPr/>
      </dsp:nvSpPr>
      <dsp:spPr>
        <a:xfrm rot="5400000">
          <a:off x="4093373" y="-90281"/>
          <a:ext cx="763700" cy="7305552"/>
        </a:xfrm>
        <a:prstGeom prst="round2Same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8016" tIns="11430" rIns="11430" bIns="11430" numCol="1" spcCol="1270" anchor="ctr" anchorCtr="0">
          <a:noAutofit/>
        </a:bodyPr>
        <a:lstStyle/>
        <a:p>
          <a:pPr marL="171450" lvl="1" indent="-171450" algn="l" defTabSz="800100">
            <a:lnSpc>
              <a:spcPct val="90000"/>
            </a:lnSpc>
            <a:spcBef>
              <a:spcPct val="0"/>
            </a:spcBef>
            <a:spcAft>
              <a:spcPct val="15000"/>
            </a:spcAft>
            <a:buChar char="••"/>
          </a:pPr>
          <a:r>
            <a:rPr lang="en-US" altLang="ja-JP" sz="1800" kern="1200">
              <a:latin typeface="新細明體" panose="02020500000000000000" pitchFamily="18" charset="-120"/>
              <a:ea typeface="新細明體" panose="02020500000000000000" pitchFamily="18" charset="-120"/>
            </a:rPr>
            <a:t>SRI </a:t>
          </a:r>
          <a:r>
            <a:rPr lang="ja-JP" altLang="en-US" sz="1800" kern="1200">
              <a:latin typeface="新細明體" panose="02020500000000000000" pitchFamily="18" charset="-120"/>
              <a:ea typeface="新細明體" panose="02020500000000000000" pitchFamily="18" charset="-120"/>
            </a:rPr>
            <a:t>實驗室設計了 </a:t>
          </a:r>
          <a:r>
            <a:rPr lang="en-US" altLang="ja-JP" sz="1800" kern="1200">
              <a:latin typeface="新細明體" panose="02020500000000000000" pitchFamily="18" charset="-120"/>
              <a:ea typeface="新細明體" panose="02020500000000000000" pitchFamily="18" charset="-120"/>
            </a:rPr>
            <a:t>Shakey </a:t>
          </a:r>
          <a:r>
            <a:rPr lang="ja-JP" altLang="en-US" sz="1800" kern="1200">
              <a:latin typeface="新細明體" panose="02020500000000000000" pitchFamily="18" charset="-120"/>
              <a:ea typeface="新細明體" panose="02020500000000000000" pitchFamily="18" charset="-120"/>
            </a:rPr>
            <a:t>機械人，可以利用視覺感測器完成抓取積木的動作，並具有行走能力</a:t>
          </a:r>
          <a:endParaRPr lang="zh-HK" altLang="en-US" sz="1800" kern="1200"/>
        </a:p>
      </dsp:txBody>
      <dsp:txXfrm rot="-5400000">
        <a:off x="822448" y="3217925"/>
        <a:ext cx="7268271" cy="689138"/>
      </dsp:txXfrm>
    </dsp:sp>
    <dsp:sp modelId="{3B591D9B-569F-4BBA-B895-34D2AAA791CD}">
      <dsp:nvSpPr>
        <dsp:cNvPr id="0" name=""/>
        <dsp:cNvSpPr/>
      </dsp:nvSpPr>
      <dsp:spPr>
        <a:xfrm rot="5400000">
          <a:off x="-176238" y="4415656"/>
          <a:ext cx="1174924" cy="822447"/>
        </a:xfrm>
        <a:prstGeom prst="chevron">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n-US" altLang="ja-JP" sz="1600" kern="1200">
              <a:latin typeface="新細明體" panose="02020500000000000000" pitchFamily="18" charset="-120"/>
              <a:ea typeface="新細明體" panose="02020500000000000000" pitchFamily="18" charset="-120"/>
            </a:rPr>
            <a:t>1979</a:t>
          </a:r>
          <a:endParaRPr lang="zh-HK" altLang="en-US" sz="1600" kern="1200"/>
        </a:p>
      </dsp:txBody>
      <dsp:txXfrm rot="-5400000">
        <a:off x="1" y="4650642"/>
        <a:ext cx="822447" cy="352477"/>
      </dsp:txXfrm>
    </dsp:sp>
    <dsp:sp modelId="{127251A5-572E-4F8D-86B2-F41B6A856DE8}">
      <dsp:nvSpPr>
        <dsp:cNvPr id="0" name=""/>
        <dsp:cNvSpPr/>
      </dsp:nvSpPr>
      <dsp:spPr>
        <a:xfrm rot="5400000">
          <a:off x="4093373" y="968492"/>
          <a:ext cx="763700" cy="7305552"/>
        </a:xfrm>
        <a:prstGeom prst="round2Same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8016" tIns="11430" rIns="11430" bIns="11430" numCol="1" spcCol="1270" anchor="ctr" anchorCtr="0">
          <a:noAutofit/>
        </a:bodyPr>
        <a:lstStyle/>
        <a:p>
          <a:pPr marL="171450" lvl="1" indent="-171450" algn="l" defTabSz="800100">
            <a:lnSpc>
              <a:spcPct val="90000"/>
            </a:lnSpc>
            <a:spcBef>
              <a:spcPct val="0"/>
            </a:spcBef>
            <a:spcAft>
              <a:spcPct val="15000"/>
            </a:spcAft>
            <a:buChar char="••"/>
          </a:pPr>
          <a:r>
            <a:rPr lang="en-US" altLang="ja-JP" sz="1800" kern="1200" dirty="0" err="1">
              <a:latin typeface="新細明體" panose="02020500000000000000" pitchFamily="18" charset="-120"/>
              <a:ea typeface="新細明體" panose="02020500000000000000" pitchFamily="18" charset="-120"/>
            </a:rPr>
            <a:t>Unimation</a:t>
          </a:r>
          <a:r>
            <a:rPr lang="en-US" altLang="ja-JP" sz="1800" kern="1200" dirty="0">
              <a:latin typeface="新細明體" panose="02020500000000000000" pitchFamily="18" charset="-120"/>
              <a:ea typeface="新細明體" panose="02020500000000000000" pitchFamily="18" charset="-120"/>
            </a:rPr>
            <a:t> </a:t>
          </a:r>
          <a:r>
            <a:rPr lang="ja-JP" altLang="en-US" sz="1800" kern="1200" dirty="0">
              <a:latin typeface="新細明體" panose="02020500000000000000" pitchFamily="18" charset="-120"/>
              <a:ea typeface="新細明體" panose="02020500000000000000" pitchFamily="18" charset="-120"/>
            </a:rPr>
            <a:t>公司推出了</a:t>
          </a:r>
          <a:r>
            <a:rPr lang="en-US" altLang="ja-JP" sz="1800" kern="1200" dirty="0">
              <a:latin typeface="新細明體" panose="02020500000000000000" pitchFamily="18" charset="-120"/>
              <a:ea typeface="新細明體" panose="02020500000000000000" pitchFamily="18" charset="-120"/>
            </a:rPr>
            <a:t>PUMA </a:t>
          </a:r>
          <a:r>
            <a:rPr lang="zh-HK" altLang="ja-JP" sz="1800" kern="1200" dirty="0">
              <a:latin typeface="新細明體" panose="02020500000000000000" pitchFamily="18" charset="-120"/>
              <a:ea typeface="新細明體" panose="02020500000000000000" pitchFamily="18" charset="-120"/>
            </a:rPr>
            <a:t>系</a:t>
          </a:r>
          <a:r>
            <a:rPr lang="ja-JP" altLang="en-US" sz="1800" kern="1200" dirty="0">
              <a:latin typeface="新細明體" panose="02020500000000000000" pitchFamily="18" charset="-120"/>
              <a:ea typeface="新細明體" panose="02020500000000000000" pitchFamily="18" charset="-120"/>
            </a:rPr>
            <a:t>列工業機械人，這是一款可</a:t>
          </a:r>
          <a:r>
            <a:rPr lang="zh-HK" altLang="en-US" sz="1800" kern="1200" dirty="0">
              <a:latin typeface="新細明體" panose="02020500000000000000" pitchFamily="18" charset="-120"/>
              <a:ea typeface="新細明體" panose="02020500000000000000" pitchFamily="18" charset="-120"/>
            </a:rPr>
            <a:t>編</a:t>
          </a:r>
          <a:r>
            <a:rPr lang="ja-JP" altLang="en-US" sz="1800" kern="1200" dirty="0">
              <a:latin typeface="新細明體" panose="02020500000000000000" pitchFamily="18" charset="-120"/>
              <a:ea typeface="新細明體" panose="02020500000000000000" pitchFamily="18" charset="-120"/>
            </a:rPr>
            <a:t>程的通用工業機械臂，具有可配置的視覺、觸覺和力覺感測器。 </a:t>
          </a:r>
          <a:r>
            <a:rPr lang="en-US" altLang="ja-JP" sz="1800" kern="1200" dirty="0">
              <a:latin typeface="新細明體" panose="02020500000000000000" pitchFamily="18" charset="-120"/>
              <a:ea typeface="新細明體" panose="02020500000000000000" pitchFamily="18" charset="-120"/>
            </a:rPr>
            <a:t>PUMA </a:t>
          </a:r>
          <a:r>
            <a:rPr lang="ja-JP" altLang="en-US" sz="1800" kern="1200" dirty="0">
              <a:latin typeface="新細明體" panose="02020500000000000000" pitchFamily="18" charset="-120"/>
              <a:ea typeface="新細明體" panose="02020500000000000000" pitchFamily="18" charset="-120"/>
            </a:rPr>
            <a:t>的推出標誌著工業機</a:t>
          </a:r>
          <a:r>
            <a:rPr lang="zh-TW" altLang="en-US" sz="1800" kern="1200" dirty="0">
              <a:latin typeface="新細明體" panose="02020500000000000000" pitchFamily="18" charset="-120"/>
              <a:ea typeface="新細明體" panose="02020500000000000000" pitchFamily="18" charset="-120"/>
            </a:rPr>
            <a:t>械</a:t>
          </a:r>
          <a:r>
            <a:rPr lang="ja-JP" altLang="en-US" sz="1800" kern="1200" dirty="0">
              <a:latin typeface="新細明體" panose="02020500000000000000" pitchFamily="18" charset="-120"/>
              <a:ea typeface="新細明體" panose="02020500000000000000" pitchFamily="18" charset="-120"/>
            </a:rPr>
            <a:t>人技術走向成熟 </a:t>
          </a:r>
          <a:endParaRPr lang="zh-HK" altLang="en-US" sz="1800" kern="1200" dirty="0"/>
        </a:p>
      </dsp:txBody>
      <dsp:txXfrm rot="-5400000">
        <a:off x="822448" y="4276699"/>
        <a:ext cx="7268271" cy="689138"/>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2381711-3172-4255-B03D-80CA32793312}">
      <dsp:nvSpPr>
        <dsp:cNvPr id="0" name=""/>
        <dsp:cNvSpPr/>
      </dsp:nvSpPr>
      <dsp:spPr>
        <a:xfrm>
          <a:off x="3161" y="1620201"/>
          <a:ext cx="3851284" cy="1900239"/>
        </a:xfrm>
        <a:prstGeom prst="chevron">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2012" tIns="30671" rIns="30671" bIns="30671" numCol="1" spcCol="1270" anchor="ctr" anchorCtr="0">
          <a:noAutofit/>
        </a:bodyPr>
        <a:lstStyle/>
        <a:p>
          <a:pPr lvl="0" algn="ctr" defTabSz="1022350">
            <a:lnSpc>
              <a:spcPct val="90000"/>
            </a:lnSpc>
            <a:spcBef>
              <a:spcPct val="0"/>
            </a:spcBef>
            <a:spcAft>
              <a:spcPct val="35000"/>
            </a:spcAft>
          </a:pPr>
          <a:r>
            <a:rPr lang="zh-CN" altLang="en-US" sz="2300" kern="1200" dirty="0"/>
            <a:t>主動和環境進行交互</a:t>
          </a:r>
          <a:endParaRPr lang="zh-HK" altLang="en-US" sz="2300" kern="1200" dirty="0"/>
        </a:p>
      </dsp:txBody>
      <dsp:txXfrm>
        <a:off x="953281" y="1620201"/>
        <a:ext cx="1951045" cy="1900239"/>
      </dsp:txXfrm>
    </dsp:sp>
    <dsp:sp modelId="{16FF3D74-DC88-442B-8F28-24EC51CDA0A6}">
      <dsp:nvSpPr>
        <dsp:cNvPr id="0" name=""/>
        <dsp:cNvSpPr/>
      </dsp:nvSpPr>
      <dsp:spPr>
        <a:xfrm>
          <a:off x="3469317" y="1620201"/>
          <a:ext cx="3851284" cy="1900239"/>
        </a:xfrm>
        <a:prstGeom prst="chevron">
          <a:avLst/>
        </a:prstGeom>
        <a:solidFill>
          <a:schemeClr val="accent5">
            <a:hueOff val="-3379271"/>
            <a:satOff val="-8710"/>
            <a:lumOff val="-588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2012" tIns="30671" rIns="30671" bIns="30671" numCol="1" spcCol="1270" anchor="ctr" anchorCtr="0">
          <a:noAutofit/>
        </a:bodyPr>
        <a:lstStyle/>
        <a:p>
          <a:pPr lvl="0" algn="ctr" defTabSz="1022350">
            <a:lnSpc>
              <a:spcPct val="90000"/>
            </a:lnSpc>
            <a:spcBef>
              <a:spcPct val="0"/>
            </a:spcBef>
            <a:spcAft>
              <a:spcPct val="35000"/>
            </a:spcAft>
          </a:pPr>
          <a:r>
            <a:rPr lang="zh-CN" altLang="en-US" sz="2300" kern="1200" dirty="0"/>
            <a:t>利用環境給出的反饋（獎勵或懲罰）學習行爲策略</a:t>
          </a:r>
          <a:endParaRPr lang="zh-HK" altLang="en-US" sz="2300" kern="1200" dirty="0"/>
        </a:p>
      </dsp:txBody>
      <dsp:txXfrm>
        <a:off x="4419437" y="1620201"/>
        <a:ext cx="1951045" cy="1900239"/>
      </dsp:txXfrm>
    </dsp:sp>
    <dsp:sp modelId="{2EA278F4-95EB-4A78-AF8F-A5DCF4BDC344}">
      <dsp:nvSpPr>
        <dsp:cNvPr id="0" name=""/>
        <dsp:cNvSpPr/>
      </dsp:nvSpPr>
      <dsp:spPr>
        <a:xfrm>
          <a:off x="6935473" y="1620201"/>
          <a:ext cx="3851284" cy="1900239"/>
        </a:xfrm>
        <a:prstGeom prst="chevron">
          <a:avLst/>
        </a:prstGeom>
        <a:solidFill>
          <a:schemeClr val="accent5">
            <a:hueOff val="-6758543"/>
            <a:satOff val="-17419"/>
            <a:lumOff val="-1176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2012" tIns="30671" rIns="30671" bIns="30671" numCol="1" spcCol="1270" anchor="ctr" anchorCtr="0">
          <a:noAutofit/>
        </a:bodyPr>
        <a:lstStyle/>
        <a:p>
          <a:pPr lvl="0" algn="ctr" defTabSz="1022350">
            <a:lnSpc>
              <a:spcPct val="90000"/>
            </a:lnSpc>
            <a:spcBef>
              <a:spcPct val="0"/>
            </a:spcBef>
            <a:spcAft>
              <a:spcPct val="35000"/>
            </a:spcAft>
          </a:pPr>
          <a:r>
            <a:rPr lang="zh-CN" altLang="en-US" sz="2300" kern="1200" dirty="0"/>
            <a:t>使得最終收益最大化</a:t>
          </a:r>
          <a:endParaRPr lang="zh-HK" altLang="en-US" sz="2300" kern="1200" dirty="0"/>
        </a:p>
      </dsp:txBody>
      <dsp:txXfrm>
        <a:off x="7885593" y="1620201"/>
        <a:ext cx="1951045" cy="1900239"/>
      </dsp:txXfrm>
    </dsp:sp>
  </dsp:spTree>
</dsp:drawing>
</file>

<file path=ppt/diagrams/layout1.xml><?xml version="1.0" encoding="utf-8"?>
<dgm:layoutDef xmlns:dgm="http://schemas.openxmlformats.org/drawingml/2006/diagram" xmlns:a="http://schemas.openxmlformats.org/drawingml/2006/main" uniqueId="urn:microsoft.com/office/officeart/2005/8/layout/hProcess3">
  <dgm:title val=""/>
  <dgm:desc val=""/>
  <dgm:catLst>
    <dgm:cat type="process" pri="6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chOrder="t">
    <dgm:varLst>
      <dgm:dir/>
      <dgm:animLvl val="lvl"/>
      <dgm:resizeHandles val="exact"/>
    </dgm:varLst>
    <dgm:alg type="composite"/>
    <dgm:shape xmlns:r="http://schemas.openxmlformats.org/officeDocument/2006/relationships" r:blip="">
      <dgm:adjLst/>
    </dgm:shape>
    <dgm:presOf/>
    <dgm:constrLst>
      <dgm:constr type="w" for="ch" forName="dummy" refType="w"/>
      <dgm:constr type="h" for="ch" forName="dummy" refType="h"/>
      <dgm:constr type="h" for="ch" forName="dummy" refType="w" refFor="ch" refForName="dummy" op="lte" fact="0.4"/>
      <dgm:constr type="ctrX" for="ch" forName="dummy" refType="w" fact="0.5"/>
      <dgm:constr type="ctrY" for="ch" forName="dummy" refType="h" fact="0.5"/>
      <dgm:constr type="w" for="ch" forName="linH" refType="w"/>
      <dgm:constr type="h" for="ch" forName="linH" refType="h"/>
      <dgm:constr type="ctrX" for="ch" forName="linH" refType="w" fact="0.5"/>
      <dgm:constr type="ctrY" for="ch" forName="linH" refType="h" fact="0.5"/>
      <dgm:constr type="userP" for="ch" forName="linH" refType="h" refFor="ch" refForName="dummy" fact="0.25"/>
      <dgm:constr type="userT" for="des" forName="parTx" refType="w" refFor="ch" refForName="dummy" fact="0.2"/>
    </dgm:constrLst>
    <dgm:ruleLst/>
    <dgm:layoutNode name="dummy">
      <dgm:alg type="sp"/>
      <dgm:shape xmlns:r="http://schemas.openxmlformats.org/officeDocument/2006/relationships" r:blip="">
        <dgm:adjLst/>
      </dgm:shape>
      <dgm:presOf/>
      <dgm:constrLst/>
      <dgm:ruleLst/>
    </dgm:layoutNode>
    <dgm:layoutNode name="linH">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primFontSz" for="des" forName="parTx" val="65"/>
        <dgm:constr type="primFontSz" for="des" forName="desTx" refType="primFontSz" refFor="des" refForName="parTx" op="equ"/>
        <dgm:constr type="h" for="des" forName="parTx" refType="primFontSz" refFor="des" refForName="parTx"/>
        <dgm:constr type="h" for="des" forName="desTx" refType="primFontSz" refFor="des" refForName="parTx" fact="0.5"/>
        <dgm:constr type="h" for="des" forName="parTx" op="equ"/>
        <dgm:constr type="h" for="des" forName="desTx" op="equ"/>
        <dgm:constr type="h" for="ch" forName="backgroundArrow" refType="primFontSz" refFor="des" refForName="parTx" fact="2"/>
        <dgm:constr type="h" for="ch" forName="backgroundArrow" refType="h" refFor="des" refForName="parTx" op="lte" fact="2"/>
        <dgm:constr type="h" for="ch" forName="backgroundArrow" refType="h" refFor="des" refForName="parTx" op="gte" fact="2"/>
        <dgm:constr type="h" for="des" forName="spVertical1" refType="primFontSz" refFor="des" refForName="parTx" fact="0.5"/>
        <dgm:constr type="h" for="des" forName="spVertical1" refType="h" refFor="des" refForName="parTx" op="lte" fact="0.5"/>
        <dgm:constr type="h" for="des" forName="spVertical1" refType="h" refFor="des" refForName="parTx" op="gte" fact="0.5"/>
        <dgm:constr type="h" for="des" forName="spVertical2" refType="primFontSz" refFor="des" refForName="parTx" fact="0.5"/>
        <dgm:constr type="h" for="des" forName="spVertical2" refType="h" refFor="des" refForName="parTx" op="lte" fact="0.5"/>
        <dgm:constr type="h" for="des" forName="spVertical2" refType="h" refFor="des" refForName="parTx" op="gte" fact="0.5"/>
        <dgm:constr type="h" for="des" forName="spVertical3" refType="primFontSz" refFor="des" refForName="parTx" fact="-0.4"/>
        <dgm:constr type="h" for="des" forName="spVertical3" refType="h" refFor="des" refForName="parTx" op="lte" fact="-0.4"/>
        <dgm:constr type="h" for="des" forName="spVertical3" refType="h" refFor="des" refForName="parTx" op="gte" fact="-0.4"/>
        <dgm:constr type="w" for="ch" forName="backgroundArrow" refType="w"/>
        <dgm:constr type="w" for="ch" forName="negArrow" refType="w" fact="-1"/>
        <dgm:constr type="w" for="ch" forName="linV" refType="w"/>
        <dgm:constr type="w" for="ch" forName="space" refType="w" refFor="ch" refForName="linV" fact="0.2"/>
        <dgm:constr type="w" for="ch" forName="padding1" refType="w" fact="0.08"/>
        <dgm:constr type="userP"/>
        <dgm:constr type="w" for="ch" forName="padding2" refType="userP"/>
      </dgm:constrLst>
      <dgm:ruleLst>
        <dgm:rule type="w" for="ch" forName="linV" val="0" fact="NaN" max="NaN"/>
        <dgm:rule type="primFontSz" for="des" forName="parTx" val="5" fact="NaN" max="NaN"/>
      </dgm:ruleLst>
      <dgm:layoutNode name="padding1">
        <dgm:alg type="sp"/>
        <dgm:shape xmlns:r="http://schemas.openxmlformats.org/officeDocument/2006/relationships" r:blip="">
          <dgm:adjLst/>
        </dgm:shape>
        <dgm:presOf/>
        <dgm:constrLst/>
        <dgm:ruleLst/>
      </dgm:layoutNode>
      <dgm:forEach name="Name4" axis="ch" ptType="node">
        <dgm:layoutNode name="linV">
          <dgm:alg type="lin">
            <dgm:param type="linDir" val="fromT"/>
          </dgm:alg>
          <dgm:shape xmlns:r="http://schemas.openxmlformats.org/officeDocument/2006/relationships" r:blip="">
            <dgm:adjLst/>
          </dgm:shape>
          <dgm:presOf/>
          <dgm:constrLst>
            <dgm:constr type="w" for="ch" forName="spVertical1" refType="w"/>
            <dgm:constr type="w" for="ch" forName="parTx" refType="w"/>
            <dgm:constr type="w" for="ch" forName="spVertical2" refType="w"/>
            <dgm:constr type="w" for="ch" forName="spVertical3" refType="w"/>
            <dgm:constr type="w" for="ch" forName="desTx" refType="w"/>
          </dgm:constrLst>
          <dgm:ruleLst/>
          <dgm:layoutNode name="spVertical1">
            <dgm:alg type="sp"/>
            <dgm:shape xmlns:r="http://schemas.openxmlformats.org/officeDocument/2006/relationships" r:blip="">
              <dgm:adjLst/>
            </dgm:shape>
            <dgm:presOf/>
            <dgm:constrLst/>
            <dgm:ruleLst/>
          </dgm:layoutNode>
          <dgm:layoutNode name="parTx" styleLbl="revTx">
            <dgm:varLst>
              <dgm:chMax val="0"/>
              <dgm:chPref val="0"/>
              <dgm:bulletEnabled val="1"/>
            </dgm:varLst>
            <dgm:choose name="Name5">
              <dgm:if name="Name6" axis="root des" ptType="all node" func="maxDepth" op="gt" val="1">
                <dgm:alg type="tx">
                  <dgm:param type="parTxLTRAlign" val="l"/>
                  <dgm:param type="parTxRTLAlign" val="r"/>
                </dgm:alg>
              </dgm:if>
              <dgm:else name="Name7">
                <dgm:alg type="tx">
                  <dgm:param type="parTxLTRAlign" val="ctr"/>
                  <dgm:param type="parTxRTLAlign" val="ctr"/>
                </dgm:alg>
              </dgm:else>
            </dgm:choose>
            <dgm:shape xmlns:r="http://schemas.openxmlformats.org/officeDocument/2006/relationships" type="rect" r:blip="">
              <dgm:adjLst/>
            </dgm:shape>
            <dgm:presOf axis="self" ptType="node"/>
            <dgm:choose name="Name8">
              <dgm:if name="Name9" func="var" arg="dir" op="equ" val="norm">
                <dgm:constrLst>
                  <dgm:constr type="userT"/>
                  <dgm:constr type="h" refType="userT" op="lte"/>
                  <dgm:constr type="tMarg" refType="primFontSz" fact="0.8"/>
                  <dgm:constr type="bMarg" refType="tMarg"/>
                  <dgm:constr type="lMarg"/>
                  <dgm:constr type="rMarg"/>
                </dgm:constrLst>
              </dgm:if>
              <dgm:else name="Name10">
                <dgm:constrLst>
                  <dgm:constr type="userT"/>
                  <dgm:constr type="h" refType="userT" op="lte"/>
                  <dgm:constr type="tMarg" refType="primFontSz" fact="0.8"/>
                  <dgm:constr type="bMarg" refType="tMarg"/>
                  <dgm:constr type="lMarg"/>
                  <dgm:constr type="rMarg"/>
                </dgm:constrLst>
              </dgm:else>
            </dgm:choose>
            <dgm:ruleLst>
              <dgm:rule type="h" val="INF" fact="NaN" max="NaN"/>
            </dgm:ruleLst>
          </dgm:layoutNode>
          <dgm:layoutNode name="spVertical2">
            <dgm:alg type="sp"/>
            <dgm:shape xmlns:r="http://schemas.openxmlformats.org/officeDocument/2006/relationships" r:blip="">
              <dgm:adjLst/>
            </dgm:shape>
            <dgm:presOf/>
            <dgm:constrLst/>
            <dgm:ruleLst/>
          </dgm:layoutNode>
          <dgm:layoutNode name="spVertical3">
            <dgm:alg type="sp"/>
            <dgm:shape xmlns:r="http://schemas.openxmlformats.org/officeDocument/2006/relationships" r:blip="">
              <dgm:adjLst/>
            </dgm:shape>
            <dgm:presOf/>
            <dgm:constrLst/>
            <dgm:ruleLst/>
          </dgm:layoutNode>
          <dgm:choose name="Name11">
            <dgm:if name="Name12" axis="ch" ptType="node" func="cnt" op="gte" val="1">
              <dgm:layoutNode name="desTx" styleLbl="revTx">
                <dgm:varLst>
                  <dgm:bulletEnabled val="1"/>
                </dgm:varLst>
                <dgm:alg type="tx">
                  <dgm:param type="stBulletLvl" val="1"/>
                </dgm:alg>
                <dgm:shape xmlns:r="http://schemas.openxmlformats.org/officeDocument/2006/relationships" type="rect" r:blip="">
                  <dgm:adjLst/>
                </dgm:shape>
                <dgm:presOf axis="des" ptType="node"/>
                <dgm:constrLst>
                  <dgm:constr type="tMarg"/>
                  <dgm:constr type="bMarg"/>
                  <dgm:constr type="rMarg"/>
                  <dgm:constr type="lMarg"/>
                </dgm:constrLst>
                <dgm:ruleLst>
                  <dgm:rule type="h" val="INF" fact="NaN" max="NaN"/>
                </dgm:ruleLst>
              </dgm:layoutNode>
            </dgm:if>
            <dgm:else name="Name13"/>
          </dgm:choose>
        </dgm:layoutNode>
        <dgm:forEach name="Name14" axis="followSib" ptType="sibTrans" cnt="1">
          <dgm:layoutNode name="space">
            <dgm:alg type="sp"/>
            <dgm:shape xmlns:r="http://schemas.openxmlformats.org/officeDocument/2006/relationships" r:blip="">
              <dgm:adjLst/>
            </dgm:shape>
            <dgm:presOf/>
            <dgm:constrLst/>
            <dgm:ruleLst/>
          </dgm:layoutNode>
        </dgm:forEach>
      </dgm:forEach>
      <dgm:layoutNode name="padding2">
        <dgm:alg type="sp"/>
        <dgm:shape xmlns:r="http://schemas.openxmlformats.org/officeDocument/2006/relationships" r:blip="">
          <dgm:adjLst/>
        </dgm:shape>
        <dgm:presOf/>
        <dgm:constrLst/>
        <dgm:ruleLst/>
      </dgm:layoutNode>
      <dgm:layoutNode name="negArrow">
        <dgm:alg type="sp"/>
        <dgm:shape xmlns:r="http://schemas.openxmlformats.org/officeDocument/2006/relationships" r:blip="">
          <dgm:adjLst/>
        </dgm:shape>
        <dgm:presOf/>
        <dgm:constrLst/>
        <dgm:ruleLst/>
      </dgm:layoutNode>
      <dgm:layoutNode name="backgroundArrow" styleLbl="node1">
        <dgm:alg type="sp"/>
        <dgm:choose name="Name15">
          <dgm:if name="Name16" func="var" arg="dir" op="equ" val="norm">
            <dgm:shape xmlns:r="http://schemas.openxmlformats.org/officeDocument/2006/relationships" type="rightArrow" r:blip="">
              <dgm:adjLst/>
            </dgm:shape>
          </dgm:if>
          <dgm:else name="Name17">
            <dgm:shape xmlns:r="http://schemas.openxmlformats.org/officeDocument/2006/relationships" type="leftArrow" r:blip="">
              <dgm:adjLst/>
            </dgm:shape>
          </dgm:else>
        </dgm:choose>
        <dgm:presOf/>
        <dgm:constrLst/>
        <dgm:ruleLst/>
      </dgm:layoutNode>
    </dgm:layoutNode>
  </dgm:layoutNode>
</dgm:layoutDef>
</file>

<file path=ppt/diagrams/layout2.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標題投影片">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58822CC8-4EA7-423F-8005-F31CC8AEF365}"/>
              </a:ext>
            </a:extLst>
          </p:cNvPr>
          <p:cNvSpPr>
            <a:spLocks noGrp="1"/>
          </p:cNvSpPr>
          <p:nvPr>
            <p:ph type="ctrTitle"/>
          </p:nvPr>
        </p:nvSpPr>
        <p:spPr>
          <a:xfrm>
            <a:off x="1524000" y="1122363"/>
            <a:ext cx="9144000" cy="2387600"/>
          </a:xfrm>
        </p:spPr>
        <p:txBody>
          <a:bodyPr anchor="b"/>
          <a:lstStyle>
            <a:lvl1pPr algn="ctr">
              <a:defRPr sz="6000"/>
            </a:lvl1pPr>
          </a:lstStyle>
          <a:p>
            <a:r>
              <a:rPr lang="zh-TW" altLang="en-US"/>
              <a:t>按一下以編輯母片標題樣式</a:t>
            </a:r>
            <a:endParaRPr lang="zh-HK" altLang="en-US"/>
          </a:p>
        </p:txBody>
      </p:sp>
      <p:sp>
        <p:nvSpPr>
          <p:cNvPr id="3" name="副標題 2">
            <a:extLst>
              <a:ext uri="{FF2B5EF4-FFF2-40B4-BE49-F238E27FC236}">
                <a16:creationId xmlns:a16="http://schemas.microsoft.com/office/drawing/2014/main" id="{64B9025F-5C0A-4DDC-A705-12B4EDB54C6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TW" altLang="en-US"/>
              <a:t>按一下以編輯母片子標題樣式</a:t>
            </a:r>
            <a:endParaRPr lang="zh-HK" altLang="en-US"/>
          </a:p>
        </p:txBody>
      </p:sp>
      <p:sp>
        <p:nvSpPr>
          <p:cNvPr id="4" name="日期版面配置區 3">
            <a:extLst>
              <a:ext uri="{FF2B5EF4-FFF2-40B4-BE49-F238E27FC236}">
                <a16:creationId xmlns:a16="http://schemas.microsoft.com/office/drawing/2014/main" id="{2587BE83-BF0B-42F9-BBE5-AA08E846DC6B}"/>
              </a:ext>
            </a:extLst>
          </p:cNvPr>
          <p:cNvSpPr>
            <a:spLocks noGrp="1"/>
          </p:cNvSpPr>
          <p:nvPr>
            <p:ph type="dt" sz="half" idx="10"/>
          </p:nvPr>
        </p:nvSpPr>
        <p:spPr/>
        <p:txBody>
          <a:bodyPr/>
          <a:lstStyle/>
          <a:p>
            <a:fld id="{8262A92C-3DD6-4D28-BA90-423F0C949F16}" type="datetime1">
              <a:rPr lang="en-US" smtClean="0"/>
              <a:t>11/17/2021</a:t>
            </a:fld>
            <a:endParaRPr lang="en-US" dirty="0"/>
          </a:p>
        </p:txBody>
      </p:sp>
      <p:sp>
        <p:nvSpPr>
          <p:cNvPr id="5" name="頁尾版面配置區 4">
            <a:extLst>
              <a:ext uri="{FF2B5EF4-FFF2-40B4-BE49-F238E27FC236}">
                <a16:creationId xmlns:a16="http://schemas.microsoft.com/office/drawing/2014/main" id="{84772C4F-EE9F-4597-87DB-3FD8B965DD26}"/>
              </a:ext>
            </a:extLst>
          </p:cNvPr>
          <p:cNvSpPr>
            <a:spLocks noGrp="1"/>
          </p:cNvSpPr>
          <p:nvPr>
            <p:ph type="ftr" sz="quarter" idx="11"/>
          </p:nvPr>
        </p:nvSpPr>
        <p:spPr/>
        <p:txBody>
          <a:bodyPr/>
          <a:lstStyle/>
          <a:p>
            <a:endParaRPr lang="en-US" dirty="0"/>
          </a:p>
        </p:txBody>
      </p:sp>
      <p:sp>
        <p:nvSpPr>
          <p:cNvPr id="6" name="投影片編號版面配置區 5">
            <a:extLst>
              <a:ext uri="{FF2B5EF4-FFF2-40B4-BE49-F238E27FC236}">
                <a16:creationId xmlns:a16="http://schemas.microsoft.com/office/drawing/2014/main" id="{F51918AE-19A1-4109-8D21-D6E55A572CB2}"/>
              </a:ext>
            </a:extLst>
          </p:cNvPr>
          <p:cNvSpPr>
            <a:spLocks noGrp="1"/>
          </p:cNvSpPr>
          <p:nvPr>
            <p:ph type="sldNum" sz="quarter" idx="12"/>
          </p:nvPr>
        </p:nvSpPr>
        <p:spPr/>
        <p:txBody>
          <a:bodyPr/>
          <a:lstStyle/>
          <a:p>
            <a:fld id="{E20EFF4B-E35B-4DE6-97A9-05E54E649A15}" type="slidenum">
              <a:rPr lang="en-US" smtClean="0"/>
              <a:pPr/>
              <a:t>‹#›</a:t>
            </a:fld>
            <a:endParaRPr lang="en-US" dirty="0"/>
          </a:p>
        </p:txBody>
      </p:sp>
    </p:spTree>
    <p:extLst>
      <p:ext uri="{BB962C8B-B14F-4D97-AF65-F5344CB8AC3E}">
        <p14:creationId xmlns:p14="http://schemas.microsoft.com/office/powerpoint/2010/main" val="847628803"/>
      </p:ext>
    </p:extLst>
  </p:cSld>
  <p:clrMapOvr>
    <a:masterClrMapping/>
  </p:clrMapOvr>
  <p:hf sldNum="0"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FB02A6AB-8841-47A6-9A0A-9AD03E30FC2D}"/>
              </a:ext>
            </a:extLst>
          </p:cNvPr>
          <p:cNvSpPr>
            <a:spLocks noGrp="1"/>
          </p:cNvSpPr>
          <p:nvPr>
            <p:ph type="title"/>
          </p:nvPr>
        </p:nvSpPr>
        <p:spPr/>
        <p:txBody>
          <a:bodyPr/>
          <a:lstStyle/>
          <a:p>
            <a:r>
              <a:rPr lang="zh-TW" altLang="en-US"/>
              <a:t>按一下以編輯母片標題樣式</a:t>
            </a:r>
            <a:endParaRPr lang="zh-HK" altLang="en-US"/>
          </a:p>
        </p:txBody>
      </p:sp>
      <p:sp>
        <p:nvSpPr>
          <p:cNvPr id="3" name="直排文字版面配置區 2">
            <a:extLst>
              <a:ext uri="{FF2B5EF4-FFF2-40B4-BE49-F238E27FC236}">
                <a16:creationId xmlns:a16="http://schemas.microsoft.com/office/drawing/2014/main" id="{3115131D-5AA3-4663-87AF-0D63401068ED}"/>
              </a:ext>
            </a:extLst>
          </p:cNvPr>
          <p:cNvSpPr>
            <a:spLocks noGrp="1"/>
          </p:cNvSpPr>
          <p:nvPr>
            <p:ph type="body" orient="vert" idx="1"/>
          </p:nvPr>
        </p:nvSpPr>
        <p:spPr/>
        <p:txBody>
          <a:bodyPr vert="eaVert"/>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zh-HK" altLang="en-US"/>
          </a:p>
        </p:txBody>
      </p:sp>
      <p:sp>
        <p:nvSpPr>
          <p:cNvPr id="4" name="日期版面配置區 3">
            <a:extLst>
              <a:ext uri="{FF2B5EF4-FFF2-40B4-BE49-F238E27FC236}">
                <a16:creationId xmlns:a16="http://schemas.microsoft.com/office/drawing/2014/main" id="{6F072A77-6E87-4D64-A2EC-8D4CAA2FEB06}"/>
              </a:ext>
            </a:extLst>
          </p:cNvPr>
          <p:cNvSpPr>
            <a:spLocks noGrp="1"/>
          </p:cNvSpPr>
          <p:nvPr>
            <p:ph type="dt" sz="half" idx="10"/>
          </p:nvPr>
        </p:nvSpPr>
        <p:spPr/>
        <p:txBody>
          <a:bodyPr/>
          <a:lstStyle/>
          <a:p>
            <a:fld id="{8262A92C-3DD6-4D28-BA90-423F0C949F16}" type="datetime1">
              <a:rPr lang="en-US" smtClean="0"/>
              <a:t>11/17/2021</a:t>
            </a:fld>
            <a:endParaRPr lang="en-US" dirty="0"/>
          </a:p>
        </p:txBody>
      </p:sp>
      <p:sp>
        <p:nvSpPr>
          <p:cNvPr id="5" name="頁尾版面配置區 4">
            <a:extLst>
              <a:ext uri="{FF2B5EF4-FFF2-40B4-BE49-F238E27FC236}">
                <a16:creationId xmlns:a16="http://schemas.microsoft.com/office/drawing/2014/main" id="{74492B67-84A0-4D79-B3C2-10CADFEED699}"/>
              </a:ext>
            </a:extLst>
          </p:cNvPr>
          <p:cNvSpPr>
            <a:spLocks noGrp="1"/>
          </p:cNvSpPr>
          <p:nvPr>
            <p:ph type="ftr" sz="quarter" idx="11"/>
          </p:nvPr>
        </p:nvSpPr>
        <p:spPr/>
        <p:txBody>
          <a:bodyPr/>
          <a:lstStyle/>
          <a:p>
            <a:endParaRPr lang="en-US" dirty="0"/>
          </a:p>
        </p:txBody>
      </p:sp>
      <p:sp>
        <p:nvSpPr>
          <p:cNvPr id="6" name="投影片編號版面配置區 5">
            <a:extLst>
              <a:ext uri="{FF2B5EF4-FFF2-40B4-BE49-F238E27FC236}">
                <a16:creationId xmlns:a16="http://schemas.microsoft.com/office/drawing/2014/main" id="{22CB13DF-8C87-4242-9100-11E961D1DADE}"/>
              </a:ext>
            </a:extLst>
          </p:cNvPr>
          <p:cNvSpPr>
            <a:spLocks noGrp="1"/>
          </p:cNvSpPr>
          <p:nvPr>
            <p:ph type="sldNum" sz="quarter" idx="12"/>
          </p:nvPr>
        </p:nvSpPr>
        <p:spPr/>
        <p:txBody>
          <a:bodyPr/>
          <a:lstStyle/>
          <a:p>
            <a:fld id="{E20EFF4B-E35B-4DE6-97A9-05E54E649A15}" type="slidenum">
              <a:rPr lang="en-US" smtClean="0"/>
              <a:pPr/>
              <a:t>‹#›</a:t>
            </a:fld>
            <a:endParaRPr lang="en-US" dirty="0"/>
          </a:p>
        </p:txBody>
      </p:sp>
    </p:spTree>
    <p:extLst>
      <p:ext uri="{BB962C8B-B14F-4D97-AF65-F5344CB8AC3E}">
        <p14:creationId xmlns:p14="http://schemas.microsoft.com/office/powerpoint/2010/main" val="2996426548"/>
      </p:ext>
    </p:extLst>
  </p:cSld>
  <p:clrMapOvr>
    <a:masterClrMapping/>
  </p:clrMapOvr>
  <p:hf sldNum="0"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直排標題 1">
            <a:extLst>
              <a:ext uri="{FF2B5EF4-FFF2-40B4-BE49-F238E27FC236}">
                <a16:creationId xmlns:a16="http://schemas.microsoft.com/office/drawing/2014/main" id="{7FA9C603-8740-48EA-B322-813CBE143D19}"/>
              </a:ext>
            </a:extLst>
          </p:cNvPr>
          <p:cNvSpPr>
            <a:spLocks noGrp="1"/>
          </p:cNvSpPr>
          <p:nvPr>
            <p:ph type="title" orient="vert"/>
          </p:nvPr>
        </p:nvSpPr>
        <p:spPr>
          <a:xfrm>
            <a:off x="8724900" y="365125"/>
            <a:ext cx="2628900" cy="5811838"/>
          </a:xfrm>
        </p:spPr>
        <p:txBody>
          <a:bodyPr vert="eaVert"/>
          <a:lstStyle/>
          <a:p>
            <a:r>
              <a:rPr lang="zh-TW" altLang="en-US"/>
              <a:t>按一下以編輯母片標題樣式</a:t>
            </a:r>
            <a:endParaRPr lang="zh-HK" altLang="en-US"/>
          </a:p>
        </p:txBody>
      </p:sp>
      <p:sp>
        <p:nvSpPr>
          <p:cNvPr id="3" name="直排文字版面配置區 2">
            <a:extLst>
              <a:ext uri="{FF2B5EF4-FFF2-40B4-BE49-F238E27FC236}">
                <a16:creationId xmlns:a16="http://schemas.microsoft.com/office/drawing/2014/main" id="{6A37B4A7-3DD1-407A-9949-54A71CA6B205}"/>
              </a:ext>
            </a:extLst>
          </p:cNvPr>
          <p:cNvSpPr>
            <a:spLocks noGrp="1"/>
          </p:cNvSpPr>
          <p:nvPr>
            <p:ph type="body" orient="vert" idx="1"/>
          </p:nvPr>
        </p:nvSpPr>
        <p:spPr>
          <a:xfrm>
            <a:off x="838200" y="365125"/>
            <a:ext cx="7734300" cy="5811838"/>
          </a:xfrm>
        </p:spPr>
        <p:txBody>
          <a:bodyPr vert="eaVert"/>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zh-HK" altLang="en-US"/>
          </a:p>
        </p:txBody>
      </p:sp>
      <p:sp>
        <p:nvSpPr>
          <p:cNvPr id="4" name="日期版面配置區 3">
            <a:extLst>
              <a:ext uri="{FF2B5EF4-FFF2-40B4-BE49-F238E27FC236}">
                <a16:creationId xmlns:a16="http://schemas.microsoft.com/office/drawing/2014/main" id="{CD087C49-13A5-472B-8837-F6E44A8CA093}"/>
              </a:ext>
            </a:extLst>
          </p:cNvPr>
          <p:cNvSpPr>
            <a:spLocks noGrp="1"/>
          </p:cNvSpPr>
          <p:nvPr>
            <p:ph type="dt" sz="half" idx="10"/>
          </p:nvPr>
        </p:nvSpPr>
        <p:spPr/>
        <p:txBody>
          <a:bodyPr/>
          <a:lstStyle/>
          <a:p>
            <a:fld id="{8262A92C-3DD6-4D28-BA90-423F0C949F16}" type="datetime1">
              <a:rPr lang="en-US" smtClean="0"/>
              <a:t>11/17/2021</a:t>
            </a:fld>
            <a:endParaRPr lang="en-US" dirty="0"/>
          </a:p>
        </p:txBody>
      </p:sp>
      <p:sp>
        <p:nvSpPr>
          <p:cNvPr id="5" name="頁尾版面配置區 4">
            <a:extLst>
              <a:ext uri="{FF2B5EF4-FFF2-40B4-BE49-F238E27FC236}">
                <a16:creationId xmlns:a16="http://schemas.microsoft.com/office/drawing/2014/main" id="{9465938E-F161-4756-94F9-1E1B53B23AAE}"/>
              </a:ext>
            </a:extLst>
          </p:cNvPr>
          <p:cNvSpPr>
            <a:spLocks noGrp="1"/>
          </p:cNvSpPr>
          <p:nvPr>
            <p:ph type="ftr" sz="quarter" idx="11"/>
          </p:nvPr>
        </p:nvSpPr>
        <p:spPr/>
        <p:txBody>
          <a:bodyPr/>
          <a:lstStyle/>
          <a:p>
            <a:endParaRPr lang="en-US" dirty="0"/>
          </a:p>
        </p:txBody>
      </p:sp>
      <p:sp>
        <p:nvSpPr>
          <p:cNvPr id="6" name="投影片編號版面配置區 5">
            <a:extLst>
              <a:ext uri="{FF2B5EF4-FFF2-40B4-BE49-F238E27FC236}">
                <a16:creationId xmlns:a16="http://schemas.microsoft.com/office/drawing/2014/main" id="{BCF6DBDB-9479-484E-9F88-4FA5597D4B27}"/>
              </a:ext>
            </a:extLst>
          </p:cNvPr>
          <p:cNvSpPr>
            <a:spLocks noGrp="1"/>
          </p:cNvSpPr>
          <p:nvPr>
            <p:ph type="sldNum" sz="quarter" idx="12"/>
          </p:nvPr>
        </p:nvSpPr>
        <p:spPr/>
        <p:txBody>
          <a:bodyPr/>
          <a:lstStyle/>
          <a:p>
            <a:fld id="{E20EFF4B-E35B-4DE6-97A9-05E54E649A15}" type="slidenum">
              <a:rPr lang="en-US" smtClean="0"/>
              <a:pPr/>
              <a:t>‹#›</a:t>
            </a:fld>
            <a:endParaRPr lang="en-US" dirty="0"/>
          </a:p>
        </p:txBody>
      </p:sp>
    </p:spTree>
    <p:extLst>
      <p:ext uri="{BB962C8B-B14F-4D97-AF65-F5344CB8AC3E}">
        <p14:creationId xmlns:p14="http://schemas.microsoft.com/office/powerpoint/2010/main" val="445089668"/>
      </p:ext>
    </p:extLst>
  </p:cSld>
  <p:clrMapOvr>
    <a:masterClrMapping/>
  </p:clrMapOvr>
  <p:hf sldNum="0"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標題及內容">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B01E8982-0822-481D-8BA6-547FA7E80642}"/>
              </a:ext>
            </a:extLst>
          </p:cNvPr>
          <p:cNvSpPr>
            <a:spLocks noGrp="1"/>
          </p:cNvSpPr>
          <p:nvPr>
            <p:ph type="title"/>
          </p:nvPr>
        </p:nvSpPr>
        <p:spPr/>
        <p:txBody>
          <a:bodyPr/>
          <a:lstStyle/>
          <a:p>
            <a:r>
              <a:rPr lang="zh-TW" altLang="en-US"/>
              <a:t>按一下以編輯母片標題樣式</a:t>
            </a:r>
            <a:endParaRPr lang="zh-HK" altLang="en-US"/>
          </a:p>
        </p:txBody>
      </p:sp>
      <p:sp>
        <p:nvSpPr>
          <p:cNvPr id="3" name="內容版面配置區 2">
            <a:extLst>
              <a:ext uri="{FF2B5EF4-FFF2-40B4-BE49-F238E27FC236}">
                <a16:creationId xmlns:a16="http://schemas.microsoft.com/office/drawing/2014/main" id="{FA77CE00-D1CC-4B57-B5C7-A46D63CD71A5}"/>
              </a:ext>
            </a:extLst>
          </p:cNvPr>
          <p:cNvSpPr>
            <a:spLocks noGrp="1"/>
          </p:cNvSpPr>
          <p:nvPr>
            <p:ph idx="1"/>
          </p:nvPr>
        </p:nvSpPr>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zh-HK" altLang="en-US"/>
          </a:p>
        </p:txBody>
      </p:sp>
      <p:sp>
        <p:nvSpPr>
          <p:cNvPr id="4" name="日期版面配置區 3">
            <a:extLst>
              <a:ext uri="{FF2B5EF4-FFF2-40B4-BE49-F238E27FC236}">
                <a16:creationId xmlns:a16="http://schemas.microsoft.com/office/drawing/2014/main" id="{B2D64D25-F47E-4A0A-AC7F-62773EF7C4BB}"/>
              </a:ext>
            </a:extLst>
          </p:cNvPr>
          <p:cNvSpPr>
            <a:spLocks noGrp="1"/>
          </p:cNvSpPr>
          <p:nvPr>
            <p:ph type="dt" sz="half" idx="10"/>
          </p:nvPr>
        </p:nvSpPr>
        <p:spPr/>
        <p:txBody>
          <a:bodyPr/>
          <a:lstStyle/>
          <a:p>
            <a:fld id="{8262A92C-3DD6-4D28-BA90-423F0C949F16}" type="datetime1">
              <a:rPr lang="en-US" smtClean="0"/>
              <a:t>11/17/2021</a:t>
            </a:fld>
            <a:endParaRPr lang="en-US" dirty="0"/>
          </a:p>
        </p:txBody>
      </p:sp>
      <p:sp>
        <p:nvSpPr>
          <p:cNvPr id="5" name="頁尾版面配置區 4">
            <a:extLst>
              <a:ext uri="{FF2B5EF4-FFF2-40B4-BE49-F238E27FC236}">
                <a16:creationId xmlns:a16="http://schemas.microsoft.com/office/drawing/2014/main" id="{5C673D13-A4CA-4C51-8EF8-37799D403408}"/>
              </a:ext>
            </a:extLst>
          </p:cNvPr>
          <p:cNvSpPr>
            <a:spLocks noGrp="1"/>
          </p:cNvSpPr>
          <p:nvPr>
            <p:ph type="ftr" sz="quarter" idx="11"/>
          </p:nvPr>
        </p:nvSpPr>
        <p:spPr/>
        <p:txBody>
          <a:bodyPr/>
          <a:lstStyle/>
          <a:p>
            <a:endParaRPr lang="en-US" dirty="0"/>
          </a:p>
        </p:txBody>
      </p:sp>
      <p:sp>
        <p:nvSpPr>
          <p:cNvPr id="6" name="投影片編號版面配置區 5">
            <a:extLst>
              <a:ext uri="{FF2B5EF4-FFF2-40B4-BE49-F238E27FC236}">
                <a16:creationId xmlns:a16="http://schemas.microsoft.com/office/drawing/2014/main" id="{743179BC-0DCE-4CDD-A5AD-4D897DCBF818}"/>
              </a:ext>
            </a:extLst>
          </p:cNvPr>
          <p:cNvSpPr>
            <a:spLocks noGrp="1"/>
          </p:cNvSpPr>
          <p:nvPr>
            <p:ph type="sldNum" sz="quarter" idx="12"/>
          </p:nvPr>
        </p:nvSpPr>
        <p:spPr/>
        <p:txBody>
          <a:bodyPr/>
          <a:lstStyle/>
          <a:p>
            <a:fld id="{E20EFF4B-E35B-4DE6-97A9-05E54E649A15}" type="slidenum">
              <a:rPr lang="en-US" smtClean="0"/>
              <a:pPr/>
              <a:t>‹#›</a:t>
            </a:fld>
            <a:endParaRPr lang="en-US" dirty="0"/>
          </a:p>
        </p:txBody>
      </p:sp>
    </p:spTree>
    <p:extLst>
      <p:ext uri="{BB962C8B-B14F-4D97-AF65-F5344CB8AC3E}">
        <p14:creationId xmlns:p14="http://schemas.microsoft.com/office/powerpoint/2010/main" val="632850803"/>
      </p:ext>
    </p:extLst>
  </p:cSld>
  <p:clrMapOvr>
    <a:masterClrMapping/>
  </p:clrMapOvr>
  <p:hf sldNum="0"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章節標題">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2CB3DC38-4515-46DF-92FA-AF905A3F7E34}"/>
              </a:ext>
            </a:extLst>
          </p:cNvPr>
          <p:cNvSpPr>
            <a:spLocks noGrp="1"/>
          </p:cNvSpPr>
          <p:nvPr>
            <p:ph type="title"/>
          </p:nvPr>
        </p:nvSpPr>
        <p:spPr>
          <a:xfrm>
            <a:off x="831850" y="1709738"/>
            <a:ext cx="10515600" cy="2852737"/>
          </a:xfrm>
        </p:spPr>
        <p:txBody>
          <a:bodyPr anchor="b"/>
          <a:lstStyle>
            <a:lvl1pPr>
              <a:defRPr sz="6000"/>
            </a:lvl1pPr>
          </a:lstStyle>
          <a:p>
            <a:r>
              <a:rPr lang="zh-TW" altLang="en-US"/>
              <a:t>按一下以編輯母片標題樣式</a:t>
            </a:r>
            <a:endParaRPr lang="zh-HK" altLang="en-US"/>
          </a:p>
        </p:txBody>
      </p:sp>
      <p:sp>
        <p:nvSpPr>
          <p:cNvPr id="3" name="文字版面配置區 2">
            <a:extLst>
              <a:ext uri="{FF2B5EF4-FFF2-40B4-BE49-F238E27FC236}">
                <a16:creationId xmlns:a16="http://schemas.microsoft.com/office/drawing/2014/main" id="{7269C5B9-44AB-433E-A643-F32EE781A260}"/>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TW" altLang="en-US"/>
              <a:t>按一下以編輯母片文字樣式</a:t>
            </a:r>
          </a:p>
        </p:txBody>
      </p:sp>
      <p:sp>
        <p:nvSpPr>
          <p:cNvPr id="4" name="日期版面配置區 3">
            <a:extLst>
              <a:ext uri="{FF2B5EF4-FFF2-40B4-BE49-F238E27FC236}">
                <a16:creationId xmlns:a16="http://schemas.microsoft.com/office/drawing/2014/main" id="{5980AF83-C44F-492E-82CA-187754727A06}"/>
              </a:ext>
            </a:extLst>
          </p:cNvPr>
          <p:cNvSpPr>
            <a:spLocks noGrp="1"/>
          </p:cNvSpPr>
          <p:nvPr>
            <p:ph type="dt" sz="half" idx="10"/>
          </p:nvPr>
        </p:nvSpPr>
        <p:spPr/>
        <p:txBody>
          <a:bodyPr/>
          <a:lstStyle/>
          <a:p>
            <a:fld id="{8262A92C-3DD6-4D28-BA90-423F0C949F16}" type="datetime1">
              <a:rPr lang="en-US" smtClean="0"/>
              <a:t>11/17/2021</a:t>
            </a:fld>
            <a:endParaRPr lang="en-US" dirty="0"/>
          </a:p>
        </p:txBody>
      </p:sp>
      <p:sp>
        <p:nvSpPr>
          <p:cNvPr id="5" name="頁尾版面配置區 4">
            <a:extLst>
              <a:ext uri="{FF2B5EF4-FFF2-40B4-BE49-F238E27FC236}">
                <a16:creationId xmlns:a16="http://schemas.microsoft.com/office/drawing/2014/main" id="{25B96E27-D021-43B3-B694-C39DF8384F61}"/>
              </a:ext>
            </a:extLst>
          </p:cNvPr>
          <p:cNvSpPr>
            <a:spLocks noGrp="1"/>
          </p:cNvSpPr>
          <p:nvPr>
            <p:ph type="ftr" sz="quarter" idx="11"/>
          </p:nvPr>
        </p:nvSpPr>
        <p:spPr/>
        <p:txBody>
          <a:bodyPr/>
          <a:lstStyle/>
          <a:p>
            <a:endParaRPr lang="en-US" dirty="0"/>
          </a:p>
        </p:txBody>
      </p:sp>
      <p:sp>
        <p:nvSpPr>
          <p:cNvPr id="6" name="投影片編號版面配置區 5">
            <a:extLst>
              <a:ext uri="{FF2B5EF4-FFF2-40B4-BE49-F238E27FC236}">
                <a16:creationId xmlns:a16="http://schemas.microsoft.com/office/drawing/2014/main" id="{1F8AB379-242C-4200-A662-37F6965CD409}"/>
              </a:ext>
            </a:extLst>
          </p:cNvPr>
          <p:cNvSpPr>
            <a:spLocks noGrp="1"/>
          </p:cNvSpPr>
          <p:nvPr>
            <p:ph type="sldNum" sz="quarter" idx="12"/>
          </p:nvPr>
        </p:nvSpPr>
        <p:spPr/>
        <p:txBody>
          <a:bodyPr/>
          <a:lstStyle/>
          <a:p>
            <a:fld id="{E20EFF4B-E35B-4DE6-97A9-05E54E649A15}" type="slidenum">
              <a:rPr lang="en-US" smtClean="0"/>
              <a:pPr/>
              <a:t>‹#›</a:t>
            </a:fld>
            <a:endParaRPr lang="en-US" dirty="0"/>
          </a:p>
        </p:txBody>
      </p:sp>
    </p:spTree>
    <p:extLst>
      <p:ext uri="{BB962C8B-B14F-4D97-AF65-F5344CB8AC3E}">
        <p14:creationId xmlns:p14="http://schemas.microsoft.com/office/powerpoint/2010/main" val="3975235722"/>
      </p:ext>
    </p:extLst>
  </p:cSld>
  <p:clrMapOvr>
    <a:masterClrMapping/>
  </p:clrMapOvr>
  <p:hf sldNum="0"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兩個內容">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D6F108EB-C50B-4551-AE40-7522B7082EEA}"/>
              </a:ext>
            </a:extLst>
          </p:cNvPr>
          <p:cNvSpPr>
            <a:spLocks noGrp="1"/>
          </p:cNvSpPr>
          <p:nvPr>
            <p:ph type="title"/>
          </p:nvPr>
        </p:nvSpPr>
        <p:spPr/>
        <p:txBody>
          <a:bodyPr/>
          <a:lstStyle/>
          <a:p>
            <a:r>
              <a:rPr lang="zh-TW" altLang="en-US"/>
              <a:t>按一下以編輯母片標題樣式</a:t>
            </a:r>
            <a:endParaRPr lang="zh-HK" altLang="en-US"/>
          </a:p>
        </p:txBody>
      </p:sp>
      <p:sp>
        <p:nvSpPr>
          <p:cNvPr id="3" name="內容版面配置區 2">
            <a:extLst>
              <a:ext uri="{FF2B5EF4-FFF2-40B4-BE49-F238E27FC236}">
                <a16:creationId xmlns:a16="http://schemas.microsoft.com/office/drawing/2014/main" id="{9BE4AC97-CAD4-4233-8033-8EB0D5206A23}"/>
              </a:ext>
            </a:extLst>
          </p:cNvPr>
          <p:cNvSpPr>
            <a:spLocks noGrp="1"/>
          </p:cNvSpPr>
          <p:nvPr>
            <p:ph sz="half" idx="1"/>
          </p:nvPr>
        </p:nvSpPr>
        <p:spPr>
          <a:xfrm>
            <a:off x="838200" y="1825625"/>
            <a:ext cx="5181600" cy="4351338"/>
          </a:xfrm>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zh-HK" altLang="en-US"/>
          </a:p>
        </p:txBody>
      </p:sp>
      <p:sp>
        <p:nvSpPr>
          <p:cNvPr id="4" name="內容版面配置區 3">
            <a:extLst>
              <a:ext uri="{FF2B5EF4-FFF2-40B4-BE49-F238E27FC236}">
                <a16:creationId xmlns:a16="http://schemas.microsoft.com/office/drawing/2014/main" id="{9BD1D550-6D41-480E-9D36-FCFB597DEDC3}"/>
              </a:ext>
            </a:extLst>
          </p:cNvPr>
          <p:cNvSpPr>
            <a:spLocks noGrp="1"/>
          </p:cNvSpPr>
          <p:nvPr>
            <p:ph sz="half" idx="2"/>
          </p:nvPr>
        </p:nvSpPr>
        <p:spPr>
          <a:xfrm>
            <a:off x="6172200" y="1825625"/>
            <a:ext cx="5181600" cy="4351338"/>
          </a:xfrm>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zh-HK" altLang="en-US"/>
          </a:p>
        </p:txBody>
      </p:sp>
      <p:sp>
        <p:nvSpPr>
          <p:cNvPr id="5" name="日期版面配置區 4">
            <a:extLst>
              <a:ext uri="{FF2B5EF4-FFF2-40B4-BE49-F238E27FC236}">
                <a16:creationId xmlns:a16="http://schemas.microsoft.com/office/drawing/2014/main" id="{561BE80F-6E3A-4F7C-B8CC-A49185744FB5}"/>
              </a:ext>
            </a:extLst>
          </p:cNvPr>
          <p:cNvSpPr>
            <a:spLocks noGrp="1"/>
          </p:cNvSpPr>
          <p:nvPr>
            <p:ph type="dt" sz="half" idx="10"/>
          </p:nvPr>
        </p:nvSpPr>
        <p:spPr/>
        <p:txBody>
          <a:bodyPr/>
          <a:lstStyle/>
          <a:p>
            <a:fld id="{8262A92C-3DD6-4D28-BA90-423F0C949F16}" type="datetime1">
              <a:rPr lang="en-US" smtClean="0"/>
              <a:t>11/17/2021</a:t>
            </a:fld>
            <a:endParaRPr lang="en-US" dirty="0"/>
          </a:p>
        </p:txBody>
      </p:sp>
      <p:sp>
        <p:nvSpPr>
          <p:cNvPr id="6" name="頁尾版面配置區 5">
            <a:extLst>
              <a:ext uri="{FF2B5EF4-FFF2-40B4-BE49-F238E27FC236}">
                <a16:creationId xmlns:a16="http://schemas.microsoft.com/office/drawing/2014/main" id="{A030DF74-C34A-4FFA-A364-DC37B807B510}"/>
              </a:ext>
            </a:extLst>
          </p:cNvPr>
          <p:cNvSpPr>
            <a:spLocks noGrp="1"/>
          </p:cNvSpPr>
          <p:nvPr>
            <p:ph type="ftr" sz="quarter" idx="11"/>
          </p:nvPr>
        </p:nvSpPr>
        <p:spPr/>
        <p:txBody>
          <a:bodyPr/>
          <a:lstStyle/>
          <a:p>
            <a:endParaRPr lang="en-US" dirty="0"/>
          </a:p>
        </p:txBody>
      </p:sp>
      <p:sp>
        <p:nvSpPr>
          <p:cNvPr id="7" name="投影片編號版面配置區 6">
            <a:extLst>
              <a:ext uri="{FF2B5EF4-FFF2-40B4-BE49-F238E27FC236}">
                <a16:creationId xmlns:a16="http://schemas.microsoft.com/office/drawing/2014/main" id="{7AED4F8B-3CBB-4710-A4A2-38D65A936959}"/>
              </a:ext>
            </a:extLst>
          </p:cNvPr>
          <p:cNvSpPr>
            <a:spLocks noGrp="1"/>
          </p:cNvSpPr>
          <p:nvPr>
            <p:ph type="sldNum" sz="quarter" idx="12"/>
          </p:nvPr>
        </p:nvSpPr>
        <p:spPr/>
        <p:txBody>
          <a:bodyPr/>
          <a:lstStyle/>
          <a:p>
            <a:fld id="{E20EFF4B-E35B-4DE6-97A9-05E54E649A15}" type="slidenum">
              <a:rPr lang="en-US" smtClean="0"/>
              <a:pPr/>
              <a:t>‹#›</a:t>
            </a:fld>
            <a:endParaRPr lang="en-US" dirty="0"/>
          </a:p>
        </p:txBody>
      </p:sp>
    </p:spTree>
    <p:extLst>
      <p:ext uri="{BB962C8B-B14F-4D97-AF65-F5344CB8AC3E}">
        <p14:creationId xmlns:p14="http://schemas.microsoft.com/office/powerpoint/2010/main" val="2432910435"/>
      </p:ext>
    </p:extLst>
  </p:cSld>
  <p:clrMapOvr>
    <a:masterClrMapping/>
  </p:clrMapOvr>
  <p:hf sldNum="0"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67A57C56-D2FD-4F25-9FBB-A3300555571F}"/>
              </a:ext>
            </a:extLst>
          </p:cNvPr>
          <p:cNvSpPr>
            <a:spLocks noGrp="1"/>
          </p:cNvSpPr>
          <p:nvPr>
            <p:ph type="title"/>
          </p:nvPr>
        </p:nvSpPr>
        <p:spPr>
          <a:xfrm>
            <a:off x="839788" y="365125"/>
            <a:ext cx="10515600" cy="1325563"/>
          </a:xfrm>
        </p:spPr>
        <p:txBody>
          <a:bodyPr/>
          <a:lstStyle/>
          <a:p>
            <a:r>
              <a:rPr lang="zh-TW" altLang="en-US"/>
              <a:t>按一下以編輯母片標題樣式</a:t>
            </a:r>
            <a:endParaRPr lang="zh-HK" altLang="en-US"/>
          </a:p>
        </p:txBody>
      </p:sp>
      <p:sp>
        <p:nvSpPr>
          <p:cNvPr id="3" name="文字版面配置區 2">
            <a:extLst>
              <a:ext uri="{FF2B5EF4-FFF2-40B4-BE49-F238E27FC236}">
                <a16:creationId xmlns:a16="http://schemas.microsoft.com/office/drawing/2014/main" id="{5E0043FC-52A1-4F90-8BA0-68D495C30DF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按一下以編輯母片文字樣式</a:t>
            </a:r>
          </a:p>
        </p:txBody>
      </p:sp>
      <p:sp>
        <p:nvSpPr>
          <p:cNvPr id="4" name="內容版面配置區 3">
            <a:extLst>
              <a:ext uri="{FF2B5EF4-FFF2-40B4-BE49-F238E27FC236}">
                <a16:creationId xmlns:a16="http://schemas.microsoft.com/office/drawing/2014/main" id="{32C68395-6884-4F41-93D7-C5F7AE71ECE8}"/>
              </a:ext>
            </a:extLst>
          </p:cNvPr>
          <p:cNvSpPr>
            <a:spLocks noGrp="1"/>
          </p:cNvSpPr>
          <p:nvPr>
            <p:ph sz="half" idx="2"/>
          </p:nvPr>
        </p:nvSpPr>
        <p:spPr>
          <a:xfrm>
            <a:off x="839788" y="2505075"/>
            <a:ext cx="5157787" cy="3684588"/>
          </a:xfrm>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zh-HK" altLang="en-US"/>
          </a:p>
        </p:txBody>
      </p:sp>
      <p:sp>
        <p:nvSpPr>
          <p:cNvPr id="5" name="文字版面配置區 4">
            <a:extLst>
              <a:ext uri="{FF2B5EF4-FFF2-40B4-BE49-F238E27FC236}">
                <a16:creationId xmlns:a16="http://schemas.microsoft.com/office/drawing/2014/main" id="{F7E2D9CD-1B8C-47BA-84A9-612F2388A09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按一下以編輯母片文字樣式</a:t>
            </a:r>
          </a:p>
        </p:txBody>
      </p:sp>
      <p:sp>
        <p:nvSpPr>
          <p:cNvPr id="6" name="內容版面配置區 5">
            <a:extLst>
              <a:ext uri="{FF2B5EF4-FFF2-40B4-BE49-F238E27FC236}">
                <a16:creationId xmlns:a16="http://schemas.microsoft.com/office/drawing/2014/main" id="{9CEC137E-81CF-4D78-8377-77BEFB20EDC1}"/>
              </a:ext>
            </a:extLst>
          </p:cNvPr>
          <p:cNvSpPr>
            <a:spLocks noGrp="1"/>
          </p:cNvSpPr>
          <p:nvPr>
            <p:ph sz="quarter" idx="4"/>
          </p:nvPr>
        </p:nvSpPr>
        <p:spPr>
          <a:xfrm>
            <a:off x="6172200" y="2505075"/>
            <a:ext cx="5183188" cy="3684588"/>
          </a:xfrm>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zh-HK" altLang="en-US"/>
          </a:p>
        </p:txBody>
      </p:sp>
      <p:sp>
        <p:nvSpPr>
          <p:cNvPr id="7" name="日期版面配置區 6">
            <a:extLst>
              <a:ext uri="{FF2B5EF4-FFF2-40B4-BE49-F238E27FC236}">
                <a16:creationId xmlns:a16="http://schemas.microsoft.com/office/drawing/2014/main" id="{6288CDB0-5376-4588-9DEA-3967440D80B0}"/>
              </a:ext>
            </a:extLst>
          </p:cNvPr>
          <p:cNvSpPr>
            <a:spLocks noGrp="1"/>
          </p:cNvSpPr>
          <p:nvPr>
            <p:ph type="dt" sz="half" idx="10"/>
          </p:nvPr>
        </p:nvSpPr>
        <p:spPr/>
        <p:txBody>
          <a:bodyPr/>
          <a:lstStyle/>
          <a:p>
            <a:fld id="{8262A92C-3DD6-4D28-BA90-423F0C949F16}" type="datetime1">
              <a:rPr lang="en-US" smtClean="0"/>
              <a:t>11/17/2021</a:t>
            </a:fld>
            <a:endParaRPr lang="en-US" dirty="0"/>
          </a:p>
        </p:txBody>
      </p:sp>
      <p:sp>
        <p:nvSpPr>
          <p:cNvPr id="8" name="頁尾版面配置區 7">
            <a:extLst>
              <a:ext uri="{FF2B5EF4-FFF2-40B4-BE49-F238E27FC236}">
                <a16:creationId xmlns:a16="http://schemas.microsoft.com/office/drawing/2014/main" id="{65CF7DB5-9FC8-4F27-B400-5190FB7D9885}"/>
              </a:ext>
            </a:extLst>
          </p:cNvPr>
          <p:cNvSpPr>
            <a:spLocks noGrp="1"/>
          </p:cNvSpPr>
          <p:nvPr>
            <p:ph type="ftr" sz="quarter" idx="11"/>
          </p:nvPr>
        </p:nvSpPr>
        <p:spPr/>
        <p:txBody>
          <a:bodyPr/>
          <a:lstStyle/>
          <a:p>
            <a:endParaRPr lang="en-US" dirty="0"/>
          </a:p>
        </p:txBody>
      </p:sp>
      <p:sp>
        <p:nvSpPr>
          <p:cNvPr id="9" name="投影片編號版面配置區 8">
            <a:extLst>
              <a:ext uri="{FF2B5EF4-FFF2-40B4-BE49-F238E27FC236}">
                <a16:creationId xmlns:a16="http://schemas.microsoft.com/office/drawing/2014/main" id="{0262DE4C-07D2-435A-BFC0-26E45F5D9386}"/>
              </a:ext>
            </a:extLst>
          </p:cNvPr>
          <p:cNvSpPr>
            <a:spLocks noGrp="1"/>
          </p:cNvSpPr>
          <p:nvPr>
            <p:ph type="sldNum" sz="quarter" idx="12"/>
          </p:nvPr>
        </p:nvSpPr>
        <p:spPr/>
        <p:txBody>
          <a:bodyPr/>
          <a:lstStyle/>
          <a:p>
            <a:fld id="{E20EFF4B-E35B-4DE6-97A9-05E54E649A15}" type="slidenum">
              <a:rPr lang="en-US" smtClean="0"/>
              <a:pPr/>
              <a:t>‹#›</a:t>
            </a:fld>
            <a:endParaRPr lang="en-US" dirty="0"/>
          </a:p>
        </p:txBody>
      </p:sp>
    </p:spTree>
    <p:extLst>
      <p:ext uri="{BB962C8B-B14F-4D97-AF65-F5344CB8AC3E}">
        <p14:creationId xmlns:p14="http://schemas.microsoft.com/office/powerpoint/2010/main" val="778704518"/>
      </p:ext>
    </p:extLst>
  </p:cSld>
  <p:clrMapOvr>
    <a:masterClrMapping/>
  </p:clrMapOvr>
  <p:hf sldNum="0"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0B02AD5A-CA89-441F-9ACE-F74CAAE9D292}"/>
              </a:ext>
            </a:extLst>
          </p:cNvPr>
          <p:cNvSpPr>
            <a:spLocks noGrp="1"/>
          </p:cNvSpPr>
          <p:nvPr>
            <p:ph type="title"/>
          </p:nvPr>
        </p:nvSpPr>
        <p:spPr/>
        <p:txBody>
          <a:bodyPr/>
          <a:lstStyle/>
          <a:p>
            <a:r>
              <a:rPr lang="zh-TW" altLang="en-US"/>
              <a:t>按一下以編輯母片標題樣式</a:t>
            </a:r>
            <a:endParaRPr lang="zh-HK" altLang="en-US"/>
          </a:p>
        </p:txBody>
      </p:sp>
      <p:sp>
        <p:nvSpPr>
          <p:cNvPr id="3" name="日期版面配置區 2">
            <a:extLst>
              <a:ext uri="{FF2B5EF4-FFF2-40B4-BE49-F238E27FC236}">
                <a16:creationId xmlns:a16="http://schemas.microsoft.com/office/drawing/2014/main" id="{A29ADBBB-DF7D-4A27-9B38-90D9267B87CD}"/>
              </a:ext>
            </a:extLst>
          </p:cNvPr>
          <p:cNvSpPr>
            <a:spLocks noGrp="1"/>
          </p:cNvSpPr>
          <p:nvPr>
            <p:ph type="dt" sz="half" idx="10"/>
          </p:nvPr>
        </p:nvSpPr>
        <p:spPr/>
        <p:txBody>
          <a:bodyPr/>
          <a:lstStyle/>
          <a:p>
            <a:fld id="{8262A92C-3DD6-4D28-BA90-423F0C949F16}" type="datetime1">
              <a:rPr lang="en-US" smtClean="0"/>
              <a:t>11/17/2021</a:t>
            </a:fld>
            <a:endParaRPr lang="en-US" dirty="0"/>
          </a:p>
        </p:txBody>
      </p:sp>
      <p:sp>
        <p:nvSpPr>
          <p:cNvPr id="4" name="頁尾版面配置區 3">
            <a:extLst>
              <a:ext uri="{FF2B5EF4-FFF2-40B4-BE49-F238E27FC236}">
                <a16:creationId xmlns:a16="http://schemas.microsoft.com/office/drawing/2014/main" id="{5A390B5F-5F0A-4B57-AC71-E884BD387FA8}"/>
              </a:ext>
            </a:extLst>
          </p:cNvPr>
          <p:cNvSpPr>
            <a:spLocks noGrp="1"/>
          </p:cNvSpPr>
          <p:nvPr>
            <p:ph type="ftr" sz="quarter" idx="11"/>
          </p:nvPr>
        </p:nvSpPr>
        <p:spPr/>
        <p:txBody>
          <a:bodyPr/>
          <a:lstStyle/>
          <a:p>
            <a:endParaRPr lang="en-US" dirty="0"/>
          </a:p>
        </p:txBody>
      </p:sp>
      <p:sp>
        <p:nvSpPr>
          <p:cNvPr id="5" name="投影片編號版面配置區 4">
            <a:extLst>
              <a:ext uri="{FF2B5EF4-FFF2-40B4-BE49-F238E27FC236}">
                <a16:creationId xmlns:a16="http://schemas.microsoft.com/office/drawing/2014/main" id="{D1931701-0881-4B9B-B070-97EFDFB899B3}"/>
              </a:ext>
            </a:extLst>
          </p:cNvPr>
          <p:cNvSpPr>
            <a:spLocks noGrp="1"/>
          </p:cNvSpPr>
          <p:nvPr>
            <p:ph type="sldNum" sz="quarter" idx="12"/>
          </p:nvPr>
        </p:nvSpPr>
        <p:spPr/>
        <p:txBody>
          <a:bodyPr/>
          <a:lstStyle/>
          <a:p>
            <a:fld id="{E20EFF4B-E35B-4DE6-97A9-05E54E649A15}" type="slidenum">
              <a:rPr lang="en-US" smtClean="0"/>
              <a:pPr/>
              <a:t>‹#›</a:t>
            </a:fld>
            <a:endParaRPr lang="en-US" dirty="0"/>
          </a:p>
        </p:txBody>
      </p:sp>
    </p:spTree>
    <p:extLst>
      <p:ext uri="{BB962C8B-B14F-4D97-AF65-F5344CB8AC3E}">
        <p14:creationId xmlns:p14="http://schemas.microsoft.com/office/powerpoint/2010/main" val="1599138152"/>
      </p:ext>
    </p:extLst>
  </p:cSld>
  <p:clrMapOvr>
    <a:masterClrMapping/>
  </p:clrMapOvr>
  <p:hf sldNum="0"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版面配置區 1">
            <a:extLst>
              <a:ext uri="{FF2B5EF4-FFF2-40B4-BE49-F238E27FC236}">
                <a16:creationId xmlns:a16="http://schemas.microsoft.com/office/drawing/2014/main" id="{7D3958FF-9CFE-417F-B5A8-4260AA8C942A}"/>
              </a:ext>
            </a:extLst>
          </p:cNvPr>
          <p:cNvSpPr>
            <a:spLocks noGrp="1"/>
          </p:cNvSpPr>
          <p:nvPr>
            <p:ph type="dt" sz="half" idx="10"/>
          </p:nvPr>
        </p:nvSpPr>
        <p:spPr/>
        <p:txBody>
          <a:bodyPr/>
          <a:lstStyle/>
          <a:p>
            <a:fld id="{8262A92C-3DD6-4D28-BA90-423F0C949F16}" type="datetime1">
              <a:rPr lang="en-US" smtClean="0"/>
              <a:t>11/17/2021</a:t>
            </a:fld>
            <a:endParaRPr lang="en-US" dirty="0"/>
          </a:p>
        </p:txBody>
      </p:sp>
      <p:sp>
        <p:nvSpPr>
          <p:cNvPr id="3" name="頁尾版面配置區 2">
            <a:extLst>
              <a:ext uri="{FF2B5EF4-FFF2-40B4-BE49-F238E27FC236}">
                <a16:creationId xmlns:a16="http://schemas.microsoft.com/office/drawing/2014/main" id="{5369AD23-D309-4B20-B992-87EC0C883CA5}"/>
              </a:ext>
            </a:extLst>
          </p:cNvPr>
          <p:cNvSpPr>
            <a:spLocks noGrp="1"/>
          </p:cNvSpPr>
          <p:nvPr>
            <p:ph type="ftr" sz="quarter" idx="11"/>
          </p:nvPr>
        </p:nvSpPr>
        <p:spPr/>
        <p:txBody>
          <a:bodyPr/>
          <a:lstStyle/>
          <a:p>
            <a:endParaRPr lang="en-US" dirty="0"/>
          </a:p>
        </p:txBody>
      </p:sp>
      <p:sp>
        <p:nvSpPr>
          <p:cNvPr id="4" name="投影片編號版面配置區 3">
            <a:extLst>
              <a:ext uri="{FF2B5EF4-FFF2-40B4-BE49-F238E27FC236}">
                <a16:creationId xmlns:a16="http://schemas.microsoft.com/office/drawing/2014/main" id="{69F588EC-9305-4A20-8765-1DE5D21556D2}"/>
              </a:ext>
            </a:extLst>
          </p:cNvPr>
          <p:cNvSpPr>
            <a:spLocks noGrp="1"/>
          </p:cNvSpPr>
          <p:nvPr>
            <p:ph type="sldNum" sz="quarter" idx="12"/>
          </p:nvPr>
        </p:nvSpPr>
        <p:spPr/>
        <p:txBody>
          <a:bodyPr/>
          <a:lstStyle/>
          <a:p>
            <a:fld id="{E20EFF4B-E35B-4DE6-97A9-05E54E649A15}" type="slidenum">
              <a:rPr lang="en-US" smtClean="0"/>
              <a:pPr/>
              <a:t>‹#›</a:t>
            </a:fld>
            <a:endParaRPr lang="en-US" dirty="0"/>
          </a:p>
        </p:txBody>
      </p:sp>
    </p:spTree>
    <p:extLst>
      <p:ext uri="{BB962C8B-B14F-4D97-AF65-F5344CB8AC3E}">
        <p14:creationId xmlns:p14="http://schemas.microsoft.com/office/powerpoint/2010/main" val="2952232739"/>
      </p:ext>
    </p:extLst>
  </p:cSld>
  <p:clrMapOvr>
    <a:masterClrMapping/>
  </p:clrMapOvr>
  <p:hf sldNum="0"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含輔助字幕的內容">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4B39F3BE-2351-4A2A-B690-5D44176B701F}"/>
              </a:ext>
            </a:extLst>
          </p:cNvPr>
          <p:cNvSpPr>
            <a:spLocks noGrp="1"/>
          </p:cNvSpPr>
          <p:nvPr>
            <p:ph type="title"/>
          </p:nvPr>
        </p:nvSpPr>
        <p:spPr>
          <a:xfrm>
            <a:off x="839788" y="457200"/>
            <a:ext cx="3932237" cy="1600200"/>
          </a:xfrm>
        </p:spPr>
        <p:txBody>
          <a:bodyPr anchor="b"/>
          <a:lstStyle>
            <a:lvl1pPr>
              <a:defRPr sz="3200"/>
            </a:lvl1pPr>
          </a:lstStyle>
          <a:p>
            <a:r>
              <a:rPr lang="zh-TW" altLang="en-US"/>
              <a:t>按一下以編輯母片標題樣式</a:t>
            </a:r>
            <a:endParaRPr lang="zh-HK" altLang="en-US"/>
          </a:p>
        </p:txBody>
      </p:sp>
      <p:sp>
        <p:nvSpPr>
          <p:cNvPr id="3" name="內容版面配置區 2">
            <a:extLst>
              <a:ext uri="{FF2B5EF4-FFF2-40B4-BE49-F238E27FC236}">
                <a16:creationId xmlns:a16="http://schemas.microsoft.com/office/drawing/2014/main" id="{14F1996D-BA06-4F2F-83EA-B7D536885A7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zh-HK" altLang="en-US"/>
          </a:p>
        </p:txBody>
      </p:sp>
      <p:sp>
        <p:nvSpPr>
          <p:cNvPr id="4" name="文字版面配置區 3">
            <a:extLst>
              <a:ext uri="{FF2B5EF4-FFF2-40B4-BE49-F238E27FC236}">
                <a16:creationId xmlns:a16="http://schemas.microsoft.com/office/drawing/2014/main" id="{F9EB0BFF-1001-466A-A5BA-521882F4C97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TW" altLang="en-US"/>
              <a:t>按一下以編輯母片文字樣式</a:t>
            </a:r>
          </a:p>
        </p:txBody>
      </p:sp>
      <p:sp>
        <p:nvSpPr>
          <p:cNvPr id="5" name="日期版面配置區 4">
            <a:extLst>
              <a:ext uri="{FF2B5EF4-FFF2-40B4-BE49-F238E27FC236}">
                <a16:creationId xmlns:a16="http://schemas.microsoft.com/office/drawing/2014/main" id="{FC9C49F2-2E8E-4439-9B0B-4BFE4D77DE9D}"/>
              </a:ext>
            </a:extLst>
          </p:cNvPr>
          <p:cNvSpPr>
            <a:spLocks noGrp="1"/>
          </p:cNvSpPr>
          <p:nvPr>
            <p:ph type="dt" sz="half" idx="10"/>
          </p:nvPr>
        </p:nvSpPr>
        <p:spPr/>
        <p:txBody>
          <a:bodyPr/>
          <a:lstStyle/>
          <a:p>
            <a:fld id="{8262A92C-3DD6-4D28-BA90-423F0C949F16}" type="datetime1">
              <a:rPr lang="en-US" smtClean="0"/>
              <a:t>11/17/2021</a:t>
            </a:fld>
            <a:endParaRPr lang="en-US" dirty="0"/>
          </a:p>
        </p:txBody>
      </p:sp>
      <p:sp>
        <p:nvSpPr>
          <p:cNvPr id="6" name="頁尾版面配置區 5">
            <a:extLst>
              <a:ext uri="{FF2B5EF4-FFF2-40B4-BE49-F238E27FC236}">
                <a16:creationId xmlns:a16="http://schemas.microsoft.com/office/drawing/2014/main" id="{0A1ECF45-390C-497B-9AF5-ACB66D5DC2F7}"/>
              </a:ext>
            </a:extLst>
          </p:cNvPr>
          <p:cNvSpPr>
            <a:spLocks noGrp="1"/>
          </p:cNvSpPr>
          <p:nvPr>
            <p:ph type="ftr" sz="quarter" idx="11"/>
          </p:nvPr>
        </p:nvSpPr>
        <p:spPr/>
        <p:txBody>
          <a:bodyPr/>
          <a:lstStyle/>
          <a:p>
            <a:endParaRPr lang="en-US" dirty="0"/>
          </a:p>
        </p:txBody>
      </p:sp>
      <p:sp>
        <p:nvSpPr>
          <p:cNvPr id="7" name="投影片編號版面配置區 6">
            <a:extLst>
              <a:ext uri="{FF2B5EF4-FFF2-40B4-BE49-F238E27FC236}">
                <a16:creationId xmlns:a16="http://schemas.microsoft.com/office/drawing/2014/main" id="{73A7F09C-664A-4DFA-A1D8-4207FC67326D}"/>
              </a:ext>
            </a:extLst>
          </p:cNvPr>
          <p:cNvSpPr>
            <a:spLocks noGrp="1"/>
          </p:cNvSpPr>
          <p:nvPr>
            <p:ph type="sldNum" sz="quarter" idx="12"/>
          </p:nvPr>
        </p:nvSpPr>
        <p:spPr/>
        <p:txBody>
          <a:bodyPr/>
          <a:lstStyle/>
          <a:p>
            <a:fld id="{E20EFF4B-E35B-4DE6-97A9-05E54E649A15}" type="slidenum">
              <a:rPr lang="en-US" smtClean="0"/>
              <a:pPr/>
              <a:t>‹#›</a:t>
            </a:fld>
            <a:endParaRPr lang="en-US" dirty="0"/>
          </a:p>
        </p:txBody>
      </p:sp>
    </p:spTree>
    <p:extLst>
      <p:ext uri="{BB962C8B-B14F-4D97-AF65-F5344CB8AC3E}">
        <p14:creationId xmlns:p14="http://schemas.microsoft.com/office/powerpoint/2010/main" val="406083577"/>
      </p:ext>
    </p:extLst>
  </p:cSld>
  <p:clrMapOvr>
    <a:masterClrMapping/>
  </p:clrMapOvr>
  <p:hf sldNum="0"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含輔助字幕的圖片">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4B56970C-CFB7-4AAD-ACF1-FA3CF05E092E}"/>
              </a:ext>
            </a:extLst>
          </p:cNvPr>
          <p:cNvSpPr>
            <a:spLocks noGrp="1"/>
          </p:cNvSpPr>
          <p:nvPr>
            <p:ph type="title"/>
          </p:nvPr>
        </p:nvSpPr>
        <p:spPr>
          <a:xfrm>
            <a:off x="839788" y="457200"/>
            <a:ext cx="3932237" cy="1600200"/>
          </a:xfrm>
        </p:spPr>
        <p:txBody>
          <a:bodyPr anchor="b"/>
          <a:lstStyle>
            <a:lvl1pPr>
              <a:defRPr sz="3200"/>
            </a:lvl1pPr>
          </a:lstStyle>
          <a:p>
            <a:r>
              <a:rPr lang="zh-TW" altLang="en-US"/>
              <a:t>按一下以編輯母片標題樣式</a:t>
            </a:r>
            <a:endParaRPr lang="zh-HK" altLang="en-US"/>
          </a:p>
        </p:txBody>
      </p:sp>
      <p:sp>
        <p:nvSpPr>
          <p:cNvPr id="3" name="圖片版面配置區 2">
            <a:extLst>
              <a:ext uri="{FF2B5EF4-FFF2-40B4-BE49-F238E27FC236}">
                <a16:creationId xmlns:a16="http://schemas.microsoft.com/office/drawing/2014/main" id="{F228031F-3A07-4B05-9E79-533C5DD8274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HK" altLang="en-US"/>
          </a:p>
        </p:txBody>
      </p:sp>
      <p:sp>
        <p:nvSpPr>
          <p:cNvPr id="4" name="文字版面配置區 3">
            <a:extLst>
              <a:ext uri="{FF2B5EF4-FFF2-40B4-BE49-F238E27FC236}">
                <a16:creationId xmlns:a16="http://schemas.microsoft.com/office/drawing/2014/main" id="{DB653A63-8E49-489C-BC5E-0E49B2E6AD5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TW" altLang="en-US"/>
              <a:t>按一下以編輯母片文字樣式</a:t>
            </a:r>
          </a:p>
        </p:txBody>
      </p:sp>
      <p:sp>
        <p:nvSpPr>
          <p:cNvPr id="5" name="日期版面配置區 4">
            <a:extLst>
              <a:ext uri="{FF2B5EF4-FFF2-40B4-BE49-F238E27FC236}">
                <a16:creationId xmlns:a16="http://schemas.microsoft.com/office/drawing/2014/main" id="{B82EBBC9-48EA-4F40-B4B0-C2D8A3736563}"/>
              </a:ext>
            </a:extLst>
          </p:cNvPr>
          <p:cNvSpPr>
            <a:spLocks noGrp="1"/>
          </p:cNvSpPr>
          <p:nvPr>
            <p:ph type="dt" sz="half" idx="10"/>
          </p:nvPr>
        </p:nvSpPr>
        <p:spPr/>
        <p:txBody>
          <a:bodyPr/>
          <a:lstStyle/>
          <a:p>
            <a:fld id="{8262A92C-3DD6-4D28-BA90-423F0C949F16}" type="datetime1">
              <a:rPr lang="en-US" smtClean="0"/>
              <a:t>11/17/2021</a:t>
            </a:fld>
            <a:endParaRPr lang="en-US" dirty="0"/>
          </a:p>
        </p:txBody>
      </p:sp>
      <p:sp>
        <p:nvSpPr>
          <p:cNvPr id="6" name="頁尾版面配置區 5">
            <a:extLst>
              <a:ext uri="{FF2B5EF4-FFF2-40B4-BE49-F238E27FC236}">
                <a16:creationId xmlns:a16="http://schemas.microsoft.com/office/drawing/2014/main" id="{306176F0-301F-442B-92C6-CA3A982A0DD7}"/>
              </a:ext>
            </a:extLst>
          </p:cNvPr>
          <p:cNvSpPr>
            <a:spLocks noGrp="1"/>
          </p:cNvSpPr>
          <p:nvPr>
            <p:ph type="ftr" sz="quarter" idx="11"/>
          </p:nvPr>
        </p:nvSpPr>
        <p:spPr/>
        <p:txBody>
          <a:bodyPr/>
          <a:lstStyle/>
          <a:p>
            <a:endParaRPr lang="en-US" dirty="0"/>
          </a:p>
        </p:txBody>
      </p:sp>
      <p:sp>
        <p:nvSpPr>
          <p:cNvPr id="7" name="投影片編號版面配置區 6">
            <a:extLst>
              <a:ext uri="{FF2B5EF4-FFF2-40B4-BE49-F238E27FC236}">
                <a16:creationId xmlns:a16="http://schemas.microsoft.com/office/drawing/2014/main" id="{68441994-70CD-4613-9EF6-1509FC197C48}"/>
              </a:ext>
            </a:extLst>
          </p:cNvPr>
          <p:cNvSpPr>
            <a:spLocks noGrp="1"/>
          </p:cNvSpPr>
          <p:nvPr>
            <p:ph type="sldNum" sz="quarter" idx="12"/>
          </p:nvPr>
        </p:nvSpPr>
        <p:spPr/>
        <p:txBody>
          <a:bodyPr/>
          <a:lstStyle/>
          <a:p>
            <a:fld id="{E20EFF4B-E35B-4DE6-97A9-05E54E649A15}" type="slidenum">
              <a:rPr lang="en-US" smtClean="0"/>
              <a:pPr/>
              <a:t>‹#›</a:t>
            </a:fld>
            <a:endParaRPr lang="en-US" dirty="0"/>
          </a:p>
        </p:txBody>
      </p:sp>
    </p:spTree>
    <p:extLst>
      <p:ext uri="{BB962C8B-B14F-4D97-AF65-F5344CB8AC3E}">
        <p14:creationId xmlns:p14="http://schemas.microsoft.com/office/powerpoint/2010/main" val="2308725526"/>
      </p:ext>
    </p:extLst>
  </p:cSld>
  <p:clrMapOvr>
    <a:masterClrMapping/>
  </p:clrMapOvr>
  <p:hf sldNum="0"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標題版面配置區 1">
            <a:extLst>
              <a:ext uri="{FF2B5EF4-FFF2-40B4-BE49-F238E27FC236}">
                <a16:creationId xmlns:a16="http://schemas.microsoft.com/office/drawing/2014/main" id="{19AF9038-257D-4CF3-B910-04A28B7D2CC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TW" altLang="en-US"/>
              <a:t>按一下以編輯母片標題樣式</a:t>
            </a:r>
            <a:endParaRPr lang="zh-HK" altLang="en-US"/>
          </a:p>
        </p:txBody>
      </p:sp>
      <p:sp>
        <p:nvSpPr>
          <p:cNvPr id="3" name="文字版面配置區 2">
            <a:extLst>
              <a:ext uri="{FF2B5EF4-FFF2-40B4-BE49-F238E27FC236}">
                <a16:creationId xmlns:a16="http://schemas.microsoft.com/office/drawing/2014/main" id="{848D405A-04F5-470C-BE09-E7C71558785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zh-HK" altLang="en-US"/>
          </a:p>
        </p:txBody>
      </p:sp>
      <p:sp>
        <p:nvSpPr>
          <p:cNvPr id="4" name="日期版面配置區 3">
            <a:extLst>
              <a:ext uri="{FF2B5EF4-FFF2-40B4-BE49-F238E27FC236}">
                <a16:creationId xmlns:a16="http://schemas.microsoft.com/office/drawing/2014/main" id="{05275893-924C-432A-91B5-0EF2F869CC6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262A92C-3DD6-4D28-BA90-423F0C949F16}" type="datetime1">
              <a:rPr lang="en-US" smtClean="0"/>
              <a:t>11/17/2021</a:t>
            </a:fld>
            <a:endParaRPr lang="en-US" dirty="0"/>
          </a:p>
        </p:txBody>
      </p:sp>
      <p:sp>
        <p:nvSpPr>
          <p:cNvPr id="5" name="頁尾版面配置區 4">
            <a:extLst>
              <a:ext uri="{FF2B5EF4-FFF2-40B4-BE49-F238E27FC236}">
                <a16:creationId xmlns:a16="http://schemas.microsoft.com/office/drawing/2014/main" id="{10B775A3-4D60-4DA3-8AAF-7CE154089F3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投影片編號版面配置區 5">
            <a:extLst>
              <a:ext uri="{FF2B5EF4-FFF2-40B4-BE49-F238E27FC236}">
                <a16:creationId xmlns:a16="http://schemas.microsoft.com/office/drawing/2014/main" id="{E0D6ED45-433D-4F1B-A00A-2D28073DB77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20EFF4B-E35B-4DE6-97A9-05E54E649A15}" type="slidenum">
              <a:rPr lang="en-US" smtClean="0"/>
              <a:pPr/>
              <a:t>‹#›</a:t>
            </a:fld>
            <a:endParaRPr lang="en-US" dirty="0"/>
          </a:p>
        </p:txBody>
      </p:sp>
    </p:spTree>
    <p:extLst>
      <p:ext uri="{BB962C8B-B14F-4D97-AF65-F5344CB8AC3E}">
        <p14:creationId xmlns:p14="http://schemas.microsoft.com/office/powerpoint/2010/main" val="3908243415"/>
      </p:ext>
    </p:extLst>
  </p:cSld>
  <p:clrMap bg1="lt1" tx1="dk1" bg2="lt2" tx2="dk2" accent1="accent1" accent2="accent2" accent3="accent3" accent4="accent4" accent5="accent5" accent6="accent6" hlink="hlink" folHlink="folHlink"/>
  <p:sldLayoutIdLst>
    <p:sldLayoutId id="2147483724" r:id="rId1"/>
    <p:sldLayoutId id="2147483725" r:id="rId2"/>
    <p:sldLayoutId id="2147483726" r:id="rId3"/>
    <p:sldLayoutId id="2147483727" r:id="rId4"/>
    <p:sldLayoutId id="2147483728" r:id="rId5"/>
    <p:sldLayoutId id="2147483729" r:id="rId6"/>
    <p:sldLayoutId id="2147483730" r:id="rId7"/>
    <p:sldLayoutId id="2147483731" r:id="rId8"/>
    <p:sldLayoutId id="2147483732" r:id="rId9"/>
    <p:sldLayoutId id="2147483733" r:id="rId10"/>
    <p:sldLayoutId id="2147483734" r:id="rId11"/>
  </p:sldLayoutIdLst>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H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hyperlink" Target="https://blog.csdn.net/zmdsjtu/article/details/55095256" TargetMode="External"/></Relationships>
</file>

<file path=ppt/slides/_rels/slide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image" Target="../media/image11.png"/><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https://youtu.be/tF4DML7FIWk" TargetMode="Externa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22.svg"/><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24.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tiff"/><Relationship Id="rId2" Type="http://schemas.openxmlformats.org/officeDocument/2006/relationships/image" Target="../media/image3.tif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tiff"/><Relationship Id="rId2" Type="http://schemas.openxmlformats.org/officeDocument/2006/relationships/image" Target="../media/image5.tif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tif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42000"/>
            <a:lum/>
            <a:extLst>
              <a:ext uri="{BEBA8EAE-BF5A-486C-A8C5-ECC9F3942E4B}">
                <a14:imgProps xmlns:a14="http://schemas.microsoft.com/office/drawing/2010/main">
                  <a14:imgLayer r:embed="rId3">
                    <a14:imgEffect>
                      <a14:saturation sat="158000"/>
                    </a14:imgEffect>
                  </a14:imgLayer>
                </a14:imgProps>
              </a:ext>
              <a:ext uri="{837473B0-CC2E-450A-ABE3-18F120FF3D39}">
                <a1611:picAttrSrcUrl xmlns="" xmlns:a1611="http://schemas.microsoft.com/office/drawing/2016/11/main" r:id="rId4"/>
              </a:ext>
            </a:extLst>
          </a:blip>
          <a:srcRect/>
          <a:stretch>
            <a:fillRect t="-8000" b="-8000"/>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A6DA8E-623B-FB47-9BD0-8F14F3DFFBED}"/>
              </a:ext>
            </a:extLst>
          </p:cNvPr>
          <p:cNvSpPr>
            <a:spLocks noGrp="1"/>
          </p:cNvSpPr>
          <p:nvPr>
            <p:ph type="ctrTitle"/>
          </p:nvPr>
        </p:nvSpPr>
        <p:spPr>
          <a:xfrm>
            <a:off x="1524000" y="3070081"/>
            <a:ext cx="9144000" cy="717838"/>
          </a:xfrm>
          <a:solidFill>
            <a:schemeClr val="bg1"/>
          </a:solidFill>
        </p:spPr>
        <p:txBody>
          <a:bodyPr anchor="ctr">
            <a:normAutofit fontScale="90000"/>
          </a:bodyPr>
          <a:lstStyle/>
          <a:p>
            <a:r>
              <a:rPr lang="ja-JP" altLang="en-US" dirty="0">
                <a:latin typeface="新細明體" panose="02020500000000000000" pitchFamily="18" charset="-120"/>
                <a:ea typeface="新細明體" panose="02020500000000000000" pitchFamily="18" charset="-120"/>
              </a:rPr>
              <a:t>第四講</a:t>
            </a:r>
            <a:r>
              <a:rPr lang="zh-TW" altLang="en-US" dirty="0">
                <a:latin typeface="新細明體" panose="02020500000000000000" pitchFamily="18" charset="-120"/>
                <a:ea typeface="新細明體" panose="02020500000000000000" pitchFamily="18" charset="-120"/>
              </a:rPr>
              <a:t>：模仿你的行為</a:t>
            </a:r>
            <a:endParaRPr lang="en-US" dirty="0">
              <a:latin typeface="新細明體" panose="02020500000000000000" pitchFamily="18" charset="-120"/>
              <a:ea typeface="新細明體" panose="02020500000000000000" pitchFamily="18" charset="-120"/>
            </a:endParaRPr>
          </a:p>
        </p:txBody>
      </p:sp>
    </p:spTree>
    <p:extLst>
      <p:ext uri="{BB962C8B-B14F-4D97-AF65-F5344CB8AC3E}">
        <p14:creationId xmlns:p14="http://schemas.microsoft.com/office/powerpoint/2010/main" val="334336695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9E65C2-061A-A24A-9EE3-905411CE4E6B}"/>
              </a:ext>
            </a:extLst>
          </p:cNvPr>
          <p:cNvSpPr>
            <a:spLocks noGrp="1"/>
          </p:cNvSpPr>
          <p:nvPr>
            <p:ph type="title"/>
          </p:nvPr>
        </p:nvSpPr>
        <p:spPr>
          <a:xfrm>
            <a:off x="633984" y="116205"/>
            <a:ext cx="5293614" cy="1481328"/>
          </a:xfrm>
        </p:spPr>
        <p:txBody>
          <a:bodyPr anchor="b">
            <a:normAutofit/>
          </a:bodyPr>
          <a:lstStyle/>
          <a:p>
            <a:r>
              <a:rPr lang="zh-TW" altLang="en-US" sz="5000" dirty="0">
                <a:latin typeface="新細明體" panose="02020500000000000000" pitchFamily="18" charset="-120"/>
                <a:ea typeface="新細明體" panose="02020500000000000000" pitchFamily="18" charset="-120"/>
              </a:rPr>
              <a:t>現代機械人發展史</a:t>
            </a:r>
            <a:endParaRPr lang="en-US" sz="5000" dirty="0">
              <a:latin typeface="新細明體" panose="02020500000000000000" pitchFamily="18" charset="-120"/>
              <a:ea typeface="新細明體" panose="02020500000000000000" pitchFamily="18" charset="-120"/>
            </a:endParaRPr>
          </a:p>
        </p:txBody>
      </p:sp>
      <p:sp>
        <p:nvSpPr>
          <p:cNvPr id="3" name="Content Placeholder 2">
            <a:extLst>
              <a:ext uri="{FF2B5EF4-FFF2-40B4-BE49-F238E27FC236}">
                <a16:creationId xmlns:a16="http://schemas.microsoft.com/office/drawing/2014/main" id="{893A537E-D2B2-2347-86ED-258237862B5E}"/>
              </a:ext>
            </a:extLst>
          </p:cNvPr>
          <p:cNvSpPr>
            <a:spLocks noGrp="1"/>
          </p:cNvSpPr>
          <p:nvPr>
            <p:ph idx="1"/>
          </p:nvPr>
        </p:nvSpPr>
        <p:spPr>
          <a:xfrm>
            <a:off x="633984" y="2137028"/>
            <a:ext cx="5293614" cy="3807629"/>
          </a:xfrm>
        </p:spPr>
        <p:txBody>
          <a:bodyPr anchor="t">
            <a:normAutofit/>
          </a:bodyPr>
          <a:lstStyle/>
          <a:p>
            <a:r>
              <a:rPr lang="en-US" altLang="ja-JP" sz="2000" dirty="0">
                <a:latin typeface="新細明體" panose="02020500000000000000" pitchFamily="18" charset="-120"/>
                <a:ea typeface="新細明體" panose="02020500000000000000" pitchFamily="18" charset="-120"/>
              </a:rPr>
              <a:t>1958 </a:t>
            </a:r>
            <a:r>
              <a:rPr lang="ja-JP" altLang="en-US" sz="2000" dirty="0">
                <a:latin typeface="新細明體" panose="02020500000000000000" pitchFamily="18" charset="-120"/>
                <a:ea typeface="新細明體" panose="02020500000000000000" pitchFamily="18" charset="-120"/>
              </a:rPr>
              <a:t>年，英格伯格</a:t>
            </a:r>
            <a:r>
              <a:rPr lang="zh-TW" altLang="en-US" sz="2000" dirty="0">
                <a:latin typeface="新細明體" panose="02020500000000000000" pitchFamily="18" charset="-120"/>
                <a:ea typeface="新細明體" panose="02020500000000000000" pitchFamily="18" charset="-120"/>
              </a:rPr>
              <a:t>（</a:t>
            </a:r>
            <a:r>
              <a:rPr lang="en-US" altLang="zh-TW" sz="2000" dirty="0">
                <a:latin typeface="新細明體" panose="02020500000000000000" pitchFamily="18" charset="-120"/>
                <a:ea typeface="新細明體" panose="02020500000000000000" pitchFamily="18" charset="-120"/>
              </a:rPr>
              <a:t>Joseph</a:t>
            </a:r>
            <a:r>
              <a:rPr lang="en-HK" altLang="ja-JP" sz="2000" dirty="0">
                <a:latin typeface="新細明體" panose="02020500000000000000" pitchFamily="18" charset="-120"/>
                <a:ea typeface="新細明體" panose="02020500000000000000" pitchFamily="18" charset="-120"/>
              </a:rPr>
              <a:t> </a:t>
            </a:r>
            <a:r>
              <a:rPr lang="en-HK" altLang="ja-JP" sz="2000" dirty="0" err="1">
                <a:latin typeface="新細明體" panose="02020500000000000000" pitchFamily="18" charset="-120"/>
                <a:ea typeface="新細明體" panose="02020500000000000000" pitchFamily="18" charset="-120"/>
              </a:rPr>
              <a:t>Engelberger</a:t>
            </a:r>
            <a:r>
              <a:rPr lang="en-HK" altLang="ja-JP" sz="2000" dirty="0">
                <a:latin typeface="新細明體" panose="02020500000000000000" pitchFamily="18" charset="-120"/>
                <a:ea typeface="新細明體" panose="02020500000000000000" pitchFamily="18" charset="-120"/>
              </a:rPr>
              <a:t> </a:t>
            </a:r>
            <a:r>
              <a:rPr lang="ja-JP" altLang="en-HK" sz="2000" dirty="0">
                <a:latin typeface="新細明體" panose="02020500000000000000" pitchFamily="18" charset="-120"/>
                <a:ea typeface="新細明體" panose="02020500000000000000" pitchFamily="18" charset="-120"/>
              </a:rPr>
              <a:t>）</a:t>
            </a:r>
            <a:r>
              <a:rPr lang="ja-JP" altLang="en-US" sz="2000" dirty="0">
                <a:latin typeface="新細明體" panose="02020500000000000000" pitchFamily="18" charset="-120"/>
                <a:ea typeface="新細明體" panose="02020500000000000000" pitchFamily="18" charset="-120"/>
              </a:rPr>
              <a:t>和德沃爾成立了世界上第一個機械人公司</a:t>
            </a:r>
            <a:r>
              <a:rPr lang="en-US" altLang="zh-TW" sz="2000" dirty="0">
                <a:latin typeface="新細明體" panose="02020500000000000000" pitchFamily="18" charset="-120"/>
                <a:ea typeface="新細明體" panose="02020500000000000000" pitchFamily="18" charset="-120"/>
                <a:sym typeface="Wingdings" pitchFamily="2" charset="2"/>
              </a:rPr>
              <a:t></a:t>
            </a:r>
            <a:r>
              <a:rPr lang="ja-JP" altLang="en-US" sz="2000" dirty="0">
                <a:latin typeface="新細明體" panose="02020500000000000000" pitchFamily="18" charset="-120"/>
                <a:ea typeface="新細明體" panose="02020500000000000000" pitchFamily="18" charset="-120"/>
              </a:rPr>
              <a:t> </a:t>
            </a:r>
            <a:r>
              <a:rPr lang="en-HK" altLang="ja-JP" sz="2000" dirty="0">
                <a:latin typeface="新細明體" panose="02020500000000000000" pitchFamily="18" charset="-120"/>
                <a:ea typeface="新細明體" panose="02020500000000000000" pitchFamily="18" charset="-120"/>
              </a:rPr>
              <a:t>UN</a:t>
            </a:r>
            <a:r>
              <a:rPr lang="en-US" altLang="zh-TW" sz="2000" dirty="0">
                <a:latin typeface="新細明體" panose="02020500000000000000" pitchFamily="18" charset="-120"/>
                <a:ea typeface="新細明體" panose="02020500000000000000" pitchFamily="18" charset="-120"/>
              </a:rPr>
              <a:t>IM</a:t>
            </a:r>
            <a:r>
              <a:rPr lang="en-HK" altLang="ja-JP" sz="2000" dirty="0">
                <a:latin typeface="新細明體" panose="02020500000000000000" pitchFamily="18" charset="-120"/>
                <a:ea typeface="新細明體" panose="02020500000000000000" pitchFamily="18" charset="-120"/>
              </a:rPr>
              <a:t>ATION</a:t>
            </a:r>
            <a:endParaRPr lang="en-HK" altLang="zh-TW" sz="2000" dirty="0">
              <a:latin typeface="新細明體" panose="02020500000000000000" pitchFamily="18" charset="-120"/>
              <a:ea typeface="新細明體" panose="02020500000000000000" pitchFamily="18" charset="-120"/>
            </a:endParaRPr>
          </a:p>
          <a:p>
            <a:r>
              <a:rPr lang="en-HK" altLang="ja-JP" sz="2000" dirty="0">
                <a:latin typeface="新細明體" panose="02020500000000000000" pitchFamily="18" charset="-120"/>
                <a:ea typeface="新細明體" panose="02020500000000000000" pitchFamily="18" charset="-120"/>
              </a:rPr>
              <a:t>1959 </a:t>
            </a:r>
            <a:r>
              <a:rPr lang="ja-JP" altLang="en-US" sz="2000" dirty="0">
                <a:latin typeface="新細明體" panose="02020500000000000000" pitchFamily="18" charset="-120"/>
                <a:ea typeface="新細明體" panose="02020500000000000000" pitchFamily="18" charset="-120"/>
              </a:rPr>
              <a:t>年，這家公司製造出了</a:t>
            </a:r>
            <a:r>
              <a:rPr lang="ja-JP" altLang="en-US" sz="2000" dirty="0">
                <a:solidFill>
                  <a:srgbClr val="00B0F0"/>
                </a:solidFill>
                <a:latin typeface="新細明體" panose="02020500000000000000" pitchFamily="18" charset="-120"/>
                <a:ea typeface="新細明體" panose="02020500000000000000" pitchFamily="18" charset="-120"/>
              </a:rPr>
              <a:t>世界上第一台工業機械人</a:t>
            </a:r>
            <a:endParaRPr lang="en-HK" altLang="ja-JP" sz="2000" dirty="0">
              <a:solidFill>
                <a:srgbClr val="00B0F0"/>
              </a:solidFill>
              <a:latin typeface="新細明體" panose="02020500000000000000" pitchFamily="18" charset="-120"/>
              <a:ea typeface="新細明體" panose="02020500000000000000" pitchFamily="18" charset="-120"/>
            </a:endParaRPr>
          </a:p>
          <a:p>
            <a:r>
              <a:rPr lang="ja-JP" altLang="en-US" sz="2000" dirty="0">
                <a:latin typeface="新細明體" panose="02020500000000000000" pitchFamily="18" charset="-120"/>
                <a:ea typeface="新細明體" panose="02020500000000000000" pitchFamily="18" charset="-120"/>
              </a:rPr>
              <a:t>外形像一個坦克，基座上有一個可轉動的機械臂，臂上又伸出一個可以伸縮和轉動的小機械臂，小機械臀能進行一些簡單操作，代替人做一些諸如抓放零件的工作。 </a:t>
            </a:r>
            <a:endParaRPr lang="en-HK" altLang="ja-JP" sz="2000" dirty="0">
              <a:latin typeface="新細明體" panose="02020500000000000000" pitchFamily="18" charset="-120"/>
              <a:ea typeface="新細明體" panose="02020500000000000000" pitchFamily="18" charset="-120"/>
            </a:endParaRPr>
          </a:p>
          <a:p>
            <a:r>
              <a:rPr lang="ja-JP" altLang="en-US" sz="2000" dirty="0">
                <a:latin typeface="新細明體" panose="02020500000000000000" pitchFamily="18" charset="-120"/>
                <a:ea typeface="新細明體" panose="02020500000000000000" pitchFamily="18" charset="-120"/>
              </a:rPr>
              <a:t>其後，美國 </a:t>
            </a:r>
            <a:r>
              <a:rPr lang="en-HK" altLang="ja-JP" sz="2000" dirty="0">
                <a:latin typeface="新細明體" panose="02020500000000000000" pitchFamily="18" charset="-120"/>
                <a:ea typeface="新細明體" panose="02020500000000000000" pitchFamily="18" charset="-120"/>
              </a:rPr>
              <a:t>AMF </a:t>
            </a:r>
            <a:r>
              <a:rPr lang="ja-JP" altLang="en-US" sz="2000" dirty="0">
                <a:latin typeface="新細明體" panose="02020500000000000000" pitchFamily="18" charset="-120"/>
                <a:ea typeface="新細明體" panose="02020500000000000000" pitchFamily="18" charset="-120"/>
              </a:rPr>
              <a:t>公司也推出了類似的機械人，稱為 </a:t>
            </a:r>
            <a:r>
              <a:rPr lang="en-HK" altLang="ja-JP" sz="2000" dirty="0">
                <a:latin typeface="新細明體" panose="02020500000000000000" pitchFamily="18" charset="-120"/>
                <a:ea typeface="新細明體" panose="02020500000000000000" pitchFamily="18" charset="-120"/>
              </a:rPr>
              <a:t>VERSTRAN</a:t>
            </a:r>
            <a:endParaRPr lang="en-US" sz="2000" dirty="0">
              <a:latin typeface="新細明體" panose="02020500000000000000" pitchFamily="18" charset="-120"/>
              <a:ea typeface="新細明體" panose="02020500000000000000" pitchFamily="18" charset="-120"/>
            </a:endParaRPr>
          </a:p>
          <a:p>
            <a:endParaRPr lang="en-US" sz="2000" dirty="0">
              <a:latin typeface="新細明體" panose="02020500000000000000" pitchFamily="18" charset="-120"/>
              <a:ea typeface="新細明體" panose="02020500000000000000" pitchFamily="18" charset="-120"/>
            </a:endParaRPr>
          </a:p>
        </p:txBody>
      </p:sp>
      <p:pic>
        <p:nvPicPr>
          <p:cNvPr id="5" name="Picture 4">
            <a:extLst>
              <a:ext uri="{FF2B5EF4-FFF2-40B4-BE49-F238E27FC236}">
                <a16:creationId xmlns:a16="http://schemas.microsoft.com/office/drawing/2014/main" id="{C29CCEF8-AC08-CD42-A562-8A7343D89789}"/>
              </a:ext>
            </a:extLst>
          </p:cNvPr>
          <p:cNvPicPr>
            <a:picLocks noChangeAspect="1"/>
          </p:cNvPicPr>
          <p:nvPr/>
        </p:nvPicPr>
        <p:blipFill>
          <a:blip r:embed="rId2"/>
          <a:stretch>
            <a:fillRect/>
          </a:stretch>
        </p:blipFill>
        <p:spPr>
          <a:xfrm>
            <a:off x="6264404" y="2137028"/>
            <a:ext cx="5458968" cy="3493739"/>
          </a:xfrm>
          <a:prstGeom prst="rect">
            <a:avLst/>
          </a:prstGeom>
        </p:spPr>
      </p:pic>
    </p:spTree>
    <p:extLst>
      <p:ext uri="{BB962C8B-B14F-4D97-AF65-F5344CB8AC3E}">
        <p14:creationId xmlns:p14="http://schemas.microsoft.com/office/powerpoint/2010/main" val="415509850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476CC6-BA26-9740-85F9-B97BF23C137D}"/>
              </a:ext>
            </a:extLst>
          </p:cNvPr>
          <p:cNvSpPr>
            <a:spLocks noGrp="1"/>
          </p:cNvSpPr>
          <p:nvPr>
            <p:ph type="title"/>
          </p:nvPr>
        </p:nvSpPr>
        <p:spPr>
          <a:xfrm>
            <a:off x="572493" y="238540"/>
            <a:ext cx="11018520" cy="990186"/>
          </a:xfrm>
        </p:spPr>
        <p:txBody>
          <a:bodyPr anchor="b">
            <a:normAutofit/>
          </a:bodyPr>
          <a:lstStyle/>
          <a:p>
            <a:r>
              <a:rPr lang="zh-TW" altLang="en-US" sz="4800" dirty="0"/>
              <a:t>現代機械人發展史</a:t>
            </a:r>
            <a:endParaRPr lang="en-US" sz="4800" dirty="0"/>
          </a:p>
        </p:txBody>
      </p:sp>
      <p:pic>
        <p:nvPicPr>
          <p:cNvPr id="5" name="Picture 4">
            <a:extLst>
              <a:ext uri="{FF2B5EF4-FFF2-40B4-BE49-F238E27FC236}">
                <a16:creationId xmlns:a16="http://schemas.microsoft.com/office/drawing/2014/main" id="{7729FFB3-71DF-9C40-925F-8ADE16B3A42F}"/>
              </a:ext>
            </a:extLst>
          </p:cNvPr>
          <p:cNvPicPr>
            <a:picLocks noChangeAspect="1"/>
          </p:cNvPicPr>
          <p:nvPr/>
        </p:nvPicPr>
        <p:blipFill rotWithShape="1">
          <a:blip r:embed="rId2"/>
          <a:srcRect r="-2" b="6715"/>
          <a:stretch/>
        </p:blipFill>
        <p:spPr>
          <a:xfrm>
            <a:off x="8447183" y="2446401"/>
            <a:ext cx="3941064" cy="4096512"/>
          </a:xfrm>
          <a:prstGeom prst="rect">
            <a:avLst/>
          </a:prstGeom>
        </p:spPr>
      </p:pic>
      <p:graphicFrame>
        <p:nvGraphicFramePr>
          <p:cNvPr id="4" name="資料庫圖表 3">
            <a:extLst>
              <a:ext uri="{FF2B5EF4-FFF2-40B4-BE49-F238E27FC236}">
                <a16:creationId xmlns:a16="http://schemas.microsoft.com/office/drawing/2014/main" id="{F8C011FD-87BB-45DD-A39E-03F9E6F1FB39}"/>
              </a:ext>
            </a:extLst>
          </p:cNvPr>
          <p:cNvGraphicFramePr/>
          <p:nvPr>
            <p:extLst>
              <p:ext uri="{D42A27DB-BD31-4B8C-83A1-F6EECF244321}">
                <p14:modId xmlns:p14="http://schemas.microsoft.com/office/powerpoint/2010/main" val="1854153049"/>
              </p:ext>
            </p:extLst>
          </p:nvPr>
        </p:nvGraphicFramePr>
        <p:xfrm>
          <a:off x="600987" y="1439333"/>
          <a:ext cx="8128000" cy="541866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1631229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1BC9C0-0429-4846-BA97-F578036C0C8E}"/>
              </a:ext>
            </a:extLst>
          </p:cNvPr>
          <p:cNvSpPr>
            <a:spLocks noGrp="1"/>
          </p:cNvSpPr>
          <p:nvPr>
            <p:ph type="title"/>
          </p:nvPr>
        </p:nvSpPr>
        <p:spPr>
          <a:xfrm>
            <a:off x="4965430" y="629268"/>
            <a:ext cx="6586491" cy="1286160"/>
          </a:xfrm>
        </p:spPr>
        <p:txBody>
          <a:bodyPr anchor="b">
            <a:normAutofit/>
          </a:bodyPr>
          <a:lstStyle/>
          <a:p>
            <a:r>
              <a:rPr lang="zh-TW" altLang="en-US" dirty="0">
                <a:latin typeface="新細明體" panose="02020500000000000000" pitchFamily="18" charset="-120"/>
                <a:ea typeface="新細明體" panose="02020500000000000000" pitchFamily="18" charset="-120"/>
              </a:rPr>
              <a:t>現代機械人發展史</a:t>
            </a:r>
            <a:endParaRPr lang="en-US" dirty="0">
              <a:latin typeface="新細明體" panose="02020500000000000000" pitchFamily="18" charset="-120"/>
              <a:ea typeface="新細明體" panose="02020500000000000000" pitchFamily="18" charset="-120"/>
            </a:endParaRPr>
          </a:p>
        </p:txBody>
      </p:sp>
      <p:sp>
        <p:nvSpPr>
          <p:cNvPr id="3" name="Content Placeholder 2">
            <a:extLst>
              <a:ext uri="{FF2B5EF4-FFF2-40B4-BE49-F238E27FC236}">
                <a16:creationId xmlns:a16="http://schemas.microsoft.com/office/drawing/2014/main" id="{177ACC47-9125-494D-82B5-D17A9F74E5A3}"/>
              </a:ext>
            </a:extLst>
          </p:cNvPr>
          <p:cNvSpPr>
            <a:spLocks noGrp="1"/>
          </p:cNvSpPr>
          <p:nvPr>
            <p:ph idx="1"/>
          </p:nvPr>
        </p:nvSpPr>
        <p:spPr>
          <a:xfrm>
            <a:off x="4965431" y="2115118"/>
            <a:ext cx="6586489" cy="4500836"/>
          </a:xfrm>
        </p:spPr>
        <p:txBody>
          <a:bodyPr anchor="ctr">
            <a:normAutofit/>
          </a:bodyPr>
          <a:lstStyle/>
          <a:p>
            <a:pPr algn="just"/>
            <a:r>
              <a:rPr lang="ja-JP" altLang="en-US" sz="2400" dirty="0">
                <a:latin typeface="新細明體" panose="02020500000000000000" pitchFamily="18" charset="-120"/>
                <a:ea typeface="新細明體" panose="02020500000000000000" pitchFamily="18" charset="-120"/>
              </a:rPr>
              <a:t>近年來，人工智能技術為機械人的發展帶來了又一次飛躍</a:t>
            </a:r>
            <a:endParaRPr lang="en-HK" altLang="ja-JP" sz="2400" dirty="0">
              <a:latin typeface="新細明體" panose="02020500000000000000" pitchFamily="18" charset="-120"/>
              <a:ea typeface="新細明體" panose="02020500000000000000" pitchFamily="18" charset="-120"/>
            </a:endParaRPr>
          </a:p>
          <a:p>
            <a:pPr algn="just"/>
            <a:endParaRPr lang="en-HK" altLang="ja-JP" sz="2400" dirty="0">
              <a:latin typeface="新細明體" panose="02020500000000000000" pitchFamily="18" charset="-120"/>
              <a:ea typeface="新細明體" panose="02020500000000000000" pitchFamily="18" charset="-120"/>
            </a:endParaRPr>
          </a:p>
          <a:p>
            <a:pPr algn="just"/>
            <a:r>
              <a:rPr lang="ja-JP" altLang="en-US" sz="2400" dirty="0">
                <a:latin typeface="新細明體" panose="02020500000000000000" pitchFamily="18" charset="-120"/>
                <a:ea typeface="新細明體" panose="02020500000000000000" pitchFamily="18" charset="-120"/>
              </a:rPr>
              <a:t>機械人集成了更多感知和學習的能力，可以在複雜場景中做到平衡行走、摔倒後站立起來</a:t>
            </a:r>
            <a:r>
              <a:rPr lang="en-US" altLang="zh-TW" sz="2400" dirty="0">
                <a:latin typeface="新細明體" panose="02020500000000000000" pitchFamily="18" charset="-120"/>
                <a:ea typeface="新細明體" panose="02020500000000000000" pitchFamily="18" charset="-120"/>
              </a:rPr>
              <a:t>(</a:t>
            </a:r>
            <a:r>
              <a:rPr lang="ja-JP" altLang="en-US" sz="2400" dirty="0">
                <a:latin typeface="新細明體" panose="02020500000000000000" pitchFamily="18" charset="-120"/>
                <a:ea typeface="新細明體" panose="02020500000000000000" pitchFamily="18" charset="-120"/>
              </a:rPr>
              <a:t>美國波士頓動力公司的機械人「大狗」</a:t>
            </a:r>
            <a:r>
              <a:rPr lang="en-US" altLang="ja-JP" sz="2400" dirty="0">
                <a:latin typeface="新細明體" panose="02020500000000000000" pitchFamily="18" charset="-120"/>
                <a:ea typeface="新細明體" panose="02020500000000000000" pitchFamily="18" charset="-120"/>
              </a:rPr>
              <a:t>Big Dog</a:t>
            </a:r>
            <a:r>
              <a:rPr lang="en-US" altLang="zh-TW" sz="2400" dirty="0">
                <a:latin typeface="新細明體" panose="02020500000000000000" pitchFamily="18" charset="-120"/>
                <a:ea typeface="新細明體" panose="02020500000000000000" pitchFamily="18" charset="-120"/>
              </a:rPr>
              <a:t>)</a:t>
            </a:r>
            <a:r>
              <a:rPr lang="zh-CN" altLang="en-US" sz="2400" dirty="0">
                <a:latin typeface="新細明體" panose="02020500000000000000" pitchFamily="18" charset="-120"/>
                <a:ea typeface="新細明體" panose="02020500000000000000" pitchFamily="18" charset="-120"/>
              </a:rPr>
              <a:t>：</a:t>
            </a:r>
            <a:r>
              <a:rPr lang="ja-JP" altLang="en-US" sz="2400" dirty="0">
                <a:latin typeface="新細明體" panose="02020500000000000000" pitchFamily="18" charset="-120"/>
                <a:ea typeface="新細明體" panose="02020500000000000000" pitchFamily="18" charset="-120"/>
              </a:rPr>
              <a:t>可以</a:t>
            </a:r>
            <a:r>
              <a:rPr lang="ja-JP" altLang="en-US" sz="2400" dirty="0">
                <a:solidFill>
                  <a:srgbClr val="00B0F0"/>
                </a:solidFill>
                <a:latin typeface="新細明體" panose="02020500000000000000" pitchFamily="18" charset="-120"/>
                <a:ea typeface="新細明體" panose="02020500000000000000" pitchFamily="18" charset="-120"/>
              </a:rPr>
              <a:t>通過視覺與聽覺對環境進行有效感知</a:t>
            </a:r>
            <a:r>
              <a:rPr lang="ja-JP" altLang="en-US" sz="2400" dirty="0">
                <a:latin typeface="新細明體" panose="02020500000000000000" pitchFamily="18" charset="-120"/>
                <a:ea typeface="新細明體" panose="02020500000000000000" pitchFamily="18" charset="-120"/>
              </a:rPr>
              <a:t>，並作出行為決策</a:t>
            </a:r>
            <a:r>
              <a:rPr lang="zh-TW" altLang="en-US" sz="2400" dirty="0">
                <a:latin typeface="新細明體" panose="02020500000000000000" pitchFamily="18" charset="-120"/>
                <a:ea typeface="新細明體" panose="02020500000000000000" pitchFamily="18" charset="-120"/>
              </a:rPr>
              <a:t>；</a:t>
            </a:r>
            <a:r>
              <a:rPr lang="ja-JP" altLang="en-US" sz="2400" dirty="0">
                <a:latin typeface="新細明體" panose="02020500000000000000" pitchFamily="18" charset="-120"/>
                <a:ea typeface="新細明體" panose="02020500000000000000" pitchFamily="18" charset="-120"/>
              </a:rPr>
              <a:t>可以</a:t>
            </a:r>
            <a:r>
              <a:rPr lang="ja-JP" altLang="en-US" sz="2400" dirty="0">
                <a:solidFill>
                  <a:srgbClr val="00B0F0"/>
                </a:solidFill>
                <a:latin typeface="新細明體" panose="02020500000000000000" pitchFamily="18" charset="-120"/>
                <a:ea typeface="新細明體" panose="02020500000000000000" pitchFamily="18" charset="-120"/>
              </a:rPr>
              <a:t>識別人的身份、情緒</a:t>
            </a:r>
            <a:r>
              <a:rPr lang="zh-CN" altLang="en-US" sz="2400" dirty="0">
                <a:latin typeface="新細明體" panose="02020500000000000000" pitchFamily="18" charset="-120"/>
                <a:ea typeface="新細明體" panose="02020500000000000000" pitchFamily="18" charset="-120"/>
              </a:rPr>
              <a:t>；</a:t>
            </a:r>
            <a:r>
              <a:rPr lang="ja-JP" altLang="en-US" sz="2400" dirty="0">
                <a:latin typeface="新細明體" panose="02020500000000000000" pitchFamily="18" charset="-120"/>
                <a:ea typeface="新細明體" panose="02020500000000000000" pitchFamily="18" charset="-120"/>
              </a:rPr>
              <a:t>可以快速適應新的工作環境。 </a:t>
            </a:r>
            <a:endParaRPr lang="en-HK" altLang="ja-JP" sz="2400" dirty="0">
              <a:latin typeface="新細明體" panose="02020500000000000000" pitchFamily="18" charset="-120"/>
              <a:ea typeface="新細明體" panose="02020500000000000000" pitchFamily="18" charset="-120"/>
            </a:endParaRPr>
          </a:p>
          <a:p>
            <a:endParaRPr lang="en-US" sz="2000" dirty="0">
              <a:latin typeface="新細明體" panose="02020500000000000000" pitchFamily="18" charset="-120"/>
              <a:ea typeface="新細明體" panose="02020500000000000000" pitchFamily="18" charset="-120"/>
            </a:endParaRPr>
          </a:p>
        </p:txBody>
      </p:sp>
      <p:pic>
        <p:nvPicPr>
          <p:cNvPr id="5" name="Picture 4">
            <a:extLst>
              <a:ext uri="{FF2B5EF4-FFF2-40B4-BE49-F238E27FC236}">
                <a16:creationId xmlns:a16="http://schemas.microsoft.com/office/drawing/2014/main" id="{0CB0B7A1-BD24-ED4C-AFFE-25C6E77BC22B}"/>
              </a:ext>
            </a:extLst>
          </p:cNvPr>
          <p:cNvPicPr>
            <a:picLocks noChangeAspect="1"/>
          </p:cNvPicPr>
          <p:nvPr/>
        </p:nvPicPr>
        <p:blipFill rotWithShape="1">
          <a:blip r:embed="rId2"/>
          <a:srcRect l="12708" r="9598"/>
          <a:stretch/>
        </p:blipFill>
        <p:spPr>
          <a:xfrm>
            <a:off x="20" y="10"/>
            <a:ext cx="4635571" cy="6857990"/>
          </a:xfrm>
          <a:prstGeom prst="rect">
            <a:avLst/>
          </a:prstGeom>
          <a:effectLst/>
        </p:spPr>
      </p:pic>
    </p:spTree>
    <p:extLst>
      <p:ext uri="{BB962C8B-B14F-4D97-AF65-F5344CB8AC3E}">
        <p14:creationId xmlns:p14="http://schemas.microsoft.com/office/powerpoint/2010/main" val="232156473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836CBC-78A4-8A4B-BADB-E784B94B98D1}"/>
              </a:ext>
            </a:extLst>
          </p:cNvPr>
          <p:cNvSpPr>
            <a:spLocks noGrp="1"/>
          </p:cNvSpPr>
          <p:nvPr>
            <p:ph type="title"/>
          </p:nvPr>
        </p:nvSpPr>
        <p:spPr/>
        <p:txBody>
          <a:bodyPr/>
          <a:lstStyle/>
          <a:p>
            <a:r>
              <a:rPr lang="zh-TW" altLang="en-US" dirty="0">
                <a:latin typeface="新細明體" panose="02020500000000000000" pitchFamily="18" charset="-120"/>
                <a:ea typeface="新細明體" panose="02020500000000000000" pitchFamily="18" charset="-120"/>
              </a:rPr>
              <a:t>現代機械人發展史</a:t>
            </a:r>
            <a:endParaRPr lang="en-US" dirty="0">
              <a:latin typeface="新細明體" panose="02020500000000000000" pitchFamily="18" charset="-120"/>
              <a:ea typeface="新細明體" panose="02020500000000000000" pitchFamily="18" charset="-120"/>
            </a:endParaRPr>
          </a:p>
        </p:txBody>
      </p:sp>
      <p:sp>
        <p:nvSpPr>
          <p:cNvPr id="3" name="Content Placeholder 2">
            <a:extLst>
              <a:ext uri="{FF2B5EF4-FFF2-40B4-BE49-F238E27FC236}">
                <a16:creationId xmlns:a16="http://schemas.microsoft.com/office/drawing/2014/main" id="{C03D1837-225B-1740-9CAC-DD2EFE369B2D}"/>
              </a:ext>
            </a:extLst>
          </p:cNvPr>
          <p:cNvSpPr>
            <a:spLocks noGrp="1"/>
          </p:cNvSpPr>
          <p:nvPr>
            <p:ph idx="1"/>
          </p:nvPr>
        </p:nvSpPr>
        <p:spPr>
          <a:xfrm>
            <a:off x="838200" y="1825625"/>
            <a:ext cx="10820400" cy="4351338"/>
          </a:xfrm>
        </p:spPr>
        <p:txBody>
          <a:bodyPr anchor="t">
            <a:normAutofit/>
          </a:bodyPr>
          <a:lstStyle/>
          <a:p>
            <a:pPr>
              <a:lnSpc>
                <a:spcPct val="150000"/>
              </a:lnSpc>
            </a:pPr>
            <a:r>
              <a:rPr lang="ja-JP" altLang="en-US" dirty="0">
                <a:latin typeface="新細明體" panose="02020500000000000000" pitchFamily="18" charset="-120"/>
                <a:ea typeface="新細明體" panose="02020500000000000000" pitchFamily="18" charset="-120"/>
              </a:rPr>
              <a:t>需要說明的是，機械人是智能機器的通稱，未必具有人的形態</a:t>
            </a:r>
            <a:endParaRPr lang="en-HK" altLang="ja-JP" dirty="0">
              <a:latin typeface="新細明體" panose="02020500000000000000" pitchFamily="18" charset="-120"/>
              <a:ea typeface="新細明體" panose="02020500000000000000" pitchFamily="18" charset="-120"/>
            </a:endParaRPr>
          </a:p>
          <a:p>
            <a:pPr>
              <a:lnSpc>
                <a:spcPct val="150000"/>
              </a:lnSpc>
            </a:pPr>
            <a:r>
              <a:rPr lang="ja-JP" altLang="en-US" dirty="0">
                <a:latin typeface="新細明體" panose="02020500000000000000" pitchFamily="18" charset="-120"/>
                <a:ea typeface="新細明體" panose="02020500000000000000" pitchFamily="18" charset="-120"/>
              </a:rPr>
              <a:t>事實上，當前廣泛使用的機械人都</a:t>
            </a:r>
            <a:r>
              <a:rPr lang="ja-JP" altLang="en-US" dirty="0">
                <a:solidFill>
                  <a:srgbClr val="00B0F0"/>
                </a:solidFill>
                <a:latin typeface="新細明體" panose="02020500000000000000" pitchFamily="18" charset="-120"/>
                <a:ea typeface="新細明體" panose="02020500000000000000" pitchFamily="18" charset="-120"/>
              </a:rPr>
              <a:t>是非人形</a:t>
            </a:r>
            <a:r>
              <a:rPr lang="ja-JP" altLang="en-US" dirty="0">
                <a:latin typeface="新細明體" panose="02020500000000000000" pitchFamily="18" charset="-120"/>
                <a:ea typeface="新細明體" panose="02020500000000000000" pitchFamily="18" charset="-120"/>
              </a:rPr>
              <a:t>的</a:t>
            </a:r>
            <a:r>
              <a:rPr lang="zh-TW" altLang="en-US" dirty="0">
                <a:latin typeface="新細明體" panose="02020500000000000000" pitchFamily="18" charset="-120"/>
                <a:ea typeface="新細明體" panose="02020500000000000000" pitchFamily="18" charset="-120"/>
              </a:rPr>
              <a:t>：</a:t>
            </a:r>
            <a:endParaRPr lang="en-HK" altLang="zh-TW" dirty="0">
              <a:latin typeface="新細明體" panose="02020500000000000000" pitchFamily="18" charset="-120"/>
              <a:ea typeface="新細明體" panose="02020500000000000000" pitchFamily="18" charset="-120"/>
            </a:endParaRPr>
          </a:p>
          <a:p>
            <a:pPr lvl="1">
              <a:lnSpc>
                <a:spcPct val="150000"/>
              </a:lnSpc>
              <a:buFont typeface="Wingdings" panose="05000000000000000000" pitchFamily="2" charset="2"/>
              <a:buChar char="Ø"/>
            </a:pPr>
            <a:r>
              <a:rPr lang="ja-JP" altLang="en-US" sz="2800" dirty="0">
                <a:latin typeface="新細明體" panose="02020500000000000000" pitchFamily="18" charset="-120"/>
                <a:ea typeface="新細明體" panose="02020500000000000000" pitchFamily="18" charset="-120"/>
              </a:rPr>
              <a:t>工業機械人絕大部分只是個機械臂，</a:t>
            </a:r>
            <a:endParaRPr lang="en-HK" altLang="ja-JP" sz="2800" dirty="0">
              <a:latin typeface="新細明體" panose="02020500000000000000" pitchFamily="18" charset="-120"/>
              <a:ea typeface="新細明體" panose="02020500000000000000" pitchFamily="18" charset="-120"/>
            </a:endParaRPr>
          </a:p>
          <a:p>
            <a:pPr lvl="1">
              <a:lnSpc>
                <a:spcPct val="150000"/>
              </a:lnSpc>
              <a:buFont typeface="Wingdings" panose="05000000000000000000" pitchFamily="2" charset="2"/>
              <a:buChar char="Ø"/>
            </a:pPr>
            <a:r>
              <a:rPr lang="ja-JP" altLang="en-US" sz="2800" dirty="0">
                <a:latin typeface="新細明體" panose="02020500000000000000" pitchFamily="18" charset="-120"/>
                <a:ea typeface="新細明體" panose="02020500000000000000" pitchFamily="18" charset="-120"/>
              </a:rPr>
              <a:t>掃地機</a:t>
            </a:r>
            <a:r>
              <a:rPr lang="zh-TW" altLang="en-US" sz="2800" dirty="0">
                <a:latin typeface="新細明體" panose="02020500000000000000" pitchFamily="18" charset="-120"/>
                <a:ea typeface="新細明體" panose="02020500000000000000" pitchFamily="18" charset="-120"/>
              </a:rPr>
              <a:t>械</a:t>
            </a:r>
            <a:r>
              <a:rPr lang="ja-JP" altLang="en-US" sz="2800" dirty="0">
                <a:latin typeface="新細明體" panose="02020500000000000000" pitchFamily="18" charset="-120"/>
                <a:ea typeface="新細明體" panose="02020500000000000000" pitchFamily="18" charset="-120"/>
              </a:rPr>
              <a:t>人多數是緊貼地面運動的圓盤，</a:t>
            </a:r>
            <a:endParaRPr lang="en-HK" altLang="ja-JP" sz="2800" dirty="0">
              <a:latin typeface="新細明體" panose="02020500000000000000" pitchFamily="18" charset="-120"/>
              <a:ea typeface="新細明體" panose="02020500000000000000" pitchFamily="18" charset="-120"/>
            </a:endParaRPr>
          </a:p>
          <a:p>
            <a:pPr lvl="1">
              <a:lnSpc>
                <a:spcPct val="150000"/>
              </a:lnSpc>
              <a:buFont typeface="Wingdings" panose="05000000000000000000" pitchFamily="2" charset="2"/>
              <a:buChar char="Ø"/>
            </a:pPr>
            <a:r>
              <a:rPr lang="ja-JP" altLang="en-US" sz="2800" dirty="0">
                <a:latin typeface="新細明體" panose="02020500000000000000" pitchFamily="18" charset="-120"/>
                <a:ea typeface="新細明體" panose="02020500000000000000" pitchFamily="18" charset="-120"/>
              </a:rPr>
              <a:t>很多機械人實際上是動物形態，如機器狗、機械蝴</a:t>
            </a:r>
            <a:r>
              <a:rPr lang="zh-TW" altLang="en-US" sz="2800" dirty="0">
                <a:latin typeface="新細明體" panose="02020500000000000000" pitchFamily="18" charset="-120"/>
                <a:ea typeface="新細明體" panose="02020500000000000000" pitchFamily="18" charset="-120"/>
              </a:rPr>
              <a:t>蝶</a:t>
            </a:r>
            <a:r>
              <a:rPr lang="ja-JP" altLang="en-US" sz="2800" dirty="0">
                <a:latin typeface="新細明體" panose="02020500000000000000" pitchFamily="18" charset="-120"/>
                <a:ea typeface="新細明體" panose="02020500000000000000" pitchFamily="18" charset="-120"/>
              </a:rPr>
              <a:t>、機械蛇</a:t>
            </a:r>
            <a:endParaRPr lang="en-US" sz="2800" dirty="0">
              <a:latin typeface="新細明體" panose="02020500000000000000" pitchFamily="18" charset="-120"/>
              <a:ea typeface="新細明體" panose="02020500000000000000" pitchFamily="18" charset="-120"/>
            </a:endParaRPr>
          </a:p>
          <a:p>
            <a:pPr>
              <a:lnSpc>
                <a:spcPct val="150000"/>
              </a:lnSpc>
            </a:pPr>
            <a:endParaRPr lang="en-US" dirty="0">
              <a:latin typeface="新細明體" panose="02020500000000000000" pitchFamily="18" charset="-120"/>
              <a:ea typeface="新細明體" panose="02020500000000000000" pitchFamily="18" charset="-120"/>
            </a:endParaRPr>
          </a:p>
        </p:txBody>
      </p:sp>
    </p:spTree>
    <p:extLst>
      <p:ext uri="{BB962C8B-B14F-4D97-AF65-F5344CB8AC3E}">
        <p14:creationId xmlns:p14="http://schemas.microsoft.com/office/powerpoint/2010/main" val="200233974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920015-543B-264D-9AC2-03238D030ABB}"/>
              </a:ext>
            </a:extLst>
          </p:cNvPr>
          <p:cNvSpPr>
            <a:spLocks noGrp="1"/>
          </p:cNvSpPr>
          <p:nvPr>
            <p:ph type="title"/>
          </p:nvPr>
        </p:nvSpPr>
        <p:spPr>
          <a:xfrm>
            <a:off x="506988" y="298185"/>
            <a:ext cx="5120561" cy="1325563"/>
          </a:xfrm>
        </p:spPr>
        <p:txBody>
          <a:bodyPr>
            <a:normAutofit/>
          </a:bodyPr>
          <a:lstStyle/>
          <a:p>
            <a:r>
              <a:rPr lang="zh-TW" altLang="en-US" dirty="0">
                <a:latin typeface="新細明體" panose="02020500000000000000" pitchFamily="18" charset="-120"/>
                <a:ea typeface="新細明體" panose="02020500000000000000" pitchFamily="18" charset="-120"/>
              </a:rPr>
              <a:t>現代機械人發展史</a:t>
            </a:r>
            <a:endParaRPr lang="en-US" dirty="0">
              <a:latin typeface="新細明體" panose="02020500000000000000" pitchFamily="18" charset="-120"/>
              <a:ea typeface="新細明體" panose="02020500000000000000" pitchFamily="18" charset="-120"/>
            </a:endParaRPr>
          </a:p>
        </p:txBody>
      </p:sp>
      <p:sp>
        <p:nvSpPr>
          <p:cNvPr id="3" name="Content Placeholder 2">
            <a:extLst>
              <a:ext uri="{FF2B5EF4-FFF2-40B4-BE49-F238E27FC236}">
                <a16:creationId xmlns:a16="http://schemas.microsoft.com/office/drawing/2014/main" id="{7B2EAA38-2A6C-5743-8C89-7E3076F7BDC0}"/>
              </a:ext>
            </a:extLst>
          </p:cNvPr>
          <p:cNvSpPr>
            <a:spLocks noGrp="1"/>
          </p:cNvSpPr>
          <p:nvPr>
            <p:ph idx="1"/>
          </p:nvPr>
        </p:nvSpPr>
        <p:spPr>
          <a:xfrm>
            <a:off x="506988" y="1539875"/>
            <a:ext cx="5423406" cy="4817222"/>
          </a:xfrm>
        </p:spPr>
        <p:txBody>
          <a:bodyPr anchor="ctr">
            <a:normAutofit/>
          </a:bodyPr>
          <a:lstStyle/>
          <a:p>
            <a:pPr>
              <a:lnSpc>
                <a:spcPct val="100000"/>
              </a:lnSpc>
            </a:pPr>
            <a:r>
              <a:rPr lang="ja-JP" altLang="en-US" sz="2600" dirty="0">
                <a:latin typeface="新細明體" panose="02020500000000000000" pitchFamily="18" charset="-120"/>
                <a:ea typeface="新細明體" panose="02020500000000000000" pitchFamily="18" charset="-120"/>
              </a:rPr>
              <a:t>目前，機械人應用最廣泛的領域是</a:t>
            </a:r>
            <a:r>
              <a:rPr lang="ja-JP" altLang="en-US" sz="2600" dirty="0">
                <a:solidFill>
                  <a:srgbClr val="7030A0"/>
                </a:solidFill>
                <a:latin typeface="新細明體" panose="02020500000000000000" pitchFamily="18" charset="-120"/>
                <a:ea typeface="新細明體" panose="02020500000000000000" pitchFamily="18" charset="-120"/>
              </a:rPr>
              <a:t>工業製造 </a:t>
            </a:r>
            <a:r>
              <a:rPr lang="en-US" altLang="ja-JP" sz="2600" dirty="0">
                <a:latin typeface="新細明體" panose="02020500000000000000" pitchFamily="18" charset="-120"/>
                <a:ea typeface="新細明體" panose="02020500000000000000" pitchFamily="18" charset="-120"/>
                <a:sym typeface="Wingdings" panose="05000000000000000000" pitchFamily="2" charset="2"/>
              </a:rPr>
              <a:t> </a:t>
            </a:r>
            <a:r>
              <a:rPr lang="ja-JP" altLang="en-US" sz="2600" dirty="0">
                <a:latin typeface="新細明體" panose="02020500000000000000" pitchFamily="18" charset="-120"/>
                <a:ea typeface="新細明體" panose="02020500000000000000" pitchFamily="18" charset="-120"/>
              </a:rPr>
              <a:t>特別是汽車製造業，很多工作由機械人自動完成</a:t>
            </a:r>
            <a:endParaRPr lang="en-HK" altLang="ja-JP" sz="2600" dirty="0">
              <a:latin typeface="新細明體" panose="02020500000000000000" pitchFamily="18" charset="-120"/>
              <a:ea typeface="新細明體" panose="02020500000000000000" pitchFamily="18" charset="-120"/>
            </a:endParaRPr>
          </a:p>
          <a:p>
            <a:pPr>
              <a:lnSpc>
                <a:spcPct val="100000"/>
              </a:lnSpc>
            </a:pPr>
            <a:r>
              <a:rPr lang="ja-JP" altLang="en-US" sz="2600" dirty="0">
                <a:latin typeface="新細明體" panose="02020500000000000000" pitchFamily="18" charset="-120"/>
                <a:ea typeface="新細明體" panose="02020500000000000000" pitchFamily="18" charset="-120"/>
              </a:rPr>
              <a:t>另一個</a:t>
            </a:r>
            <a:r>
              <a:rPr lang="zh-CN" altLang="en-US" sz="2600" dirty="0">
                <a:latin typeface="新細明體" panose="02020500000000000000" pitchFamily="18" charset="-120"/>
                <a:ea typeface="新細明體" panose="02020500000000000000" pitchFamily="18" charset="-120"/>
              </a:rPr>
              <a:t>是</a:t>
            </a:r>
            <a:r>
              <a:rPr lang="ja-JP" altLang="en-US" sz="2600" dirty="0">
                <a:solidFill>
                  <a:srgbClr val="00B0F0"/>
                </a:solidFill>
                <a:latin typeface="新細明體" panose="02020500000000000000" pitchFamily="18" charset="-120"/>
                <a:ea typeface="新細明體" panose="02020500000000000000" pitchFamily="18" charset="-120"/>
              </a:rPr>
              <a:t>醫療領域</a:t>
            </a:r>
            <a:r>
              <a:rPr lang="ja-JP" altLang="en-US" sz="2600" dirty="0">
                <a:latin typeface="新細明體" panose="02020500000000000000" pitchFamily="18" charset="-120"/>
                <a:ea typeface="新細明體" panose="02020500000000000000" pitchFamily="18" charset="-120"/>
              </a:rPr>
              <a:t>，如</a:t>
            </a:r>
            <a:r>
              <a:rPr lang="ja-JP" altLang="en-US" sz="2600" dirty="0">
                <a:solidFill>
                  <a:srgbClr val="00B0F0"/>
                </a:solidFill>
                <a:latin typeface="新細明體" panose="02020500000000000000" pitchFamily="18" charset="-120"/>
                <a:ea typeface="新細明體" panose="02020500000000000000" pitchFamily="18" charset="-120"/>
              </a:rPr>
              <a:t>手術機械人</a:t>
            </a:r>
            <a:r>
              <a:rPr lang="ja-JP" altLang="en-US" sz="2600" dirty="0">
                <a:latin typeface="新細明體" panose="02020500000000000000" pitchFamily="18" charset="-120"/>
                <a:ea typeface="新細明體" panose="02020500000000000000" pitchFamily="18" charset="-120"/>
              </a:rPr>
              <a:t>可以幫助醫生完成非常精密的手術，</a:t>
            </a:r>
            <a:r>
              <a:rPr lang="ja-JP" altLang="en-US" sz="2600" dirty="0">
                <a:solidFill>
                  <a:srgbClr val="00B0F0"/>
                </a:solidFill>
                <a:latin typeface="新細明體" panose="02020500000000000000" pitchFamily="18" charset="-120"/>
                <a:ea typeface="新細明體" panose="02020500000000000000" pitchFamily="18" charset="-120"/>
              </a:rPr>
              <a:t>膠囊機器人</a:t>
            </a:r>
            <a:r>
              <a:rPr lang="ja-JP" altLang="en-US" sz="2600" dirty="0">
                <a:latin typeface="新細明體" panose="02020500000000000000" pitchFamily="18" charset="-120"/>
                <a:ea typeface="新細明體" panose="02020500000000000000" pitchFamily="18" charset="-120"/>
              </a:rPr>
              <a:t>可以輔助醫生查找病症</a:t>
            </a:r>
            <a:endParaRPr lang="en-HK" altLang="ja-JP" sz="2600" dirty="0">
              <a:latin typeface="新細明體" panose="02020500000000000000" pitchFamily="18" charset="-120"/>
              <a:ea typeface="新細明體" panose="02020500000000000000" pitchFamily="18" charset="-120"/>
            </a:endParaRPr>
          </a:p>
          <a:p>
            <a:pPr>
              <a:lnSpc>
                <a:spcPct val="100000"/>
              </a:lnSpc>
            </a:pPr>
            <a:r>
              <a:rPr lang="ja-JP" altLang="en-US" sz="2600" dirty="0">
                <a:latin typeface="新細明體" panose="02020500000000000000" pitchFamily="18" charset="-120"/>
                <a:ea typeface="新細明體" panose="02020500000000000000" pitchFamily="18" charset="-120"/>
              </a:rPr>
              <a:t>在高危作業領域，機械人也大顯身手</a:t>
            </a:r>
            <a:r>
              <a:rPr lang="zh-CN" altLang="en-US" sz="2600" dirty="0">
                <a:latin typeface="新細明體" panose="02020500000000000000" pitchFamily="18" charset="-120"/>
                <a:ea typeface="新細明體" panose="02020500000000000000" pitchFamily="18" charset="-120"/>
              </a:rPr>
              <a:t>，</a:t>
            </a:r>
            <a:r>
              <a:rPr lang="ja-JP" altLang="en-US" sz="2600" dirty="0">
                <a:latin typeface="新細明體" panose="02020500000000000000" pitchFamily="18" charset="-120"/>
                <a:ea typeface="新細明體" panose="02020500000000000000" pitchFamily="18" charset="-120"/>
              </a:rPr>
              <a:t>如</a:t>
            </a:r>
            <a:r>
              <a:rPr lang="ja-JP" altLang="en-US" sz="2600" dirty="0">
                <a:solidFill>
                  <a:schemeClr val="accent2">
                    <a:lumMod val="75000"/>
                  </a:schemeClr>
                </a:solidFill>
                <a:latin typeface="新細明體" panose="02020500000000000000" pitchFamily="18" charset="-120"/>
                <a:ea typeface="新細明體" panose="02020500000000000000" pitchFamily="18" charset="-120"/>
              </a:rPr>
              <a:t>救火機械人</a:t>
            </a:r>
            <a:r>
              <a:rPr lang="ja-JP" altLang="en-US" sz="2600" dirty="0">
                <a:latin typeface="新細明體" panose="02020500000000000000" pitchFamily="18" charset="-120"/>
                <a:ea typeface="新細明體" panose="02020500000000000000" pitchFamily="18" charset="-120"/>
              </a:rPr>
              <a:t>、</a:t>
            </a:r>
            <a:r>
              <a:rPr lang="ja-JP" altLang="en-US" sz="2600" dirty="0">
                <a:solidFill>
                  <a:schemeClr val="accent2">
                    <a:lumMod val="75000"/>
                  </a:schemeClr>
                </a:solidFill>
                <a:latin typeface="新細明體" panose="02020500000000000000" pitchFamily="18" charset="-120"/>
                <a:ea typeface="新細明體" panose="02020500000000000000" pitchFamily="18" charset="-120"/>
              </a:rPr>
              <a:t>水下機械人</a:t>
            </a:r>
            <a:endParaRPr lang="en-US" sz="2600" dirty="0">
              <a:latin typeface="新細明體" panose="02020500000000000000" pitchFamily="18" charset="-120"/>
              <a:ea typeface="新細明體" panose="02020500000000000000" pitchFamily="18" charset="-120"/>
            </a:endParaRPr>
          </a:p>
        </p:txBody>
      </p:sp>
      <p:pic>
        <p:nvPicPr>
          <p:cNvPr id="7" name="Picture 6">
            <a:extLst>
              <a:ext uri="{FF2B5EF4-FFF2-40B4-BE49-F238E27FC236}">
                <a16:creationId xmlns:a16="http://schemas.microsoft.com/office/drawing/2014/main" id="{E8671893-CCA3-054C-B519-3DAB50E7AE4C}"/>
              </a:ext>
            </a:extLst>
          </p:cNvPr>
          <p:cNvPicPr>
            <a:picLocks noChangeAspect="1"/>
          </p:cNvPicPr>
          <p:nvPr/>
        </p:nvPicPr>
        <p:blipFill rotWithShape="1">
          <a:blip r:embed="rId2"/>
          <a:srcRect l="13763" r="25146" b="3"/>
          <a:stretch/>
        </p:blipFill>
        <p:spPr>
          <a:xfrm>
            <a:off x="7901259" y="2727729"/>
            <a:ext cx="4290741" cy="4130271"/>
          </a:xfrm>
          <a:custGeom>
            <a:avLst/>
            <a:gdLst/>
            <a:ahLst/>
            <a:cxnLst/>
            <a:rect l="l" t="t" r="r" b="b"/>
            <a:pathLst>
              <a:path w="4290741" h="4130271">
                <a:moveTo>
                  <a:pt x="2503809" y="0"/>
                </a:moveTo>
                <a:cubicBezTo>
                  <a:pt x="3157405" y="0"/>
                  <a:pt x="3752509" y="250434"/>
                  <a:pt x="4198398" y="660580"/>
                </a:cubicBezTo>
                <a:lnTo>
                  <a:pt x="4290741" y="751286"/>
                </a:lnTo>
                <a:lnTo>
                  <a:pt x="4290741" y="4130271"/>
                </a:lnTo>
                <a:lnTo>
                  <a:pt x="604508" y="4130271"/>
                </a:lnTo>
                <a:lnTo>
                  <a:pt x="461940" y="3953232"/>
                </a:lnTo>
                <a:cubicBezTo>
                  <a:pt x="171051" y="3544183"/>
                  <a:pt x="0" y="3043971"/>
                  <a:pt x="0" y="2503809"/>
                </a:cubicBezTo>
                <a:cubicBezTo>
                  <a:pt x="0" y="1120992"/>
                  <a:pt x="1120992" y="0"/>
                  <a:pt x="2503809" y="0"/>
                </a:cubicBezTo>
                <a:close/>
              </a:path>
            </a:pathLst>
          </a:custGeom>
        </p:spPr>
      </p:pic>
      <p:pic>
        <p:nvPicPr>
          <p:cNvPr id="5" name="Picture 4">
            <a:extLst>
              <a:ext uri="{FF2B5EF4-FFF2-40B4-BE49-F238E27FC236}">
                <a16:creationId xmlns:a16="http://schemas.microsoft.com/office/drawing/2014/main" id="{8340D379-9ABB-1A4D-BEFC-81C4D67CC8A3}"/>
              </a:ext>
            </a:extLst>
          </p:cNvPr>
          <p:cNvPicPr>
            <a:picLocks noChangeAspect="1"/>
          </p:cNvPicPr>
          <p:nvPr/>
        </p:nvPicPr>
        <p:blipFill rotWithShape="1">
          <a:blip r:embed="rId3"/>
          <a:srcRect l="13053" r="3014" b="4"/>
          <a:stretch/>
        </p:blipFill>
        <p:spPr>
          <a:xfrm>
            <a:off x="6261607" y="1"/>
            <a:ext cx="3519312" cy="3007909"/>
          </a:xfrm>
          <a:custGeom>
            <a:avLst/>
            <a:gdLst/>
            <a:ahLst/>
            <a:cxnLst/>
            <a:rect l="l" t="t" r="r" b="b"/>
            <a:pathLst>
              <a:path w="3519312" h="3007909">
                <a:moveTo>
                  <a:pt x="519780" y="0"/>
                </a:moveTo>
                <a:lnTo>
                  <a:pt x="2999532" y="0"/>
                </a:lnTo>
                <a:lnTo>
                  <a:pt x="3003921" y="3989"/>
                </a:lnTo>
                <a:cubicBezTo>
                  <a:pt x="3322356" y="322424"/>
                  <a:pt x="3519312" y="762338"/>
                  <a:pt x="3519312" y="1248253"/>
                </a:cubicBezTo>
                <a:cubicBezTo>
                  <a:pt x="3519312" y="2220084"/>
                  <a:pt x="2731487" y="3007909"/>
                  <a:pt x="1759656" y="3007909"/>
                </a:cubicBezTo>
                <a:cubicBezTo>
                  <a:pt x="787826" y="3007909"/>
                  <a:pt x="0" y="2220084"/>
                  <a:pt x="0" y="1248253"/>
                </a:cubicBezTo>
                <a:cubicBezTo>
                  <a:pt x="0" y="762338"/>
                  <a:pt x="196957" y="322424"/>
                  <a:pt x="515392" y="3989"/>
                </a:cubicBezTo>
                <a:close/>
              </a:path>
            </a:pathLst>
          </a:custGeom>
        </p:spPr>
      </p:pic>
    </p:spTree>
    <p:extLst>
      <p:ext uri="{BB962C8B-B14F-4D97-AF65-F5344CB8AC3E}">
        <p14:creationId xmlns:p14="http://schemas.microsoft.com/office/powerpoint/2010/main" val="412951678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7B07D9-0617-5642-B535-C3BB242EBC28}"/>
              </a:ext>
            </a:extLst>
          </p:cNvPr>
          <p:cNvSpPr>
            <a:spLocks noGrp="1"/>
          </p:cNvSpPr>
          <p:nvPr>
            <p:ph type="title"/>
          </p:nvPr>
        </p:nvSpPr>
        <p:spPr>
          <a:xfrm>
            <a:off x="533400" y="288925"/>
            <a:ext cx="10515600" cy="1325563"/>
          </a:xfrm>
        </p:spPr>
        <p:txBody>
          <a:bodyPr>
            <a:noAutofit/>
          </a:bodyPr>
          <a:lstStyle/>
          <a:p>
            <a:pPr>
              <a:lnSpc>
                <a:spcPct val="100000"/>
              </a:lnSpc>
            </a:pPr>
            <a:r>
              <a:rPr lang="en-HK" altLang="zh-TW" dirty="0">
                <a:latin typeface="新細明體" panose="02020500000000000000" pitchFamily="18" charset="-120"/>
                <a:ea typeface="新細明體" panose="02020500000000000000" pitchFamily="18" charset="-120"/>
              </a:rPr>
              <a:t/>
            </a:r>
            <a:br>
              <a:rPr lang="en-HK" altLang="zh-TW" dirty="0">
                <a:latin typeface="新細明體" panose="02020500000000000000" pitchFamily="18" charset="-120"/>
                <a:ea typeface="新細明體" panose="02020500000000000000" pitchFamily="18" charset="-120"/>
              </a:rPr>
            </a:br>
            <a:r>
              <a:rPr lang="ja-JP" altLang="en-US" dirty="0">
                <a:latin typeface="新細明體" panose="02020500000000000000" pitchFamily="18" charset="-120"/>
                <a:ea typeface="新細明體" panose="02020500000000000000" pitchFamily="18" charset="-120"/>
              </a:rPr>
              <a:t>基於設計而發明的機械人</a:t>
            </a:r>
            <a:r>
              <a:rPr lang="en-HK" altLang="zh-TW" dirty="0">
                <a:latin typeface="新細明體" panose="02020500000000000000" pitchFamily="18" charset="-120"/>
                <a:ea typeface="新細明體" panose="02020500000000000000" pitchFamily="18" charset="-120"/>
              </a:rPr>
              <a:t/>
            </a:r>
            <a:br>
              <a:rPr lang="en-HK" altLang="zh-TW" dirty="0">
                <a:latin typeface="新細明體" panose="02020500000000000000" pitchFamily="18" charset="-120"/>
                <a:ea typeface="新細明體" panose="02020500000000000000" pitchFamily="18" charset="-120"/>
              </a:rPr>
            </a:br>
            <a:endParaRPr lang="en-US" dirty="0">
              <a:latin typeface="新細明體" panose="02020500000000000000" pitchFamily="18" charset="-120"/>
              <a:ea typeface="新細明體" panose="02020500000000000000" pitchFamily="18" charset="-120"/>
            </a:endParaRPr>
          </a:p>
        </p:txBody>
      </p:sp>
      <p:sp>
        <p:nvSpPr>
          <p:cNvPr id="3" name="Content Placeholder 2">
            <a:extLst>
              <a:ext uri="{FF2B5EF4-FFF2-40B4-BE49-F238E27FC236}">
                <a16:creationId xmlns:a16="http://schemas.microsoft.com/office/drawing/2014/main" id="{1BBB51B3-5F09-6844-8A9D-5865A531A481}"/>
              </a:ext>
            </a:extLst>
          </p:cNvPr>
          <p:cNvSpPr>
            <a:spLocks noGrp="1"/>
          </p:cNvSpPr>
          <p:nvPr>
            <p:ph idx="1"/>
          </p:nvPr>
        </p:nvSpPr>
        <p:spPr>
          <a:xfrm>
            <a:off x="533400" y="1749425"/>
            <a:ext cx="10515600" cy="4351338"/>
          </a:xfrm>
        </p:spPr>
        <p:txBody>
          <a:bodyPr anchor="t">
            <a:normAutofit/>
          </a:bodyPr>
          <a:lstStyle/>
          <a:p>
            <a:pPr>
              <a:lnSpc>
                <a:spcPct val="100000"/>
              </a:lnSpc>
            </a:pPr>
            <a:r>
              <a:rPr lang="ja-JP" altLang="en-US" sz="2400" dirty="0">
                <a:latin typeface="新細明體" panose="02020500000000000000" pitchFamily="18" charset="-120"/>
                <a:ea typeface="新細明體" panose="02020500000000000000" pitchFamily="18" charset="-120"/>
              </a:rPr>
              <a:t>機械人按照行為可分為</a:t>
            </a:r>
            <a:r>
              <a:rPr lang="ja-JP" altLang="en-US" sz="2400" dirty="0">
                <a:solidFill>
                  <a:srgbClr val="00B0F0"/>
                </a:solidFill>
                <a:latin typeface="新細明體" panose="02020500000000000000" pitchFamily="18" charset="-120"/>
                <a:ea typeface="新細明體" panose="02020500000000000000" pitchFamily="18" charset="-120"/>
              </a:rPr>
              <a:t>操作機械人</a:t>
            </a:r>
            <a:r>
              <a:rPr lang="ja-JP" altLang="en-US" sz="2400" dirty="0">
                <a:latin typeface="新細明體" panose="02020500000000000000" pitchFamily="18" charset="-120"/>
                <a:ea typeface="新細明體" panose="02020500000000000000" pitchFamily="18" charset="-120"/>
              </a:rPr>
              <a:t>和</a:t>
            </a:r>
            <a:r>
              <a:rPr lang="ja-JP" altLang="en-US" sz="2400" dirty="0">
                <a:solidFill>
                  <a:schemeClr val="accent2">
                    <a:lumMod val="75000"/>
                  </a:schemeClr>
                </a:solidFill>
                <a:latin typeface="新細明體" panose="02020500000000000000" pitchFamily="18" charset="-120"/>
                <a:ea typeface="新細明體" panose="02020500000000000000" pitchFamily="18" charset="-120"/>
              </a:rPr>
              <a:t>移動機械人</a:t>
            </a:r>
            <a:r>
              <a:rPr lang="ja-JP" altLang="en-US" sz="2400" dirty="0">
                <a:latin typeface="新細明體" panose="02020500000000000000" pitchFamily="18" charset="-120"/>
                <a:ea typeface="新細明體" panose="02020500000000000000" pitchFamily="18" charset="-120"/>
              </a:rPr>
              <a:t>兩類</a:t>
            </a:r>
            <a:endParaRPr lang="en-HK" altLang="ja-JP" sz="2400" dirty="0">
              <a:latin typeface="新細明體" panose="02020500000000000000" pitchFamily="18" charset="-120"/>
              <a:ea typeface="新細明體" panose="02020500000000000000" pitchFamily="18" charset="-120"/>
            </a:endParaRPr>
          </a:p>
          <a:p>
            <a:pPr lvl="1">
              <a:lnSpc>
                <a:spcPct val="100000"/>
              </a:lnSpc>
              <a:buFont typeface="Courier New" panose="02070309020205020404" pitchFamily="49" charset="0"/>
              <a:buChar char="o"/>
            </a:pPr>
            <a:r>
              <a:rPr lang="ja-JP" altLang="en-US" dirty="0">
                <a:solidFill>
                  <a:srgbClr val="00B0F0"/>
                </a:solidFill>
                <a:latin typeface="新細明體" panose="02020500000000000000" pitchFamily="18" charset="-120"/>
                <a:ea typeface="新細明體" panose="02020500000000000000" pitchFamily="18" charset="-120"/>
              </a:rPr>
              <a:t>操作機械人</a:t>
            </a:r>
            <a:r>
              <a:rPr lang="ja-JP" altLang="en-US" dirty="0">
                <a:latin typeface="新細明體" panose="02020500000000000000" pitchFamily="18" charset="-120"/>
                <a:ea typeface="新細明體" panose="02020500000000000000" pitchFamily="18" charset="-120"/>
              </a:rPr>
              <a:t>關注</a:t>
            </a:r>
            <a:r>
              <a:rPr lang="ja-JP" altLang="en-US" dirty="0">
                <a:solidFill>
                  <a:srgbClr val="00B0F0"/>
                </a:solidFill>
                <a:latin typeface="新細明體" panose="02020500000000000000" pitchFamily="18" charset="-120"/>
                <a:ea typeface="新細明體" panose="02020500000000000000" pitchFamily="18" charset="-120"/>
              </a:rPr>
              <a:t>如何通過關節運動完成某一動作</a:t>
            </a:r>
            <a:endParaRPr lang="en-HK" altLang="ja-JP" dirty="0">
              <a:solidFill>
                <a:srgbClr val="00B0F0"/>
              </a:solidFill>
              <a:latin typeface="新細明體" panose="02020500000000000000" pitchFamily="18" charset="-120"/>
              <a:ea typeface="新細明體" panose="02020500000000000000" pitchFamily="18" charset="-120"/>
            </a:endParaRPr>
          </a:p>
          <a:p>
            <a:pPr lvl="2">
              <a:lnSpc>
                <a:spcPct val="100000"/>
              </a:lnSpc>
            </a:pPr>
            <a:r>
              <a:rPr lang="ja-JP" altLang="en-US" sz="2400" dirty="0">
                <a:latin typeface="新細明體" panose="02020500000000000000" pitchFamily="18" charset="-120"/>
                <a:ea typeface="新細明體" panose="02020500000000000000" pitchFamily="18" charset="-120"/>
              </a:rPr>
              <a:t>用於汽車加工的機械臂</a:t>
            </a:r>
            <a:endParaRPr lang="en-HK" altLang="ja-JP" sz="2400" dirty="0">
              <a:latin typeface="新細明體" panose="02020500000000000000" pitchFamily="18" charset="-120"/>
              <a:ea typeface="新細明體" panose="02020500000000000000" pitchFamily="18" charset="-120"/>
            </a:endParaRPr>
          </a:p>
          <a:p>
            <a:pPr lvl="1">
              <a:lnSpc>
                <a:spcPct val="100000"/>
              </a:lnSpc>
              <a:buFont typeface="Courier New" panose="02070309020205020404" pitchFamily="49" charset="0"/>
              <a:buChar char="o"/>
            </a:pPr>
            <a:r>
              <a:rPr lang="ja-JP" altLang="en-US" dirty="0">
                <a:solidFill>
                  <a:schemeClr val="accent2">
                    <a:lumMod val="75000"/>
                  </a:schemeClr>
                </a:solidFill>
                <a:latin typeface="新細明體" panose="02020500000000000000" pitchFamily="18" charset="-120"/>
                <a:ea typeface="新細明體" panose="02020500000000000000" pitchFamily="18" charset="-120"/>
              </a:rPr>
              <a:t>移動機械人</a:t>
            </a:r>
            <a:r>
              <a:rPr lang="ja-JP" altLang="en-US" dirty="0">
                <a:latin typeface="新細明體" panose="02020500000000000000" pitchFamily="18" charset="-120"/>
                <a:ea typeface="新細明體" panose="02020500000000000000" pitchFamily="18" charset="-120"/>
              </a:rPr>
              <a:t>關注</a:t>
            </a:r>
            <a:r>
              <a:rPr lang="ja-JP" altLang="en-US" dirty="0">
                <a:solidFill>
                  <a:schemeClr val="accent2">
                    <a:lumMod val="75000"/>
                  </a:schemeClr>
                </a:solidFill>
                <a:latin typeface="新細明體" panose="02020500000000000000" pitchFamily="18" charset="-120"/>
                <a:ea typeface="新細明體" panose="02020500000000000000" pitchFamily="18" charset="-120"/>
              </a:rPr>
              <a:t>如何規劃路線以到達目的地</a:t>
            </a:r>
            <a:endParaRPr lang="en-HK" altLang="ja-JP" dirty="0">
              <a:solidFill>
                <a:schemeClr val="accent2">
                  <a:lumMod val="75000"/>
                </a:schemeClr>
              </a:solidFill>
              <a:latin typeface="新細明體" panose="02020500000000000000" pitchFamily="18" charset="-120"/>
              <a:ea typeface="新細明體" panose="02020500000000000000" pitchFamily="18" charset="-120"/>
            </a:endParaRPr>
          </a:p>
          <a:p>
            <a:pPr lvl="2">
              <a:lnSpc>
                <a:spcPct val="100000"/>
              </a:lnSpc>
            </a:pPr>
            <a:r>
              <a:rPr lang="ja-JP" altLang="en-US" sz="2400" dirty="0">
                <a:latin typeface="新細明體" panose="02020500000000000000" pitchFamily="18" charset="-120"/>
                <a:ea typeface="新細明體" panose="02020500000000000000" pitchFamily="18" charset="-120"/>
              </a:rPr>
              <a:t>無人駕駛汽車</a:t>
            </a:r>
            <a:endParaRPr lang="en-HK" altLang="ja-JP" sz="2400" dirty="0">
              <a:latin typeface="新細明體" panose="02020500000000000000" pitchFamily="18" charset="-120"/>
              <a:ea typeface="新細明體" panose="02020500000000000000" pitchFamily="18" charset="-120"/>
            </a:endParaRPr>
          </a:p>
          <a:p>
            <a:pPr lvl="2">
              <a:lnSpc>
                <a:spcPct val="100000"/>
              </a:lnSpc>
            </a:pPr>
            <a:endParaRPr lang="en-HK" altLang="ja-JP" sz="2400" dirty="0">
              <a:latin typeface="新細明體" panose="02020500000000000000" pitchFamily="18" charset="-120"/>
              <a:ea typeface="新細明體" panose="02020500000000000000" pitchFamily="18" charset="-120"/>
            </a:endParaRPr>
          </a:p>
          <a:p>
            <a:pPr>
              <a:lnSpc>
                <a:spcPct val="100000"/>
              </a:lnSpc>
            </a:pPr>
            <a:r>
              <a:rPr lang="ja-JP" altLang="en-US" sz="2400" dirty="0">
                <a:latin typeface="新細明體" panose="02020500000000000000" pitchFamily="18" charset="-120"/>
                <a:ea typeface="新細明體" panose="02020500000000000000" pitchFamily="18" charset="-120"/>
              </a:rPr>
              <a:t>事實上，很多機</a:t>
            </a:r>
            <a:r>
              <a:rPr lang="zh-TW" altLang="en-US" sz="2400" dirty="0">
                <a:latin typeface="新細明體" panose="02020500000000000000" pitchFamily="18" charset="-120"/>
                <a:ea typeface="新細明體" panose="02020500000000000000" pitchFamily="18" charset="-120"/>
              </a:rPr>
              <a:t>械</a:t>
            </a:r>
            <a:r>
              <a:rPr lang="ja-JP" altLang="en-US" sz="2400" dirty="0">
                <a:latin typeface="新細明體" panose="02020500000000000000" pitchFamily="18" charset="-120"/>
                <a:ea typeface="新細明體" panose="02020500000000000000" pitchFamily="18" charset="-120"/>
              </a:rPr>
              <a:t>人需要</a:t>
            </a:r>
            <a:r>
              <a:rPr lang="ja-JP" altLang="en-US" sz="2400" dirty="0">
                <a:solidFill>
                  <a:srgbClr val="0070C0"/>
                </a:solidFill>
                <a:latin typeface="新細明體" panose="02020500000000000000" pitchFamily="18" charset="-120"/>
                <a:ea typeface="新細明體" panose="02020500000000000000" pitchFamily="18" charset="-120"/>
              </a:rPr>
              <a:t>同時完成操作和移動</a:t>
            </a:r>
            <a:r>
              <a:rPr lang="ja-JP" altLang="en-US" sz="2400" dirty="0">
                <a:latin typeface="新細明體" panose="02020500000000000000" pitchFamily="18" charset="-120"/>
                <a:ea typeface="新細明體" panose="02020500000000000000" pitchFamily="18" charset="-120"/>
              </a:rPr>
              <a:t>兩種行為</a:t>
            </a:r>
            <a:endParaRPr lang="en-HK" altLang="ja-JP" sz="2400" dirty="0">
              <a:latin typeface="新細明體" panose="02020500000000000000" pitchFamily="18" charset="-120"/>
              <a:ea typeface="新細明體" panose="02020500000000000000" pitchFamily="18" charset="-120"/>
            </a:endParaRPr>
          </a:p>
          <a:p>
            <a:pPr>
              <a:lnSpc>
                <a:spcPct val="100000"/>
              </a:lnSpc>
              <a:buFont typeface="Wingdings" panose="05000000000000000000" pitchFamily="2" charset="2"/>
              <a:buChar char="Ø"/>
            </a:pPr>
            <a:r>
              <a:rPr lang="ja-JP" altLang="en-US" sz="2400" dirty="0">
                <a:latin typeface="新細明體" panose="02020500000000000000" pitchFamily="18" charset="-120"/>
                <a:ea typeface="新細明體" panose="02020500000000000000" pitchFamily="18" charset="-120"/>
              </a:rPr>
              <a:t>波士頓動力公司的大狗機械人</a:t>
            </a:r>
            <a:r>
              <a:rPr lang="en-US" altLang="zh-TW" sz="2400" dirty="0">
                <a:latin typeface="新細明體" panose="02020500000000000000" pitchFamily="18" charset="-120"/>
                <a:ea typeface="新細明體" panose="02020500000000000000" pitchFamily="18" charset="-120"/>
              </a:rPr>
              <a:t>: </a:t>
            </a:r>
            <a:r>
              <a:rPr lang="ja-JP" altLang="en-US" sz="2400" dirty="0">
                <a:latin typeface="新細明體" panose="02020500000000000000" pitchFamily="18" charset="-120"/>
                <a:ea typeface="新細明體" panose="02020500000000000000" pitchFamily="18" charset="-120"/>
              </a:rPr>
              <a:t>開門、邁步、抬腿等動作</a:t>
            </a:r>
            <a:r>
              <a:rPr lang="en-US" altLang="zh-TW" sz="2400" dirty="0">
                <a:latin typeface="新細明體" panose="02020500000000000000" pitchFamily="18" charset="-120"/>
                <a:ea typeface="新細明體" panose="02020500000000000000" pitchFamily="18" charset="-120"/>
              </a:rPr>
              <a:t>+</a:t>
            </a:r>
            <a:r>
              <a:rPr lang="ja-JP" altLang="en-US" sz="2400" dirty="0">
                <a:latin typeface="新細明體" panose="02020500000000000000" pitchFamily="18" charset="-120"/>
                <a:ea typeface="新細明體" panose="02020500000000000000" pitchFamily="18" charset="-120"/>
              </a:rPr>
              <a:t>規劃好路線以繞過障礙物，防止碰撞</a:t>
            </a:r>
            <a:endParaRPr lang="en-US" sz="2400" dirty="0">
              <a:latin typeface="新細明體" panose="02020500000000000000" pitchFamily="18" charset="-120"/>
              <a:ea typeface="新細明體" panose="02020500000000000000" pitchFamily="18" charset="-120"/>
            </a:endParaRPr>
          </a:p>
        </p:txBody>
      </p:sp>
    </p:spTree>
    <p:extLst>
      <p:ext uri="{BB962C8B-B14F-4D97-AF65-F5344CB8AC3E}">
        <p14:creationId xmlns:p14="http://schemas.microsoft.com/office/powerpoint/2010/main" val="256117199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8990DC-EE71-894D-8E3D-10E73A86492F}"/>
              </a:ext>
            </a:extLst>
          </p:cNvPr>
          <p:cNvSpPr>
            <a:spLocks noGrp="1"/>
          </p:cNvSpPr>
          <p:nvPr>
            <p:ph type="title"/>
          </p:nvPr>
        </p:nvSpPr>
        <p:spPr>
          <a:xfrm>
            <a:off x="643467" y="321734"/>
            <a:ext cx="11154262" cy="1193593"/>
          </a:xfrm>
        </p:spPr>
        <p:txBody>
          <a:bodyPr>
            <a:normAutofit/>
          </a:bodyPr>
          <a:lstStyle/>
          <a:p>
            <a:r>
              <a:rPr lang="ja-JP" altLang="en-US" dirty="0">
                <a:latin typeface="新細明體" panose="02020500000000000000" pitchFamily="18" charset="-120"/>
                <a:ea typeface="新細明體" panose="02020500000000000000" pitchFamily="18" charset="-120"/>
              </a:rPr>
              <a:t>操作機械人</a:t>
            </a:r>
            <a:endParaRPr lang="en-US" dirty="0">
              <a:latin typeface="新細明體" panose="02020500000000000000" pitchFamily="18" charset="-120"/>
              <a:ea typeface="新細明體" panose="02020500000000000000" pitchFamily="18" charset="-120"/>
            </a:endParaRPr>
          </a:p>
        </p:txBody>
      </p:sp>
      <p:sp>
        <p:nvSpPr>
          <p:cNvPr id="3" name="Content Placeholder 2">
            <a:extLst>
              <a:ext uri="{FF2B5EF4-FFF2-40B4-BE49-F238E27FC236}">
                <a16:creationId xmlns:a16="http://schemas.microsoft.com/office/drawing/2014/main" id="{0389D947-20E0-5940-B5C0-C645B420EDA5}"/>
              </a:ext>
            </a:extLst>
          </p:cNvPr>
          <p:cNvSpPr>
            <a:spLocks noGrp="1"/>
          </p:cNvSpPr>
          <p:nvPr>
            <p:ph idx="1"/>
          </p:nvPr>
        </p:nvSpPr>
        <p:spPr>
          <a:xfrm>
            <a:off x="643468" y="1782980"/>
            <a:ext cx="4099981" cy="4617819"/>
          </a:xfrm>
        </p:spPr>
        <p:txBody>
          <a:bodyPr>
            <a:normAutofit/>
          </a:bodyPr>
          <a:lstStyle/>
          <a:p>
            <a:r>
              <a:rPr lang="ja-JP" altLang="en-US" sz="2400" dirty="0">
                <a:latin typeface="新細明體" panose="02020500000000000000" pitchFamily="18" charset="-120"/>
                <a:ea typeface="新細明體" panose="02020500000000000000" pitchFamily="18" charset="-120"/>
              </a:rPr>
              <a:t>操作機械人需要</a:t>
            </a:r>
            <a:r>
              <a:rPr lang="ja-JP" altLang="en-US" sz="2400" dirty="0">
                <a:solidFill>
                  <a:srgbClr val="00B0F0"/>
                </a:solidFill>
                <a:latin typeface="新細明體" panose="02020500000000000000" pitchFamily="18" charset="-120"/>
                <a:ea typeface="新細明體" panose="02020500000000000000" pitchFamily="18" charset="-120"/>
              </a:rPr>
              <a:t>完成某種指定的動作</a:t>
            </a:r>
            <a:r>
              <a:rPr lang="ja-JP" altLang="en-US" sz="2400" dirty="0">
                <a:latin typeface="新細明體" panose="02020500000000000000" pitchFamily="18" charset="-120"/>
                <a:ea typeface="新細明體" panose="02020500000000000000" pitchFamily="18" charset="-120"/>
              </a:rPr>
              <a:t>，如抓取、焊接等 </a:t>
            </a:r>
            <a:endParaRPr lang="en-HK" altLang="ja-JP" sz="2400" dirty="0">
              <a:latin typeface="新細明體" panose="02020500000000000000" pitchFamily="18" charset="-120"/>
              <a:ea typeface="新細明體" panose="02020500000000000000" pitchFamily="18" charset="-120"/>
            </a:endParaRPr>
          </a:p>
          <a:p>
            <a:r>
              <a:rPr lang="ja-JP" altLang="en-US" sz="2400" dirty="0">
                <a:latin typeface="新細明體" panose="02020500000000000000" pitchFamily="18" charset="-120"/>
                <a:ea typeface="新細明體" panose="02020500000000000000" pitchFamily="18" charset="-120"/>
              </a:rPr>
              <a:t>實現動作的關鍵</a:t>
            </a:r>
            <a:r>
              <a:rPr lang="zh-TW" altLang="en-US" sz="2400" dirty="0">
                <a:latin typeface="新細明體" panose="02020500000000000000" pitchFamily="18" charset="-120"/>
                <a:ea typeface="新細明體" panose="02020500000000000000" pitchFamily="18" charset="-120"/>
              </a:rPr>
              <a:t>：</a:t>
            </a:r>
            <a:r>
              <a:rPr lang="ja-JP" altLang="en-US" sz="2400" dirty="0">
                <a:solidFill>
                  <a:srgbClr val="00B0F0"/>
                </a:solidFill>
                <a:latin typeface="新細明體" panose="02020500000000000000" pitchFamily="18" charset="-120"/>
                <a:ea typeface="新細明體" panose="02020500000000000000" pitchFamily="18" charset="-120"/>
              </a:rPr>
              <a:t>如何將機械臂的</a:t>
            </a:r>
            <a:r>
              <a:rPr lang="zh-CN" altLang="en-US" sz="2400" dirty="0">
                <a:solidFill>
                  <a:srgbClr val="00B0F0"/>
                </a:solidFill>
                <a:latin typeface="新細明體" panose="02020500000000000000" pitchFamily="18" charset="-120"/>
                <a:ea typeface="新細明體" panose="02020500000000000000" pitchFamily="18" charset="-120"/>
              </a:rPr>
              <a:t>末</a:t>
            </a:r>
            <a:r>
              <a:rPr lang="ja-JP" altLang="en-US" sz="2400" dirty="0">
                <a:solidFill>
                  <a:srgbClr val="00B0F0"/>
                </a:solidFill>
                <a:latin typeface="新細明體" panose="02020500000000000000" pitchFamily="18" charset="-120"/>
                <a:ea typeface="新細明體" panose="02020500000000000000" pitchFamily="18" charset="-120"/>
              </a:rPr>
              <a:t>端放置到預設位置</a:t>
            </a:r>
            <a:endParaRPr lang="en-HK" altLang="ja-JP" sz="2400" dirty="0">
              <a:solidFill>
                <a:srgbClr val="00B0F0"/>
              </a:solidFill>
              <a:latin typeface="新細明體" panose="02020500000000000000" pitchFamily="18" charset="-120"/>
              <a:ea typeface="新細明體" panose="02020500000000000000" pitchFamily="18" charset="-120"/>
            </a:endParaRPr>
          </a:p>
          <a:p>
            <a:r>
              <a:rPr lang="ja-JP" altLang="en-US" sz="2400" dirty="0">
                <a:latin typeface="新細明體" panose="02020500000000000000" pitchFamily="18" charset="-120"/>
                <a:ea typeface="新細明體" panose="02020500000000000000" pitchFamily="18" charset="-120"/>
              </a:rPr>
              <a:t>末端是指機械臂的工作點，一般是機械臂的末端</a:t>
            </a:r>
            <a:endParaRPr lang="en-HK" altLang="ja-JP" sz="2400" dirty="0">
              <a:latin typeface="新細明體" panose="02020500000000000000" pitchFamily="18" charset="-120"/>
              <a:ea typeface="新細明體" panose="02020500000000000000" pitchFamily="18" charset="-120"/>
            </a:endParaRPr>
          </a:p>
          <a:p>
            <a:r>
              <a:rPr lang="ja-JP" altLang="en-US" sz="2400" dirty="0">
                <a:latin typeface="新細明體" panose="02020500000000000000" pitchFamily="18" charset="-120"/>
                <a:ea typeface="新細明體" panose="02020500000000000000" pitchFamily="18" charset="-120"/>
              </a:rPr>
              <a:t>這一問題看似簡單，但解決起來相當複雜，涉及運動學、 動力學、控制論等一系列知識。 如</a:t>
            </a:r>
            <a:r>
              <a:rPr lang="zh-CN" altLang="en-US" sz="2400" dirty="0">
                <a:latin typeface="新細明體" panose="02020500000000000000" pitchFamily="18" charset="-120"/>
                <a:ea typeface="新細明體" panose="02020500000000000000" pitchFamily="18" charset="-120"/>
              </a:rPr>
              <a:t>右</a:t>
            </a:r>
            <a:r>
              <a:rPr lang="ja-JP" altLang="en-US" sz="2400" dirty="0">
                <a:latin typeface="新細明體" panose="02020500000000000000" pitchFamily="18" charset="-120"/>
                <a:ea typeface="新細明體" panose="02020500000000000000" pitchFamily="18" charset="-120"/>
              </a:rPr>
              <a:t>圖的連接系統。 </a:t>
            </a:r>
            <a:endParaRPr lang="en-HK" altLang="ja-JP" sz="2400" dirty="0">
              <a:latin typeface="新細明體" panose="02020500000000000000" pitchFamily="18" charset="-120"/>
              <a:ea typeface="新細明體" panose="02020500000000000000" pitchFamily="18" charset="-120"/>
            </a:endParaRPr>
          </a:p>
        </p:txBody>
      </p:sp>
      <p:pic>
        <p:nvPicPr>
          <p:cNvPr id="5" name="Picture 4">
            <a:extLst>
              <a:ext uri="{FF2B5EF4-FFF2-40B4-BE49-F238E27FC236}">
                <a16:creationId xmlns:a16="http://schemas.microsoft.com/office/drawing/2014/main" id="{6D5C2633-639A-DC42-9529-C16F9A4FF941}"/>
              </a:ext>
            </a:extLst>
          </p:cNvPr>
          <p:cNvPicPr>
            <a:picLocks noChangeAspect="1"/>
          </p:cNvPicPr>
          <p:nvPr/>
        </p:nvPicPr>
        <p:blipFill rotWithShape="1">
          <a:blip r:embed="rId2"/>
          <a:srcRect b="20082"/>
          <a:stretch/>
        </p:blipFill>
        <p:spPr>
          <a:xfrm>
            <a:off x="5207544" y="1981200"/>
            <a:ext cx="6590185" cy="3267076"/>
          </a:xfrm>
          <a:prstGeom prst="rect">
            <a:avLst/>
          </a:prstGeom>
        </p:spPr>
      </p:pic>
    </p:spTree>
    <p:extLst>
      <p:ext uri="{BB962C8B-B14F-4D97-AF65-F5344CB8AC3E}">
        <p14:creationId xmlns:p14="http://schemas.microsoft.com/office/powerpoint/2010/main" val="203136896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AE0F5A-CBB5-3744-9AB7-5D2A65E23458}"/>
              </a:ext>
            </a:extLst>
          </p:cNvPr>
          <p:cNvSpPr>
            <a:spLocks noGrp="1"/>
          </p:cNvSpPr>
          <p:nvPr>
            <p:ph type="title"/>
          </p:nvPr>
        </p:nvSpPr>
        <p:spPr/>
        <p:txBody>
          <a:bodyPr/>
          <a:lstStyle/>
          <a:p>
            <a:r>
              <a:rPr lang="ja-JP" altLang="en-US" dirty="0">
                <a:latin typeface="新細明體" panose="02020500000000000000" pitchFamily="18" charset="-120"/>
                <a:ea typeface="新細明體" panose="02020500000000000000" pitchFamily="18" charset="-120"/>
              </a:rPr>
              <a:t>移動機械人 </a:t>
            </a:r>
            <a:endParaRPr lang="en-US" dirty="0">
              <a:latin typeface="新細明體" panose="02020500000000000000" pitchFamily="18" charset="-120"/>
              <a:ea typeface="新細明體" panose="02020500000000000000" pitchFamily="18" charset="-120"/>
            </a:endParaRPr>
          </a:p>
        </p:txBody>
      </p:sp>
      <p:sp>
        <p:nvSpPr>
          <p:cNvPr id="3" name="Content Placeholder 2">
            <a:extLst>
              <a:ext uri="{FF2B5EF4-FFF2-40B4-BE49-F238E27FC236}">
                <a16:creationId xmlns:a16="http://schemas.microsoft.com/office/drawing/2014/main" id="{4F3E52AE-E145-0B47-B44C-0A391C81292D}"/>
              </a:ext>
            </a:extLst>
          </p:cNvPr>
          <p:cNvSpPr>
            <a:spLocks noGrp="1"/>
          </p:cNvSpPr>
          <p:nvPr>
            <p:ph idx="1"/>
          </p:nvPr>
        </p:nvSpPr>
        <p:spPr>
          <a:xfrm>
            <a:off x="838200" y="1825625"/>
            <a:ext cx="10515600" cy="4889500"/>
          </a:xfrm>
        </p:spPr>
        <p:txBody>
          <a:bodyPr>
            <a:normAutofit/>
          </a:bodyPr>
          <a:lstStyle/>
          <a:p>
            <a:pPr>
              <a:lnSpc>
                <a:spcPct val="100000"/>
              </a:lnSpc>
            </a:pPr>
            <a:r>
              <a:rPr lang="ja-JP" altLang="en-US" sz="2400" dirty="0">
                <a:latin typeface="新細明體" panose="02020500000000000000" pitchFamily="18" charset="-120"/>
                <a:ea typeface="新細明體" panose="02020500000000000000" pitchFamily="18" charset="-120"/>
              </a:rPr>
              <a:t>在地面上移動的機械人 </a:t>
            </a:r>
            <a:endParaRPr lang="en-HK" altLang="ja-JP" sz="2400" dirty="0">
              <a:latin typeface="新細明體" panose="02020500000000000000" pitchFamily="18" charset="-120"/>
              <a:ea typeface="新細明體" panose="02020500000000000000" pitchFamily="18" charset="-120"/>
            </a:endParaRPr>
          </a:p>
          <a:p>
            <a:pPr>
              <a:lnSpc>
                <a:spcPct val="100000"/>
              </a:lnSpc>
            </a:pPr>
            <a:r>
              <a:rPr lang="ja-JP" altLang="en-US" sz="2400" dirty="0">
                <a:latin typeface="新細明體" panose="02020500000000000000" pitchFamily="18" charset="-120"/>
                <a:ea typeface="新細明體" panose="02020500000000000000" pitchFamily="18" charset="-120"/>
              </a:rPr>
              <a:t>任務：</a:t>
            </a:r>
            <a:endParaRPr lang="en-HK" altLang="ja-JP" sz="2400" dirty="0">
              <a:latin typeface="新細明體" panose="02020500000000000000" pitchFamily="18" charset="-120"/>
              <a:ea typeface="新細明體" panose="02020500000000000000" pitchFamily="18" charset="-120"/>
            </a:endParaRPr>
          </a:p>
          <a:p>
            <a:pPr marL="914400" lvl="1" indent="-457200">
              <a:lnSpc>
                <a:spcPct val="100000"/>
              </a:lnSpc>
              <a:buFont typeface="+mj-lt"/>
              <a:buAutoNum type="arabicPeriod"/>
            </a:pPr>
            <a:r>
              <a:rPr lang="ja-JP" altLang="en-US" dirty="0">
                <a:latin typeface="新細明體" panose="02020500000000000000" pitchFamily="18" charset="-120"/>
                <a:ea typeface="新細明體" panose="02020500000000000000" pitchFamily="18" charset="-120"/>
              </a:rPr>
              <a:t>實現有效的移動</a:t>
            </a:r>
            <a:endParaRPr lang="en-HK" altLang="ja-JP" dirty="0">
              <a:latin typeface="新細明體" panose="02020500000000000000" pitchFamily="18" charset="-120"/>
              <a:ea typeface="新細明體" panose="02020500000000000000" pitchFamily="18" charset="-120"/>
            </a:endParaRPr>
          </a:p>
          <a:p>
            <a:pPr marL="914400" lvl="1" indent="-457200">
              <a:lnSpc>
                <a:spcPct val="100000"/>
              </a:lnSpc>
              <a:buFont typeface="+mj-lt"/>
              <a:buAutoNum type="arabicPeriod"/>
            </a:pPr>
            <a:r>
              <a:rPr lang="ja-JP" altLang="en-US" dirty="0">
                <a:latin typeface="新細明體" panose="02020500000000000000" pitchFamily="18" charset="-120"/>
                <a:ea typeface="新細明體" panose="02020500000000000000" pitchFamily="18" charset="-120"/>
              </a:rPr>
              <a:t>對環境建立地</a:t>
            </a:r>
            <a:r>
              <a:rPr lang="zh-CN" altLang="en-US" dirty="0">
                <a:latin typeface="新細明體" panose="02020500000000000000" pitchFamily="18" charset="-120"/>
                <a:ea typeface="新細明體" panose="02020500000000000000" pitchFamily="18" charset="-120"/>
              </a:rPr>
              <a:t>圖</a:t>
            </a:r>
            <a:r>
              <a:rPr lang="ja-JP" altLang="en-US" dirty="0">
                <a:latin typeface="新細明體" panose="02020500000000000000" pitchFamily="18" charset="-120"/>
                <a:ea typeface="新細明體" panose="02020500000000000000" pitchFamily="18" charset="-120"/>
              </a:rPr>
              <a:t>，並估計自身在地</a:t>
            </a:r>
            <a:r>
              <a:rPr lang="zh-CN" altLang="en-US" dirty="0">
                <a:latin typeface="新細明體" panose="02020500000000000000" pitchFamily="18" charset="-120"/>
                <a:ea typeface="新細明體" panose="02020500000000000000" pitchFamily="18" charset="-120"/>
              </a:rPr>
              <a:t>圖</a:t>
            </a:r>
            <a:r>
              <a:rPr lang="ja-JP" altLang="en-US" dirty="0">
                <a:latin typeface="新細明體" panose="02020500000000000000" pitchFamily="18" charset="-120"/>
                <a:ea typeface="新細明體" panose="02020500000000000000" pitchFamily="18" charset="-120"/>
              </a:rPr>
              <a:t>中的位置</a:t>
            </a:r>
            <a:endParaRPr lang="en-HK" altLang="ja-JP" dirty="0">
              <a:latin typeface="新細明體" panose="02020500000000000000" pitchFamily="18" charset="-120"/>
              <a:ea typeface="新細明體" panose="02020500000000000000" pitchFamily="18" charset="-120"/>
            </a:endParaRPr>
          </a:p>
          <a:p>
            <a:pPr>
              <a:lnSpc>
                <a:spcPct val="100000"/>
              </a:lnSpc>
            </a:pPr>
            <a:r>
              <a:rPr lang="zh-CN" altLang="en-US" sz="2400" b="1" dirty="0">
                <a:solidFill>
                  <a:srgbClr val="0070C0"/>
                </a:solidFill>
                <a:latin typeface="新細明體" panose="02020500000000000000" pitchFamily="18" charset="-120"/>
                <a:ea typeface="新細明體" panose="02020500000000000000" pitchFamily="18" charset="-120"/>
              </a:rPr>
              <a:t>任務</a:t>
            </a:r>
            <a:r>
              <a:rPr lang="en-US" altLang="zh-CN" sz="2400" b="1" dirty="0">
                <a:solidFill>
                  <a:srgbClr val="0070C0"/>
                </a:solidFill>
                <a:latin typeface="新細明體" panose="02020500000000000000" pitchFamily="18" charset="-120"/>
                <a:ea typeface="新細明體" panose="02020500000000000000" pitchFamily="18" charset="-120"/>
              </a:rPr>
              <a:t>1</a:t>
            </a:r>
            <a:r>
              <a:rPr lang="zh-CN" altLang="en-US" sz="2400" b="1" dirty="0">
                <a:solidFill>
                  <a:srgbClr val="0070C0"/>
                </a:solidFill>
                <a:latin typeface="新細明體" panose="02020500000000000000" pitchFamily="18" charset="-120"/>
                <a:ea typeface="新細明體" panose="02020500000000000000" pitchFamily="18" charset="-120"/>
              </a:rPr>
              <a:t>：</a:t>
            </a:r>
            <a:r>
              <a:rPr lang="ja-JP" altLang="en-US" sz="2400" dirty="0">
                <a:latin typeface="新細明體" panose="02020500000000000000" pitchFamily="18" charset="-120"/>
                <a:ea typeface="新細明體" panose="02020500000000000000" pitchFamily="18" charset="-120"/>
              </a:rPr>
              <a:t>不同種類的機械人實現有效移動的方式不同</a:t>
            </a:r>
            <a:endParaRPr lang="en-HK" altLang="ja-JP" sz="2400" dirty="0">
              <a:latin typeface="新細明體" panose="02020500000000000000" pitchFamily="18" charset="-120"/>
              <a:ea typeface="新細明體" panose="02020500000000000000" pitchFamily="18" charset="-120"/>
            </a:endParaRPr>
          </a:p>
          <a:p>
            <a:pPr lvl="1">
              <a:lnSpc>
                <a:spcPct val="100000"/>
              </a:lnSpc>
              <a:buFont typeface="Wingdings" pitchFamily="2" charset="2"/>
              <a:buChar char="§"/>
            </a:pPr>
            <a:r>
              <a:rPr lang="ja-JP" altLang="en-US" dirty="0">
                <a:latin typeface="新細明體" panose="02020500000000000000" pitchFamily="18" charset="-120"/>
                <a:ea typeface="新細明體" panose="02020500000000000000" pitchFamily="18" charset="-120"/>
              </a:rPr>
              <a:t>自動駕駛汽車</a:t>
            </a:r>
            <a:r>
              <a:rPr lang="zh-CN" altLang="en-US" dirty="0">
                <a:latin typeface="新細明體" panose="02020500000000000000" pitchFamily="18" charset="-120"/>
                <a:ea typeface="新細明體" panose="02020500000000000000" pitchFamily="18" charset="-120"/>
              </a:rPr>
              <a:t>：</a:t>
            </a:r>
            <a:r>
              <a:rPr lang="ja-JP" altLang="en-US" dirty="0">
                <a:latin typeface="新細明體" panose="02020500000000000000" pitchFamily="18" charset="-120"/>
                <a:ea typeface="新細明體" panose="02020500000000000000" pitchFamily="18" charset="-120"/>
              </a:rPr>
              <a:t>通過加油可以實現有效移動，但要考慮移動時的限制條件（如不能平行移動，移動時需考慮尾部佔用的空間等）</a:t>
            </a:r>
            <a:endParaRPr lang="en-US" altLang="ja-JP" dirty="0">
              <a:latin typeface="新細明體" panose="02020500000000000000" pitchFamily="18" charset="-120"/>
              <a:ea typeface="新細明體" panose="02020500000000000000" pitchFamily="18" charset="-120"/>
            </a:endParaRPr>
          </a:p>
          <a:p>
            <a:pPr lvl="1">
              <a:lnSpc>
                <a:spcPct val="100000"/>
              </a:lnSpc>
              <a:buFont typeface="Wingdings" pitchFamily="2" charset="2"/>
              <a:buChar char="§"/>
            </a:pPr>
            <a:r>
              <a:rPr lang="ja-JP" altLang="en-US" dirty="0">
                <a:latin typeface="新細明體" panose="02020500000000000000" pitchFamily="18" charset="-120"/>
                <a:ea typeface="新細明體" panose="02020500000000000000" pitchFamily="18" charset="-120"/>
              </a:rPr>
              <a:t>人形機械人</a:t>
            </a:r>
            <a:r>
              <a:rPr lang="zh-CN" altLang="en-US" dirty="0">
                <a:latin typeface="新細明體" panose="02020500000000000000" pitchFamily="18" charset="-120"/>
                <a:ea typeface="新細明體" panose="02020500000000000000" pitchFamily="18" charset="-120"/>
              </a:rPr>
              <a:t>：</a:t>
            </a:r>
            <a:r>
              <a:rPr lang="ja-JP" altLang="en-US" dirty="0">
                <a:latin typeface="新細明體" panose="02020500000000000000" pitchFamily="18" charset="-120"/>
                <a:ea typeface="新細明體" panose="02020500000000000000" pitchFamily="18" charset="-120"/>
              </a:rPr>
              <a:t>要設計合理的四肢動作（如抬腿軌跡），並通過動力系統實現該動作</a:t>
            </a:r>
            <a:endParaRPr lang="en-US" altLang="ja-JP" dirty="0">
              <a:latin typeface="新細明體" panose="02020500000000000000" pitchFamily="18" charset="-120"/>
              <a:ea typeface="新細明體" panose="02020500000000000000" pitchFamily="18" charset="-120"/>
            </a:endParaRPr>
          </a:p>
          <a:p>
            <a:pPr lvl="1">
              <a:lnSpc>
                <a:spcPct val="100000"/>
              </a:lnSpc>
              <a:buFont typeface="Wingdings" pitchFamily="2" charset="2"/>
              <a:buChar char="§"/>
            </a:pPr>
            <a:r>
              <a:rPr lang="ja-JP" altLang="en-US" dirty="0">
                <a:solidFill>
                  <a:srgbClr val="00B0F0"/>
                </a:solidFill>
                <a:latin typeface="新細明體" panose="02020500000000000000" pitchFamily="18" charset="-120"/>
                <a:ea typeface="新細明體" panose="02020500000000000000" pitchFamily="18" charset="-120"/>
              </a:rPr>
              <a:t>給予合理的動力就可以實現有效移動</a:t>
            </a:r>
            <a:endParaRPr lang="en-US" dirty="0">
              <a:solidFill>
                <a:srgbClr val="00B0F0"/>
              </a:solidFill>
              <a:latin typeface="新細明體" panose="02020500000000000000" pitchFamily="18" charset="-120"/>
              <a:ea typeface="新細明體" panose="02020500000000000000" pitchFamily="18" charset="-120"/>
            </a:endParaRPr>
          </a:p>
        </p:txBody>
      </p:sp>
    </p:spTree>
    <p:extLst>
      <p:ext uri="{BB962C8B-B14F-4D97-AF65-F5344CB8AC3E}">
        <p14:creationId xmlns:p14="http://schemas.microsoft.com/office/powerpoint/2010/main" val="16467989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AE0F5A-CBB5-3744-9AB7-5D2A65E23458}"/>
              </a:ext>
            </a:extLst>
          </p:cNvPr>
          <p:cNvSpPr>
            <a:spLocks noGrp="1"/>
          </p:cNvSpPr>
          <p:nvPr>
            <p:ph type="title"/>
          </p:nvPr>
        </p:nvSpPr>
        <p:spPr/>
        <p:txBody>
          <a:bodyPr/>
          <a:lstStyle/>
          <a:p>
            <a:pPr>
              <a:lnSpc>
                <a:spcPct val="100000"/>
              </a:lnSpc>
            </a:pPr>
            <a:r>
              <a:rPr lang="ja-JP" altLang="en-US" dirty="0">
                <a:latin typeface="新細明體" panose="02020500000000000000" pitchFamily="18" charset="-120"/>
                <a:ea typeface="新細明體" panose="02020500000000000000" pitchFamily="18" charset="-120"/>
              </a:rPr>
              <a:t>移動機械人 </a:t>
            </a:r>
            <a:endParaRPr lang="en-US" dirty="0">
              <a:latin typeface="新細明體" panose="02020500000000000000" pitchFamily="18" charset="-120"/>
              <a:ea typeface="新細明體" panose="02020500000000000000" pitchFamily="18" charset="-120"/>
            </a:endParaRPr>
          </a:p>
        </p:txBody>
      </p:sp>
      <p:sp>
        <p:nvSpPr>
          <p:cNvPr id="3" name="Content Placeholder 2">
            <a:extLst>
              <a:ext uri="{FF2B5EF4-FFF2-40B4-BE49-F238E27FC236}">
                <a16:creationId xmlns:a16="http://schemas.microsoft.com/office/drawing/2014/main" id="{4F3E52AE-E145-0B47-B44C-0A391C81292D}"/>
              </a:ext>
            </a:extLst>
          </p:cNvPr>
          <p:cNvSpPr>
            <a:spLocks noGrp="1"/>
          </p:cNvSpPr>
          <p:nvPr>
            <p:ph idx="1"/>
          </p:nvPr>
        </p:nvSpPr>
        <p:spPr>
          <a:xfrm>
            <a:off x="838199" y="1825625"/>
            <a:ext cx="11172825" cy="4737100"/>
          </a:xfrm>
        </p:spPr>
        <p:txBody>
          <a:bodyPr>
            <a:normAutofit fontScale="92500"/>
          </a:bodyPr>
          <a:lstStyle/>
          <a:p>
            <a:pPr>
              <a:lnSpc>
                <a:spcPct val="150000"/>
              </a:lnSpc>
            </a:pPr>
            <a:r>
              <a:rPr lang="zh-CN" altLang="en-US" b="1" dirty="0">
                <a:solidFill>
                  <a:srgbClr val="0070C0"/>
                </a:solidFill>
                <a:latin typeface="新細明體" panose="02020500000000000000" pitchFamily="18" charset="-120"/>
                <a:ea typeface="新細明體" panose="02020500000000000000" pitchFamily="18" charset="-120"/>
              </a:rPr>
              <a:t>任務</a:t>
            </a:r>
            <a:r>
              <a:rPr lang="en-US" altLang="zh-CN" b="1" dirty="0">
                <a:solidFill>
                  <a:srgbClr val="0070C0"/>
                </a:solidFill>
                <a:latin typeface="新細明體" panose="02020500000000000000" pitchFamily="18" charset="-120"/>
                <a:ea typeface="新細明體" panose="02020500000000000000" pitchFamily="18" charset="-120"/>
              </a:rPr>
              <a:t>2</a:t>
            </a:r>
            <a:r>
              <a:rPr lang="zh-CN" altLang="en-US" b="1" dirty="0">
                <a:solidFill>
                  <a:srgbClr val="0070C0"/>
                </a:solidFill>
                <a:latin typeface="新細明體" panose="02020500000000000000" pitchFamily="18" charset="-120"/>
                <a:ea typeface="新細明體" panose="02020500000000000000" pitchFamily="18" charset="-120"/>
              </a:rPr>
              <a:t>：</a:t>
            </a:r>
            <a:r>
              <a:rPr lang="ja-JP" altLang="en-US" dirty="0">
                <a:latin typeface="新細明體" panose="02020500000000000000" pitchFamily="18" charset="-120"/>
                <a:ea typeface="新細明體" panose="02020500000000000000" pitchFamily="18" charset="-120"/>
              </a:rPr>
              <a:t>對環境建立地圖，並估計機械人自身在地</a:t>
            </a:r>
            <a:r>
              <a:rPr lang="zh-CN" altLang="en-US" dirty="0">
                <a:latin typeface="新細明體" panose="02020500000000000000" pitchFamily="18" charset="-120"/>
                <a:ea typeface="新細明體" panose="02020500000000000000" pitchFamily="18" charset="-120"/>
              </a:rPr>
              <a:t>圖</a:t>
            </a:r>
            <a:r>
              <a:rPr lang="ja-JP" altLang="en-US" dirty="0">
                <a:latin typeface="新細明體" panose="02020500000000000000" pitchFamily="18" charset="-120"/>
                <a:ea typeface="新細明體" panose="02020500000000000000" pitchFamily="18" charset="-120"/>
              </a:rPr>
              <a:t>的位置</a:t>
            </a:r>
            <a:endParaRPr lang="en-US" altLang="zh-CN" dirty="0">
              <a:latin typeface="新細明體" panose="02020500000000000000" pitchFamily="18" charset="-120"/>
              <a:ea typeface="新細明體" panose="02020500000000000000" pitchFamily="18" charset="-120"/>
            </a:endParaRPr>
          </a:p>
          <a:p>
            <a:pPr lvl="1">
              <a:lnSpc>
                <a:spcPct val="150000"/>
              </a:lnSpc>
            </a:pPr>
            <a:r>
              <a:rPr lang="ja-JP" altLang="en-US" sz="2800" dirty="0">
                <a:latin typeface="新細明體" panose="02020500000000000000" pitchFamily="18" charset="-120"/>
                <a:ea typeface="新細明體" panose="02020500000000000000" pitchFamily="18" charset="-120"/>
              </a:rPr>
              <a:t>常見的方式</a:t>
            </a:r>
            <a:r>
              <a:rPr lang="zh-CN" altLang="en-US" sz="2800" dirty="0">
                <a:latin typeface="新細明體" panose="02020500000000000000" pitchFamily="18" charset="-120"/>
                <a:ea typeface="新細明體" panose="02020500000000000000" pitchFamily="18" charset="-120"/>
              </a:rPr>
              <a:t>：</a:t>
            </a:r>
            <a:r>
              <a:rPr lang="ja-JP" altLang="en-US" sz="2800" dirty="0">
                <a:latin typeface="新細明體" panose="02020500000000000000" pitchFamily="18" charset="-120"/>
                <a:ea typeface="新細明體" panose="02020500000000000000" pitchFamily="18" charset="-120"/>
              </a:rPr>
              <a:t>推著機械人先走一遍既定路線，讓它記錄下所見到的場景</a:t>
            </a:r>
            <a:endParaRPr lang="en-US" altLang="ja-JP" sz="2800" dirty="0">
              <a:latin typeface="新細明體" panose="02020500000000000000" pitchFamily="18" charset="-120"/>
              <a:ea typeface="新細明體" panose="02020500000000000000" pitchFamily="18" charset="-120"/>
            </a:endParaRPr>
          </a:p>
          <a:p>
            <a:pPr lvl="1">
              <a:lnSpc>
                <a:spcPct val="150000"/>
              </a:lnSpc>
            </a:pPr>
            <a:r>
              <a:rPr lang="ja-JP" altLang="en-US" sz="2800" dirty="0">
                <a:latin typeface="新細明體" panose="02020500000000000000" pitchFamily="18" charset="-120"/>
                <a:ea typeface="新細明體" panose="02020500000000000000" pitchFamily="18" charset="-120"/>
              </a:rPr>
              <a:t>場景的記錄 </a:t>
            </a:r>
            <a:r>
              <a:rPr lang="en-US" altLang="ja-JP" sz="2800" dirty="0">
                <a:latin typeface="新細明體" panose="02020500000000000000" pitchFamily="18" charset="-120"/>
                <a:ea typeface="新細明體" panose="02020500000000000000" pitchFamily="18" charset="-120"/>
              </a:rPr>
              <a:t>= </a:t>
            </a:r>
            <a:r>
              <a:rPr lang="ja-JP" altLang="en-US" sz="2800" dirty="0">
                <a:solidFill>
                  <a:schemeClr val="accent2">
                    <a:lumMod val="75000"/>
                  </a:schemeClr>
                </a:solidFill>
                <a:latin typeface="新細明體" panose="02020500000000000000" pitchFamily="18" charset="-120"/>
                <a:ea typeface="新細明體" panose="02020500000000000000" pitchFamily="18" charset="-120"/>
              </a:rPr>
              <a:t>觀測變數</a:t>
            </a:r>
            <a:r>
              <a:rPr lang="zh-CN" altLang="en-US" sz="2800" dirty="0">
                <a:latin typeface="新細明體" panose="02020500000000000000" pitchFamily="18" charset="-120"/>
                <a:ea typeface="新細明體" panose="02020500000000000000" pitchFamily="18" charset="-120"/>
              </a:rPr>
              <a:t>：</a:t>
            </a:r>
            <a:r>
              <a:rPr lang="ja-JP" altLang="en-US" sz="2800" dirty="0">
                <a:latin typeface="新細明體" panose="02020500000000000000" pitchFamily="18" charset="-120"/>
                <a:ea typeface="新細明體" panose="02020500000000000000" pitchFamily="18" charset="-120"/>
              </a:rPr>
              <a:t>攝像頭拍攝的照片</a:t>
            </a:r>
            <a:r>
              <a:rPr lang="zh-CN" altLang="en-US" sz="2800" dirty="0">
                <a:latin typeface="新細明體" panose="02020500000000000000" pitchFamily="18" charset="-120"/>
                <a:ea typeface="新細明體" panose="02020500000000000000" pitchFamily="18" charset="-120"/>
              </a:rPr>
              <a:t>，</a:t>
            </a:r>
            <a:r>
              <a:rPr lang="ja-JP" altLang="en-US" sz="2800" dirty="0">
                <a:latin typeface="新細明體" panose="02020500000000000000" pitchFamily="18" charset="-120"/>
                <a:ea typeface="新細明體" panose="02020500000000000000" pitchFamily="18" charset="-120"/>
              </a:rPr>
              <a:t>雷達的反饋信號等</a:t>
            </a:r>
            <a:endParaRPr lang="en-US" altLang="ja-JP" sz="2800" dirty="0">
              <a:latin typeface="新細明體" panose="02020500000000000000" pitchFamily="18" charset="-120"/>
              <a:ea typeface="新細明體" panose="02020500000000000000" pitchFamily="18" charset="-120"/>
            </a:endParaRPr>
          </a:p>
          <a:p>
            <a:pPr lvl="1">
              <a:lnSpc>
                <a:spcPct val="150000"/>
              </a:lnSpc>
            </a:pPr>
            <a:r>
              <a:rPr lang="ja-JP" altLang="en-US" sz="2800" dirty="0">
                <a:latin typeface="新細明體" panose="02020500000000000000" pitchFamily="18" charset="-120"/>
                <a:ea typeface="新細明體" panose="02020500000000000000" pitchFamily="18" charset="-120"/>
              </a:rPr>
              <a:t>經過</a:t>
            </a:r>
            <a:r>
              <a:rPr lang="zh-CN" altLang="en-US" sz="2800" dirty="0">
                <a:latin typeface="新細明體" panose="02020500000000000000" pitchFamily="18" charset="-120"/>
                <a:ea typeface="新細明體" panose="02020500000000000000" pitchFamily="18" charset="-120"/>
              </a:rPr>
              <a:t>數</a:t>
            </a:r>
            <a:r>
              <a:rPr lang="ja-JP" altLang="en-US" sz="2800" dirty="0">
                <a:latin typeface="新細明體" panose="02020500000000000000" pitchFamily="18" charset="-120"/>
                <a:ea typeface="新細明體" panose="02020500000000000000" pitchFamily="18" charset="-120"/>
              </a:rPr>
              <a:t>次觀測后，機械人即可建立一幅</a:t>
            </a:r>
            <a:r>
              <a:rPr lang="ja-JP" altLang="en-US" sz="2800" dirty="0">
                <a:solidFill>
                  <a:schemeClr val="accent2">
                    <a:lumMod val="75000"/>
                  </a:schemeClr>
                </a:solidFill>
                <a:latin typeface="新細明體" panose="02020500000000000000" pitchFamily="18" charset="-120"/>
                <a:ea typeface="新細明體" panose="02020500000000000000" pitchFamily="18" charset="-120"/>
              </a:rPr>
              <a:t>內部地圖</a:t>
            </a:r>
            <a:r>
              <a:rPr lang="zh-CN" altLang="en-US" sz="2800" dirty="0">
                <a:latin typeface="新細明體" panose="02020500000000000000" pitchFamily="18" charset="-120"/>
                <a:ea typeface="新細明體" panose="02020500000000000000" pitchFamily="18" charset="-120"/>
              </a:rPr>
              <a:t>，這</a:t>
            </a:r>
            <a:r>
              <a:rPr lang="ja-JP" altLang="en-US" sz="2800" dirty="0">
                <a:latin typeface="新細明體" panose="02020500000000000000" pitchFamily="18" charset="-120"/>
                <a:ea typeface="新細明體" panose="02020500000000000000" pitchFamily="18" charset="-120"/>
              </a:rPr>
              <a:t>地</a:t>
            </a:r>
            <a:r>
              <a:rPr lang="zh-CN" altLang="en-US" sz="2800" dirty="0">
                <a:latin typeface="新細明體" panose="02020500000000000000" pitchFamily="18" charset="-120"/>
                <a:ea typeface="新細明體" panose="02020500000000000000" pitchFamily="18" charset="-120"/>
              </a:rPr>
              <a:t>圖</a:t>
            </a:r>
            <a:r>
              <a:rPr lang="ja-JP" altLang="en-US" sz="2800" dirty="0">
                <a:latin typeface="新細明體" panose="02020500000000000000" pitchFamily="18" charset="-120"/>
                <a:ea typeface="新細明體" panose="02020500000000000000" pitchFamily="18" charset="-120"/>
              </a:rPr>
              <a:t>事實上是與位置對應的觀測變數的記錄</a:t>
            </a:r>
            <a:endParaRPr lang="en-US" altLang="ja-JP" sz="2800" dirty="0">
              <a:latin typeface="新細明體" panose="02020500000000000000" pitchFamily="18" charset="-120"/>
              <a:ea typeface="新細明體" panose="02020500000000000000" pitchFamily="18" charset="-120"/>
            </a:endParaRPr>
          </a:p>
          <a:p>
            <a:pPr lvl="1">
              <a:lnSpc>
                <a:spcPct val="150000"/>
              </a:lnSpc>
            </a:pPr>
            <a:r>
              <a:rPr lang="ja-JP" altLang="en-US" sz="2800" dirty="0">
                <a:latin typeface="新細明體" panose="02020500000000000000" pitchFamily="18" charset="-120"/>
                <a:ea typeface="新細明體" panose="02020500000000000000" pitchFamily="18" charset="-120"/>
              </a:rPr>
              <a:t>當機械人自主移動時 </a:t>
            </a:r>
            <a:r>
              <a:rPr lang="en-US" altLang="ja-JP" sz="2800" dirty="0">
                <a:latin typeface="新細明體" panose="02020500000000000000" pitchFamily="18" charset="-120"/>
                <a:ea typeface="新細明體" panose="02020500000000000000" pitchFamily="18" charset="-120"/>
                <a:sym typeface="Wingdings" panose="05000000000000000000" pitchFamily="2" charset="2"/>
              </a:rPr>
              <a:t></a:t>
            </a:r>
            <a:r>
              <a:rPr lang="ja-JP" altLang="en-US" sz="2800" dirty="0">
                <a:latin typeface="新細明體" panose="02020500000000000000" pitchFamily="18" charset="-120"/>
                <a:ea typeface="新細明體" panose="02020500000000000000" pitchFamily="18" charset="-120"/>
                <a:sym typeface="Wingdings" panose="05000000000000000000" pitchFamily="2" charset="2"/>
              </a:rPr>
              <a:t> </a:t>
            </a:r>
            <a:r>
              <a:rPr lang="ja-JP" altLang="en-US" sz="2800" dirty="0">
                <a:latin typeface="新細明體" panose="02020500000000000000" pitchFamily="18" charset="-120"/>
                <a:ea typeface="新細明體" panose="02020500000000000000" pitchFamily="18" charset="-120"/>
              </a:rPr>
              <a:t>基於自身的動力模型對</a:t>
            </a:r>
            <a:r>
              <a:rPr lang="ja-JP" altLang="en-US" sz="2800" dirty="0">
                <a:solidFill>
                  <a:schemeClr val="accent2">
                    <a:lumMod val="75000"/>
                  </a:schemeClr>
                </a:solidFill>
                <a:latin typeface="新細明體" panose="02020500000000000000" pitchFamily="18" charset="-120"/>
                <a:ea typeface="新細明體" panose="02020500000000000000" pitchFamily="18" charset="-120"/>
              </a:rPr>
              <a:t>下一刻將到達的位置進行預估</a:t>
            </a:r>
            <a:r>
              <a:rPr lang="ja-JP" altLang="en-US" sz="2800" dirty="0">
                <a:latin typeface="新細明體" panose="02020500000000000000" pitchFamily="18" charset="-120"/>
                <a:ea typeface="新細明體" panose="02020500000000000000" pitchFamily="18" charset="-120"/>
              </a:rPr>
              <a:t>，並基於地</a:t>
            </a:r>
            <a:r>
              <a:rPr lang="zh-CN" altLang="en-US" sz="2800" dirty="0">
                <a:latin typeface="新細明體" panose="02020500000000000000" pitchFamily="18" charset="-120"/>
                <a:ea typeface="新細明體" panose="02020500000000000000" pitchFamily="18" charset="-120"/>
              </a:rPr>
              <a:t>圖</a:t>
            </a:r>
            <a:r>
              <a:rPr lang="ja-JP" altLang="en-US" sz="2800" dirty="0">
                <a:latin typeface="新細明體" panose="02020500000000000000" pitchFamily="18" charset="-120"/>
                <a:ea typeface="新細明體" panose="02020500000000000000" pitchFamily="18" charset="-120"/>
              </a:rPr>
              <a:t>所記錄的觀測變</a:t>
            </a:r>
            <a:r>
              <a:rPr lang="zh-CN" altLang="en-US" sz="2800" dirty="0">
                <a:latin typeface="新細明體" panose="02020500000000000000" pitchFamily="18" charset="-120"/>
                <a:ea typeface="新細明體" panose="02020500000000000000" pitchFamily="18" charset="-120"/>
              </a:rPr>
              <a:t>量</a:t>
            </a:r>
            <a:r>
              <a:rPr lang="ja-JP" altLang="en-US" sz="2800" dirty="0">
                <a:latin typeface="新細明體" panose="02020500000000000000" pitchFamily="18" charset="-120"/>
                <a:ea typeface="新細明體" panose="02020500000000000000" pitchFamily="18" charset="-120"/>
              </a:rPr>
              <a:t>對該位置進行</a:t>
            </a:r>
            <a:r>
              <a:rPr lang="ja-JP" altLang="en-US" sz="2800" dirty="0">
                <a:solidFill>
                  <a:schemeClr val="accent2">
                    <a:lumMod val="75000"/>
                  </a:schemeClr>
                </a:solidFill>
                <a:latin typeface="新細明體" panose="02020500000000000000" pitchFamily="18" charset="-120"/>
                <a:ea typeface="新細明體" panose="02020500000000000000" pitchFamily="18" charset="-120"/>
              </a:rPr>
              <a:t>修正</a:t>
            </a:r>
            <a:endParaRPr lang="en-US" sz="2800" dirty="0">
              <a:solidFill>
                <a:schemeClr val="accent2">
                  <a:lumMod val="75000"/>
                </a:schemeClr>
              </a:solidFill>
              <a:latin typeface="新細明體" panose="02020500000000000000" pitchFamily="18" charset="-120"/>
              <a:ea typeface="新細明體" panose="02020500000000000000" pitchFamily="18" charset="-120"/>
            </a:endParaRPr>
          </a:p>
        </p:txBody>
      </p:sp>
    </p:spTree>
    <p:extLst>
      <p:ext uri="{BB962C8B-B14F-4D97-AF65-F5344CB8AC3E}">
        <p14:creationId xmlns:p14="http://schemas.microsoft.com/office/powerpoint/2010/main" val="243268831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D93C29-2952-1A4D-895B-09DAF11E93CB}"/>
              </a:ext>
            </a:extLst>
          </p:cNvPr>
          <p:cNvSpPr>
            <a:spLocks noGrp="1"/>
          </p:cNvSpPr>
          <p:nvPr>
            <p:ph type="title"/>
          </p:nvPr>
        </p:nvSpPr>
        <p:spPr>
          <a:xfrm>
            <a:off x="572493" y="238539"/>
            <a:ext cx="11018520" cy="1434415"/>
          </a:xfrm>
        </p:spPr>
        <p:txBody>
          <a:bodyPr anchor="b">
            <a:normAutofit/>
          </a:bodyPr>
          <a:lstStyle/>
          <a:p>
            <a:r>
              <a:rPr lang="zh-CN" altLang="en-US" sz="5400" dirty="0">
                <a:latin typeface="新細明體" panose="02020500000000000000" pitchFamily="18" charset="-120"/>
                <a:ea typeface="新細明體" panose="02020500000000000000" pitchFamily="18" charset="-120"/>
              </a:rPr>
              <a:t>同</a:t>
            </a:r>
            <a:r>
              <a:rPr lang="ja-JP" altLang="en-US" sz="5400" dirty="0">
                <a:latin typeface="新細明體" panose="02020500000000000000" pitchFamily="18" charset="-120"/>
                <a:ea typeface="新細明體" panose="02020500000000000000" pitchFamily="18" charset="-120"/>
              </a:rPr>
              <a:t>步走位與地圖構建</a:t>
            </a:r>
            <a:r>
              <a:rPr lang="zh-CN" altLang="en-US" sz="5400" dirty="0">
                <a:latin typeface="新細明體" panose="02020500000000000000" pitchFamily="18" charset="-120"/>
                <a:ea typeface="新細明體" panose="02020500000000000000" pitchFamily="18" charset="-120"/>
              </a:rPr>
              <a:t>（</a:t>
            </a:r>
            <a:r>
              <a:rPr lang="en-US" altLang="zh-CN" sz="5400" dirty="0">
                <a:latin typeface="新細明體" panose="02020500000000000000" pitchFamily="18" charset="-120"/>
                <a:ea typeface="新細明體" panose="02020500000000000000" pitchFamily="18" charset="-120"/>
              </a:rPr>
              <a:t>SLAM</a:t>
            </a:r>
            <a:r>
              <a:rPr lang="zh-CN" altLang="en-US" sz="5400" dirty="0">
                <a:latin typeface="新細明體" panose="02020500000000000000" pitchFamily="18" charset="-120"/>
                <a:ea typeface="新細明體" panose="02020500000000000000" pitchFamily="18" charset="-120"/>
              </a:rPr>
              <a:t>）</a:t>
            </a:r>
            <a:endParaRPr lang="en-US" sz="5400" dirty="0">
              <a:latin typeface="新細明體" panose="02020500000000000000" pitchFamily="18" charset="-120"/>
              <a:ea typeface="新細明體" panose="02020500000000000000" pitchFamily="18" charset="-120"/>
            </a:endParaRPr>
          </a:p>
        </p:txBody>
      </p:sp>
      <p:sp>
        <p:nvSpPr>
          <p:cNvPr id="3" name="Content Placeholder 2">
            <a:extLst>
              <a:ext uri="{FF2B5EF4-FFF2-40B4-BE49-F238E27FC236}">
                <a16:creationId xmlns:a16="http://schemas.microsoft.com/office/drawing/2014/main" id="{AC3AA446-7F2A-3949-91AC-F0A31BC24130}"/>
              </a:ext>
            </a:extLst>
          </p:cNvPr>
          <p:cNvSpPr>
            <a:spLocks noGrp="1"/>
          </p:cNvSpPr>
          <p:nvPr>
            <p:ph idx="1"/>
          </p:nvPr>
        </p:nvSpPr>
        <p:spPr>
          <a:xfrm>
            <a:off x="572493" y="2071316"/>
            <a:ext cx="7181510" cy="4680004"/>
          </a:xfrm>
        </p:spPr>
        <p:txBody>
          <a:bodyPr anchor="t">
            <a:noAutofit/>
          </a:bodyPr>
          <a:lstStyle/>
          <a:p>
            <a:pPr>
              <a:lnSpc>
                <a:spcPct val="100000"/>
              </a:lnSpc>
            </a:pPr>
            <a:r>
              <a:rPr lang="ja-JP" altLang="en-US" sz="2400" dirty="0">
                <a:latin typeface="新細明體" panose="02020500000000000000" pitchFamily="18" charset="-120"/>
                <a:ea typeface="新細明體" panose="02020500000000000000" pitchFamily="18" charset="-120"/>
              </a:rPr>
              <a:t>機械人具有實時學習地圖的功能</a:t>
            </a:r>
            <a:r>
              <a:rPr lang="zh-CN" altLang="en-US" sz="2400" dirty="0">
                <a:latin typeface="新細明體" panose="02020500000000000000" pitchFamily="18" charset="-120"/>
                <a:ea typeface="新細明體" panose="02020500000000000000" pitchFamily="18" charset="-120"/>
              </a:rPr>
              <a:t>（</a:t>
            </a:r>
            <a:r>
              <a:rPr lang="ja-JP" altLang="en-US" sz="2400" dirty="0">
                <a:latin typeface="新細明體" panose="02020500000000000000" pitchFamily="18" charset="-120"/>
                <a:ea typeface="新細明體" panose="02020500000000000000" pitchFamily="18" charset="-120"/>
              </a:rPr>
              <a:t>進行位置估計和地圖構建</a:t>
            </a:r>
            <a:r>
              <a:rPr lang="zh-CN" altLang="en-US" sz="2400" dirty="0">
                <a:latin typeface="新細明體" panose="02020500000000000000" pitchFamily="18" charset="-120"/>
                <a:ea typeface="新細明體" panose="02020500000000000000" pitchFamily="18" charset="-120"/>
              </a:rPr>
              <a:t>）</a:t>
            </a:r>
            <a:r>
              <a:rPr lang="en-US" altLang="ja-JP" sz="2400" dirty="0">
                <a:latin typeface="新細明體" panose="02020500000000000000" pitchFamily="18" charset="-120"/>
                <a:ea typeface="新細明體" panose="02020500000000000000" pitchFamily="18" charset="-120"/>
                <a:sym typeface="Wingdings" panose="05000000000000000000" pitchFamily="2" charset="2"/>
              </a:rPr>
              <a:t> </a:t>
            </a:r>
            <a:r>
              <a:rPr lang="zh-CN" altLang="en-US" sz="2400" dirty="0">
                <a:solidFill>
                  <a:srgbClr val="00B0F0"/>
                </a:solidFill>
                <a:latin typeface="新細明體" panose="02020500000000000000" pitchFamily="18" charset="-120"/>
                <a:ea typeface="新細明體" panose="02020500000000000000" pitchFamily="18" charset="-120"/>
              </a:rPr>
              <a:t>同</a:t>
            </a:r>
            <a:r>
              <a:rPr lang="ja-JP" altLang="en-US" sz="2400" dirty="0">
                <a:solidFill>
                  <a:srgbClr val="00B0F0"/>
                </a:solidFill>
                <a:latin typeface="新細明體" panose="02020500000000000000" pitchFamily="18" charset="-120"/>
                <a:ea typeface="新細明體" panose="02020500000000000000" pitchFamily="18" charset="-120"/>
              </a:rPr>
              <a:t>步定位與地圖構建（</a:t>
            </a:r>
            <a:r>
              <a:rPr lang="en-HK" altLang="ja-JP" sz="2400" dirty="0">
                <a:solidFill>
                  <a:srgbClr val="00B0F0"/>
                </a:solidFill>
                <a:latin typeface="新細明體" panose="02020500000000000000" pitchFamily="18" charset="-120"/>
                <a:ea typeface="新細明體" panose="02020500000000000000" pitchFamily="18" charset="-120"/>
              </a:rPr>
              <a:t>Simultaneous localization and mapping</a:t>
            </a:r>
            <a:r>
              <a:rPr lang="ja-JP" altLang="en-HK" sz="2400" dirty="0">
                <a:solidFill>
                  <a:srgbClr val="00B0F0"/>
                </a:solidFill>
                <a:latin typeface="新細明體" panose="02020500000000000000" pitchFamily="18" charset="-120"/>
                <a:ea typeface="新細明體" panose="02020500000000000000" pitchFamily="18" charset="-120"/>
              </a:rPr>
              <a:t>，</a:t>
            </a:r>
            <a:r>
              <a:rPr lang="en-HK" altLang="ja-JP" sz="2400" dirty="0">
                <a:solidFill>
                  <a:srgbClr val="00B0F0"/>
                </a:solidFill>
                <a:latin typeface="新細明體" panose="02020500000000000000" pitchFamily="18" charset="-120"/>
                <a:ea typeface="新細明體" panose="02020500000000000000" pitchFamily="18" charset="-120"/>
              </a:rPr>
              <a:t>SLAM</a:t>
            </a:r>
            <a:r>
              <a:rPr lang="ja-JP" altLang="en-HK" sz="2400" dirty="0">
                <a:solidFill>
                  <a:srgbClr val="00B0F0"/>
                </a:solidFill>
                <a:latin typeface="新細明體" panose="02020500000000000000" pitchFamily="18" charset="-120"/>
                <a:ea typeface="新細明體" panose="02020500000000000000" pitchFamily="18" charset="-120"/>
              </a:rPr>
              <a:t>）</a:t>
            </a:r>
            <a:r>
              <a:rPr lang="ja-JP" altLang="en-US" sz="2400" dirty="0">
                <a:solidFill>
                  <a:srgbClr val="00B0F0"/>
                </a:solidFill>
                <a:latin typeface="新細明體" panose="02020500000000000000" pitchFamily="18" charset="-120"/>
                <a:ea typeface="新細明體" panose="02020500000000000000" pitchFamily="18" charset="-120"/>
              </a:rPr>
              <a:t>算法 </a:t>
            </a:r>
            <a:endParaRPr lang="en-US" altLang="ja-JP" sz="2400" dirty="0">
              <a:solidFill>
                <a:srgbClr val="00B0F0"/>
              </a:solidFill>
              <a:latin typeface="新細明體" panose="02020500000000000000" pitchFamily="18" charset="-120"/>
              <a:ea typeface="新細明體" panose="02020500000000000000" pitchFamily="18" charset="-120"/>
            </a:endParaRPr>
          </a:p>
          <a:p>
            <a:pPr marL="914400" lvl="1" indent="-457200">
              <a:lnSpc>
                <a:spcPct val="100000"/>
              </a:lnSpc>
              <a:buFont typeface="+mj-lt"/>
              <a:buAutoNum type="arabicParenR"/>
            </a:pPr>
            <a:r>
              <a:rPr lang="ja-JP" altLang="en-US" dirty="0">
                <a:latin typeface="新細明體" panose="02020500000000000000" pitchFamily="18" charset="-120"/>
                <a:ea typeface="新細明體" panose="02020500000000000000" pitchFamily="18" charset="-120"/>
              </a:rPr>
              <a:t>首先基於</a:t>
            </a:r>
            <a:r>
              <a:rPr lang="zh-CN" altLang="en-US" dirty="0">
                <a:latin typeface="新細明體" panose="02020500000000000000" pitchFamily="18" charset="-120"/>
                <a:ea typeface="新細明體" panose="02020500000000000000" pitchFamily="18" charset="-120"/>
              </a:rPr>
              <a:t>當</a:t>
            </a:r>
            <a:r>
              <a:rPr lang="ja-JP" altLang="en-US" dirty="0">
                <a:latin typeface="新細明體" panose="02020500000000000000" pitchFamily="18" charset="-120"/>
                <a:ea typeface="新細明體" panose="02020500000000000000" pitchFamily="18" charset="-120"/>
              </a:rPr>
              <a:t>前</a:t>
            </a:r>
            <a:r>
              <a:rPr lang="zh-CN" altLang="en-US" dirty="0">
                <a:latin typeface="新細明體" panose="02020500000000000000" pitchFamily="18" charset="-120"/>
                <a:ea typeface="新細明體" panose="02020500000000000000" pitchFamily="18" charset="-120"/>
              </a:rPr>
              <a:t>地圖</a:t>
            </a:r>
            <a:r>
              <a:rPr lang="ja-JP" altLang="en-US" dirty="0">
                <a:latin typeface="新細明體" panose="02020500000000000000" pitchFamily="18" charset="-120"/>
                <a:ea typeface="新細明體" panose="02020500000000000000" pitchFamily="18" charset="-120"/>
              </a:rPr>
              <a:t>估計機械人所處的位置</a:t>
            </a:r>
            <a:endParaRPr lang="en-US" altLang="ja-JP" dirty="0">
              <a:latin typeface="新細明體" panose="02020500000000000000" pitchFamily="18" charset="-120"/>
              <a:ea typeface="新細明體" panose="02020500000000000000" pitchFamily="18" charset="-120"/>
            </a:endParaRPr>
          </a:p>
          <a:p>
            <a:pPr marL="914400" lvl="1" indent="-457200">
              <a:lnSpc>
                <a:spcPct val="100000"/>
              </a:lnSpc>
              <a:buFont typeface="+mj-lt"/>
              <a:buAutoNum type="arabicParenR"/>
            </a:pPr>
            <a:r>
              <a:rPr lang="ja-JP" altLang="en-US" dirty="0">
                <a:latin typeface="新細明體" panose="02020500000000000000" pitchFamily="18" charset="-120"/>
                <a:ea typeface="新細明體" panose="02020500000000000000" pitchFamily="18" charset="-120"/>
              </a:rPr>
              <a:t>該位置估計與得到的觀測變</a:t>
            </a:r>
            <a:r>
              <a:rPr lang="zh-CN" altLang="en-US" dirty="0">
                <a:latin typeface="新細明體" panose="02020500000000000000" pitchFamily="18" charset="-120"/>
                <a:ea typeface="新細明體" panose="02020500000000000000" pitchFamily="18" charset="-120"/>
              </a:rPr>
              <a:t>量</a:t>
            </a:r>
            <a:r>
              <a:rPr lang="ja-JP" altLang="en-US" dirty="0">
                <a:latin typeface="新細明體" panose="02020500000000000000" pitchFamily="18" charset="-120"/>
                <a:ea typeface="新細明體" panose="02020500000000000000" pitchFamily="18" charset="-120"/>
              </a:rPr>
              <a:t>又可用於對地圖</a:t>
            </a:r>
            <a:r>
              <a:rPr lang="zh-CN" altLang="en-US" dirty="0">
                <a:latin typeface="新細明體" panose="02020500000000000000" pitchFamily="18" charset="-120"/>
                <a:ea typeface="新細明體" panose="02020500000000000000" pitchFamily="18" charset="-120"/>
              </a:rPr>
              <a:t>進行</a:t>
            </a:r>
            <a:r>
              <a:rPr lang="ja-JP" altLang="en-US" dirty="0">
                <a:solidFill>
                  <a:srgbClr val="00B0F0"/>
                </a:solidFill>
                <a:latin typeface="新細明體" panose="02020500000000000000" pitchFamily="18" charset="-120"/>
                <a:ea typeface="新細明體" panose="02020500000000000000" pitchFamily="18" charset="-120"/>
              </a:rPr>
              <a:t>求精</a:t>
            </a:r>
            <a:r>
              <a:rPr lang="zh-CN" altLang="en-US" dirty="0">
                <a:latin typeface="新細明體" panose="02020500000000000000" pitchFamily="18" charset="-120"/>
                <a:ea typeface="新細明體" panose="02020500000000000000" pitchFamily="18" charset="-120"/>
              </a:rPr>
              <a:t>，</a:t>
            </a:r>
            <a:r>
              <a:rPr lang="ja-JP" altLang="en-US" dirty="0">
                <a:latin typeface="新細明體" panose="02020500000000000000" pitchFamily="18" charset="-120"/>
                <a:ea typeface="新細明體" panose="02020500000000000000" pitchFamily="18" charset="-120"/>
              </a:rPr>
              <a:t>特別是當多次經過相近位置時</a:t>
            </a:r>
            <a:endParaRPr lang="en-US" altLang="ja-JP" dirty="0">
              <a:latin typeface="新細明體" panose="02020500000000000000" pitchFamily="18" charset="-120"/>
              <a:ea typeface="新細明體" panose="02020500000000000000" pitchFamily="18" charset="-120"/>
            </a:endParaRPr>
          </a:p>
          <a:p>
            <a:pPr marL="914400" lvl="1" indent="-457200">
              <a:lnSpc>
                <a:spcPct val="100000"/>
              </a:lnSpc>
              <a:buFont typeface="+mj-lt"/>
              <a:buAutoNum type="arabicParenR"/>
            </a:pPr>
            <a:r>
              <a:rPr lang="ja-JP" altLang="en-US" dirty="0">
                <a:latin typeface="新細明體" panose="02020500000000000000" pitchFamily="18" charset="-120"/>
                <a:ea typeface="新細明體" panose="02020500000000000000" pitchFamily="18" charset="-120"/>
              </a:rPr>
              <a:t>通過多次得到的觀</a:t>
            </a:r>
            <a:r>
              <a:rPr lang="zh-CN" altLang="en-US" dirty="0">
                <a:latin typeface="新細明體" panose="02020500000000000000" pitchFamily="18" charset="-120"/>
                <a:ea typeface="新細明體" panose="02020500000000000000" pitchFamily="18" charset="-120"/>
              </a:rPr>
              <a:t>測</a:t>
            </a:r>
            <a:r>
              <a:rPr lang="ja-JP" altLang="en-US" dirty="0">
                <a:latin typeface="新細明體" panose="02020500000000000000" pitchFamily="18" charset="-120"/>
                <a:ea typeface="新細明體" panose="02020500000000000000" pitchFamily="18" charset="-120"/>
              </a:rPr>
              <a:t>變</a:t>
            </a:r>
            <a:r>
              <a:rPr lang="zh-CN" altLang="en-US" dirty="0">
                <a:latin typeface="新細明體" panose="02020500000000000000" pitchFamily="18" charset="-120"/>
                <a:ea typeface="新細明體" panose="02020500000000000000" pitchFamily="18" charset="-120"/>
              </a:rPr>
              <a:t>量</a:t>
            </a:r>
            <a:r>
              <a:rPr lang="ja-JP" altLang="en-US" dirty="0">
                <a:latin typeface="新細明體" panose="02020500000000000000" pitchFamily="18" charset="-120"/>
                <a:ea typeface="新細明體" panose="02020500000000000000" pitchFamily="18" charset="-120"/>
              </a:rPr>
              <a:t>對位置估計進行反復</a:t>
            </a:r>
            <a:r>
              <a:rPr lang="ja-JP" altLang="en-US" dirty="0">
                <a:solidFill>
                  <a:srgbClr val="00B0F0"/>
                </a:solidFill>
                <a:latin typeface="新細明體" panose="02020500000000000000" pitchFamily="18" charset="-120"/>
                <a:ea typeface="新細明體" panose="02020500000000000000" pitchFamily="18" charset="-120"/>
              </a:rPr>
              <a:t>修正</a:t>
            </a:r>
            <a:r>
              <a:rPr lang="ja-JP" altLang="en-US" dirty="0">
                <a:latin typeface="新細明體" panose="02020500000000000000" pitchFamily="18" charset="-120"/>
                <a:ea typeface="新細明體" panose="02020500000000000000" pitchFamily="18" charset="-120"/>
              </a:rPr>
              <a:t>，從而逐步提高地圖的精度</a:t>
            </a:r>
            <a:endParaRPr lang="en-US" altLang="ja-JP" dirty="0">
              <a:latin typeface="新細明體" panose="02020500000000000000" pitchFamily="18" charset="-120"/>
              <a:ea typeface="新細明體" panose="02020500000000000000" pitchFamily="18" charset="-120"/>
            </a:endParaRPr>
          </a:p>
          <a:p>
            <a:pPr>
              <a:lnSpc>
                <a:spcPct val="100000"/>
              </a:lnSpc>
            </a:pPr>
            <a:r>
              <a:rPr lang="zh-CN" altLang="en-US" sz="2400" dirty="0">
                <a:latin typeface="新細明體" panose="02020500000000000000" pitchFamily="18" charset="-120"/>
                <a:ea typeface="新細明體" panose="02020500000000000000" pitchFamily="18" charset="-120"/>
              </a:rPr>
              <a:t>右圖中，</a:t>
            </a:r>
            <a:r>
              <a:rPr lang="en-US" altLang="zh-CN" sz="2400" dirty="0">
                <a:latin typeface="新細明體" panose="02020500000000000000" pitchFamily="18" charset="-120"/>
                <a:ea typeface="新細明體" panose="02020500000000000000" pitchFamily="18" charset="-120"/>
              </a:rPr>
              <a:t>A</a:t>
            </a:r>
            <a:r>
              <a:rPr lang="zh-CN" altLang="en-US" sz="2400" dirty="0">
                <a:latin typeface="新細明體" panose="02020500000000000000" pitchFamily="18" charset="-120"/>
                <a:ea typeface="新細明體" panose="02020500000000000000" pitchFamily="18" charset="-120"/>
              </a:rPr>
              <a:t>、</a:t>
            </a:r>
            <a:r>
              <a:rPr lang="en-US" altLang="zh-CN" sz="2400" dirty="0">
                <a:latin typeface="新細明體" panose="02020500000000000000" pitchFamily="18" charset="-120"/>
                <a:ea typeface="新細明體" panose="02020500000000000000" pitchFamily="18" charset="-120"/>
              </a:rPr>
              <a:t>B</a:t>
            </a:r>
            <a:r>
              <a:rPr lang="zh-CN" altLang="en-US" sz="2400" dirty="0">
                <a:latin typeface="新細明體" panose="02020500000000000000" pitchFamily="18" charset="-120"/>
                <a:ea typeface="新細明體" panose="02020500000000000000" pitchFamily="18" charset="-120"/>
              </a:rPr>
              <a:t>、</a:t>
            </a:r>
            <a:r>
              <a:rPr lang="en-US" altLang="zh-CN" sz="2400" dirty="0">
                <a:latin typeface="新細明體" panose="02020500000000000000" pitchFamily="18" charset="-120"/>
                <a:ea typeface="新細明體" panose="02020500000000000000" pitchFamily="18" charset="-120"/>
              </a:rPr>
              <a:t>C </a:t>
            </a:r>
            <a:r>
              <a:rPr lang="zh-CN" altLang="en-US" sz="2400" dirty="0">
                <a:latin typeface="新細明體" panose="02020500000000000000" pitchFamily="18" charset="-120"/>
                <a:ea typeface="新細明體" panose="02020500000000000000" pitchFamily="18" charset="-120"/>
              </a:rPr>
              <a:t>三點的觀測變量可以共同用來對這三點的位置估計進行修正</a:t>
            </a:r>
            <a:endParaRPr lang="en-US" sz="2400" dirty="0">
              <a:latin typeface="新細明體" panose="02020500000000000000" pitchFamily="18" charset="-120"/>
              <a:ea typeface="新細明體" panose="02020500000000000000" pitchFamily="18" charset="-120"/>
            </a:endParaRPr>
          </a:p>
        </p:txBody>
      </p:sp>
      <p:pic>
        <p:nvPicPr>
          <p:cNvPr id="5" name="Picture 4">
            <a:extLst>
              <a:ext uri="{FF2B5EF4-FFF2-40B4-BE49-F238E27FC236}">
                <a16:creationId xmlns:a16="http://schemas.microsoft.com/office/drawing/2014/main" id="{A96F259B-B24C-F243-BE94-D01DD27C776B}"/>
              </a:ext>
            </a:extLst>
          </p:cNvPr>
          <p:cNvPicPr>
            <a:picLocks noChangeAspect="1"/>
          </p:cNvPicPr>
          <p:nvPr/>
        </p:nvPicPr>
        <p:blipFill rotWithShape="1">
          <a:blip r:embed="rId2"/>
          <a:srcRect l="10227" r="-4" b="4908"/>
          <a:stretch/>
        </p:blipFill>
        <p:spPr>
          <a:xfrm>
            <a:off x="7754003" y="2071316"/>
            <a:ext cx="4167519" cy="4119172"/>
          </a:xfrm>
          <a:prstGeom prst="rect">
            <a:avLst/>
          </a:prstGeom>
        </p:spPr>
      </p:pic>
    </p:spTree>
    <p:extLst>
      <p:ext uri="{BB962C8B-B14F-4D97-AF65-F5344CB8AC3E}">
        <p14:creationId xmlns:p14="http://schemas.microsoft.com/office/powerpoint/2010/main" val="318203003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19D23C44-5D3E-4698-A6F8-2455E9EDF26D}"/>
              </a:ext>
            </a:extLst>
          </p:cNvPr>
          <p:cNvSpPr>
            <a:spLocks noGrp="1"/>
          </p:cNvSpPr>
          <p:nvPr>
            <p:ph type="title"/>
          </p:nvPr>
        </p:nvSpPr>
        <p:spPr/>
        <p:txBody>
          <a:bodyPr/>
          <a:lstStyle/>
          <a:p>
            <a:endParaRPr lang="zh-HK" altLang="en-US" dirty="0"/>
          </a:p>
        </p:txBody>
      </p:sp>
      <p:sp>
        <p:nvSpPr>
          <p:cNvPr id="3" name="內容版面配置區 2">
            <a:extLst>
              <a:ext uri="{FF2B5EF4-FFF2-40B4-BE49-F238E27FC236}">
                <a16:creationId xmlns:a16="http://schemas.microsoft.com/office/drawing/2014/main" id="{5603C300-9C22-44B9-A593-918E6ADE746B}"/>
              </a:ext>
            </a:extLst>
          </p:cNvPr>
          <p:cNvSpPr>
            <a:spLocks noGrp="1"/>
          </p:cNvSpPr>
          <p:nvPr>
            <p:ph idx="1"/>
          </p:nvPr>
        </p:nvSpPr>
        <p:spPr>
          <a:xfrm>
            <a:off x="838200" y="1997475"/>
            <a:ext cx="8199268" cy="4495400"/>
          </a:xfrm>
        </p:spPr>
        <p:txBody>
          <a:bodyPr>
            <a:normAutofit/>
          </a:bodyPr>
          <a:lstStyle/>
          <a:p>
            <a:r>
              <a:rPr lang="zh-HK" altLang="en-US" dirty="0"/>
              <a:t>波士頓動力</a:t>
            </a:r>
            <a:r>
              <a:rPr lang="en-US" altLang="zh-HK" dirty="0"/>
              <a:t>(Boston Dynamics)</a:t>
            </a:r>
            <a:r>
              <a:rPr lang="zh-HK" altLang="en-US" dirty="0"/>
              <a:t>公司的</a:t>
            </a:r>
            <a:r>
              <a:rPr lang="en-US" altLang="zh-HK" dirty="0"/>
              <a:t>Atlas</a:t>
            </a:r>
            <a:r>
              <a:rPr lang="zh-HK" altLang="en-US" dirty="0"/>
              <a:t>機械人</a:t>
            </a:r>
            <a:endParaRPr lang="en-US" altLang="zh-HK" dirty="0"/>
          </a:p>
          <a:p>
            <a:pPr marL="0" indent="0">
              <a:buNone/>
            </a:pPr>
            <a:endParaRPr lang="en-US" altLang="zh-HK" dirty="0"/>
          </a:p>
          <a:p>
            <a:pPr marL="0" indent="0">
              <a:buNone/>
            </a:pPr>
            <a:r>
              <a:rPr lang="en-US" altLang="zh-HK" dirty="0">
                <a:hlinkClick r:id="rId2"/>
              </a:rPr>
              <a:t>https://youtu.be/tF4DML7FIWk</a:t>
            </a:r>
            <a:endParaRPr lang="en-US" altLang="zh-HK" dirty="0"/>
          </a:p>
          <a:p>
            <a:endParaRPr lang="en-US" altLang="zh-HK" dirty="0"/>
          </a:p>
          <a:p>
            <a:pPr marL="0" indent="0">
              <a:buNone/>
            </a:pPr>
            <a:r>
              <a:rPr lang="en-US" altLang="zh-HK" dirty="0"/>
              <a:t> </a:t>
            </a:r>
          </a:p>
          <a:p>
            <a:pPr marL="0" indent="0">
              <a:buNone/>
            </a:pPr>
            <a:endParaRPr lang="en-US" altLang="zh-HK" dirty="0"/>
          </a:p>
          <a:p>
            <a:endParaRPr lang="zh-HK" altLang="en-US" dirty="0"/>
          </a:p>
        </p:txBody>
      </p:sp>
      <p:pic>
        <p:nvPicPr>
          <p:cNvPr id="4" name="圖片 3">
            <a:extLst>
              <a:ext uri="{FF2B5EF4-FFF2-40B4-BE49-F238E27FC236}">
                <a16:creationId xmlns:a16="http://schemas.microsoft.com/office/drawing/2014/main" id="{008673E6-B79F-4AF5-A2F6-5F00B2CF3225}"/>
              </a:ext>
            </a:extLst>
          </p:cNvPr>
          <p:cNvPicPr>
            <a:picLocks noChangeAspect="1"/>
          </p:cNvPicPr>
          <p:nvPr/>
        </p:nvPicPr>
        <p:blipFill>
          <a:blip r:embed="rId3"/>
          <a:stretch>
            <a:fillRect/>
          </a:stretch>
        </p:blipFill>
        <p:spPr>
          <a:xfrm>
            <a:off x="5969315" y="2908007"/>
            <a:ext cx="5745687" cy="3217585"/>
          </a:xfrm>
          <a:prstGeom prst="rect">
            <a:avLst/>
          </a:prstGeom>
        </p:spPr>
      </p:pic>
    </p:spTree>
    <p:extLst>
      <p:ext uri="{BB962C8B-B14F-4D97-AF65-F5344CB8AC3E}">
        <p14:creationId xmlns:p14="http://schemas.microsoft.com/office/powerpoint/2010/main" val="4559098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4C62C6-5EAE-C24D-B965-6DA3A9F1BD65}"/>
              </a:ext>
            </a:extLst>
          </p:cNvPr>
          <p:cNvSpPr>
            <a:spLocks noGrp="1"/>
          </p:cNvSpPr>
          <p:nvPr>
            <p:ph type="title"/>
          </p:nvPr>
        </p:nvSpPr>
        <p:spPr/>
        <p:txBody>
          <a:bodyPr/>
          <a:lstStyle/>
          <a:p>
            <a:r>
              <a:rPr lang="en-HK" altLang="ja-JP" dirty="0">
                <a:latin typeface="新細明體" panose="02020500000000000000" pitchFamily="18" charset="-120"/>
                <a:ea typeface="新細明體" panose="02020500000000000000" pitchFamily="18" charset="-120"/>
              </a:rPr>
              <a:t>SLAM </a:t>
            </a:r>
            <a:r>
              <a:rPr lang="ja-JP" altLang="en-US" dirty="0">
                <a:latin typeface="新細明體" panose="02020500000000000000" pitchFamily="18" charset="-120"/>
                <a:ea typeface="新細明體" panose="02020500000000000000" pitchFamily="18" charset="-120"/>
              </a:rPr>
              <a:t>演算法</a:t>
            </a:r>
            <a:r>
              <a:rPr lang="zh-CN" altLang="en-US" dirty="0">
                <a:latin typeface="新細明體" panose="02020500000000000000" pitchFamily="18" charset="-120"/>
                <a:ea typeface="新細明體" panose="02020500000000000000" pitchFamily="18" charset="-120"/>
              </a:rPr>
              <a:t>得出的地圖</a:t>
            </a:r>
            <a:endParaRPr lang="en-US" dirty="0">
              <a:latin typeface="新細明體" panose="02020500000000000000" pitchFamily="18" charset="-120"/>
              <a:ea typeface="新細明體" panose="02020500000000000000" pitchFamily="18" charset="-120"/>
            </a:endParaRPr>
          </a:p>
        </p:txBody>
      </p:sp>
      <p:sp>
        <p:nvSpPr>
          <p:cNvPr id="3" name="Content Placeholder 2">
            <a:extLst>
              <a:ext uri="{FF2B5EF4-FFF2-40B4-BE49-F238E27FC236}">
                <a16:creationId xmlns:a16="http://schemas.microsoft.com/office/drawing/2014/main" id="{0DA08C4C-E61E-BF49-B023-E1EC0A4E3740}"/>
              </a:ext>
            </a:extLst>
          </p:cNvPr>
          <p:cNvSpPr>
            <a:spLocks noGrp="1"/>
          </p:cNvSpPr>
          <p:nvPr>
            <p:ph idx="1"/>
          </p:nvPr>
        </p:nvSpPr>
        <p:spPr>
          <a:xfrm>
            <a:off x="838199" y="1825625"/>
            <a:ext cx="5257801" cy="4351338"/>
          </a:xfrm>
        </p:spPr>
        <p:txBody>
          <a:bodyPr/>
          <a:lstStyle/>
          <a:p>
            <a:r>
              <a:rPr lang="ja-JP" altLang="en-US" dirty="0">
                <a:latin typeface="新細明體" panose="02020500000000000000" pitchFamily="18" charset="-120"/>
                <a:ea typeface="新細明體" panose="02020500000000000000" pitchFamily="18" charset="-120"/>
              </a:rPr>
              <a:t>每個點（</a:t>
            </a:r>
            <a:r>
              <a:rPr lang="zh-CN" altLang="en-US" dirty="0">
                <a:latin typeface="新細明體" panose="02020500000000000000" pitchFamily="18" charset="-120"/>
                <a:ea typeface="新細明體" panose="02020500000000000000" pitchFamily="18" charset="-120"/>
              </a:rPr>
              <a:t>圖</a:t>
            </a:r>
            <a:r>
              <a:rPr lang="ja-JP" altLang="en-US" dirty="0">
                <a:latin typeface="新細明體" panose="02020500000000000000" pitchFamily="18" charset="-120"/>
                <a:ea typeface="新細明體" panose="02020500000000000000" pitchFamily="18" charset="-120"/>
              </a:rPr>
              <a:t>中</a:t>
            </a:r>
            <a:r>
              <a:rPr lang="zh-CN" altLang="en-US" dirty="0">
                <a:latin typeface="新細明體" panose="02020500000000000000" pitchFamily="18" charset="-120"/>
                <a:ea typeface="新細明體" panose="02020500000000000000" pitchFamily="18" charset="-120"/>
              </a:rPr>
              <a:t>網</a:t>
            </a:r>
            <a:r>
              <a:rPr lang="ja-JP" altLang="en-US" dirty="0">
                <a:latin typeface="新細明體" panose="02020500000000000000" pitchFamily="18" charset="-120"/>
                <a:ea typeface="新細明體" panose="02020500000000000000" pitchFamily="18" charset="-120"/>
              </a:rPr>
              <a:t>狀部分）</a:t>
            </a:r>
            <a:r>
              <a:rPr lang="en-US" altLang="ja-JP" dirty="0">
                <a:latin typeface="新細明體" panose="02020500000000000000" pitchFamily="18" charset="-120"/>
                <a:ea typeface="新細明體" panose="02020500000000000000" pitchFamily="18" charset="-120"/>
              </a:rPr>
              <a:t>=</a:t>
            </a:r>
            <a:r>
              <a:rPr lang="zh-CN" altLang="en-US" dirty="0">
                <a:latin typeface="新細明體" panose="02020500000000000000" pitchFamily="18" charset="-120"/>
                <a:ea typeface="新細明體" panose="02020500000000000000" pitchFamily="18" charset="-120"/>
              </a:rPr>
              <a:t> </a:t>
            </a:r>
            <a:r>
              <a:rPr lang="ja-JP" altLang="en-US" dirty="0">
                <a:solidFill>
                  <a:srgbClr val="00B0F0"/>
                </a:solidFill>
                <a:latin typeface="新細明體" panose="02020500000000000000" pitchFamily="18" charset="-120"/>
                <a:ea typeface="新細明體" panose="02020500000000000000" pitchFamily="18" charset="-120"/>
              </a:rPr>
              <a:t>位置點</a:t>
            </a:r>
            <a:endParaRPr lang="en-US" altLang="ja-JP" dirty="0">
              <a:solidFill>
                <a:srgbClr val="00B0F0"/>
              </a:solidFill>
              <a:latin typeface="新細明體" panose="02020500000000000000" pitchFamily="18" charset="-120"/>
              <a:ea typeface="新細明體" panose="02020500000000000000" pitchFamily="18" charset="-120"/>
            </a:endParaRPr>
          </a:p>
          <a:p>
            <a:r>
              <a:rPr lang="ja-JP" altLang="en-US" dirty="0">
                <a:latin typeface="新細明體" panose="02020500000000000000" pitchFamily="18" charset="-120"/>
                <a:ea typeface="新細明體" panose="02020500000000000000" pitchFamily="18" charset="-120"/>
              </a:rPr>
              <a:t>點之間的連線 </a:t>
            </a:r>
            <a:r>
              <a:rPr lang="en-US" altLang="ja-JP" dirty="0">
                <a:latin typeface="新細明體" panose="02020500000000000000" pitchFamily="18" charset="-120"/>
                <a:ea typeface="新細明體" panose="02020500000000000000" pitchFamily="18" charset="-120"/>
              </a:rPr>
              <a:t>=</a:t>
            </a:r>
            <a:r>
              <a:rPr lang="ja-JP" altLang="en-US" dirty="0">
                <a:latin typeface="新細明體" panose="02020500000000000000" pitchFamily="18" charset="-120"/>
                <a:ea typeface="新細明體" panose="02020500000000000000" pitchFamily="18" charset="-120"/>
              </a:rPr>
              <a:t> </a:t>
            </a:r>
            <a:r>
              <a:rPr lang="ja-JP" altLang="en-US" dirty="0">
                <a:solidFill>
                  <a:schemeClr val="accent2">
                    <a:lumMod val="75000"/>
                  </a:schemeClr>
                </a:solidFill>
                <a:latin typeface="新細明體" panose="02020500000000000000" pitchFamily="18" charset="-120"/>
                <a:ea typeface="新細明體" panose="02020500000000000000" pitchFamily="18" charset="-120"/>
              </a:rPr>
              <a:t>兩點</a:t>
            </a:r>
            <a:r>
              <a:rPr lang="zh-CN" altLang="en-US" dirty="0">
                <a:solidFill>
                  <a:schemeClr val="accent2">
                    <a:lumMod val="75000"/>
                  </a:schemeClr>
                </a:solidFill>
                <a:latin typeface="新細明體" panose="02020500000000000000" pitchFamily="18" charset="-120"/>
                <a:ea typeface="新細明體" panose="02020500000000000000" pitchFamily="18" charset="-120"/>
              </a:rPr>
              <a:t>間</a:t>
            </a:r>
            <a:r>
              <a:rPr lang="ja-JP" altLang="en-US" dirty="0">
                <a:solidFill>
                  <a:schemeClr val="accent2">
                    <a:lumMod val="75000"/>
                  </a:schemeClr>
                </a:solidFill>
                <a:latin typeface="新細明體" panose="02020500000000000000" pitchFamily="18" charset="-120"/>
                <a:ea typeface="新細明體" panose="02020500000000000000" pitchFamily="18" charset="-120"/>
              </a:rPr>
              <a:t>的關係</a:t>
            </a:r>
            <a:r>
              <a:rPr lang="ja-JP" altLang="en-US" dirty="0">
                <a:latin typeface="新細明體" panose="02020500000000000000" pitchFamily="18" charset="-120"/>
                <a:ea typeface="新細明體" panose="02020500000000000000" pitchFamily="18" charset="-120"/>
              </a:rPr>
              <a:t>（如路徑長度、攝像頭所拍攝圖像之間的差異等）</a:t>
            </a:r>
            <a:endParaRPr lang="en-US" altLang="ja-JP" dirty="0">
              <a:latin typeface="新細明體" panose="02020500000000000000" pitchFamily="18" charset="-120"/>
              <a:ea typeface="新細明體" panose="02020500000000000000" pitchFamily="18" charset="-120"/>
            </a:endParaRPr>
          </a:p>
          <a:p>
            <a:r>
              <a:rPr lang="ja-JP" altLang="en-US" dirty="0">
                <a:latin typeface="新細明體" panose="02020500000000000000" pitchFamily="18" charset="-120"/>
                <a:ea typeface="新細明體" panose="02020500000000000000" pitchFamily="18" charset="-120"/>
              </a:rPr>
              <a:t>這些點和連線組成一幅位置</a:t>
            </a:r>
            <a:r>
              <a:rPr lang="zh-CN" altLang="en-US" dirty="0">
                <a:latin typeface="新細明體" panose="02020500000000000000" pitchFamily="18" charset="-120"/>
                <a:ea typeface="新細明體" panose="02020500000000000000" pitchFamily="18" charset="-120"/>
              </a:rPr>
              <a:t>圖</a:t>
            </a:r>
            <a:r>
              <a:rPr lang="ja-JP" altLang="en-US" dirty="0">
                <a:latin typeface="新細明體" panose="02020500000000000000" pitchFamily="18" charset="-120"/>
                <a:ea typeface="新細明體" panose="02020500000000000000" pitchFamily="18" charset="-120"/>
              </a:rPr>
              <a:t> </a:t>
            </a:r>
            <a:endParaRPr lang="en-US" altLang="ja-JP" dirty="0">
              <a:latin typeface="新細明體" panose="02020500000000000000" pitchFamily="18" charset="-120"/>
              <a:ea typeface="新細明體" panose="02020500000000000000" pitchFamily="18" charset="-120"/>
            </a:endParaRPr>
          </a:p>
          <a:p>
            <a:r>
              <a:rPr lang="ja-JP" altLang="en-US" dirty="0">
                <a:latin typeface="新細明體" panose="02020500000000000000" pitchFamily="18" charset="-120"/>
                <a:ea typeface="新細明體" panose="02020500000000000000" pitchFamily="18" charset="-120"/>
              </a:rPr>
              <a:t>有了一幅初始地</a:t>
            </a:r>
            <a:r>
              <a:rPr lang="zh-CN" altLang="en-US" dirty="0">
                <a:latin typeface="新細明體" panose="02020500000000000000" pitchFamily="18" charset="-120"/>
                <a:ea typeface="新細明體" panose="02020500000000000000" pitchFamily="18" charset="-120"/>
              </a:rPr>
              <a:t>圖</a:t>
            </a:r>
            <a:r>
              <a:rPr lang="ja-JP" altLang="en-US" dirty="0">
                <a:latin typeface="新細明體" panose="02020500000000000000" pitchFamily="18" charset="-120"/>
                <a:ea typeface="新細明體" panose="02020500000000000000" pitchFamily="18" charset="-120"/>
              </a:rPr>
              <a:t>後，可基於多次觀</a:t>
            </a:r>
            <a:r>
              <a:rPr lang="zh-CN" altLang="en-US" dirty="0">
                <a:latin typeface="新細明體" panose="02020500000000000000" pitchFamily="18" charset="-120"/>
                <a:ea typeface="新細明體" panose="02020500000000000000" pitchFamily="18" charset="-120"/>
              </a:rPr>
              <a:t>測</a:t>
            </a:r>
            <a:r>
              <a:rPr lang="ja-JP" altLang="en-US" dirty="0">
                <a:latin typeface="新細明體" panose="02020500000000000000" pitchFamily="18" charset="-120"/>
                <a:ea typeface="新細明體" panose="02020500000000000000" pitchFamily="18" charset="-120"/>
              </a:rPr>
              <a:t>的數據修正</a:t>
            </a:r>
            <a:r>
              <a:rPr lang="zh-CN" altLang="en-US" dirty="0">
                <a:latin typeface="新細明體" panose="02020500000000000000" pitchFamily="18" charset="-120"/>
                <a:ea typeface="新細明體" panose="02020500000000000000" pitchFamily="18" charset="-120"/>
              </a:rPr>
              <a:t>地圖 </a:t>
            </a:r>
            <a:r>
              <a:rPr lang="en-US" altLang="zh-CN" dirty="0">
                <a:latin typeface="新細明體" panose="02020500000000000000" pitchFamily="18" charset="-120"/>
                <a:ea typeface="新細明體" panose="02020500000000000000" pitchFamily="18" charset="-120"/>
                <a:sym typeface="Wingdings" panose="05000000000000000000" pitchFamily="2" charset="2"/>
              </a:rPr>
              <a:t> </a:t>
            </a:r>
            <a:r>
              <a:rPr lang="ja-JP" altLang="en-US" dirty="0">
                <a:latin typeface="新細明體" panose="02020500000000000000" pitchFamily="18" charset="-120"/>
                <a:ea typeface="新細明體" panose="02020500000000000000" pitchFamily="18" charset="-120"/>
              </a:rPr>
              <a:t>得到求精後的地圖</a:t>
            </a:r>
            <a:endParaRPr lang="en-US" dirty="0">
              <a:latin typeface="新細明體" panose="02020500000000000000" pitchFamily="18" charset="-120"/>
              <a:ea typeface="新細明體" panose="02020500000000000000" pitchFamily="18" charset="-120"/>
            </a:endParaRPr>
          </a:p>
        </p:txBody>
      </p:sp>
      <p:pic>
        <p:nvPicPr>
          <p:cNvPr id="5" name="Picture 4">
            <a:extLst>
              <a:ext uri="{FF2B5EF4-FFF2-40B4-BE49-F238E27FC236}">
                <a16:creationId xmlns:a16="http://schemas.microsoft.com/office/drawing/2014/main" id="{87C1E3FF-A21D-2F45-A351-A967E5B5CBFA}"/>
              </a:ext>
            </a:extLst>
          </p:cNvPr>
          <p:cNvPicPr>
            <a:picLocks noChangeAspect="1"/>
          </p:cNvPicPr>
          <p:nvPr/>
        </p:nvPicPr>
        <p:blipFill rotWithShape="1">
          <a:blip r:embed="rId2"/>
          <a:srcRect b="7428"/>
          <a:stretch/>
        </p:blipFill>
        <p:spPr>
          <a:xfrm>
            <a:off x="5918036" y="2057400"/>
            <a:ext cx="6273964" cy="3398520"/>
          </a:xfrm>
          <a:prstGeom prst="rect">
            <a:avLst/>
          </a:prstGeom>
        </p:spPr>
      </p:pic>
    </p:spTree>
    <p:extLst>
      <p:ext uri="{BB962C8B-B14F-4D97-AF65-F5344CB8AC3E}">
        <p14:creationId xmlns:p14="http://schemas.microsoft.com/office/powerpoint/2010/main" val="117031678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標題 3">
            <a:extLst>
              <a:ext uri="{FF2B5EF4-FFF2-40B4-BE49-F238E27FC236}">
                <a16:creationId xmlns:a16="http://schemas.microsoft.com/office/drawing/2014/main" id="{A1F6AB95-8E74-415A-AC4F-5E13B9C8D994}"/>
              </a:ext>
            </a:extLst>
          </p:cNvPr>
          <p:cNvSpPr>
            <a:spLocks noGrp="1"/>
          </p:cNvSpPr>
          <p:nvPr>
            <p:ph type="title"/>
          </p:nvPr>
        </p:nvSpPr>
        <p:spPr/>
        <p:txBody>
          <a:bodyPr/>
          <a:lstStyle/>
          <a:p>
            <a:r>
              <a:rPr lang="zh-CN" altLang="en-US" dirty="0">
                <a:latin typeface="新細明體" panose="02020500000000000000" pitchFamily="18" charset="-120"/>
                <a:ea typeface="新細明體" panose="02020500000000000000" pitchFamily="18" charset="-120"/>
              </a:rPr>
              <a:t>基于學習的機械人</a:t>
            </a:r>
            <a:endParaRPr lang="zh-HK" altLang="en-US" dirty="0">
              <a:latin typeface="新細明體" panose="02020500000000000000" pitchFamily="18" charset="-120"/>
              <a:ea typeface="新細明體" panose="02020500000000000000" pitchFamily="18" charset="-120"/>
            </a:endParaRPr>
          </a:p>
        </p:txBody>
      </p:sp>
      <p:sp>
        <p:nvSpPr>
          <p:cNvPr id="5" name="內容版面配置區 4">
            <a:extLst>
              <a:ext uri="{FF2B5EF4-FFF2-40B4-BE49-F238E27FC236}">
                <a16:creationId xmlns:a16="http://schemas.microsoft.com/office/drawing/2014/main" id="{D04E5B48-B5D7-4B4C-B56B-D67C6E941AEC}"/>
              </a:ext>
            </a:extLst>
          </p:cNvPr>
          <p:cNvSpPr>
            <a:spLocks noGrp="1"/>
          </p:cNvSpPr>
          <p:nvPr>
            <p:ph idx="1"/>
          </p:nvPr>
        </p:nvSpPr>
        <p:spPr/>
        <p:txBody>
          <a:bodyPr/>
          <a:lstStyle/>
          <a:p>
            <a:pPr>
              <a:lnSpc>
                <a:spcPct val="150000"/>
              </a:lnSpc>
            </a:pPr>
            <a:r>
              <a:rPr lang="zh-CN" altLang="en-US" dirty="0">
                <a:latin typeface="新細明體" panose="02020500000000000000" pitchFamily="18" charset="-120"/>
                <a:ea typeface="新細明體" panose="02020500000000000000" pitchFamily="18" charset="-120"/>
              </a:rPr>
              <a:t>這種機械人的行爲方式很大程度上來源於外界經驗</a:t>
            </a:r>
            <a:endParaRPr lang="en-US" altLang="zh-CN" dirty="0">
              <a:latin typeface="新細明體" panose="02020500000000000000" pitchFamily="18" charset="-120"/>
              <a:ea typeface="新細明體" panose="02020500000000000000" pitchFamily="18" charset="-120"/>
            </a:endParaRPr>
          </a:p>
          <a:p>
            <a:pPr>
              <a:lnSpc>
                <a:spcPct val="150000"/>
              </a:lnSpc>
            </a:pPr>
            <a:r>
              <a:rPr lang="zh-CN" altLang="en-US" dirty="0">
                <a:latin typeface="新細明體" panose="02020500000000000000" pitchFamily="18" charset="-120"/>
                <a:ea typeface="新細明體" panose="02020500000000000000" pitchFamily="18" charset="-120"/>
              </a:rPr>
              <a:t>人傳授的經驗 </a:t>
            </a:r>
            <a:r>
              <a:rPr lang="en-US" altLang="zh-CN" dirty="0">
                <a:latin typeface="新細明體" panose="02020500000000000000" pitchFamily="18" charset="-120"/>
                <a:ea typeface="新細明體" panose="02020500000000000000" pitchFamily="18" charset="-120"/>
              </a:rPr>
              <a:t>/ </a:t>
            </a:r>
            <a:r>
              <a:rPr lang="zh-CN" altLang="en-US" dirty="0">
                <a:latin typeface="新細明體" panose="02020500000000000000" pitchFamily="18" charset="-120"/>
                <a:ea typeface="新細明體" panose="02020500000000000000" pitchFamily="18" charset="-120"/>
              </a:rPr>
              <a:t>機械人自己嘗試出來的</a:t>
            </a:r>
            <a:endParaRPr lang="en-US" altLang="zh-CN" dirty="0">
              <a:latin typeface="新細明體" panose="02020500000000000000" pitchFamily="18" charset="-120"/>
              <a:ea typeface="新細明體" panose="02020500000000000000" pitchFamily="18" charset="-120"/>
            </a:endParaRPr>
          </a:p>
          <a:p>
            <a:pPr>
              <a:lnSpc>
                <a:spcPct val="150000"/>
              </a:lnSpc>
            </a:pPr>
            <a:r>
              <a:rPr lang="zh-CN" altLang="en-US" dirty="0">
                <a:latin typeface="新細明體" panose="02020500000000000000" pitchFamily="18" charset="-120"/>
                <a:ea typeface="新細明體" panose="02020500000000000000" pitchFamily="18" charset="-120"/>
              </a:rPr>
              <a:t>不需要對機械人的每一個動作進行設計，只需要告訴它要完成什麽目標，剩下的由機械人去自主學習 </a:t>
            </a:r>
            <a:r>
              <a:rPr lang="en-US" altLang="zh-CN" dirty="0">
                <a:latin typeface="新細明體" panose="02020500000000000000" pitchFamily="18" charset="-120"/>
                <a:ea typeface="新細明體" panose="02020500000000000000" pitchFamily="18" charset="-120"/>
                <a:sym typeface="Wingdings" panose="05000000000000000000" pitchFamily="2" charset="2"/>
              </a:rPr>
              <a:t> </a:t>
            </a:r>
            <a:r>
              <a:rPr lang="zh-CN" altLang="en-US" dirty="0">
                <a:latin typeface="新細明體" panose="02020500000000000000" pitchFamily="18" charset="-120"/>
                <a:ea typeface="新細明體" panose="02020500000000000000" pitchFamily="18" charset="-120"/>
              </a:rPr>
              <a:t>强化學習</a:t>
            </a:r>
            <a:endParaRPr lang="zh-HK" altLang="en-US" dirty="0">
              <a:latin typeface="新細明體" panose="02020500000000000000" pitchFamily="18" charset="-120"/>
              <a:ea typeface="新細明體" panose="02020500000000000000" pitchFamily="18" charset="-120"/>
            </a:endParaRPr>
          </a:p>
        </p:txBody>
      </p:sp>
    </p:spTree>
    <p:extLst>
      <p:ext uri="{BB962C8B-B14F-4D97-AF65-F5344CB8AC3E}">
        <p14:creationId xmlns:p14="http://schemas.microsoft.com/office/powerpoint/2010/main" val="252748580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標題 3">
            <a:extLst>
              <a:ext uri="{FF2B5EF4-FFF2-40B4-BE49-F238E27FC236}">
                <a16:creationId xmlns:a16="http://schemas.microsoft.com/office/drawing/2014/main" id="{A1F6AB95-8E74-415A-AC4F-5E13B9C8D994}"/>
              </a:ext>
            </a:extLst>
          </p:cNvPr>
          <p:cNvSpPr>
            <a:spLocks noGrp="1"/>
          </p:cNvSpPr>
          <p:nvPr>
            <p:ph type="title"/>
          </p:nvPr>
        </p:nvSpPr>
        <p:spPr/>
        <p:txBody>
          <a:bodyPr/>
          <a:lstStyle/>
          <a:p>
            <a:r>
              <a:rPr lang="zh-CN" altLang="en-US" dirty="0">
                <a:latin typeface="新細明體" panose="02020500000000000000" pitchFamily="18" charset="-120"/>
                <a:ea typeface="新細明體" panose="02020500000000000000" pitchFamily="18" charset="-120"/>
              </a:rPr>
              <a:t>簡單的例子：模仿學習</a:t>
            </a:r>
            <a:endParaRPr lang="zh-HK" altLang="en-US" dirty="0">
              <a:latin typeface="新細明體" panose="02020500000000000000" pitchFamily="18" charset="-120"/>
              <a:ea typeface="新細明體" panose="02020500000000000000" pitchFamily="18" charset="-120"/>
            </a:endParaRPr>
          </a:p>
        </p:txBody>
      </p:sp>
      <p:sp>
        <p:nvSpPr>
          <p:cNvPr id="5" name="內容版面配置區 4">
            <a:extLst>
              <a:ext uri="{FF2B5EF4-FFF2-40B4-BE49-F238E27FC236}">
                <a16:creationId xmlns:a16="http://schemas.microsoft.com/office/drawing/2014/main" id="{D04E5B48-B5D7-4B4C-B56B-D67C6E941AEC}"/>
              </a:ext>
            </a:extLst>
          </p:cNvPr>
          <p:cNvSpPr>
            <a:spLocks noGrp="1"/>
          </p:cNvSpPr>
          <p:nvPr>
            <p:ph idx="1"/>
          </p:nvPr>
        </p:nvSpPr>
        <p:spPr/>
        <p:txBody>
          <a:bodyPr/>
          <a:lstStyle/>
          <a:p>
            <a:pPr>
              <a:lnSpc>
                <a:spcPct val="100000"/>
              </a:lnSpc>
            </a:pPr>
            <a:r>
              <a:rPr lang="zh-HK" altLang="en-US" dirty="0">
                <a:solidFill>
                  <a:srgbClr val="00B0F0"/>
                </a:solidFill>
                <a:latin typeface="新細明體" panose="02020500000000000000" pitchFamily="18" charset="-120"/>
                <a:ea typeface="新細明體" panose="02020500000000000000" pitchFamily="18" charset="-120"/>
              </a:rPr>
              <a:t>示教機械人</a:t>
            </a:r>
            <a:r>
              <a:rPr lang="zh-CN" altLang="en-US" dirty="0">
                <a:latin typeface="新細明體" panose="02020500000000000000" pitchFamily="18" charset="-120"/>
                <a:ea typeface="新細明體" panose="02020500000000000000" pitchFamily="18" charset="-120"/>
              </a:rPr>
              <a:t>：由人拉著機械人的末端把任務執行一遍，機械人記住這個過程中每個連接點的角度、角速度等</a:t>
            </a:r>
            <a:endParaRPr lang="en-US" altLang="zh-CN" dirty="0">
              <a:latin typeface="新細明體" panose="02020500000000000000" pitchFamily="18" charset="-120"/>
              <a:ea typeface="新細明體" panose="02020500000000000000" pitchFamily="18" charset="-120"/>
            </a:endParaRPr>
          </a:p>
          <a:p>
            <a:pPr>
              <a:lnSpc>
                <a:spcPct val="100000"/>
              </a:lnSpc>
            </a:pPr>
            <a:r>
              <a:rPr lang="zh-CN" altLang="en-US" dirty="0">
                <a:solidFill>
                  <a:srgbClr val="00B0F0"/>
                </a:solidFill>
                <a:latin typeface="新細明體" panose="02020500000000000000" pitchFamily="18" charset="-120"/>
                <a:ea typeface="新細明體" panose="02020500000000000000" pitchFamily="18" charset="-120"/>
              </a:rPr>
              <a:t>並非自主學習</a:t>
            </a:r>
            <a:r>
              <a:rPr lang="zh-CN" altLang="en-US" dirty="0">
                <a:latin typeface="新細明體" panose="02020500000000000000" pitchFamily="18" charset="-120"/>
                <a:ea typeface="新細明體" panose="02020500000000000000" pitchFamily="18" charset="-120"/>
              </a:rPr>
              <a:t>，力矩的大小是通過</a:t>
            </a:r>
            <a:r>
              <a:rPr lang="zh-CN" altLang="en-US" dirty="0">
                <a:solidFill>
                  <a:srgbClr val="00B0F0"/>
                </a:solidFill>
                <a:latin typeface="新細明體" panose="02020500000000000000" pitchFamily="18" charset="-120"/>
                <a:ea typeface="新細明體" panose="02020500000000000000" pitchFamily="18" charset="-120"/>
              </a:rPr>
              <a:t>計算</a:t>
            </a:r>
            <a:r>
              <a:rPr lang="zh-CN" altLang="en-US" dirty="0">
                <a:latin typeface="新細明體" panose="02020500000000000000" pitchFamily="18" charset="-120"/>
                <a:ea typeface="新細明體" panose="02020500000000000000" pitchFamily="18" charset="-120"/>
              </a:rPr>
              <a:t>得到的 </a:t>
            </a:r>
            <a:endParaRPr lang="en-US" altLang="zh-CN" dirty="0">
              <a:latin typeface="新細明體" panose="02020500000000000000" pitchFamily="18" charset="-120"/>
              <a:ea typeface="新細明體" panose="02020500000000000000" pitchFamily="18" charset="-120"/>
            </a:endParaRPr>
          </a:p>
          <a:p>
            <a:pPr>
              <a:lnSpc>
                <a:spcPct val="100000"/>
              </a:lnSpc>
            </a:pPr>
            <a:r>
              <a:rPr lang="zh-CN" altLang="en-US" dirty="0">
                <a:solidFill>
                  <a:schemeClr val="accent2">
                    <a:lumMod val="75000"/>
                  </a:schemeClr>
                </a:solidFill>
                <a:latin typeface="新細明體" panose="02020500000000000000" pitchFamily="18" charset="-120"/>
                <a:ea typeface="新細明體" panose="02020500000000000000" pitchFamily="18" charset="-120"/>
              </a:rPr>
              <a:t>模仿</a:t>
            </a:r>
            <a:r>
              <a:rPr lang="zh-HK" altLang="en-US" dirty="0">
                <a:solidFill>
                  <a:schemeClr val="accent2">
                    <a:lumMod val="75000"/>
                  </a:schemeClr>
                </a:solidFill>
                <a:latin typeface="新細明體" panose="02020500000000000000" pitchFamily="18" charset="-120"/>
                <a:ea typeface="新細明體" panose="02020500000000000000" pitchFamily="18" charset="-120"/>
              </a:rPr>
              <a:t>學習機械人</a:t>
            </a:r>
            <a:r>
              <a:rPr lang="zh-CN" altLang="en-US" dirty="0">
                <a:latin typeface="新細明體" panose="02020500000000000000" pitchFamily="18" charset="-120"/>
                <a:ea typeface="新細明體" panose="02020500000000000000" pitchFamily="18" charset="-120"/>
              </a:rPr>
              <a:t>：通過不斷嘗試施於每個連接上的力矩，以獲得和示教過程一致的運動軌迹，最終獲得完成示教過程的操作技巧</a:t>
            </a:r>
            <a:endParaRPr lang="en-US" altLang="zh-CN" dirty="0">
              <a:latin typeface="新細明體" panose="02020500000000000000" pitchFamily="18" charset="-120"/>
              <a:ea typeface="新細明體" panose="02020500000000000000" pitchFamily="18" charset="-120"/>
            </a:endParaRPr>
          </a:p>
          <a:p>
            <a:pPr>
              <a:lnSpc>
                <a:spcPct val="100000"/>
              </a:lnSpc>
            </a:pPr>
            <a:r>
              <a:rPr lang="zh-CN" altLang="en-US" dirty="0">
                <a:latin typeface="新細明體" panose="02020500000000000000" pitchFamily="18" charset="-120"/>
                <a:ea typeface="新細明體" panose="02020500000000000000" pitchFamily="18" charset="-120"/>
              </a:rPr>
              <a:t>力矩大小是通過</a:t>
            </a:r>
            <a:r>
              <a:rPr lang="zh-CN" altLang="en-US" dirty="0">
                <a:solidFill>
                  <a:schemeClr val="accent2">
                    <a:lumMod val="75000"/>
                  </a:schemeClr>
                </a:solidFill>
                <a:latin typeface="新細明體" panose="02020500000000000000" pitchFamily="18" charset="-120"/>
                <a:ea typeface="新細明體" panose="02020500000000000000" pitchFamily="18" charset="-120"/>
              </a:rPr>
              <a:t>學習</a:t>
            </a:r>
            <a:r>
              <a:rPr lang="zh-CN" altLang="en-US" dirty="0">
                <a:latin typeface="新細明體" panose="02020500000000000000" pitchFamily="18" charset="-120"/>
                <a:ea typeface="新細明體" panose="02020500000000000000" pitchFamily="18" charset="-120"/>
              </a:rPr>
              <a:t>得到的</a:t>
            </a:r>
            <a:endParaRPr lang="zh-HK" altLang="en-US" dirty="0">
              <a:latin typeface="新細明體" panose="02020500000000000000" pitchFamily="18" charset="-120"/>
              <a:ea typeface="新細明體" panose="02020500000000000000" pitchFamily="18" charset="-120"/>
            </a:endParaRPr>
          </a:p>
        </p:txBody>
      </p:sp>
    </p:spTree>
    <p:extLst>
      <p:ext uri="{BB962C8B-B14F-4D97-AF65-F5344CB8AC3E}">
        <p14:creationId xmlns:p14="http://schemas.microsoft.com/office/powerpoint/2010/main" val="407756674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標題 3">
            <a:extLst>
              <a:ext uri="{FF2B5EF4-FFF2-40B4-BE49-F238E27FC236}">
                <a16:creationId xmlns:a16="http://schemas.microsoft.com/office/drawing/2014/main" id="{A1F6AB95-8E74-415A-AC4F-5E13B9C8D994}"/>
              </a:ext>
            </a:extLst>
          </p:cNvPr>
          <p:cNvSpPr>
            <a:spLocks noGrp="1"/>
          </p:cNvSpPr>
          <p:nvPr>
            <p:ph type="title"/>
          </p:nvPr>
        </p:nvSpPr>
        <p:spPr/>
        <p:txBody>
          <a:bodyPr/>
          <a:lstStyle/>
          <a:p>
            <a:r>
              <a:rPr lang="zh-CN" altLang="en-US" dirty="0">
                <a:latin typeface="新細明體" panose="02020500000000000000" pitchFamily="18" charset="-120"/>
                <a:ea typeface="新細明體" panose="02020500000000000000" pitchFamily="18" charset="-120"/>
              </a:rPr>
              <a:t>簡單的例子：模仿學習</a:t>
            </a:r>
            <a:endParaRPr lang="zh-HK" altLang="en-US" dirty="0">
              <a:latin typeface="新細明體" panose="02020500000000000000" pitchFamily="18" charset="-120"/>
              <a:ea typeface="新細明體" panose="02020500000000000000" pitchFamily="18" charset="-120"/>
            </a:endParaRPr>
          </a:p>
        </p:txBody>
      </p:sp>
      <p:sp>
        <p:nvSpPr>
          <p:cNvPr id="5" name="內容版面配置區 4">
            <a:extLst>
              <a:ext uri="{FF2B5EF4-FFF2-40B4-BE49-F238E27FC236}">
                <a16:creationId xmlns:a16="http://schemas.microsoft.com/office/drawing/2014/main" id="{D04E5B48-B5D7-4B4C-B56B-D67C6E941AEC}"/>
              </a:ext>
            </a:extLst>
          </p:cNvPr>
          <p:cNvSpPr>
            <a:spLocks noGrp="1"/>
          </p:cNvSpPr>
          <p:nvPr>
            <p:ph idx="1"/>
          </p:nvPr>
        </p:nvSpPr>
        <p:spPr>
          <a:xfrm>
            <a:off x="838200" y="1825624"/>
            <a:ext cx="5455920" cy="5291456"/>
          </a:xfrm>
        </p:spPr>
        <p:txBody>
          <a:bodyPr>
            <a:normAutofit/>
          </a:bodyPr>
          <a:lstStyle/>
          <a:p>
            <a:pPr>
              <a:lnSpc>
                <a:spcPct val="100000"/>
              </a:lnSpc>
            </a:pPr>
            <a:r>
              <a:rPr lang="zh-CN" altLang="en-US" sz="2600" dirty="0">
                <a:latin typeface="新細明體" panose="02020500000000000000" pitchFamily="18" charset="-120"/>
                <a:ea typeface="新細明體" panose="02020500000000000000" pitchFamily="18" charset="-120"/>
              </a:rPr>
              <a:t>學習行爲策略：如何將小球繞起來</a:t>
            </a:r>
            <a:endParaRPr lang="en-US" altLang="zh-CN" sz="2600" dirty="0">
              <a:latin typeface="新細明體" panose="02020500000000000000" pitchFamily="18" charset="-120"/>
              <a:ea typeface="新細明體" panose="02020500000000000000" pitchFamily="18" charset="-120"/>
            </a:endParaRPr>
          </a:p>
          <a:p>
            <a:pPr>
              <a:lnSpc>
                <a:spcPct val="100000"/>
              </a:lnSpc>
            </a:pPr>
            <a:r>
              <a:rPr lang="zh-CN" altLang="en-US" sz="2600" dirty="0">
                <a:latin typeface="新細明體" panose="02020500000000000000" pitchFamily="18" charset="-120"/>
                <a:ea typeface="新細明體" panose="02020500000000000000" pitchFamily="18" charset="-120"/>
              </a:rPr>
              <a:t>通過軟綫把球連接在機器末端，人會作出數次示範，機器需要通過</a:t>
            </a:r>
            <a:r>
              <a:rPr lang="zh-CN" altLang="en-US" sz="2600" dirty="0">
                <a:solidFill>
                  <a:srgbClr val="00B0F0"/>
                </a:solidFill>
                <a:latin typeface="新細明體" panose="02020500000000000000" pitchFamily="18" charset="-120"/>
                <a:ea typeface="新細明體" panose="02020500000000000000" pitchFamily="18" charset="-120"/>
              </a:rPr>
              <a:t>學習這些示範來學會將小球繞起來</a:t>
            </a:r>
            <a:r>
              <a:rPr lang="zh-CN" altLang="en-US" sz="2600" dirty="0">
                <a:latin typeface="新細明體" panose="02020500000000000000" pitchFamily="18" charset="-120"/>
                <a:ea typeface="新細明體" panose="02020500000000000000" pitchFamily="18" charset="-120"/>
              </a:rPr>
              <a:t>（圖</a:t>
            </a:r>
            <a:r>
              <a:rPr lang="en-US" altLang="zh-CN" sz="2600" dirty="0">
                <a:latin typeface="新細明體" panose="02020500000000000000" pitchFamily="18" charset="-120"/>
                <a:ea typeface="新細明體" panose="02020500000000000000" pitchFamily="18" charset="-120"/>
              </a:rPr>
              <a:t>1</a:t>
            </a:r>
            <a:r>
              <a:rPr lang="zh-CN" altLang="en-US" sz="2600" dirty="0">
                <a:latin typeface="新細明體" panose="02020500000000000000" pitchFamily="18" charset="-120"/>
                <a:ea typeface="新細明體" panose="02020500000000000000" pitchFamily="18" charset="-120"/>
              </a:rPr>
              <a:t>）</a:t>
            </a:r>
            <a:endParaRPr lang="en-US" altLang="zh-CN" sz="2600" dirty="0">
              <a:latin typeface="新細明體" panose="02020500000000000000" pitchFamily="18" charset="-120"/>
              <a:ea typeface="新細明體" panose="02020500000000000000" pitchFamily="18" charset="-120"/>
            </a:endParaRPr>
          </a:p>
          <a:p>
            <a:pPr>
              <a:lnSpc>
                <a:spcPct val="100000"/>
              </a:lnSpc>
            </a:pPr>
            <a:r>
              <a:rPr lang="zh-CN" altLang="en-US" sz="2600" dirty="0">
                <a:latin typeface="新細明體" panose="02020500000000000000" pitchFamily="18" charset="-120"/>
                <a:ea typeface="新細明體" panose="02020500000000000000" pitchFamily="18" charset="-120"/>
              </a:rPr>
              <a:t>模仿人手指的動作比較困難（圖</a:t>
            </a:r>
            <a:r>
              <a:rPr lang="en-US" altLang="zh-CN" sz="2600" dirty="0">
                <a:latin typeface="新細明體" panose="02020500000000000000" pitchFamily="18" charset="-120"/>
                <a:ea typeface="新細明體" panose="02020500000000000000" pitchFamily="18" charset="-120"/>
              </a:rPr>
              <a:t>2</a:t>
            </a:r>
            <a:r>
              <a:rPr lang="zh-CN" altLang="en-US" sz="2600" dirty="0">
                <a:latin typeface="新細明體" panose="02020500000000000000" pitchFamily="18" charset="-120"/>
                <a:ea typeface="新細明體" panose="02020500000000000000" pitchFamily="18" charset="-120"/>
              </a:rPr>
              <a:t>） </a:t>
            </a:r>
            <a:r>
              <a:rPr lang="en-US" altLang="zh-CN" sz="2600" dirty="0">
                <a:latin typeface="新細明體" panose="02020500000000000000" pitchFamily="18" charset="-120"/>
                <a:ea typeface="新細明體" panose="02020500000000000000" pitchFamily="18" charset="-120"/>
                <a:sym typeface="Wingdings" panose="05000000000000000000" pitchFamily="2" charset="2"/>
              </a:rPr>
              <a:t> </a:t>
            </a:r>
            <a:r>
              <a:rPr lang="zh-CN" altLang="en-US" sz="2600" dirty="0">
                <a:latin typeface="新細明體" panose="02020500000000000000" pitchFamily="18" charset="-120"/>
                <a:ea typeface="新細明體" panose="02020500000000000000" pitchFamily="18" charset="-120"/>
              </a:rPr>
              <a:t>機器</a:t>
            </a:r>
            <a:r>
              <a:rPr lang="zh-CN" altLang="en-US" sz="2600" dirty="0">
                <a:solidFill>
                  <a:srgbClr val="00B0F0"/>
                </a:solidFill>
                <a:latin typeface="新細明體" panose="02020500000000000000" pitchFamily="18" charset="-120"/>
                <a:ea typeface="新細明體" panose="02020500000000000000" pitchFamily="18" charset="-120"/>
              </a:rPr>
              <a:t>模仿小球成功繞起來後的軌迹形狀</a:t>
            </a:r>
            <a:r>
              <a:rPr lang="zh-CN" altLang="en-US" sz="2600" dirty="0">
                <a:latin typeface="新細明體" panose="02020500000000000000" pitchFamily="18" charset="-120"/>
                <a:ea typeface="新細明體" panose="02020500000000000000" pitchFamily="18" charset="-120"/>
              </a:rPr>
              <a:t>。以此爲目標進行嘗試，直到學習到將小球繞起來的技巧</a:t>
            </a:r>
            <a:endParaRPr lang="zh-HK" altLang="en-US" sz="2600" dirty="0">
              <a:latin typeface="新細明體" panose="02020500000000000000" pitchFamily="18" charset="-120"/>
              <a:ea typeface="新細明體" panose="02020500000000000000" pitchFamily="18" charset="-120"/>
            </a:endParaRPr>
          </a:p>
        </p:txBody>
      </p:sp>
      <p:pic>
        <p:nvPicPr>
          <p:cNvPr id="3" name="圖片 2">
            <a:extLst>
              <a:ext uri="{FF2B5EF4-FFF2-40B4-BE49-F238E27FC236}">
                <a16:creationId xmlns:a16="http://schemas.microsoft.com/office/drawing/2014/main" id="{1EDF41EA-6741-4DBE-8D09-80C7F77C69B7}"/>
              </a:ext>
            </a:extLst>
          </p:cNvPr>
          <p:cNvPicPr>
            <a:picLocks noChangeAspect="1"/>
          </p:cNvPicPr>
          <p:nvPr/>
        </p:nvPicPr>
        <p:blipFill>
          <a:blip r:embed="rId2"/>
          <a:stretch>
            <a:fillRect/>
          </a:stretch>
        </p:blipFill>
        <p:spPr>
          <a:xfrm>
            <a:off x="7290435" y="-7938"/>
            <a:ext cx="4448175" cy="3667125"/>
          </a:xfrm>
          <a:prstGeom prst="rect">
            <a:avLst/>
          </a:prstGeom>
        </p:spPr>
      </p:pic>
      <p:pic>
        <p:nvPicPr>
          <p:cNvPr id="7" name="圖片 6">
            <a:extLst>
              <a:ext uri="{FF2B5EF4-FFF2-40B4-BE49-F238E27FC236}">
                <a16:creationId xmlns:a16="http://schemas.microsoft.com/office/drawing/2014/main" id="{D9F523AF-645E-43D8-A353-0CFDD309374A}"/>
              </a:ext>
            </a:extLst>
          </p:cNvPr>
          <p:cNvPicPr>
            <a:picLocks noChangeAspect="1"/>
          </p:cNvPicPr>
          <p:nvPr/>
        </p:nvPicPr>
        <p:blipFill rotWithShape="1">
          <a:blip r:embed="rId3"/>
          <a:srcRect r="2180"/>
          <a:stretch/>
        </p:blipFill>
        <p:spPr>
          <a:xfrm>
            <a:off x="6294121" y="3794124"/>
            <a:ext cx="5897880" cy="2800350"/>
          </a:xfrm>
          <a:prstGeom prst="rect">
            <a:avLst/>
          </a:prstGeom>
        </p:spPr>
      </p:pic>
      <p:sp>
        <p:nvSpPr>
          <p:cNvPr id="9" name="文字方塊 8">
            <a:extLst>
              <a:ext uri="{FF2B5EF4-FFF2-40B4-BE49-F238E27FC236}">
                <a16:creationId xmlns:a16="http://schemas.microsoft.com/office/drawing/2014/main" id="{E83CA75D-CB20-47EC-8BAF-5068C22AB700}"/>
              </a:ext>
            </a:extLst>
          </p:cNvPr>
          <p:cNvSpPr txBox="1"/>
          <p:nvPr/>
        </p:nvSpPr>
        <p:spPr>
          <a:xfrm>
            <a:off x="7785733" y="3594218"/>
            <a:ext cx="3457575" cy="369332"/>
          </a:xfrm>
          <a:prstGeom prst="rect">
            <a:avLst/>
          </a:prstGeom>
          <a:noFill/>
        </p:spPr>
        <p:txBody>
          <a:bodyPr wrap="square">
            <a:spAutoFit/>
          </a:bodyPr>
          <a:lstStyle/>
          <a:p>
            <a:r>
              <a:rPr lang="zh-CN" altLang="en-US" dirty="0"/>
              <a:t>圖</a:t>
            </a:r>
            <a:r>
              <a:rPr lang="en-US" altLang="zh-CN" dirty="0"/>
              <a:t>1</a:t>
            </a:r>
            <a:r>
              <a:rPr lang="zh-CN" altLang="en-US" dirty="0"/>
              <a:t>：機器學習人繞小球的實驗 </a:t>
            </a:r>
            <a:endParaRPr lang="en-US" altLang="zh-CN" dirty="0"/>
          </a:p>
        </p:txBody>
      </p:sp>
      <p:sp>
        <p:nvSpPr>
          <p:cNvPr id="11" name="文字方塊 10">
            <a:extLst>
              <a:ext uri="{FF2B5EF4-FFF2-40B4-BE49-F238E27FC236}">
                <a16:creationId xmlns:a16="http://schemas.microsoft.com/office/drawing/2014/main" id="{E0413E5F-3D26-4F9F-BE17-8EF791A8687E}"/>
              </a:ext>
            </a:extLst>
          </p:cNvPr>
          <p:cNvSpPr txBox="1"/>
          <p:nvPr/>
        </p:nvSpPr>
        <p:spPr>
          <a:xfrm>
            <a:off x="7010399" y="6409808"/>
            <a:ext cx="5008245" cy="369332"/>
          </a:xfrm>
          <a:prstGeom prst="rect">
            <a:avLst/>
          </a:prstGeom>
          <a:noFill/>
        </p:spPr>
        <p:txBody>
          <a:bodyPr wrap="square">
            <a:spAutoFit/>
          </a:bodyPr>
          <a:lstStyle/>
          <a:p>
            <a:r>
              <a:rPr lang="zh-CN" altLang="en-US" dirty="0"/>
              <a:t>圖</a:t>
            </a:r>
            <a:r>
              <a:rPr lang="en-US" altLang="zh-CN" dirty="0"/>
              <a:t>2</a:t>
            </a:r>
            <a:r>
              <a:rPr lang="zh-CN" altLang="en-US" dirty="0"/>
              <a:t>：人繞小球的數次示範中手指的動作軌迹 </a:t>
            </a:r>
            <a:endParaRPr lang="zh-HK" altLang="en-US" dirty="0"/>
          </a:p>
        </p:txBody>
      </p:sp>
    </p:spTree>
    <p:extLst>
      <p:ext uri="{BB962C8B-B14F-4D97-AF65-F5344CB8AC3E}">
        <p14:creationId xmlns:p14="http://schemas.microsoft.com/office/powerpoint/2010/main" val="201197580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20B1C8BF-2901-48E7-B152-28050DF1BBC7}"/>
              </a:ext>
            </a:extLst>
          </p:cNvPr>
          <p:cNvSpPr>
            <a:spLocks noGrp="1"/>
          </p:cNvSpPr>
          <p:nvPr>
            <p:ph type="title"/>
          </p:nvPr>
        </p:nvSpPr>
        <p:spPr/>
        <p:txBody>
          <a:bodyPr/>
          <a:lstStyle/>
          <a:p>
            <a:r>
              <a:rPr lang="zh-TW" altLang="en-US" dirty="0" smtClean="0"/>
              <a:t>強</a:t>
            </a:r>
            <a:r>
              <a:rPr lang="zh-HK" altLang="en-US" dirty="0" smtClean="0"/>
              <a:t>化</a:t>
            </a:r>
            <a:r>
              <a:rPr lang="zh-HK" altLang="en-US" dirty="0"/>
              <a:t>學習</a:t>
            </a:r>
          </a:p>
        </p:txBody>
      </p:sp>
      <p:sp>
        <p:nvSpPr>
          <p:cNvPr id="3" name="內容版面配置區 2">
            <a:extLst>
              <a:ext uri="{FF2B5EF4-FFF2-40B4-BE49-F238E27FC236}">
                <a16:creationId xmlns:a16="http://schemas.microsoft.com/office/drawing/2014/main" id="{110580AC-B51D-4186-B26E-938DC02F319B}"/>
              </a:ext>
            </a:extLst>
          </p:cNvPr>
          <p:cNvSpPr>
            <a:spLocks noGrp="1"/>
          </p:cNvSpPr>
          <p:nvPr>
            <p:ph idx="1"/>
          </p:nvPr>
        </p:nvSpPr>
        <p:spPr/>
        <p:txBody>
          <a:bodyPr/>
          <a:lstStyle/>
          <a:p>
            <a:r>
              <a:rPr lang="zh-CN" altLang="en-US" dirty="0">
                <a:latin typeface="新細明體" panose="02020500000000000000" pitchFamily="18" charset="-120"/>
                <a:ea typeface="新細明體" panose="02020500000000000000" pitchFamily="18" charset="-120"/>
              </a:rPr>
              <a:t>沒有例子讓機械人模仿，</a:t>
            </a:r>
            <a:r>
              <a:rPr lang="zh-CN" altLang="en-US" dirty="0">
                <a:solidFill>
                  <a:srgbClr val="00B0F0"/>
                </a:solidFill>
                <a:latin typeface="新細明體" panose="02020500000000000000" pitchFamily="18" charset="-120"/>
                <a:ea typeface="新細明體" panose="02020500000000000000" pitchFamily="18" charset="-120"/>
              </a:rPr>
              <a:t>機械人需要主動接觸環境，從中得到反饋，基於此不斷修正自己的行爲方式，直至得到最優方案</a:t>
            </a:r>
            <a:endParaRPr lang="en-US" altLang="zh-CN" dirty="0">
              <a:solidFill>
                <a:srgbClr val="00B0F0"/>
              </a:solidFill>
              <a:latin typeface="新細明體" panose="02020500000000000000" pitchFamily="18" charset="-120"/>
              <a:ea typeface="新細明體" panose="02020500000000000000" pitchFamily="18" charset="-120"/>
            </a:endParaRPr>
          </a:p>
          <a:p>
            <a:r>
              <a:rPr lang="zh-CN" altLang="en-US" dirty="0">
                <a:latin typeface="新細明體" panose="02020500000000000000" pitchFamily="18" charset="-120"/>
                <a:ea typeface="新細明體" panose="02020500000000000000" pitchFamily="18" charset="-120"/>
              </a:rPr>
              <a:t>我們可以學行路一例發</a:t>
            </a:r>
            <a:r>
              <a:rPr lang="zh-CN" altLang="en-US" dirty="0" smtClean="0">
                <a:latin typeface="新細明體" panose="02020500000000000000" pitchFamily="18" charset="-120"/>
                <a:ea typeface="新細明體" panose="02020500000000000000" pitchFamily="18" charset="-120"/>
              </a:rPr>
              <a:t>現</a:t>
            </a:r>
            <a:r>
              <a:rPr lang="zh-TW" altLang="en-US" dirty="0" smtClean="0">
                <a:latin typeface="新細明體" panose="02020500000000000000" pitchFamily="18" charset="-120"/>
                <a:ea typeface="新細明體" panose="02020500000000000000" pitchFamily="18" charset="-120"/>
              </a:rPr>
              <a:t>強</a:t>
            </a:r>
            <a:r>
              <a:rPr lang="zh-CN" altLang="en-US" dirty="0" smtClean="0">
                <a:latin typeface="新細明體" panose="02020500000000000000" pitchFamily="18" charset="-120"/>
                <a:ea typeface="新細明體" panose="02020500000000000000" pitchFamily="18" charset="-120"/>
              </a:rPr>
              <a:t>化</a:t>
            </a:r>
            <a:r>
              <a:rPr lang="zh-CN" altLang="en-US" dirty="0">
                <a:latin typeface="新細明體" panose="02020500000000000000" pitchFamily="18" charset="-120"/>
                <a:ea typeface="新細明體" panose="02020500000000000000" pitchFamily="18" charset="-120"/>
              </a:rPr>
              <a:t>學習的特徵：</a:t>
            </a:r>
            <a:endParaRPr lang="zh-HK" altLang="en-US" dirty="0">
              <a:latin typeface="新細明體" panose="02020500000000000000" pitchFamily="18" charset="-120"/>
              <a:ea typeface="新細明體" panose="02020500000000000000" pitchFamily="18" charset="-120"/>
            </a:endParaRPr>
          </a:p>
        </p:txBody>
      </p:sp>
      <p:graphicFrame>
        <p:nvGraphicFramePr>
          <p:cNvPr id="4" name="表格 4">
            <a:extLst>
              <a:ext uri="{FF2B5EF4-FFF2-40B4-BE49-F238E27FC236}">
                <a16:creationId xmlns:a16="http://schemas.microsoft.com/office/drawing/2014/main" id="{0C1BAA39-3D4A-4C79-B5DA-16073FD528B5}"/>
              </a:ext>
            </a:extLst>
          </p:cNvPr>
          <p:cNvGraphicFramePr>
            <a:graphicFrameLocks noGrp="1"/>
          </p:cNvGraphicFramePr>
          <p:nvPr>
            <p:extLst>
              <p:ext uri="{D42A27DB-BD31-4B8C-83A1-F6EECF244321}">
                <p14:modId xmlns:p14="http://schemas.microsoft.com/office/powerpoint/2010/main" val="413836526"/>
              </p:ext>
            </p:extLst>
          </p:nvPr>
        </p:nvGraphicFramePr>
        <p:xfrm>
          <a:off x="1102359" y="3187065"/>
          <a:ext cx="10413366" cy="3474720"/>
        </p:xfrm>
        <a:graphic>
          <a:graphicData uri="http://schemas.openxmlformats.org/drawingml/2006/table">
            <a:tbl>
              <a:tblPr firstRow="1" bandRow="1">
                <a:tableStyleId>{5C22544A-7EE6-4342-B048-85BDC9FD1C3A}</a:tableStyleId>
              </a:tblPr>
              <a:tblGrid>
                <a:gridCol w="5206683">
                  <a:extLst>
                    <a:ext uri="{9D8B030D-6E8A-4147-A177-3AD203B41FA5}">
                      <a16:colId xmlns:a16="http://schemas.microsoft.com/office/drawing/2014/main" val="1970666832"/>
                    </a:ext>
                  </a:extLst>
                </a:gridCol>
                <a:gridCol w="5206683">
                  <a:extLst>
                    <a:ext uri="{9D8B030D-6E8A-4147-A177-3AD203B41FA5}">
                      <a16:colId xmlns:a16="http://schemas.microsoft.com/office/drawing/2014/main" val="87987798"/>
                    </a:ext>
                  </a:extLst>
                </a:gridCol>
              </a:tblGrid>
              <a:tr h="451686">
                <a:tc>
                  <a:txBody>
                    <a:bodyPr/>
                    <a:lstStyle/>
                    <a:p>
                      <a:pPr algn="ctr"/>
                      <a:r>
                        <a:rPr lang="zh-CN" altLang="en-US" sz="2400" dirty="0"/>
                        <a:t>學行路</a:t>
                      </a:r>
                      <a:endParaRPr lang="zh-HK" altLang="en-US" sz="2400" dirty="0"/>
                    </a:p>
                  </a:txBody>
                  <a:tcPr/>
                </a:tc>
                <a:tc>
                  <a:txBody>
                    <a:bodyPr/>
                    <a:lstStyle/>
                    <a:p>
                      <a:pPr algn="ctr"/>
                      <a:r>
                        <a:rPr lang="zh-TW" altLang="en-US" sz="2400" dirty="0" smtClean="0"/>
                        <a:t>強</a:t>
                      </a:r>
                      <a:r>
                        <a:rPr lang="zh-CN" altLang="en-US" sz="2400" dirty="0" smtClean="0"/>
                        <a:t>化</a:t>
                      </a:r>
                      <a:r>
                        <a:rPr lang="zh-CN" altLang="en-US" sz="2400" dirty="0"/>
                        <a:t>學習的特徵</a:t>
                      </a:r>
                      <a:endParaRPr lang="zh-HK" altLang="en-US" sz="2400" dirty="0"/>
                    </a:p>
                  </a:txBody>
                  <a:tcPr/>
                </a:tc>
                <a:extLst>
                  <a:ext uri="{0D108BD9-81ED-4DB2-BD59-A6C34878D82A}">
                    <a16:rowId xmlns:a16="http://schemas.microsoft.com/office/drawing/2014/main" val="2158953700"/>
                  </a:ext>
                </a:extLst>
              </a:tr>
              <a:tr h="298112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zh-CN" altLang="en-US" sz="2400" dirty="0"/>
                        <a:t>開始學行路時，孩子</a:t>
                      </a:r>
                      <a:r>
                        <a:rPr lang="zh-CN" altLang="en-US" sz="2400" dirty="0">
                          <a:solidFill>
                            <a:srgbClr val="FF0000"/>
                          </a:solidFill>
                        </a:rPr>
                        <a:t>並不會有任何目的性的動作</a:t>
                      </a:r>
                      <a:r>
                        <a:rPr lang="zh-CN" altLang="en-US" sz="2400" dirty="0"/>
                        <a:t>，只會隨機活動四肢，家長也不會刻意幫他抬腿、邁步，也不會解釋行走的好處。孩子</a:t>
                      </a:r>
                      <a:r>
                        <a:rPr lang="zh-CN" altLang="en-US" sz="2400" dirty="0">
                          <a:solidFill>
                            <a:srgbClr val="FF0000"/>
                          </a:solidFill>
                        </a:rPr>
                        <a:t>偶爾站立、扶著墻挪動時，父母會給予鼓掌或擁抱</a:t>
                      </a:r>
                      <a:r>
                        <a:rPr lang="zh-CN" altLang="en-US" sz="2400" dirty="0"/>
                        <a:t>，讓孩子傾向於繼續嘗試這些動作；當</a:t>
                      </a:r>
                      <a:r>
                        <a:rPr lang="zh-CN" altLang="en-US" sz="2400" dirty="0">
                          <a:solidFill>
                            <a:srgbClr val="FF0000"/>
                          </a:solidFill>
                        </a:rPr>
                        <a:t>孩子摔倒時，他會感到疼痛</a:t>
                      </a:r>
                      <a:endParaRPr lang="zh-HK" altLang="en-US" sz="2400" dirty="0">
                        <a:solidFill>
                          <a:srgbClr val="FF0000"/>
                        </a:solidFill>
                      </a:endParaRPr>
                    </a:p>
                    <a:p>
                      <a:endParaRPr lang="zh-HK" altLang="en-US" sz="2400" dirty="0"/>
                    </a:p>
                  </a:txBody>
                  <a:tcPr/>
                </a:tc>
                <a:tc>
                  <a:txBody>
                    <a:bodyPr/>
                    <a:lstStyle/>
                    <a:p>
                      <a:r>
                        <a:rPr lang="zh-CN" altLang="en-US" sz="2400" dirty="0"/>
                        <a:t>在學習過程中，並沒有對每一個動作進行具體指導，也</a:t>
                      </a:r>
                      <a:r>
                        <a:rPr lang="zh-CN" altLang="en-US" sz="2400" dirty="0">
                          <a:solidFill>
                            <a:srgbClr val="FF0000"/>
                          </a:solidFill>
                        </a:rPr>
                        <a:t>沒有對目標有明確的定義</a:t>
                      </a:r>
                      <a:r>
                        <a:rPr lang="zh-CN" altLang="en-US" sz="2400" dirty="0"/>
                        <a:t>。但當孩子的動作向</a:t>
                      </a:r>
                      <a:r>
                        <a:rPr lang="zh-CN" altLang="en-US" sz="2400" dirty="0">
                          <a:solidFill>
                            <a:srgbClr val="FF0000"/>
                          </a:solidFill>
                        </a:rPr>
                        <a:t>靠近或遠離目標時，會有相應的獎勵或懲罰</a:t>
                      </a:r>
                      <a:endParaRPr lang="zh-HK" altLang="en-US" sz="2400" dirty="0">
                        <a:solidFill>
                          <a:srgbClr val="FF0000"/>
                        </a:solidFill>
                      </a:endParaRPr>
                    </a:p>
                  </a:txBody>
                  <a:tcPr/>
                </a:tc>
                <a:extLst>
                  <a:ext uri="{0D108BD9-81ED-4DB2-BD59-A6C34878D82A}">
                    <a16:rowId xmlns:a16="http://schemas.microsoft.com/office/drawing/2014/main" val="3420094458"/>
                  </a:ext>
                </a:extLst>
              </a:tr>
            </a:tbl>
          </a:graphicData>
        </a:graphic>
      </p:graphicFrame>
    </p:spTree>
    <p:extLst>
      <p:ext uri="{BB962C8B-B14F-4D97-AF65-F5344CB8AC3E}">
        <p14:creationId xmlns:p14="http://schemas.microsoft.com/office/powerpoint/2010/main" val="250168320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表格 4">
            <a:extLst>
              <a:ext uri="{FF2B5EF4-FFF2-40B4-BE49-F238E27FC236}">
                <a16:creationId xmlns:a16="http://schemas.microsoft.com/office/drawing/2014/main" id="{19D46BB3-B387-4E8D-86CA-935B5233C35C}"/>
              </a:ext>
            </a:extLst>
          </p:cNvPr>
          <p:cNvGraphicFramePr>
            <a:graphicFrameLocks noGrp="1"/>
          </p:cNvGraphicFramePr>
          <p:nvPr>
            <p:ph idx="1"/>
            <p:extLst>
              <p:ext uri="{D42A27DB-BD31-4B8C-83A1-F6EECF244321}">
                <p14:modId xmlns:p14="http://schemas.microsoft.com/office/powerpoint/2010/main" val="1717396086"/>
              </p:ext>
            </p:extLst>
          </p:nvPr>
        </p:nvGraphicFramePr>
        <p:xfrm>
          <a:off x="1102359" y="654050"/>
          <a:ext cx="10413366" cy="5212080"/>
        </p:xfrm>
        <a:graphic>
          <a:graphicData uri="http://schemas.openxmlformats.org/drawingml/2006/table">
            <a:tbl>
              <a:tblPr firstRow="1" bandRow="1">
                <a:tableStyleId>{5C22544A-7EE6-4342-B048-85BDC9FD1C3A}</a:tableStyleId>
              </a:tblPr>
              <a:tblGrid>
                <a:gridCol w="5206683">
                  <a:extLst>
                    <a:ext uri="{9D8B030D-6E8A-4147-A177-3AD203B41FA5}">
                      <a16:colId xmlns:a16="http://schemas.microsoft.com/office/drawing/2014/main" val="1847083832"/>
                    </a:ext>
                  </a:extLst>
                </a:gridCol>
                <a:gridCol w="5206683">
                  <a:extLst>
                    <a:ext uri="{9D8B030D-6E8A-4147-A177-3AD203B41FA5}">
                      <a16:colId xmlns:a16="http://schemas.microsoft.com/office/drawing/2014/main" val="2266139024"/>
                    </a:ext>
                  </a:extLst>
                </a:gridCol>
              </a:tblGrid>
              <a:tr h="370840">
                <a:tc>
                  <a:txBody>
                    <a:bodyPr/>
                    <a:lstStyle/>
                    <a:p>
                      <a:pPr algn="ctr"/>
                      <a:r>
                        <a:rPr lang="zh-CN" altLang="en-US" sz="2400" dirty="0">
                          <a:latin typeface="新細明體" panose="02020500000000000000" pitchFamily="18" charset="-120"/>
                          <a:ea typeface="新細明體" panose="02020500000000000000" pitchFamily="18" charset="-120"/>
                        </a:rPr>
                        <a:t>學行路</a:t>
                      </a:r>
                      <a:endParaRPr lang="zh-HK" altLang="en-US" sz="2400" dirty="0">
                        <a:latin typeface="新細明體" panose="02020500000000000000" pitchFamily="18" charset="-120"/>
                        <a:ea typeface="新細明體" panose="02020500000000000000" pitchFamily="18" charset="-120"/>
                      </a:endParaRPr>
                    </a:p>
                  </a:txBody>
                  <a:tcPr/>
                </a:tc>
                <a:tc>
                  <a:txBody>
                    <a:bodyPr/>
                    <a:lstStyle/>
                    <a:p>
                      <a:pPr algn="ctr"/>
                      <a:r>
                        <a:rPr lang="zh-TW" altLang="en-US" sz="2400" dirty="0">
                          <a:latin typeface="新細明體" panose="02020500000000000000" pitchFamily="18" charset="-120"/>
                          <a:ea typeface="新細明體" panose="02020500000000000000" pitchFamily="18" charset="-120"/>
                        </a:rPr>
                        <a:t>強</a:t>
                      </a:r>
                      <a:r>
                        <a:rPr lang="zh-CN" altLang="en-US" sz="2400" dirty="0" smtClean="0">
                          <a:latin typeface="新細明體" panose="02020500000000000000" pitchFamily="18" charset="-120"/>
                          <a:ea typeface="新細明體" panose="02020500000000000000" pitchFamily="18" charset="-120"/>
                        </a:rPr>
                        <a:t>化</a:t>
                      </a:r>
                      <a:r>
                        <a:rPr lang="zh-CN" altLang="en-US" sz="2400" dirty="0">
                          <a:latin typeface="新細明體" panose="02020500000000000000" pitchFamily="18" charset="-120"/>
                          <a:ea typeface="新細明體" panose="02020500000000000000" pitchFamily="18" charset="-120"/>
                        </a:rPr>
                        <a:t>學習的特徵</a:t>
                      </a:r>
                      <a:endParaRPr lang="zh-HK" altLang="en-US" sz="2400" dirty="0">
                        <a:latin typeface="新細明體" panose="02020500000000000000" pitchFamily="18" charset="-120"/>
                        <a:ea typeface="新細明體" panose="02020500000000000000" pitchFamily="18" charset="-120"/>
                      </a:endParaRPr>
                    </a:p>
                  </a:txBody>
                  <a:tcPr/>
                </a:tc>
                <a:extLst>
                  <a:ext uri="{0D108BD9-81ED-4DB2-BD59-A6C34878D82A}">
                    <a16:rowId xmlns:a16="http://schemas.microsoft.com/office/drawing/2014/main" val="1087731455"/>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zh-CN" altLang="en-US" sz="2400" dirty="0">
                          <a:latin typeface="新細明體" panose="02020500000000000000" pitchFamily="18" charset="-120"/>
                          <a:ea typeface="新細明體" panose="02020500000000000000" pitchFamily="18" charset="-120"/>
                        </a:rPr>
                        <a:t>父母的鼓掌和擁抱，跌倒的疼痛分別是行路成功和失敗後出現</a:t>
                      </a:r>
                      <a:endParaRPr lang="en-US" altLang="zh-CN" sz="2400" dirty="0">
                        <a:latin typeface="新細明體" panose="02020500000000000000" pitchFamily="18" charset="-120"/>
                        <a:ea typeface="新細明體" panose="02020500000000000000" pitchFamily="18" charset="-12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zh-HK" altLang="en-US" sz="2400" dirty="0">
                        <a:latin typeface="新細明體" panose="02020500000000000000" pitchFamily="18" charset="-120"/>
                        <a:ea typeface="新細明體" panose="02020500000000000000" pitchFamily="18" charset="-120"/>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zh-CN" altLang="en-US" sz="2400" dirty="0">
                          <a:latin typeface="新細明體" panose="02020500000000000000" pitchFamily="18" charset="-120"/>
                          <a:ea typeface="新細明體" panose="02020500000000000000" pitchFamily="18" charset="-120"/>
                        </a:rPr>
                        <a:t>獎勵或懲罰並不是立即出現，而是完成某一系列動作之後才</a:t>
                      </a:r>
                      <a:r>
                        <a:rPr lang="zh-CN" altLang="en-US" sz="2400" dirty="0">
                          <a:solidFill>
                            <a:srgbClr val="FF0000"/>
                          </a:solidFill>
                          <a:latin typeface="新細明體" panose="02020500000000000000" pitchFamily="18" charset="-120"/>
                          <a:ea typeface="新細明體" panose="02020500000000000000" pitchFamily="18" charset="-120"/>
                        </a:rPr>
                        <a:t>延遲出現</a:t>
                      </a:r>
                      <a:endParaRPr lang="zh-HK" altLang="en-US" sz="2400" dirty="0">
                        <a:solidFill>
                          <a:srgbClr val="FF0000"/>
                        </a:solidFill>
                        <a:latin typeface="新細明體" panose="02020500000000000000" pitchFamily="18" charset="-120"/>
                        <a:ea typeface="新細明體" panose="02020500000000000000" pitchFamily="18" charset="-120"/>
                      </a:endParaRPr>
                    </a:p>
                  </a:txBody>
                  <a:tcPr/>
                </a:tc>
                <a:extLst>
                  <a:ext uri="{0D108BD9-81ED-4DB2-BD59-A6C34878D82A}">
                    <a16:rowId xmlns:a16="http://schemas.microsoft.com/office/drawing/2014/main" val="2990995193"/>
                  </a:ext>
                </a:extLst>
              </a:tr>
              <a:tr h="370840">
                <a:tc>
                  <a:txBody>
                    <a:bodyPr/>
                    <a:lstStyle/>
                    <a:p>
                      <a:r>
                        <a:rPr lang="zh-CN" altLang="en-US" sz="2400" dirty="0">
                          <a:latin typeface="新細明體" panose="02020500000000000000" pitchFamily="18" charset="-120"/>
                          <a:ea typeface="新細明體" panose="02020500000000000000" pitchFamily="18" charset="-120"/>
                        </a:rPr>
                        <a:t>不是一日便學會行路，要不斷嘗試</a:t>
                      </a:r>
                      <a:endParaRPr lang="zh-HK" altLang="en-US" sz="2400" dirty="0">
                        <a:latin typeface="新細明體" panose="02020500000000000000" pitchFamily="18" charset="-120"/>
                        <a:ea typeface="新細明體" panose="02020500000000000000" pitchFamily="18" charset="-120"/>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zh-CN" altLang="en-US" sz="2400" dirty="0">
                          <a:latin typeface="新細明體" panose="02020500000000000000" pitchFamily="18" charset="-120"/>
                          <a:ea typeface="新細明體" panose="02020500000000000000" pitchFamily="18" charset="-120"/>
                        </a:rPr>
                        <a:t>學習過程必須不斷嘗試，在嘗試中獲得經驗</a:t>
                      </a:r>
                      <a:endParaRPr lang="en-US" altLang="zh-CN" sz="2400" dirty="0">
                        <a:latin typeface="新細明體" panose="02020500000000000000" pitchFamily="18" charset="-120"/>
                        <a:ea typeface="新細明體" panose="02020500000000000000" pitchFamily="18" charset="-12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zh-HK" altLang="en-US" sz="2400" dirty="0">
                        <a:latin typeface="新細明體" panose="02020500000000000000" pitchFamily="18" charset="-120"/>
                        <a:ea typeface="新細明體" panose="02020500000000000000" pitchFamily="18" charset="-120"/>
                      </a:endParaRPr>
                    </a:p>
                  </a:txBody>
                  <a:tcPr/>
                </a:tc>
                <a:extLst>
                  <a:ext uri="{0D108BD9-81ED-4DB2-BD59-A6C34878D82A}">
                    <a16:rowId xmlns:a16="http://schemas.microsoft.com/office/drawing/2014/main" val="3873661863"/>
                  </a:ext>
                </a:extLst>
              </a:tr>
              <a:tr h="370840">
                <a:tc>
                  <a:txBody>
                    <a:bodyPr/>
                    <a:lstStyle/>
                    <a:p>
                      <a:r>
                        <a:rPr lang="zh-CN" altLang="en-US" sz="2400" dirty="0">
                          <a:latin typeface="新細明體" panose="02020500000000000000" pitchFamily="18" charset="-120"/>
                          <a:ea typeface="新細明體" panose="02020500000000000000" pitchFamily="18" charset="-120"/>
                        </a:rPr>
                        <a:t>踏步不穩的話便會跌倒，某一個動作可能會對後續動作産生一系列影響</a:t>
                      </a:r>
                      <a:endParaRPr lang="en-US" altLang="zh-CN" sz="2400" dirty="0">
                        <a:latin typeface="新細明體" panose="02020500000000000000" pitchFamily="18" charset="-120"/>
                        <a:ea typeface="新細明體" panose="02020500000000000000" pitchFamily="18" charset="-120"/>
                      </a:endParaRPr>
                    </a:p>
                    <a:p>
                      <a:endParaRPr lang="en-US" altLang="zh-HK" sz="2400" dirty="0">
                        <a:latin typeface="新細明體" panose="02020500000000000000" pitchFamily="18" charset="-120"/>
                        <a:ea typeface="新細明體" panose="02020500000000000000" pitchFamily="18" charset="-120"/>
                      </a:endParaRPr>
                    </a:p>
                  </a:txBody>
                  <a:tcPr/>
                </a:tc>
                <a:tc>
                  <a:txBody>
                    <a:bodyPr/>
                    <a:lstStyle/>
                    <a:p>
                      <a:r>
                        <a:rPr lang="zh-CN" altLang="en-US" sz="2400" dirty="0">
                          <a:latin typeface="新細明體" panose="02020500000000000000" pitchFamily="18" charset="-120"/>
                          <a:ea typeface="新細明體" panose="02020500000000000000" pitchFamily="18" charset="-120"/>
                        </a:rPr>
                        <a:t>某一關節活動會</a:t>
                      </a:r>
                      <a:r>
                        <a:rPr lang="zh-CN" altLang="en-US" sz="2400" dirty="0">
                          <a:solidFill>
                            <a:srgbClr val="FF0000"/>
                          </a:solidFill>
                          <a:latin typeface="新細明體" panose="02020500000000000000" pitchFamily="18" charset="-120"/>
                          <a:ea typeface="新細明體" panose="02020500000000000000" pitchFamily="18" charset="-120"/>
                        </a:rPr>
                        <a:t>直接影響後續動作</a:t>
                      </a:r>
                      <a:endParaRPr lang="zh-HK" altLang="en-US" sz="2400" dirty="0">
                        <a:solidFill>
                          <a:srgbClr val="FF0000"/>
                        </a:solidFill>
                        <a:latin typeface="新細明體" panose="02020500000000000000" pitchFamily="18" charset="-120"/>
                        <a:ea typeface="新細明體" panose="02020500000000000000" pitchFamily="18" charset="-120"/>
                      </a:endParaRPr>
                    </a:p>
                  </a:txBody>
                  <a:tcPr/>
                </a:tc>
                <a:extLst>
                  <a:ext uri="{0D108BD9-81ED-4DB2-BD59-A6C34878D82A}">
                    <a16:rowId xmlns:a16="http://schemas.microsoft.com/office/drawing/2014/main" val="2320363483"/>
                  </a:ext>
                </a:extLst>
              </a:tr>
              <a:tr h="370840">
                <a:tc>
                  <a:txBody>
                    <a:bodyPr/>
                    <a:lstStyle/>
                    <a:p>
                      <a:r>
                        <a:rPr lang="zh-CN" altLang="en-US" sz="2400" dirty="0">
                          <a:latin typeface="新細明體" panose="02020500000000000000" pitchFamily="18" charset="-120"/>
                          <a:ea typeface="新細明體" panose="02020500000000000000" pitchFamily="18" charset="-120"/>
                        </a:rPr>
                        <a:t>孩子就會漸漸學習到站立、邁步的技巧，最終一點點學會走路</a:t>
                      </a:r>
                      <a:endParaRPr lang="zh-HK" altLang="en-US" sz="2400" dirty="0">
                        <a:latin typeface="新細明體" panose="02020500000000000000" pitchFamily="18" charset="-120"/>
                        <a:ea typeface="新細明體" panose="02020500000000000000" pitchFamily="18" charset="-120"/>
                      </a:endParaRPr>
                    </a:p>
                  </a:txBody>
                  <a:tcPr/>
                </a:tc>
                <a:tc>
                  <a:txBody>
                    <a:bodyPr/>
                    <a:lstStyle/>
                    <a:p>
                      <a:r>
                        <a:rPr lang="zh-CN" altLang="en-US" sz="2400" dirty="0">
                          <a:latin typeface="新細明體" panose="02020500000000000000" pitchFamily="18" charset="-120"/>
                          <a:ea typeface="新細明體" panose="02020500000000000000" pitchFamily="18" charset="-120"/>
                        </a:rPr>
                        <a:t>通常不關注某一特定動作的成敗，而是所有動作得到的</a:t>
                      </a:r>
                      <a:r>
                        <a:rPr lang="zh-CN" altLang="en-US" sz="2400" dirty="0">
                          <a:solidFill>
                            <a:srgbClr val="FF0000"/>
                          </a:solidFill>
                          <a:latin typeface="新細明體" panose="02020500000000000000" pitchFamily="18" charset="-120"/>
                          <a:ea typeface="新細明體" panose="02020500000000000000" pitchFamily="18" charset="-120"/>
                        </a:rPr>
                        <a:t>總體效果</a:t>
                      </a:r>
                      <a:r>
                        <a:rPr lang="zh-CN" altLang="en-US" sz="2400" dirty="0">
                          <a:latin typeface="新細明體" panose="02020500000000000000" pitchFamily="18" charset="-120"/>
                          <a:ea typeface="新細明體" panose="02020500000000000000" pitchFamily="18" charset="-120"/>
                        </a:rPr>
                        <a:t>（最終學會走路）</a:t>
                      </a:r>
                      <a:endParaRPr lang="zh-HK" altLang="en-US" sz="2400" dirty="0">
                        <a:latin typeface="新細明體" panose="02020500000000000000" pitchFamily="18" charset="-120"/>
                        <a:ea typeface="新細明體" panose="02020500000000000000" pitchFamily="18" charset="-120"/>
                      </a:endParaRPr>
                    </a:p>
                  </a:txBody>
                  <a:tcPr/>
                </a:tc>
                <a:extLst>
                  <a:ext uri="{0D108BD9-81ED-4DB2-BD59-A6C34878D82A}">
                    <a16:rowId xmlns:a16="http://schemas.microsoft.com/office/drawing/2014/main" val="1015197559"/>
                  </a:ext>
                </a:extLst>
              </a:tr>
            </a:tbl>
          </a:graphicData>
        </a:graphic>
      </p:graphicFrame>
    </p:spTree>
    <p:extLst>
      <p:ext uri="{BB962C8B-B14F-4D97-AF65-F5344CB8AC3E}">
        <p14:creationId xmlns:p14="http://schemas.microsoft.com/office/powerpoint/2010/main" val="316376511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F3060C83-F051-4F0E-ABAD-AA0DFC48B218}"/>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Freeform: Shape 11">
            <a:extLst>
              <a:ext uri="{FF2B5EF4-FFF2-40B4-BE49-F238E27FC236}">
                <a16:creationId xmlns:a16="http://schemas.microsoft.com/office/drawing/2014/main" id="{83C98ABE-055B-441F-B07E-44F97F083C39}"/>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376156" y="-253670"/>
            <a:ext cx="1827638" cy="1376989"/>
          </a:xfrm>
          <a:custGeom>
            <a:avLst/>
            <a:gdLst>
              <a:gd name="connsiteX0" fmla="*/ 0 w 1827638"/>
              <a:gd name="connsiteY0" fmla="*/ 987379 h 1376989"/>
              <a:gd name="connsiteX1" fmla="*/ 987379 w 1827638"/>
              <a:gd name="connsiteY1" fmla="*/ 0 h 1376989"/>
              <a:gd name="connsiteX2" fmla="*/ 1827638 w 1827638"/>
              <a:gd name="connsiteY2" fmla="*/ 840260 h 1376989"/>
              <a:gd name="connsiteX3" fmla="*/ 1827638 w 1827638"/>
              <a:gd name="connsiteY3" fmla="*/ 1376989 h 1376989"/>
              <a:gd name="connsiteX4" fmla="*/ 0 w 1827638"/>
              <a:gd name="connsiteY4" fmla="*/ 1376989 h 13769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27638" h="1376989">
                <a:moveTo>
                  <a:pt x="0" y="987379"/>
                </a:moveTo>
                <a:lnTo>
                  <a:pt x="987379" y="0"/>
                </a:lnTo>
                <a:lnTo>
                  <a:pt x="1827638" y="840260"/>
                </a:lnTo>
                <a:lnTo>
                  <a:pt x="1827638" y="1376989"/>
                </a:lnTo>
                <a:lnTo>
                  <a:pt x="0" y="1376989"/>
                </a:lnTo>
                <a:close/>
              </a:path>
            </a:pathLst>
          </a:cu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a:extLst>
              <a:ext uri="{FF2B5EF4-FFF2-40B4-BE49-F238E27FC236}">
                <a16:creationId xmlns:a16="http://schemas.microsoft.com/office/drawing/2014/main" id="{29FDB030-9B49-4CED-8CCD-4D99382388AC}"/>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891641" y="422146"/>
            <a:ext cx="645368" cy="64536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3783CA14-24A1-485C-8B30-D6A5D87987AD}"/>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10043482" y="655140"/>
            <a:ext cx="687472" cy="687472"/>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9A97C86A-04D6-40F7-AE84-31AB43E6A846}"/>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9356643" y="0"/>
            <a:ext cx="2835357" cy="1480837"/>
          </a:xfrm>
          <a:custGeom>
            <a:avLst/>
            <a:gdLst>
              <a:gd name="connsiteX0" fmla="*/ 2835357 w 2835357"/>
              <a:gd name="connsiteY0" fmla="*/ 1480837 h 1480837"/>
              <a:gd name="connsiteX1" fmla="*/ 0 w 2835357"/>
              <a:gd name="connsiteY1" fmla="*/ 1480837 h 1480837"/>
              <a:gd name="connsiteX2" fmla="*/ 1552727 w 2835357"/>
              <a:gd name="connsiteY2" fmla="*/ 0 h 1480837"/>
              <a:gd name="connsiteX3" fmla="*/ 2835357 w 2835357"/>
              <a:gd name="connsiteY3" fmla="*/ 1223245 h 1480837"/>
            </a:gdLst>
            <a:ahLst/>
            <a:cxnLst>
              <a:cxn ang="0">
                <a:pos x="connsiteX0" y="connsiteY0"/>
              </a:cxn>
              <a:cxn ang="0">
                <a:pos x="connsiteX1" y="connsiteY1"/>
              </a:cxn>
              <a:cxn ang="0">
                <a:pos x="connsiteX2" y="connsiteY2"/>
              </a:cxn>
              <a:cxn ang="0">
                <a:pos x="connsiteX3" y="connsiteY3"/>
              </a:cxn>
            </a:cxnLst>
            <a:rect l="l" t="t" r="r" b="b"/>
            <a:pathLst>
              <a:path w="2835357" h="1480837">
                <a:moveTo>
                  <a:pt x="2835357" y="1480837"/>
                </a:moveTo>
                <a:lnTo>
                  <a:pt x="0" y="1480837"/>
                </a:lnTo>
                <a:lnTo>
                  <a:pt x="1552727" y="0"/>
                </a:lnTo>
                <a:lnTo>
                  <a:pt x="2835357" y="1223245"/>
                </a:lnTo>
                <a:close/>
              </a:path>
            </a:pathLst>
          </a:cu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0" name="Isosceles Triangle 19">
            <a:extLst>
              <a:ext uri="{FF2B5EF4-FFF2-40B4-BE49-F238E27FC236}">
                <a16:creationId xmlns:a16="http://schemas.microsoft.com/office/drawing/2014/main" id="{FF9F2414-84E8-453E-B1F3-389FDE8192D9}"/>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976344" y="6115501"/>
            <a:ext cx="1494513" cy="742499"/>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Isosceles Triangle 21">
            <a:extLst>
              <a:ext uri="{FF2B5EF4-FFF2-40B4-BE49-F238E27FC236}">
                <a16:creationId xmlns:a16="http://schemas.microsoft.com/office/drawing/2014/main" id="{3ECA69A1-7536-43AC-85EF-C7106179F5ED}"/>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604080" y="6453143"/>
            <a:ext cx="814903" cy="404857"/>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8" name="內容版面配置區 7">
            <a:extLst>
              <a:ext uri="{FF2B5EF4-FFF2-40B4-BE49-F238E27FC236}">
                <a16:creationId xmlns:a16="http://schemas.microsoft.com/office/drawing/2014/main" id="{383E80BD-D771-4F4F-8B0F-838DFB9015F9}"/>
              </a:ext>
            </a:extLst>
          </p:cNvPr>
          <p:cNvGraphicFramePr>
            <a:graphicFrameLocks noGrp="1"/>
          </p:cNvGraphicFramePr>
          <p:nvPr>
            <p:ph idx="1"/>
            <p:extLst>
              <p:ext uri="{D42A27DB-BD31-4B8C-83A1-F6EECF244321}">
                <p14:modId xmlns:p14="http://schemas.microsoft.com/office/powerpoint/2010/main" val="1526446416"/>
              </p:ext>
            </p:extLst>
          </p:nvPr>
        </p:nvGraphicFramePr>
        <p:xfrm>
          <a:off x="537663" y="1769322"/>
          <a:ext cx="10789920" cy="514064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9" name="文字方塊 18">
            <a:extLst>
              <a:ext uri="{FF2B5EF4-FFF2-40B4-BE49-F238E27FC236}">
                <a16:creationId xmlns:a16="http://schemas.microsoft.com/office/drawing/2014/main" id="{7E5B2F5F-8A14-4DD3-A5E7-3601227D6702}"/>
              </a:ext>
            </a:extLst>
          </p:cNvPr>
          <p:cNvSpPr txBox="1"/>
          <p:nvPr/>
        </p:nvSpPr>
        <p:spPr>
          <a:xfrm>
            <a:off x="757980" y="910472"/>
            <a:ext cx="6103620" cy="769441"/>
          </a:xfrm>
          <a:prstGeom prst="rect">
            <a:avLst/>
          </a:prstGeom>
          <a:noFill/>
        </p:spPr>
        <p:txBody>
          <a:bodyPr wrap="square">
            <a:spAutoFit/>
          </a:bodyPr>
          <a:lstStyle/>
          <a:p>
            <a:r>
              <a:rPr lang="zh-TW" altLang="en-US" sz="4400" dirty="0" smtClean="0">
                <a:latin typeface="新細明體" panose="02020500000000000000" pitchFamily="18" charset="-120"/>
                <a:ea typeface="新細明體" panose="02020500000000000000" pitchFamily="18" charset="-120"/>
              </a:rPr>
              <a:t>強</a:t>
            </a:r>
            <a:r>
              <a:rPr lang="zh-HK" altLang="en-US" sz="4400" dirty="0" smtClean="0">
                <a:latin typeface="新細明體" panose="02020500000000000000" pitchFamily="18" charset="-120"/>
                <a:ea typeface="新細明體" panose="02020500000000000000" pitchFamily="18" charset="-120"/>
              </a:rPr>
              <a:t>化</a:t>
            </a:r>
            <a:r>
              <a:rPr lang="zh-HK" altLang="en-US" sz="4400" dirty="0">
                <a:latin typeface="新細明體" panose="02020500000000000000" pitchFamily="18" charset="-120"/>
                <a:ea typeface="新細明體" panose="02020500000000000000" pitchFamily="18" charset="-120"/>
              </a:rPr>
              <a:t>學習的流程圖</a:t>
            </a:r>
          </a:p>
        </p:txBody>
      </p:sp>
    </p:spTree>
    <p:extLst>
      <p:ext uri="{BB962C8B-B14F-4D97-AF65-F5344CB8AC3E}">
        <p14:creationId xmlns:p14="http://schemas.microsoft.com/office/powerpoint/2010/main" val="421314403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1B1409A6-9A98-498D-92F9-9124FC3C5472}"/>
              </a:ext>
            </a:extLst>
          </p:cNvPr>
          <p:cNvSpPr>
            <a:spLocks noGrp="1"/>
          </p:cNvSpPr>
          <p:nvPr>
            <p:ph type="title"/>
          </p:nvPr>
        </p:nvSpPr>
        <p:spPr/>
        <p:txBody>
          <a:bodyPr/>
          <a:lstStyle/>
          <a:p>
            <a:r>
              <a:rPr lang="zh-CN" altLang="en-US" b="1" dirty="0">
                <a:latin typeface="新細明體" panose="02020500000000000000" pitchFamily="18" charset="-120"/>
                <a:ea typeface="新細明體" panose="02020500000000000000" pitchFamily="18" charset="-120"/>
              </a:rPr>
              <a:t>深</a:t>
            </a:r>
            <a:r>
              <a:rPr lang="zh-CN" altLang="en-US" b="1" dirty="0" smtClean="0">
                <a:latin typeface="新細明體" panose="02020500000000000000" pitchFamily="18" charset="-120"/>
                <a:ea typeface="新細明體" panose="02020500000000000000" pitchFamily="18" charset="-120"/>
              </a:rPr>
              <a:t>度</a:t>
            </a:r>
            <a:r>
              <a:rPr lang="zh-TW" altLang="en-US" dirty="0">
                <a:latin typeface="新細明體" panose="02020500000000000000" pitchFamily="18" charset="-120"/>
                <a:ea typeface="新細明體" panose="02020500000000000000" pitchFamily="18" charset="-120"/>
              </a:rPr>
              <a:t>強</a:t>
            </a:r>
            <a:r>
              <a:rPr lang="zh-CN" altLang="en-US" dirty="0" smtClean="0">
                <a:latin typeface="新細明體" panose="02020500000000000000" pitchFamily="18" charset="-120"/>
                <a:ea typeface="新細明體" panose="02020500000000000000" pitchFamily="18" charset="-120"/>
              </a:rPr>
              <a:t>化</a:t>
            </a:r>
            <a:r>
              <a:rPr lang="zh-CN" altLang="en-US" dirty="0">
                <a:latin typeface="新細明體" panose="02020500000000000000" pitchFamily="18" charset="-120"/>
                <a:ea typeface="新細明體" panose="02020500000000000000" pitchFamily="18" charset="-120"/>
              </a:rPr>
              <a:t>學習方法</a:t>
            </a:r>
            <a:endParaRPr lang="zh-HK" altLang="en-US" dirty="0">
              <a:latin typeface="新細明體" panose="02020500000000000000" pitchFamily="18" charset="-120"/>
              <a:ea typeface="新細明體" panose="02020500000000000000" pitchFamily="18" charset="-120"/>
            </a:endParaRPr>
          </a:p>
        </p:txBody>
      </p:sp>
      <p:sp>
        <p:nvSpPr>
          <p:cNvPr id="3" name="內容版面配置區 2">
            <a:extLst>
              <a:ext uri="{FF2B5EF4-FFF2-40B4-BE49-F238E27FC236}">
                <a16:creationId xmlns:a16="http://schemas.microsoft.com/office/drawing/2014/main" id="{B8B7FE6E-5373-468D-BC6E-8A55F5CE9BC4}"/>
              </a:ext>
            </a:extLst>
          </p:cNvPr>
          <p:cNvSpPr>
            <a:spLocks noGrp="1"/>
          </p:cNvSpPr>
          <p:nvPr>
            <p:ph idx="1"/>
          </p:nvPr>
        </p:nvSpPr>
        <p:spPr/>
        <p:txBody>
          <a:bodyPr/>
          <a:lstStyle/>
          <a:p>
            <a:pPr>
              <a:lnSpc>
                <a:spcPct val="100000"/>
              </a:lnSpc>
            </a:pPr>
            <a:r>
              <a:rPr lang="zh-CN" altLang="en-US" dirty="0">
                <a:solidFill>
                  <a:srgbClr val="00B0F0"/>
                </a:solidFill>
                <a:latin typeface="新細明體" panose="02020500000000000000" pitchFamily="18" charset="-120"/>
                <a:ea typeface="新細明體" panose="02020500000000000000" pitchFamily="18" charset="-120"/>
              </a:rPr>
              <a:t>結合深度學習</a:t>
            </a:r>
            <a:r>
              <a:rPr lang="zh-CN" altLang="en-US" dirty="0" smtClean="0">
                <a:solidFill>
                  <a:srgbClr val="00B0F0"/>
                </a:solidFill>
                <a:latin typeface="新細明體" panose="02020500000000000000" pitchFamily="18" charset="-120"/>
                <a:ea typeface="新細明體" panose="02020500000000000000" pitchFamily="18" charset="-120"/>
              </a:rPr>
              <a:t>和</a:t>
            </a:r>
            <a:r>
              <a:rPr lang="zh-TW" altLang="en-US" dirty="0" smtClean="0">
                <a:solidFill>
                  <a:srgbClr val="00B0F0"/>
                </a:solidFill>
                <a:latin typeface="新細明體" panose="02020500000000000000" pitchFamily="18" charset="-120"/>
                <a:ea typeface="新細明體" panose="02020500000000000000" pitchFamily="18" charset="-120"/>
              </a:rPr>
              <a:t>強</a:t>
            </a:r>
            <a:r>
              <a:rPr lang="zh-CN" altLang="en-US" dirty="0" smtClean="0">
                <a:solidFill>
                  <a:srgbClr val="00B0F0"/>
                </a:solidFill>
                <a:latin typeface="新細明體" panose="02020500000000000000" pitchFamily="18" charset="-120"/>
                <a:ea typeface="新細明體" panose="02020500000000000000" pitchFamily="18" charset="-120"/>
              </a:rPr>
              <a:t>化</a:t>
            </a:r>
            <a:r>
              <a:rPr lang="zh-CN" altLang="en-US" dirty="0">
                <a:solidFill>
                  <a:srgbClr val="00B0F0"/>
                </a:solidFill>
                <a:latin typeface="新細明體" panose="02020500000000000000" pitchFamily="18" charset="-120"/>
                <a:ea typeface="新細明體" panose="02020500000000000000" pitchFamily="18" charset="-120"/>
              </a:rPr>
              <a:t>學習</a:t>
            </a:r>
            <a:endParaRPr lang="en-US" altLang="zh-CN" dirty="0">
              <a:solidFill>
                <a:srgbClr val="00B0F0"/>
              </a:solidFill>
              <a:latin typeface="新細明體" panose="02020500000000000000" pitchFamily="18" charset="-120"/>
              <a:ea typeface="新細明體" panose="02020500000000000000" pitchFamily="18" charset="-120"/>
            </a:endParaRPr>
          </a:p>
          <a:p>
            <a:pPr>
              <a:lnSpc>
                <a:spcPct val="100000"/>
              </a:lnSpc>
            </a:pPr>
            <a:r>
              <a:rPr lang="zh-CN" altLang="en-US" dirty="0">
                <a:latin typeface="新細明體" panose="02020500000000000000" pitchFamily="18" charset="-120"/>
                <a:ea typeface="新細明體" panose="02020500000000000000" pitchFamily="18" charset="-120"/>
              </a:rPr>
              <a:t>可以將原始感知信號逐層處理，學習到與任務相關的高級特徵。</a:t>
            </a:r>
            <a:endParaRPr lang="en-US" altLang="zh-CN" dirty="0">
              <a:latin typeface="新細明體" panose="02020500000000000000" pitchFamily="18" charset="-120"/>
              <a:ea typeface="新細明體" panose="02020500000000000000" pitchFamily="18" charset="-120"/>
            </a:endParaRPr>
          </a:p>
          <a:p>
            <a:pPr>
              <a:lnSpc>
                <a:spcPct val="100000"/>
              </a:lnSpc>
            </a:pPr>
            <a:r>
              <a:rPr lang="zh-CN" altLang="en-US" dirty="0">
                <a:latin typeface="新細明體" panose="02020500000000000000" pitchFamily="18" charset="-120"/>
                <a:ea typeface="新細明體" panose="02020500000000000000" pitchFamily="18" charset="-120"/>
              </a:rPr>
              <a:t>這個性質可用來從感知信號中提取環境狀態，使</a:t>
            </a:r>
            <a:r>
              <a:rPr lang="zh-CN" altLang="en-US" dirty="0" smtClean="0">
                <a:latin typeface="新細明體" panose="02020500000000000000" pitchFamily="18" charset="-120"/>
                <a:ea typeface="新細明體" panose="02020500000000000000" pitchFamily="18" charset="-120"/>
              </a:rPr>
              <a:t>得</a:t>
            </a:r>
            <a:r>
              <a:rPr lang="zh-TW" altLang="en-US" dirty="0" smtClean="0">
                <a:latin typeface="新細明體" panose="02020500000000000000" pitchFamily="18" charset="-120"/>
                <a:ea typeface="新細明體" panose="02020500000000000000" pitchFamily="18" charset="-120"/>
              </a:rPr>
              <a:t>強</a:t>
            </a:r>
            <a:r>
              <a:rPr lang="zh-CN" altLang="en-US" dirty="0" smtClean="0">
                <a:latin typeface="新細明體" panose="02020500000000000000" pitchFamily="18" charset="-120"/>
                <a:ea typeface="新細明體" panose="02020500000000000000" pitchFamily="18" charset="-120"/>
              </a:rPr>
              <a:t>化</a:t>
            </a:r>
            <a:r>
              <a:rPr lang="zh-CN" altLang="en-US" dirty="0">
                <a:latin typeface="新細明體" panose="02020500000000000000" pitchFamily="18" charset="-120"/>
                <a:ea typeface="新細明體" panose="02020500000000000000" pitchFamily="18" charset="-120"/>
              </a:rPr>
              <a:t>學習可以擴展到以感知信號作爲環境輸入的複雜任務中</a:t>
            </a:r>
            <a:endParaRPr lang="en-US" altLang="zh-CN" dirty="0">
              <a:latin typeface="新細明體" panose="02020500000000000000" pitchFamily="18" charset="-120"/>
              <a:ea typeface="新細明體" panose="02020500000000000000" pitchFamily="18" charset="-120"/>
            </a:endParaRPr>
          </a:p>
          <a:p>
            <a:pPr>
              <a:lnSpc>
                <a:spcPct val="100000"/>
              </a:lnSpc>
            </a:pPr>
            <a:r>
              <a:rPr lang="zh-CN" altLang="en-US" dirty="0">
                <a:latin typeface="新細明體" panose="02020500000000000000" pitchFamily="18" charset="-120"/>
                <a:ea typeface="新細明體" panose="02020500000000000000" pitchFamily="18" charset="-120"/>
              </a:rPr>
              <a:t>深度學習</a:t>
            </a:r>
            <a:r>
              <a:rPr lang="zh-CN" altLang="en-US" dirty="0">
                <a:solidFill>
                  <a:srgbClr val="00B0F0"/>
                </a:solidFill>
                <a:latin typeface="新細明體" panose="02020500000000000000" pitchFamily="18" charset="-120"/>
                <a:ea typeface="新細明體" panose="02020500000000000000" pitchFamily="18" charset="-120"/>
              </a:rPr>
              <a:t>用滯後的、長遠的目標替代</a:t>
            </a:r>
            <a:r>
              <a:rPr lang="zh-CN" altLang="en-US" dirty="0">
                <a:latin typeface="新細明體" panose="02020500000000000000" pitchFamily="18" charset="-120"/>
                <a:ea typeface="新細明體" panose="02020500000000000000" pitchFamily="18" charset="-120"/>
              </a:rPr>
              <a:t>了傳統監督學習中的</a:t>
            </a:r>
            <a:r>
              <a:rPr lang="zh-CN" altLang="en-US" dirty="0">
                <a:solidFill>
                  <a:srgbClr val="00B0F0"/>
                </a:solidFill>
                <a:latin typeface="新細明體" panose="02020500000000000000" pitchFamily="18" charset="-120"/>
                <a:ea typeface="新細明體" panose="02020500000000000000" pitchFamily="18" charset="-120"/>
              </a:rPr>
              <a:t>即時目 標 </a:t>
            </a:r>
            <a:r>
              <a:rPr lang="en-US" altLang="zh-CN" dirty="0">
                <a:latin typeface="新細明體" panose="02020500000000000000" pitchFamily="18" charset="-120"/>
                <a:ea typeface="新細明體" panose="02020500000000000000" pitchFamily="18" charset="-120"/>
                <a:sym typeface="Wingdings" panose="05000000000000000000" pitchFamily="2" charset="2"/>
              </a:rPr>
              <a:t> </a:t>
            </a:r>
            <a:r>
              <a:rPr lang="zh-CN" altLang="en-US" dirty="0">
                <a:latin typeface="新細明體" panose="02020500000000000000" pitchFamily="18" charset="-120"/>
                <a:ea typeface="新細明體" panose="02020500000000000000" pitchFamily="18" charset="-120"/>
              </a:rPr>
              <a:t>學習更有方向性。</a:t>
            </a:r>
            <a:endParaRPr lang="zh-HK" altLang="en-US" dirty="0">
              <a:latin typeface="新細明體" panose="02020500000000000000" pitchFamily="18" charset="-120"/>
              <a:ea typeface="新細明體" panose="02020500000000000000" pitchFamily="18" charset="-120"/>
            </a:endParaRPr>
          </a:p>
        </p:txBody>
      </p:sp>
    </p:spTree>
    <p:extLst>
      <p:ext uri="{BB962C8B-B14F-4D97-AF65-F5344CB8AC3E}">
        <p14:creationId xmlns:p14="http://schemas.microsoft.com/office/powerpoint/2010/main" val="363341587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BACE3F44-963A-4797-B003-8763E4DF4F7B}"/>
              </a:ext>
            </a:extLst>
          </p:cNvPr>
          <p:cNvSpPr>
            <a:spLocks noGrp="1"/>
          </p:cNvSpPr>
          <p:nvPr>
            <p:ph type="title"/>
          </p:nvPr>
        </p:nvSpPr>
        <p:spPr/>
        <p:txBody>
          <a:bodyPr/>
          <a:lstStyle/>
          <a:p>
            <a:r>
              <a:rPr lang="en-US" altLang="zh-HK" dirty="0">
                <a:latin typeface="新細明體" panose="02020500000000000000" pitchFamily="18" charset="-120"/>
                <a:ea typeface="新細明體" panose="02020500000000000000" pitchFamily="18" charset="-120"/>
              </a:rPr>
              <a:t>Atari </a:t>
            </a:r>
            <a:r>
              <a:rPr lang="zh-HK" altLang="en-US" dirty="0">
                <a:latin typeface="新細明體" panose="02020500000000000000" pitchFamily="18" charset="-120"/>
                <a:ea typeface="新細明體" panose="02020500000000000000" pitchFamily="18" charset="-120"/>
              </a:rPr>
              <a:t>遊戲</a:t>
            </a:r>
          </a:p>
        </p:txBody>
      </p:sp>
      <p:sp>
        <p:nvSpPr>
          <p:cNvPr id="3" name="內容版面配置區 2">
            <a:extLst>
              <a:ext uri="{FF2B5EF4-FFF2-40B4-BE49-F238E27FC236}">
                <a16:creationId xmlns:a16="http://schemas.microsoft.com/office/drawing/2014/main" id="{6D9D7219-8D3D-4A57-BD43-409E24F0DDC2}"/>
              </a:ext>
            </a:extLst>
          </p:cNvPr>
          <p:cNvSpPr>
            <a:spLocks noGrp="1"/>
          </p:cNvSpPr>
          <p:nvPr>
            <p:ph idx="1"/>
          </p:nvPr>
        </p:nvSpPr>
        <p:spPr/>
        <p:txBody>
          <a:bodyPr/>
          <a:lstStyle/>
          <a:p>
            <a:pPr>
              <a:lnSpc>
                <a:spcPct val="100000"/>
              </a:lnSpc>
            </a:pPr>
            <a:r>
              <a:rPr lang="en-US" altLang="zh-HK" dirty="0">
                <a:latin typeface="新細明體" panose="02020500000000000000" pitchFamily="18" charset="-120"/>
                <a:ea typeface="新細明體" panose="02020500000000000000" pitchFamily="18" charset="-120"/>
              </a:rPr>
              <a:t>DeepMind </a:t>
            </a:r>
            <a:r>
              <a:rPr lang="zh-HK" altLang="en-US" dirty="0">
                <a:latin typeface="新細明體" panose="02020500000000000000" pitchFamily="18" charset="-120"/>
                <a:ea typeface="新細明體" panose="02020500000000000000" pitchFamily="18" charset="-120"/>
              </a:rPr>
              <a:t>公司利用深度 </a:t>
            </a:r>
            <a:r>
              <a:rPr lang="en-US" altLang="zh-HK" dirty="0">
                <a:latin typeface="新細明體" panose="02020500000000000000" pitchFamily="18" charset="-120"/>
                <a:ea typeface="新細明體" panose="02020500000000000000" pitchFamily="18" charset="-120"/>
              </a:rPr>
              <a:t>Q-learning</a:t>
            </a:r>
            <a:r>
              <a:rPr lang="zh-HK" altLang="en-US" dirty="0">
                <a:latin typeface="新細明體" panose="02020500000000000000" pitchFamily="18" charset="-120"/>
                <a:ea typeface="新細明體" panose="02020500000000000000" pitchFamily="18" charset="-120"/>
              </a:rPr>
              <a:t>網絡</a:t>
            </a:r>
            <a:r>
              <a:rPr lang="zh-CN" altLang="en-US" dirty="0">
                <a:latin typeface="新細明體" panose="02020500000000000000" pitchFamily="18" charset="-120"/>
                <a:ea typeface="新細明體" panose="02020500000000000000" pitchFamily="18" charset="-120"/>
              </a:rPr>
              <a:t>（</a:t>
            </a:r>
            <a:r>
              <a:rPr lang="en-US" altLang="zh-HK" dirty="0">
                <a:latin typeface="新細明體" panose="02020500000000000000" pitchFamily="18" charset="-120"/>
                <a:ea typeface="新細明體" panose="02020500000000000000" pitchFamily="18" charset="-120"/>
              </a:rPr>
              <a:t>DQN</a:t>
            </a:r>
            <a:r>
              <a:rPr lang="zh-CN" altLang="en-US" dirty="0">
                <a:latin typeface="新細明體" panose="02020500000000000000" pitchFamily="18" charset="-120"/>
                <a:ea typeface="新細明體" panose="02020500000000000000" pitchFamily="18" charset="-120"/>
              </a:rPr>
              <a:t>）教機器玩</a:t>
            </a:r>
            <a:r>
              <a:rPr lang="en-US" altLang="zh-CN" dirty="0">
                <a:latin typeface="新細明體" panose="02020500000000000000" pitchFamily="18" charset="-120"/>
                <a:ea typeface="新細明體" panose="02020500000000000000" pitchFamily="18" charset="-120"/>
              </a:rPr>
              <a:t>Atari</a:t>
            </a:r>
            <a:r>
              <a:rPr lang="zh-HK" altLang="en-US" dirty="0">
                <a:latin typeface="新細明體" panose="02020500000000000000" pitchFamily="18" charset="-120"/>
                <a:ea typeface="新細明體" panose="02020500000000000000" pitchFamily="18" charset="-120"/>
              </a:rPr>
              <a:t>遊戲</a:t>
            </a:r>
            <a:endParaRPr lang="en-US" altLang="zh-HK" dirty="0">
              <a:latin typeface="新細明體" panose="02020500000000000000" pitchFamily="18" charset="-120"/>
              <a:ea typeface="新細明體" panose="02020500000000000000" pitchFamily="18" charset="-120"/>
            </a:endParaRPr>
          </a:p>
          <a:p>
            <a:pPr>
              <a:lnSpc>
                <a:spcPct val="100000"/>
              </a:lnSpc>
            </a:pPr>
            <a:r>
              <a:rPr lang="zh-CN" altLang="en-US" dirty="0">
                <a:latin typeface="新細明體" panose="02020500000000000000" pitchFamily="18" charset="-120"/>
                <a:ea typeface="新細明體" panose="02020500000000000000" pitchFamily="18" charset="-120"/>
              </a:rPr>
              <a:t>學習方法：</a:t>
            </a:r>
            <a:endParaRPr lang="en-US" altLang="zh-CN" dirty="0">
              <a:latin typeface="新細明體" panose="02020500000000000000" pitchFamily="18" charset="-120"/>
              <a:ea typeface="新細明體" panose="02020500000000000000" pitchFamily="18" charset="-120"/>
            </a:endParaRPr>
          </a:p>
          <a:p>
            <a:pPr lvl="1">
              <a:lnSpc>
                <a:spcPct val="100000"/>
              </a:lnSpc>
            </a:pPr>
            <a:r>
              <a:rPr lang="zh-CN" altLang="en-US" sz="2800" dirty="0">
                <a:latin typeface="新細明體" panose="02020500000000000000" pitchFamily="18" charset="-120"/>
                <a:ea typeface="新細明體" panose="02020500000000000000" pitchFamily="18" charset="-120"/>
              </a:rPr>
              <a:t>把遊戲畫面傳給計算機，讓它通過觀察這些畫面來控制遊戲杆，像人一樣操作遊戲</a:t>
            </a:r>
            <a:endParaRPr lang="en-US" altLang="zh-CN" sz="2800" dirty="0">
              <a:latin typeface="新細明體" panose="02020500000000000000" pitchFamily="18" charset="-120"/>
              <a:ea typeface="新細明體" panose="02020500000000000000" pitchFamily="18" charset="-120"/>
            </a:endParaRPr>
          </a:p>
          <a:p>
            <a:pPr lvl="1">
              <a:lnSpc>
                <a:spcPct val="100000"/>
              </a:lnSpc>
            </a:pPr>
            <a:r>
              <a:rPr lang="zh-CN" altLang="en-US" sz="2800" dirty="0">
                <a:latin typeface="新細明體" panose="02020500000000000000" pitchFamily="18" charset="-120"/>
                <a:ea typeface="新細明體" panose="02020500000000000000" pitchFamily="18" charset="-120"/>
              </a:rPr>
              <a:t>典型</a:t>
            </a:r>
            <a:r>
              <a:rPr lang="zh-CN" altLang="en-US" sz="2800" dirty="0" smtClean="0">
                <a:latin typeface="新細明體" panose="02020500000000000000" pitchFamily="18" charset="-120"/>
                <a:ea typeface="新細明體" panose="02020500000000000000" pitchFamily="18" charset="-120"/>
              </a:rPr>
              <a:t>的</a:t>
            </a:r>
            <a:r>
              <a:rPr lang="zh-TW" altLang="en-US" sz="2800" dirty="0" smtClean="0">
                <a:latin typeface="新細明體" panose="02020500000000000000" pitchFamily="18" charset="-120"/>
                <a:ea typeface="新細明體" panose="02020500000000000000" pitchFamily="18" charset="-120"/>
              </a:rPr>
              <a:t>強</a:t>
            </a:r>
            <a:r>
              <a:rPr lang="zh-CN" altLang="en-US" sz="2800" dirty="0" smtClean="0">
                <a:latin typeface="新細明體" panose="02020500000000000000" pitchFamily="18" charset="-120"/>
                <a:ea typeface="新細明體" panose="02020500000000000000" pitchFamily="18" charset="-120"/>
              </a:rPr>
              <a:t>化</a:t>
            </a:r>
            <a:r>
              <a:rPr lang="zh-CN" altLang="en-US" sz="2800" dirty="0">
                <a:latin typeface="新細明體" panose="02020500000000000000" pitchFamily="18" charset="-120"/>
                <a:ea typeface="新細明體" panose="02020500000000000000" pitchFamily="18" charset="-120"/>
              </a:rPr>
              <a:t>學習任務：觀察值爲所看到的</a:t>
            </a:r>
            <a:r>
              <a:rPr lang="zh-HK" altLang="en-US" sz="2800" dirty="0">
                <a:latin typeface="新細明體" panose="02020500000000000000" pitchFamily="18" charset="-120"/>
                <a:ea typeface="新細明體" panose="02020500000000000000" pitchFamily="18" charset="-120"/>
              </a:rPr>
              <a:t>遊戲</a:t>
            </a:r>
            <a:r>
              <a:rPr lang="zh-CN" altLang="en-US" sz="2800" dirty="0">
                <a:latin typeface="新細明體" panose="02020500000000000000" pitchFamily="18" charset="-120"/>
                <a:ea typeface="新細明體" panose="02020500000000000000" pitchFamily="18" charset="-120"/>
              </a:rPr>
              <a:t>畫面；動作爲對戲杆的操縱；反饋爲屏幕上給出的獎勵分數，總收益爲</a:t>
            </a:r>
            <a:r>
              <a:rPr lang="zh-HK" altLang="en-US" sz="2800" dirty="0">
                <a:latin typeface="新細明體" panose="02020500000000000000" pitchFamily="18" charset="-120"/>
                <a:ea typeface="新細明體" panose="02020500000000000000" pitchFamily="18" charset="-120"/>
              </a:rPr>
              <a:t>遊</a:t>
            </a:r>
            <a:r>
              <a:rPr lang="zh-CN" altLang="en-US" sz="2800" dirty="0">
                <a:latin typeface="新細明體" panose="02020500000000000000" pitchFamily="18" charset="-120"/>
                <a:ea typeface="新細明體" panose="02020500000000000000" pitchFamily="18" charset="-120"/>
              </a:rPr>
              <a:t>戲結束後得到的</a:t>
            </a:r>
            <a:r>
              <a:rPr lang="zh-HK" altLang="en-US" sz="2800" dirty="0">
                <a:latin typeface="新細明體" panose="02020500000000000000" pitchFamily="18" charset="-120"/>
                <a:ea typeface="新細明體" panose="02020500000000000000" pitchFamily="18" charset="-120"/>
              </a:rPr>
              <a:t>總分值</a:t>
            </a:r>
          </a:p>
        </p:txBody>
      </p:sp>
    </p:spTree>
    <p:extLst>
      <p:ext uri="{BB962C8B-B14F-4D97-AF65-F5344CB8AC3E}">
        <p14:creationId xmlns:p14="http://schemas.microsoft.com/office/powerpoint/2010/main" val="128372504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7B35CE81-F40D-4E9F-8514-3A57AB35F2AF}"/>
              </a:ext>
            </a:extLst>
          </p:cNvPr>
          <p:cNvSpPr>
            <a:spLocks noGrp="1"/>
          </p:cNvSpPr>
          <p:nvPr>
            <p:ph type="title"/>
          </p:nvPr>
        </p:nvSpPr>
        <p:spPr/>
        <p:txBody>
          <a:bodyPr/>
          <a:lstStyle/>
          <a:p>
            <a:pPr>
              <a:lnSpc>
                <a:spcPct val="100000"/>
              </a:lnSpc>
            </a:pPr>
            <a:r>
              <a:rPr lang="en-US" altLang="zh-HK" dirty="0">
                <a:latin typeface="新細明體" panose="02020500000000000000" pitchFamily="18" charset="-120"/>
                <a:ea typeface="新細明體" panose="02020500000000000000" pitchFamily="18" charset="-120"/>
              </a:rPr>
              <a:t>AlphaGo Zero</a:t>
            </a:r>
            <a:endParaRPr lang="zh-HK" altLang="en-US" dirty="0">
              <a:latin typeface="新細明體" panose="02020500000000000000" pitchFamily="18" charset="-120"/>
              <a:ea typeface="新細明體" panose="02020500000000000000" pitchFamily="18" charset="-120"/>
            </a:endParaRPr>
          </a:p>
        </p:txBody>
      </p:sp>
      <p:sp>
        <p:nvSpPr>
          <p:cNvPr id="3" name="內容版面配置區 2">
            <a:extLst>
              <a:ext uri="{FF2B5EF4-FFF2-40B4-BE49-F238E27FC236}">
                <a16:creationId xmlns:a16="http://schemas.microsoft.com/office/drawing/2014/main" id="{F6DC1479-8F79-444A-B918-BF85BECACC8E}"/>
              </a:ext>
            </a:extLst>
          </p:cNvPr>
          <p:cNvSpPr>
            <a:spLocks noGrp="1"/>
          </p:cNvSpPr>
          <p:nvPr>
            <p:ph idx="1"/>
          </p:nvPr>
        </p:nvSpPr>
        <p:spPr/>
        <p:txBody>
          <a:bodyPr/>
          <a:lstStyle/>
          <a:p>
            <a:pPr>
              <a:lnSpc>
                <a:spcPct val="100000"/>
              </a:lnSpc>
            </a:pPr>
            <a:r>
              <a:rPr lang="en-US" altLang="zh-CN" dirty="0">
                <a:latin typeface="新細明體" panose="02020500000000000000" pitchFamily="18" charset="-120"/>
                <a:ea typeface="新細明體" panose="02020500000000000000" pitchFamily="18" charset="-120"/>
              </a:rPr>
              <a:t>DeepMind </a:t>
            </a:r>
            <a:r>
              <a:rPr lang="zh-CN" altLang="en-US" dirty="0">
                <a:latin typeface="新細明體" panose="02020500000000000000" pitchFamily="18" charset="-120"/>
                <a:ea typeface="新細明體" panose="02020500000000000000" pitchFamily="18" charset="-120"/>
              </a:rPr>
              <a:t>開發的圍棋程序</a:t>
            </a:r>
            <a:endParaRPr lang="en-US" altLang="zh-CN" dirty="0">
              <a:latin typeface="新細明體" panose="02020500000000000000" pitchFamily="18" charset="-120"/>
              <a:ea typeface="新細明體" panose="02020500000000000000" pitchFamily="18" charset="-120"/>
            </a:endParaRPr>
          </a:p>
          <a:p>
            <a:pPr>
              <a:lnSpc>
                <a:spcPct val="100000"/>
              </a:lnSpc>
            </a:pPr>
            <a:r>
              <a:rPr lang="zh-CN" altLang="en-US" dirty="0">
                <a:latin typeface="新細明體" panose="02020500000000000000" pitchFamily="18" charset="-120"/>
                <a:ea typeface="新細明體" panose="02020500000000000000" pitchFamily="18" charset="-120"/>
              </a:rPr>
              <a:t>採用深</a:t>
            </a:r>
            <a:r>
              <a:rPr lang="zh-CN" altLang="en-US" dirty="0" smtClean="0">
                <a:latin typeface="新細明體" panose="02020500000000000000" pitchFamily="18" charset="-120"/>
                <a:ea typeface="新細明體" panose="02020500000000000000" pitchFamily="18" charset="-120"/>
              </a:rPr>
              <a:t>度</a:t>
            </a:r>
            <a:r>
              <a:rPr lang="zh-TW" altLang="en-US" dirty="0" smtClean="0">
                <a:latin typeface="新細明體" panose="02020500000000000000" pitchFamily="18" charset="-120"/>
                <a:ea typeface="新細明體" panose="02020500000000000000" pitchFamily="18" charset="-120"/>
              </a:rPr>
              <a:t>強</a:t>
            </a:r>
            <a:r>
              <a:rPr lang="zh-CN" altLang="en-US" dirty="0" smtClean="0">
                <a:latin typeface="新細明體" panose="02020500000000000000" pitchFamily="18" charset="-120"/>
                <a:ea typeface="新細明體" panose="02020500000000000000" pitchFamily="18" charset="-120"/>
              </a:rPr>
              <a:t>化</a:t>
            </a:r>
            <a:r>
              <a:rPr lang="zh-CN" altLang="en-US" dirty="0">
                <a:latin typeface="新細明體" panose="02020500000000000000" pitchFamily="18" charset="-120"/>
                <a:ea typeface="新細明體" panose="02020500000000000000" pitchFamily="18" charset="-120"/>
              </a:rPr>
              <a:t>學習方法，將</a:t>
            </a:r>
            <a:r>
              <a:rPr lang="zh-CN" altLang="en-US" dirty="0">
                <a:solidFill>
                  <a:srgbClr val="00B0F0"/>
                </a:solidFill>
                <a:latin typeface="新細明體" panose="02020500000000000000" pitchFamily="18" charset="-120"/>
                <a:ea typeface="新細明體" panose="02020500000000000000" pitchFamily="18" charset="-120"/>
              </a:rPr>
              <a:t>整個棋盤作爲輸入</a:t>
            </a:r>
            <a:r>
              <a:rPr lang="zh-CN" altLang="en-US" dirty="0">
                <a:latin typeface="新細明體" panose="02020500000000000000" pitchFamily="18" charset="-120"/>
                <a:ea typeface="新細明體" panose="02020500000000000000" pitchFamily="18" charset="-120"/>
              </a:rPr>
              <a:t>，通過</a:t>
            </a:r>
            <a:r>
              <a:rPr lang="zh-CN" altLang="en-US" dirty="0">
                <a:solidFill>
                  <a:srgbClr val="00B0F0"/>
                </a:solidFill>
                <a:latin typeface="新細明體" panose="02020500000000000000" pitchFamily="18" charset="-120"/>
                <a:ea typeface="新細明體" panose="02020500000000000000" pitchFamily="18" charset="-120"/>
              </a:rPr>
              <a:t>數層</a:t>
            </a:r>
            <a:r>
              <a:rPr lang="zh-TW" altLang="en-US" dirty="0">
                <a:solidFill>
                  <a:srgbClr val="00B0F0"/>
                </a:solidFill>
                <a:latin typeface="新細明體" panose="02020500000000000000" pitchFamily="18" charset="-120"/>
                <a:ea typeface="新細明體" panose="02020500000000000000" pitchFamily="18" charset="-120"/>
              </a:rPr>
              <a:t>卷積神經網絡</a:t>
            </a:r>
            <a:r>
              <a:rPr lang="en-US" altLang="zh-TW" dirty="0">
                <a:solidFill>
                  <a:srgbClr val="00B0F0"/>
                </a:solidFill>
                <a:latin typeface="新細明體" panose="02020500000000000000" pitchFamily="18" charset="-120"/>
                <a:ea typeface="新細明體" panose="02020500000000000000" pitchFamily="18" charset="-120"/>
              </a:rPr>
              <a:t>(</a:t>
            </a:r>
            <a:r>
              <a:rPr lang="en-US" altLang="zh-CN" dirty="0">
                <a:solidFill>
                  <a:srgbClr val="00B0F0"/>
                </a:solidFill>
                <a:latin typeface="新細明體" panose="02020500000000000000" pitchFamily="18" charset="-120"/>
                <a:ea typeface="新細明體" panose="02020500000000000000" pitchFamily="18" charset="-120"/>
              </a:rPr>
              <a:t>CNN) </a:t>
            </a:r>
            <a:r>
              <a:rPr lang="zh-CN" altLang="en-US" dirty="0">
                <a:solidFill>
                  <a:srgbClr val="00B0F0"/>
                </a:solidFill>
                <a:latin typeface="新細明體" panose="02020500000000000000" pitchFamily="18" charset="-120"/>
                <a:ea typeface="新細明體" panose="02020500000000000000" pitchFamily="18" charset="-120"/>
              </a:rPr>
              <a:t>提取棋局狀態</a:t>
            </a:r>
            <a:r>
              <a:rPr lang="zh-CN" altLang="en-US" dirty="0">
                <a:latin typeface="新細明體" panose="02020500000000000000" pitchFamily="18" charset="-120"/>
                <a:ea typeface="新細明體" panose="02020500000000000000" pitchFamily="18" charset="-120"/>
              </a:rPr>
              <a:t>，並基</a:t>
            </a:r>
            <a:r>
              <a:rPr lang="zh-CN" altLang="en-US" dirty="0" smtClean="0">
                <a:latin typeface="新細明體" panose="02020500000000000000" pitchFamily="18" charset="-120"/>
                <a:ea typeface="新細明體" panose="02020500000000000000" pitchFamily="18" charset="-120"/>
              </a:rPr>
              <a:t>於</a:t>
            </a:r>
            <a:r>
              <a:rPr lang="zh-TW" altLang="en-US" dirty="0" smtClean="0">
                <a:latin typeface="新細明體" panose="02020500000000000000" pitchFamily="18" charset="-120"/>
                <a:ea typeface="新細明體" panose="02020500000000000000" pitchFamily="18" charset="-120"/>
              </a:rPr>
              <a:t>強</a:t>
            </a:r>
            <a:r>
              <a:rPr lang="zh-CN" altLang="en-US" dirty="0" smtClean="0">
                <a:latin typeface="新細明體" panose="02020500000000000000" pitchFamily="18" charset="-120"/>
                <a:ea typeface="新細明體" panose="02020500000000000000" pitchFamily="18" charset="-120"/>
              </a:rPr>
              <a:t>化</a:t>
            </a:r>
            <a:r>
              <a:rPr lang="zh-CN" altLang="en-US" dirty="0">
                <a:latin typeface="新細明體" panose="02020500000000000000" pitchFamily="18" charset="-120"/>
                <a:ea typeface="新細明體" panose="02020500000000000000" pitchFamily="18" charset="-120"/>
              </a:rPr>
              <a:t>學習方法進行訓練。另外還加入了大量</a:t>
            </a:r>
            <a:r>
              <a:rPr lang="zh-CN" altLang="en-US" dirty="0">
                <a:solidFill>
                  <a:srgbClr val="00B0F0"/>
                </a:solidFill>
                <a:latin typeface="新細明體" panose="02020500000000000000" pitchFamily="18" charset="-120"/>
                <a:ea typeface="新細明體" panose="02020500000000000000" pitchFamily="18" charset="-120"/>
              </a:rPr>
              <a:t>監督學習</a:t>
            </a:r>
            <a:r>
              <a:rPr lang="zh-CN" altLang="en-US" dirty="0">
                <a:latin typeface="新細明體" panose="02020500000000000000" pitchFamily="18" charset="-120"/>
                <a:ea typeface="新細明體" panose="02020500000000000000" pitchFamily="18" charset="-120"/>
              </a:rPr>
              <a:t>以模仿人類的走棋方法</a:t>
            </a:r>
            <a:endParaRPr lang="en-US" altLang="zh-CN" dirty="0">
              <a:latin typeface="新細明體" panose="02020500000000000000" pitchFamily="18" charset="-120"/>
              <a:ea typeface="新細明體" panose="02020500000000000000" pitchFamily="18" charset="-120"/>
            </a:endParaRPr>
          </a:p>
          <a:p>
            <a:pPr>
              <a:lnSpc>
                <a:spcPct val="100000"/>
              </a:lnSpc>
            </a:pPr>
            <a:r>
              <a:rPr lang="en-US" altLang="zh-CN" dirty="0">
                <a:latin typeface="新細明體" panose="02020500000000000000" pitchFamily="18" charset="-120"/>
                <a:ea typeface="新細明體" panose="02020500000000000000" pitchFamily="18" charset="-120"/>
              </a:rPr>
              <a:t>AlphaGo Zero </a:t>
            </a:r>
            <a:r>
              <a:rPr lang="zh-CN" altLang="en-US" dirty="0">
                <a:latin typeface="新細明體" panose="02020500000000000000" pitchFamily="18" charset="-120"/>
                <a:ea typeface="新細明體" panose="02020500000000000000" pitchFamily="18" charset="-120"/>
              </a:rPr>
              <a:t>用三天時間完成了</a:t>
            </a:r>
            <a:r>
              <a:rPr lang="en-US" altLang="zh-CN" dirty="0">
                <a:latin typeface="新細明體" panose="02020500000000000000" pitchFamily="18" charset="-120"/>
                <a:ea typeface="新細明體" panose="02020500000000000000" pitchFamily="18" charset="-120"/>
              </a:rPr>
              <a:t>490 </a:t>
            </a:r>
            <a:r>
              <a:rPr lang="zh-CN" altLang="en-US" dirty="0">
                <a:latin typeface="新細明體" panose="02020500000000000000" pitchFamily="18" charset="-120"/>
                <a:ea typeface="新細明體" panose="02020500000000000000" pitchFamily="18" charset="-120"/>
              </a:rPr>
              <a:t>萬局</a:t>
            </a:r>
            <a:r>
              <a:rPr lang="zh-HK" altLang="en-US" dirty="0">
                <a:latin typeface="新細明體" panose="02020500000000000000" pitchFamily="18" charset="-120"/>
                <a:ea typeface="新細明體" panose="02020500000000000000" pitchFamily="18" charset="-120"/>
              </a:rPr>
              <a:t>自我對弈</a:t>
            </a:r>
            <a:r>
              <a:rPr lang="zh-CN" altLang="en-US" dirty="0">
                <a:latin typeface="新細明體" panose="02020500000000000000" pitchFamily="18" charset="-120"/>
                <a:ea typeface="新細明體" panose="02020500000000000000" pitchFamily="18" charset="-120"/>
              </a:rPr>
              <a:t>。 幾天內它就發展出擊敗人類頂尖棋手的技能，而早期的 </a:t>
            </a:r>
            <a:r>
              <a:rPr lang="en-US" altLang="zh-CN" dirty="0">
                <a:latin typeface="新細明體" panose="02020500000000000000" pitchFamily="18" charset="-120"/>
                <a:ea typeface="新細明體" panose="02020500000000000000" pitchFamily="18" charset="-120"/>
              </a:rPr>
              <a:t>AlphaGo</a:t>
            </a:r>
            <a:r>
              <a:rPr lang="zh-CN" altLang="en-US" dirty="0">
                <a:latin typeface="新細明體" panose="02020500000000000000" pitchFamily="18" charset="-120"/>
                <a:ea typeface="新細明體" panose="02020500000000000000" pitchFamily="18" charset="-120"/>
              </a:rPr>
              <a:t>要數月的訓練才到達同樣水平</a:t>
            </a:r>
            <a:endParaRPr lang="zh-HK" altLang="en-US" dirty="0">
              <a:latin typeface="新細明體" panose="02020500000000000000" pitchFamily="18" charset="-120"/>
              <a:ea typeface="新細明體" panose="02020500000000000000" pitchFamily="18" charset="-120"/>
            </a:endParaRPr>
          </a:p>
        </p:txBody>
      </p:sp>
    </p:spTree>
    <p:extLst>
      <p:ext uri="{BB962C8B-B14F-4D97-AF65-F5344CB8AC3E}">
        <p14:creationId xmlns:p14="http://schemas.microsoft.com/office/powerpoint/2010/main" val="102072964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C54E83-BE0B-574A-83C8-4ABB55344848}"/>
              </a:ext>
            </a:extLst>
          </p:cNvPr>
          <p:cNvSpPr>
            <a:spLocks noGrp="1"/>
          </p:cNvSpPr>
          <p:nvPr>
            <p:ph type="title"/>
          </p:nvPr>
        </p:nvSpPr>
        <p:spPr/>
        <p:txBody>
          <a:bodyPr/>
          <a:lstStyle/>
          <a:p>
            <a:r>
              <a:rPr lang="ja-JP" altLang="en-US">
                <a:latin typeface="新細明體" panose="02020500000000000000" pitchFamily="18" charset="-120"/>
                <a:ea typeface="新細明體" panose="02020500000000000000" pitchFamily="18" charset="-120"/>
              </a:rPr>
              <a:t>課</a:t>
            </a:r>
            <a:r>
              <a:rPr lang="zh-TW" altLang="en-US" dirty="0">
                <a:latin typeface="新細明體" panose="02020500000000000000" pitchFamily="18" charset="-120"/>
                <a:ea typeface="新細明體" panose="02020500000000000000" pitchFamily="18" charset="-120"/>
              </a:rPr>
              <a:t>堂</a:t>
            </a:r>
            <a:r>
              <a:rPr lang="ja-JP" altLang="en-US">
                <a:latin typeface="新細明體" panose="02020500000000000000" pitchFamily="18" charset="-120"/>
                <a:ea typeface="新細明體" panose="02020500000000000000" pitchFamily="18" charset="-120"/>
              </a:rPr>
              <a:t>目</a:t>
            </a:r>
            <a:r>
              <a:rPr lang="zh-TW" altLang="en-US" dirty="0">
                <a:latin typeface="新細明體" panose="02020500000000000000" pitchFamily="18" charset="-120"/>
                <a:ea typeface="新細明體" panose="02020500000000000000" pitchFamily="18" charset="-120"/>
              </a:rPr>
              <a:t>標</a:t>
            </a:r>
            <a:endParaRPr lang="en-US" dirty="0">
              <a:latin typeface="新細明體" panose="02020500000000000000" pitchFamily="18" charset="-120"/>
              <a:ea typeface="新細明體" panose="02020500000000000000" pitchFamily="18" charset="-120"/>
            </a:endParaRPr>
          </a:p>
        </p:txBody>
      </p:sp>
      <p:sp>
        <p:nvSpPr>
          <p:cNvPr id="3" name="Content Placeholder 2">
            <a:extLst>
              <a:ext uri="{FF2B5EF4-FFF2-40B4-BE49-F238E27FC236}">
                <a16:creationId xmlns:a16="http://schemas.microsoft.com/office/drawing/2014/main" id="{1E5D743D-A96B-FA41-BEE5-799B5EE7A80D}"/>
              </a:ext>
            </a:extLst>
          </p:cNvPr>
          <p:cNvSpPr>
            <a:spLocks noGrp="1"/>
          </p:cNvSpPr>
          <p:nvPr>
            <p:ph idx="1"/>
          </p:nvPr>
        </p:nvSpPr>
        <p:spPr/>
        <p:txBody>
          <a:bodyPr/>
          <a:lstStyle/>
          <a:p>
            <a:pPr marL="514350" indent="-514350">
              <a:lnSpc>
                <a:spcPct val="150000"/>
              </a:lnSpc>
              <a:buFont typeface="+mj-lt"/>
              <a:buAutoNum type="arabicPeriod"/>
            </a:pPr>
            <a:r>
              <a:rPr lang="ja-JP" altLang="en-US" dirty="0">
                <a:latin typeface="新細明體" panose="02020500000000000000" pitchFamily="18" charset="-120"/>
                <a:ea typeface="新細明體" panose="02020500000000000000" pitchFamily="18" charset="-120"/>
              </a:rPr>
              <a:t>了</a:t>
            </a:r>
            <a:r>
              <a:rPr lang="zh-TW" altLang="en-US" dirty="0">
                <a:latin typeface="新細明體" panose="02020500000000000000" pitchFamily="18" charset="-120"/>
                <a:ea typeface="新細明體" panose="02020500000000000000" pitchFamily="18" charset="-120"/>
              </a:rPr>
              <a:t>解現代機械人的發展歷史</a:t>
            </a:r>
            <a:endParaRPr lang="en-HK" altLang="zh-TW" dirty="0">
              <a:latin typeface="新細明體" panose="02020500000000000000" pitchFamily="18" charset="-120"/>
              <a:ea typeface="新細明體" panose="02020500000000000000" pitchFamily="18" charset="-120"/>
            </a:endParaRPr>
          </a:p>
          <a:p>
            <a:pPr marL="514350" indent="-514350">
              <a:lnSpc>
                <a:spcPct val="150000"/>
              </a:lnSpc>
              <a:buFont typeface="+mj-lt"/>
              <a:buAutoNum type="arabicPeriod"/>
            </a:pPr>
            <a:r>
              <a:rPr lang="zh-TW" altLang="en-US" dirty="0">
                <a:latin typeface="新細明體" panose="02020500000000000000" pitchFamily="18" charset="-120"/>
                <a:ea typeface="新細明體" panose="02020500000000000000" pitchFamily="18" charset="-120"/>
              </a:rPr>
              <a:t>初步認識</a:t>
            </a:r>
            <a:r>
              <a:rPr lang="zh-TW" altLang="en-US" b="1" dirty="0">
                <a:latin typeface="新細明體" panose="02020500000000000000" pitchFamily="18" charset="-120"/>
                <a:ea typeface="新細明體" panose="02020500000000000000" pitchFamily="18" charset="-120"/>
              </a:rPr>
              <a:t>基於設計</a:t>
            </a:r>
            <a:r>
              <a:rPr lang="zh-TW" altLang="en-US" dirty="0">
                <a:latin typeface="新細明體" panose="02020500000000000000" pitchFamily="18" charset="-120"/>
                <a:ea typeface="新細明體" panose="02020500000000000000" pitchFamily="18" charset="-120"/>
              </a:rPr>
              <a:t>而發明的機械人</a:t>
            </a:r>
            <a:endParaRPr lang="en-HK" altLang="zh-TW" dirty="0">
              <a:latin typeface="新細明體" panose="02020500000000000000" pitchFamily="18" charset="-120"/>
              <a:ea typeface="新細明體" panose="02020500000000000000" pitchFamily="18" charset="-120"/>
            </a:endParaRPr>
          </a:p>
          <a:p>
            <a:pPr marL="514350" indent="-514350">
              <a:lnSpc>
                <a:spcPct val="150000"/>
              </a:lnSpc>
              <a:buFont typeface="+mj-lt"/>
              <a:buAutoNum type="arabicPeriod"/>
            </a:pPr>
            <a:r>
              <a:rPr lang="zh-TW" altLang="en-US" dirty="0">
                <a:latin typeface="新細明體" panose="02020500000000000000" pitchFamily="18" charset="-120"/>
                <a:ea typeface="新細明體" panose="02020500000000000000" pitchFamily="18" charset="-120"/>
              </a:rPr>
              <a:t>初步認識</a:t>
            </a:r>
            <a:r>
              <a:rPr lang="zh-TW" altLang="en-US" b="1" dirty="0">
                <a:latin typeface="新細明體" panose="02020500000000000000" pitchFamily="18" charset="-120"/>
                <a:ea typeface="新細明體" panose="02020500000000000000" pitchFamily="18" charset="-120"/>
              </a:rPr>
              <a:t>基於學習</a:t>
            </a:r>
            <a:r>
              <a:rPr lang="zh-TW" altLang="en-US" dirty="0">
                <a:latin typeface="新細明體" panose="02020500000000000000" pitchFamily="18" charset="-120"/>
                <a:ea typeface="新細明體" panose="02020500000000000000" pitchFamily="18" charset="-120"/>
              </a:rPr>
              <a:t>而發明的機械人</a:t>
            </a:r>
            <a:endParaRPr lang="en-HK" altLang="zh-TW" dirty="0">
              <a:latin typeface="新細明體" panose="02020500000000000000" pitchFamily="18" charset="-120"/>
              <a:ea typeface="新細明體" panose="02020500000000000000" pitchFamily="18" charset="-120"/>
            </a:endParaRPr>
          </a:p>
          <a:p>
            <a:pPr marL="514350" indent="-514350">
              <a:lnSpc>
                <a:spcPct val="150000"/>
              </a:lnSpc>
              <a:buFont typeface="+mj-lt"/>
              <a:buAutoNum type="arabicPeriod"/>
            </a:pPr>
            <a:r>
              <a:rPr lang="zh-TW" altLang="en-US" dirty="0">
                <a:latin typeface="新細明體" panose="02020500000000000000" pitchFamily="18" charset="-120"/>
                <a:ea typeface="新細明體" panose="02020500000000000000" pitchFamily="18" charset="-120"/>
              </a:rPr>
              <a:t>知道機械人深度強化學習的方法</a:t>
            </a:r>
            <a:endParaRPr lang="en-HK" altLang="zh-TW" dirty="0">
              <a:latin typeface="新細明體" panose="02020500000000000000" pitchFamily="18" charset="-120"/>
              <a:ea typeface="新細明體" panose="02020500000000000000" pitchFamily="18" charset="-120"/>
            </a:endParaRPr>
          </a:p>
          <a:p>
            <a:pPr marL="514350" indent="-514350">
              <a:lnSpc>
                <a:spcPct val="150000"/>
              </a:lnSpc>
              <a:buFont typeface="+mj-lt"/>
              <a:buAutoNum type="arabicPeriod"/>
            </a:pPr>
            <a:endParaRPr lang="en-HK" altLang="zh-TW" dirty="0">
              <a:latin typeface="新細明體" panose="02020500000000000000" pitchFamily="18" charset="-120"/>
              <a:ea typeface="新細明體" panose="02020500000000000000" pitchFamily="18" charset="-120"/>
            </a:endParaRPr>
          </a:p>
          <a:p>
            <a:pPr marL="514350" indent="-514350">
              <a:lnSpc>
                <a:spcPct val="150000"/>
              </a:lnSpc>
              <a:buFont typeface="+mj-lt"/>
              <a:buAutoNum type="arabicPeriod"/>
            </a:pPr>
            <a:endParaRPr lang="en-US" dirty="0">
              <a:latin typeface="新細明體" panose="02020500000000000000" pitchFamily="18" charset="-120"/>
              <a:ea typeface="新細明體" panose="02020500000000000000" pitchFamily="18" charset="-120"/>
            </a:endParaRPr>
          </a:p>
        </p:txBody>
      </p:sp>
    </p:spTree>
    <p:extLst>
      <p:ext uri="{BB962C8B-B14F-4D97-AF65-F5344CB8AC3E}">
        <p14:creationId xmlns:p14="http://schemas.microsoft.com/office/powerpoint/2010/main" val="173324012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52EF30A5-BBA7-4B1F-96A7-DB830F5F3B09}"/>
              </a:ext>
            </a:extLst>
          </p:cNvPr>
          <p:cNvSpPr>
            <a:spLocks noGrp="1"/>
          </p:cNvSpPr>
          <p:nvPr>
            <p:ph type="title"/>
          </p:nvPr>
        </p:nvSpPr>
        <p:spPr>
          <a:xfrm>
            <a:off x="838200" y="365125"/>
            <a:ext cx="10515600" cy="1448882"/>
          </a:xfrm>
        </p:spPr>
        <p:txBody>
          <a:bodyPr/>
          <a:lstStyle/>
          <a:p>
            <a:pPr>
              <a:lnSpc>
                <a:spcPct val="100000"/>
              </a:lnSpc>
            </a:pPr>
            <a:r>
              <a:rPr lang="zh-HK" altLang="en-US" dirty="0">
                <a:latin typeface="新細明體" panose="02020500000000000000" pitchFamily="18" charset="-120"/>
                <a:ea typeface="新細明體" panose="02020500000000000000" pitchFamily="18" charset="-120"/>
              </a:rPr>
              <a:t>實體機械</a:t>
            </a:r>
            <a:r>
              <a:rPr lang="zh-CN" altLang="en-US" dirty="0">
                <a:latin typeface="新細明體" panose="02020500000000000000" pitchFamily="18" charset="-120"/>
                <a:ea typeface="新細明體" panose="02020500000000000000" pitchFamily="18" charset="-120"/>
              </a:rPr>
              <a:t>人</a:t>
            </a:r>
            <a:endParaRPr lang="zh-HK" altLang="en-US" dirty="0">
              <a:latin typeface="新細明體" panose="02020500000000000000" pitchFamily="18" charset="-120"/>
              <a:ea typeface="新細明體" panose="02020500000000000000" pitchFamily="18" charset="-120"/>
            </a:endParaRPr>
          </a:p>
        </p:txBody>
      </p:sp>
      <p:sp>
        <p:nvSpPr>
          <p:cNvPr id="3" name="內容版面配置區 2">
            <a:extLst>
              <a:ext uri="{FF2B5EF4-FFF2-40B4-BE49-F238E27FC236}">
                <a16:creationId xmlns:a16="http://schemas.microsoft.com/office/drawing/2014/main" id="{557638C4-22CC-4E16-BEA5-C442C591A8CD}"/>
              </a:ext>
            </a:extLst>
          </p:cNvPr>
          <p:cNvSpPr>
            <a:spLocks noGrp="1"/>
          </p:cNvSpPr>
          <p:nvPr>
            <p:ph idx="1"/>
          </p:nvPr>
        </p:nvSpPr>
        <p:spPr>
          <a:xfrm>
            <a:off x="838200" y="1825625"/>
            <a:ext cx="10515600" cy="4756150"/>
          </a:xfrm>
        </p:spPr>
        <p:txBody>
          <a:bodyPr>
            <a:normAutofit/>
          </a:bodyPr>
          <a:lstStyle/>
          <a:p>
            <a:pPr>
              <a:lnSpc>
                <a:spcPct val="100000"/>
              </a:lnSpc>
            </a:pPr>
            <a:r>
              <a:rPr lang="en-US" altLang="zh-CN" dirty="0">
                <a:latin typeface="新細明體" panose="02020500000000000000" pitchFamily="18" charset="-120"/>
                <a:ea typeface="新細明體" panose="02020500000000000000" pitchFamily="18" charset="-120"/>
              </a:rPr>
              <a:t>2008 </a:t>
            </a:r>
            <a:r>
              <a:rPr lang="zh-CN" altLang="en-US" dirty="0">
                <a:latin typeface="新細明體" panose="02020500000000000000" pitchFamily="18" charset="-120"/>
                <a:ea typeface="新細明體" panose="02020500000000000000" pitchFamily="18" charset="-120"/>
              </a:rPr>
              <a:t>年日本 </a:t>
            </a:r>
            <a:r>
              <a:rPr lang="en-US" altLang="zh-CN" dirty="0">
                <a:latin typeface="新細明體" panose="02020500000000000000" pitchFamily="18" charset="-120"/>
                <a:ea typeface="新細明體" panose="02020500000000000000" pitchFamily="18" charset="-120"/>
              </a:rPr>
              <a:t>Oita </a:t>
            </a:r>
            <a:r>
              <a:rPr lang="zh-CN" altLang="en-US" dirty="0">
                <a:latin typeface="新細明體" panose="02020500000000000000" pitchFamily="18" charset="-120"/>
                <a:ea typeface="新細明體" panose="02020500000000000000" pitchFamily="18" charset="-120"/>
              </a:rPr>
              <a:t>大學讓一隻叫作 </a:t>
            </a:r>
            <a:r>
              <a:rPr lang="en-US" altLang="zh-CN" dirty="0">
                <a:solidFill>
                  <a:srgbClr val="00B0F0"/>
                </a:solidFill>
                <a:latin typeface="新細明體" panose="02020500000000000000" pitchFamily="18" charset="-120"/>
                <a:ea typeface="新細明體" panose="02020500000000000000" pitchFamily="18" charset="-120"/>
              </a:rPr>
              <a:t>AIBO</a:t>
            </a:r>
            <a:r>
              <a:rPr lang="en-US" altLang="zh-CN" dirty="0">
                <a:latin typeface="新細明體" panose="02020500000000000000" pitchFamily="18" charset="-120"/>
                <a:ea typeface="新細明體" panose="02020500000000000000" pitchFamily="18" charset="-120"/>
              </a:rPr>
              <a:t> </a:t>
            </a:r>
            <a:r>
              <a:rPr lang="zh-CN" altLang="en-US" dirty="0">
                <a:latin typeface="新細明體" panose="02020500000000000000" pitchFamily="18" charset="-120"/>
                <a:ea typeface="新細明體" panose="02020500000000000000" pitchFamily="18" charset="-120"/>
              </a:rPr>
              <a:t>的機械狗親吻一隻白色的機械狗</a:t>
            </a:r>
            <a:endParaRPr lang="en-US" altLang="zh-CN" dirty="0">
              <a:latin typeface="新細明體" panose="02020500000000000000" pitchFamily="18" charset="-120"/>
              <a:ea typeface="新細明體" panose="02020500000000000000" pitchFamily="18" charset="-120"/>
            </a:endParaRPr>
          </a:p>
          <a:p>
            <a:pPr>
              <a:lnSpc>
                <a:spcPct val="100000"/>
              </a:lnSpc>
            </a:pPr>
            <a:r>
              <a:rPr lang="zh-CN" altLang="en-US" dirty="0">
                <a:latin typeface="新細明體" panose="02020500000000000000" pitchFamily="18" charset="-120"/>
                <a:ea typeface="新細明體" panose="02020500000000000000" pitchFamily="18" charset="-120"/>
              </a:rPr>
              <a:t>採用和 </a:t>
            </a:r>
            <a:r>
              <a:rPr lang="en-US" altLang="zh-CN" dirty="0">
                <a:latin typeface="新細明體" panose="02020500000000000000" pitchFamily="18" charset="-120"/>
                <a:ea typeface="新細明體" panose="02020500000000000000" pitchFamily="18" charset="-120"/>
              </a:rPr>
              <a:t>Atari </a:t>
            </a:r>
            <a:r>
              <a:rPr lang="zh-CN" altLang="en-US" dirty="0">
                <a:latin typeface="新細明體" panose="02020500000000000000" pitchFamily="18" charset="-120"/>
                <a:ea typeface="新細明體" panose="02020500000000000000" pitchFamily="18" charset="-120"/>
              </a:rPr>
              <a:t>遊戲網絡類似的結構：</a:t>
            </a:r>
            <a:endParaRPr lang="en-US" altLang="zh-CN" dirty="0">
              <a:latin typeface="新細明體" panose="02020500000000000000" pitchFamily="18" charset="-120"/>
              <a:ea typeface="新細明體" panose="02020500000000000000" pitchFamily="18" charset="-120"/>
            </a:endParaRPr>
          </a:p>
          <a:p>
            <a:pPr>
              <a:lnSpc>
                <a:spcPct val="100000"/>
              </a:lnSpc>
            </a:pPr>
            <a:r>
              <a:rPr lang="zh-CN" altLang="en-US" dirty="0">
                <a:latin typeface="新細明體" panose="02020500000000000000" pitchFamily="18" charset="-120"/>
                <a:ea typeface="新細明體" panose="02020500000000000000" pitchFamily="18" charset="-120"/>
              </a:rPr>
              <a:t>網絡輸入爲攝像頭拍到的照片</a:t>
            </a:r>
            <a:endParaRPr lang="en-US" altLang="zh-CN" dirty="0">
              <a:latin typeface="新細明體" panose="02020500000000000000" pitchFamily="18" charset="-120"/>
              <a:ea typeface="新細明體" panose="02020500000000000000" pitchFamily="18" charset="-120"/>
            </a:endParaRPr>
          </a:p>
          <a:p>
            <a:pPr>
              <a:lnSpc>
                <a:spcPct val="100000"/>
              </a:lnSpc>
            </a:pPr>
            <a:r>
              <a:rPr lang="zh-CN" altLang="en-US" dirty="0">
                <a:latin typeface="新細明體" panose="02020500000000000000" pitchFamily="18" charset="-120"/>
                <a:ea typeface="新細明體" panose="02020500000000000000" pitchFamily="18" charset="-120"/>
              </a:rPr>
              <a:t>輸出爲直走、左轉、右轉三個命令</a:t>
            </a:r>
            <a:endParaRPr lang="en-US" altLang="zh-CN" dirty="0">
              <a:latin typeface="新細明體" panose="02020500000000000000" pitchFamily="18" charset="-120"/>
              <a:ea typeface="新細明體" panose="02020500000000000000" pitchFamily="18" charset="-120"/>
            </a:endParaRPr>
          </a:p>
          <a:p>
            <a:pPr>
              <a:lnSpc>
                <a:spcPct val="100000"/>
              </a:lnSpc>
            </a:pPr>
            <a:r>
              <a:rPr lang="zh-CN" altLang="en-US" dirty="0">
                <a:latin typeface="新細明體" panose="02020500000000000000" pitchFamily="18" charset="-120"/>
                <a:ea typeface="新細明體" panose="02020500000000000000" pitchFamily="18" charset="-120"/>
              </a:rPr>
              <a:t>網絡結構是全連接網絡</a:t>
            </a:r>
            <a:endParaRPr lang="en-US" altLang="zh-CN" dirty="0">
              <a:latin typeface="新細明體" panose="02020500000000000000" pitchFamily="18" charset="-120"/>
              <a:ea typeface="新細明體" panose="02020500000000000000" pitchFamily="18" charset="-120"/>
            </a:endParaRPr>
          </a:p>
          <a:p>
            <a:pPr>
              <a:lnSpc>
                <a:spcPct val="100000"/>
              </a:lnSpc>
            </a:pPr>
            <a:r>
              <a:rPr lang="zh-CN" altLang="en-US" dirty="0">
                <a:latin typeface="新細明體" panose="02020500000000000000" pitchFamily="18" charset="-120"/>
                <a:ea typeface="新細明體" panose="02020500000000000000" pitchFamily="18" charset="-120"/>
              </a:rPr>
              <a:t>訓練時，</a:t>
            </a:r>
            <a:r>
              <a:rPr lang="zh-CN" altLang="en-US" dirty="0">
                <a:solidFill>
                  <a:srgbClr val="00B0F0"/>
                </a:solidFill>
                <a:latin typeface="新細明體" panose="02020500000000000000" pitchFamily="18" charset="-120"/>
                <a:ea typeface="新細明體" panose="02020500000000000000" pitchFamily="18" charset="-120"/>
              </a:rPr>
              <a:t>接觸到白狗會給系統一個很大的獎勵</a:t>
            </a:r>
            <a:r>
              <a:rPr lang="zh-CN" altLang="en-US" dirty="0">
                <a:latin typeface="新細明體" panose="02020500000000000000" pitchFamily="18" charset="-120"/>
                <a:ea typeface="新細明體" panose="02020500000000000000" pitchFamily="18" charset="-120"/>
              </a:rPr>
              <a:t>，</a:t>
            </a:r>
            <a:r>
              <a:rPr lang="zh-CN" altLang="en-US" dirty="0">
                <a:solidFill>
                  <a:schemeClr val="accent2">
                    <a:lumMod val="75000"/>
                  </a:schemeClr>
                </a:solidFill>
                <a:latin typeface="新細明體" panose="02020500000000000000" pitchFamily="18" charset="-120"/>
                <a:ea typeface="新細明體" panose="02020500000000000000" pitchFamily="18" charset="-120"/>
              </a:rPr>
              <a:t>如果白狗從視野消失便會給相應的懲罰</a:t>
            </a:r>
            <a:r>
              <a:rPr lang="zh-CN" altLang="en-US" dirty="0">
                <a:latin typeface="新細明體" panose="02020500000000000000" pitchFamily="18" charset="-120"/>
                <a:ea typeface="新細明體" panose="02020500000000000000" pitchFamily="18" charset="-120"/>
              </a:rPr>
              <a:t> </a:t>
            </a:r>
            <a:r>
              <a:rPr lang="en-US" altLang="zh-CN" dirty="0">
                <a:latin typeface="新細明體" panose="02020500000000000000" pitchFamily="18" charset="-120"/>
                <a:ea typeface="新細明體" panose="02020500000000000000" pitchFamily="18" charset="-120"/>
                <a:sym typeface="Wingdings" panose="05000000000000000000" pitchFamily="2" charset="2"/>
              </a:rPr>
              <a:t> </a:t>
            </a:r>
            <a:r>
              <a:rPr lang="zh-CN" altLang="en-US" dirty="0">
                <a:latin typeface="新細明體" panose="02020500000000000000" pitchFamily="18" charset="-120"/>
                <a:ea typeface="新細明體" panose="02020500000000000000" pitchFamily="18" charset="-120"/>
              </a:rPr>
              <a:t>通過多次訓練， </a:t>
            </a:r>
            <a:r>
              <a:rPr lang="en-US" altLang="zh-CN" dirty="0">
                <a:latin typeface="新細明體" panose="02020500000000000000" pitchFamily="18" charset="-120"/>
                <a:ea typeface="新細明體" panose="02020500000000000000" pitchFamily="18" charset="-120"/>
              </a:rPr>
              <a:t>AIBO </a:t>
            </a:r>
            <a:r>
              <a:rPr lang="zh-CN" altLang="en-US" dirty="0">
                <a:latin typeface="新細明體" panose="02020500000000000000" pitchFamily="18" charset="-120"/>
                <a:ea typeface="新細明體" panose="02020500000000000000" pitchFamily="18" charset="-120"/>
              </a:rPr>
              <a:t>學習到如何接近白狗的行爲方式</a:t>
            </a:r>
            <a:endParaRPr lang="zh-HK" altLang="en-US" dirty="0">
              <a:latin typeface="新細明體" panose="02020500000000000000" pitchFamily="18" charset="-120"/>
              <a:ea typeface="新細明體" panose="02020500000000000000" pitchFamily="18" charset="-120"/>
            </a:endParaRPr>
          </a:p>
        </p:txBody>
      </p:sp>
    </p:spTree>
    <p:extLst>
      <p:ext uri="{BB962C8B-B14F-4D97-AF65-F5344CB8AC3E}">
        <p14:creationId xmlns:p14="http://schemas.microsoft.com/office/powerpoint/2010/main" val="191984266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A52C86B9-1063-4A6D-A6D4-6B67D07AE6B2}"/>
              </a:ext>
            </a:extLst>
          </p:cNvPr>
          <p:cNvSpPr>
            <a:spLocks noGrp="1"/>
          </p:cNvSpPr>
          <p:nvPr>
            <p:ph type="title"/>
          </p:nvPr>
        </p:nvSpPr>
        <p:spPr/>
        <p:txBody>
          <a:bodyPr/>
          <a:lstStyle/>
          <a:p>
            <a:r>
              <a:rPr lang="en-US" altLang="zh-HK" dirty="0"/>
              <a:t> </a:t>
            </a:r>
            <a:endParaRPr lang="zh-HK" altLang="en-US" dirty="0"/>
          </a:p>
        </p:txBody>
      </p:sp>
      <p:sp>
        <p:nvSpPr>
          <p:cNvPr id="3" name="內容版面配置區 2">
            <a:extLst>
              <a:ext uri="{FF2B5EF4-FFF2-40B4-BE49-F238E27FC236}">
                <a16:creationId xmlns:a16="http://schemas.microsoft.com/office/drawing/2014/main" id="{6C859002-AC8C-4E25-8767-CA0A1BB38A5A}"/>
              </a:ext>
            </a:extLst>
          </p:cNvPr>
          <p:cNvSpPr>
            <a:spLocks noGrp="1"/>
          </p:cNvSpPr>
          <p:nvPr>
            <p:ph idx="1"/>
          </p:nvPr>
        </p:nvSpPr>
        <p:spPr/>
        <p:txBody>
          <a:bodyPr/>
          <a:lstStyle/>
          <a:p>
            <a:pPr marL="0" indent="0">
              <a:buNone/>
            </a:pPr>
            <a:r>
              <a:rPr lang="en-US" altLang="zh-HK" dirty="0"/>
              <a:t> </a:t>
            </a:r>
            <a:endParaRPr lang="zh-HK" altLang="en-US" dirty="0"/>
          </a:p>
        </p:txBody>
      </p:sp>
      <p:pic>
        <p:nvPicPr>
          <p:cNvPr id="5" name="圖片 4">
            <a:extLst>
              <a:ext uri="{FF2B5EF4-FFF2-40B4-BE49-F238E27FC236}">
                <a16:creationId xmlns:a16="http://schemas.microsoft.com/office/drawing/2014/main" id="{C9C55947-AA15-4EC3-AC9C-6A87FF600B5F}"/>
              </a:ext>
            </a:extLst>
          </p:cNvPr>
          <p:cNvPicPr>
            <a:picLocks noChangeAspect="1"/>
          </p:cNvPicPr>
          <p:nvPr/>
        </p:nvPicPr>
        <p:blipFill>
          <a:blip r:embed="rId2"/>
          <a:stretch>
            <a:fillRect/>
          </a:stretch>
        </p:blipFill>
        <p:spPr>
          <a:xfrm>
            <a:off x="2870835" y="173021"/>
            <a:ext cx="6450330" cy="6511957"/>
          </a:xfrm>
          <a:prstGeom prst="rect">
            <a:avLst/>
          </a:prstGeom>
        </p:spPr>
      </p:pic>
    </p:spTree>
    <p:extLst>
      <p:ext uri="{BB962C8B-B14F-4D97-AF65-F5344CB8AC3E}">
        <p14:creationId xmlns:p14="http://schemas.microsoft.com/office/powerpoint/2010/main" val="143818271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91F32EBA-ED97-466E-8CFA-8382584155D0}"/>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標題 1">
            <a:extLst>
              <a:ext uri="{FF2B5EF4-FFF2-40B4-BE49-F238E27FC236}">
                <a16:creationId xmlns:a16="http://schemas.microsoft.com/office/drawing/2014/main" id="{E9C79F8E-3614-4816-955B-A6D70F3FDFAC}"/>
              </a:ext>
            </a:extLst>
          </p:cNvPr>
          <p:cNvSpPr>
            <a:spLocks noGrp="1"/>
          </p:cNvSpPr>
          <p:nvPr>
            <p:ph type="title"/>
          </p:nvPr>
        </p:nvSpPr>
        <p:spPr>
          <a:xfrm>
            <a:off x="965199" y="851517"/>
            <a:ext cx="5130795" cy="1461778"/>
          </a:xfrm>
        </p:spPr>
        <p:txBody>
          <a:bodyPr>
            <a:normAutofit/>
          </a:bodyPr>
          <a:lstStyle/>
          <a:p>
            <a:r>
              <a:rPr lang="zh-CN" altLang="en-US" dirty="0">
                <a:latin typeface="新細明體" panose="02020500000000000000" pitchFamily="18" charset="-120"/>
                <a:ea typeface="新細明體" panose="02020500000000000000" pitchFamily="18" charset="-120"/>
              </a:rPr>
              <a:t>實體機械人</a:t>
            </a:r>
            <a:endParaRPr lang="zh-HK" altLang="en-US" dirty="0">
              <a:latin typeface="新細明體" panose="02020500000000000000" pitchFamily="18" charset="-120"/>
              <a:ea typeface="新細明體" panose="02020500000000000000" pitchFamily="18" charset="-120"/>
            </a:endParaRPr>
          </a:p>
        </p:txBody>
      </p:sp>
      <p:sp>
        <p:nvSpPr>
          <p:cNvPr id="3" name="內容版面配置區 2">
            <a:extLst>
              <a:ext uri="{FF2B5EF4-FFF2-40B4-BE49-F238E27FC236}">
                <a16:creationId xmlns:a16="http://schemas.microsoft.com/office/drawing/2014/main" id="{FFC4F70E-BC6A-4347-ABA7-26243F9DFF70}"/>
              </a:ext>
            </a:extLst>
          </p:cNvPr>
          <p:cNvSpPr>
            <a:spLocks noGrp="1"/>
          </p:cNvSpPr>
          <p:nvPr>
            <p:ph idx="1"/>
          </p:nvPr>
        </p:nvSpPr>
        <p:spPr>
          <a:xfrm>
            <a:off x="965200" y="2470248"/>
            <a:ext cx="5488866" cy="3664222"/>
          </a:xfrm>
        </p:spPr>
        <p:txBody>
          <a:bodyPr>
            <a:normAutofit/>
          </a:bodyPr>
          <a:lstStyle/>
          <a:p>
            <a:r>
              <a:rPr lang="en-US" altLang="zh-CN" sz="2400" dirty="0">
                <a:latin typeface="新細明體" panose="02020500000000000000" pitchFamily="18" charset="-120"/>
                <a:ea typeface="新細明體" panose="02020500000000000000" pitchFamily="18" charset="-120"/>
              </a:rPr>
              <a:t>2017</a:t>
            </a:r>
            <a:r>
              <a:rPr lang="zh-CN" altLang="en-US" sz="2400" dirty="0">
                <a:latin typeface="新細明體" panose="02020500000000000000" pitchFamily="18" charset="-120"/>
                <a:ea typeface="新細明體" panose="02020500000000000000" pitchFamily="18" charset="-120"/>
              </a:rPr>
              <a:t>年，美國加州大學的伯克利分校讓一輛小車自動學習到在室內複雜環境下的駕駛技術</a:t>
            </a:r>
            <a:endParaRPr lang="en-US" altLang="zh-CN" sz="2400" dirty="0">
              <a:latin typeface="新細明體" panose="02020500000000000000" pitchFamily="18" charset="-120"/>
              <a:ea typeface="新細明體" panose="02020500000000000000" pitchFamily="18" charset="-120"/>
            </a:endParaRPr>
          </a:p>
          <a:p>
            <a:pPr marL="0" indent="0">
              <a:buNone/>
            </a:pPr>
            <a:endParaRPr lang="en-US" altLang="zh-CN" sz="2400" dirty="0">
              <a:latin typeface="新細明體" panose="02020500000000000000" pitchFamily="18" charset="-120"/>
              <a:ea typeface="新細明體" panose="02020500000000000000" pitchFamily="18" charset="-120"/>
            </a:endParaRPr>
          </a:p>
          <a:p>
            <a:pPr>
              <a:lnSpc>
                <a:spcPct val="100000"/>
              </a:lnSpc>
            </a:pPr>
            <a:r>
              <a:rPr lang="zh-CN" altLang="en-US" sz="2400" dirty="0">
                <a:latin typeface="新細明體" panose="02020500000000000000" pitchFamily="18" charset="-120"/>
                <a:ea typeface="新細明體" panose="02020500000000000000" pitchFamily="18" charset="-120"/>
              </a:rPr>
              <a:t>小車只有一個攝像頭，訓練目標是在行駛過程中不要發生碰撞</a:t>
            </a:r>
            <a:endParaRPr lang="zh-HK" altLang="en-US" sz="2400" dirty="0">
              <a:latin typeface="新細明體" panose="02020500000000000000" pitchFamily="18" charset="-120"/>
              <a:ea typeface="新細明體" panose="02020500000000000000" pitchFamily="18" charset="-120"/>
            </a:endParaRPr>
          </a:p>
        </p:txBody>
      </p:sp>
      <p:sp>
        <p:nvSpPr>
          <p:cNvPr id="12" name="Freeform: Shape 11">
            <a:extLst>
              <a:ext uri="{FF2B5EF4-FFF2-40B4-BE49-F238E27FC236}">
                <a16:creationId xmlns:a16="http://schemas.microsoft.com/office/drawing/2014/main" id="{62A38935-BB53-4DF7-A56E-48DD25B685D7}"/>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510370" y="851518"/>
            <a:ext cx="6184806" cy="5154967"/>
          </a:xfrm>
          <a:custGeom>
            <a:avLst/>
            <a:gdLst>
              <a:gd name="connsiteX0" fmla="*/ 363179 w 6184806"/>
              <a:gd name="connsiteY0" fmla="*/ 3125191 h 5154967"/>
              <a:gd name="connsiteX1" fmla="*/ 898270 w 6184806"/>
              <a:gd name="connsiteY1" fmla="*/ 3125191 h 5154967"/>
              <a:gd name="connsiteX2" fmla="*/ 980326 w 6184806"/>
              <a:gd name="connsiteY2" fmla="*/ 3173551 h 5154967"/>
              <a:gd name="connsiteX3" fmla="*/ 1248448 w 6184806"/>
              <a:gd name="connsiteY3" fmla="*/ 3635277 h 5154967"/>
              <a:gd name="connsiteX4" fmla="*/ 1248448 w 6184806"/>
              <a:gd name="connsiteY4" fmla="*/ 3729695 h 5154967"/>
              <a:gd name="connsiteX5" fmla="*/ 980326 w 6184806"/>
              <a:gd name="connsiteY5" fmla="*/ 4191421 h 5154967"/>
              <a:gd name="connsiteX6" fmla="*/ 898270 w 6184806"/>
              <a:gd name="connsiteY6" fmla="*/ 4239781 h 5154967"/>
              <a:gd name="connsiteX7" fmla="*/ 363179 w 6184806"/>
              <a:gd name="connsiteY7" fmla="*/ 4239781 h 5154967"/>
              <a:gd name="connsiteX8" fmla="*/ 279969 w 6184806"/>
              <a:gd name="connsiteY8" fmla="*/ 4191421 h 5154967"/>
              <a:gd name="connsiteX9" fmla="*/ 13002 w 6184806"/>
              <a:gd name="connsiteY9" fmla="*/ 3729695 h 5154967"/>
              <a:gd name="connsiteX10" fmla="*/ 13002 w 6184806"/>
              <a:gd name="connsiteY10" fmla="*/ 3635277 h 5154967"/>
              <a:gd name="connsiteX11" fmla="*/ 279969 w 6184806"/>
              <a:gd name="connsiteY11" fmla="*/ 3173551 h 5154967"/>
              <a:gd name="connsiteX12" fmla="*/ 363179 w 6184806"/>
              <a:gd name="connsiteY12" fmla="*/ 3125191 h 5154967"/>
              <a:gd name="connsiteX13" fmla="*/ 2489721 w 6184806"/>
              <a:gd name="connsiteY13" fmla="*/ 570035 h 5154967"/>
              <a:gd name="connsiteX14" fmla="*/ 2764862 w 6184806"/>
              <a:gd name="connsiteY14" fmla="*/ 570035 h 5154967"/>
              <a:gd name="connsiteX15" fmla="*/ 2796959 w 6184806"/>
              <a:gd name="connsiteY15" fmla="*/ 570035 h 5154967"/>
              <a:gd name="connsiteX16" fmla="*/ 2827587 w 6184806"/>
              <a:gd name="connsiteY16" fmla="*/ 622777 h 5154967"/>
              <a:gd name="connsiteX17" fmla="*/ 2977604 w 6184806"/>
              <a:gd name="connsiteY17" fmla="*/ 881117 h 5154967"/>
              <a:gd name="connsiteX18" fmla="*/ 2977604 w 6184806"/>
              <a:gd name="connsiteY18" fmla="*/ 1025720 h 5154967"/>
              <a:gd name="connsiteX19" fmla="*/ 2566968 w 6184806"/>
              <a:gd name="connsiteY19" fmla="*/ 1732863 h 5154967"/>
              <a:gd name="connsiteX20" fmla="*/ 2441299 w 6184806"/>
              <a:gd name="connsiteY20" fmla="*/ 1806927 h 5154967"/>
              <a:gd name="connsiteX21" fmla="*/ 1621798 w 6184806"/>
              <a:gd name="connsiteY21" fmla="*/ 1806927 h 5154967"/>
              <a:gd name="connsiteX22" fmla="*/ 1583218 w 6184806"/>
              <a:gd name="connsiteY22" fmla="*/ 1801802 h 5154967"/>
              <a:gd name="connsiteX23" fmla="*/ 1556683 w 6184806"/>
              <a:gd name="connsiteY23" fmla="*/ 1790677 h 5154967"/>
              <a:gd name="connsiteX24" fmla="*/ 1572899 w 6184806"/>
              <a:gd name="connsiteY24" fmla="*/ 1762631 h 5154967"/>
              <a:gd name="connsiteX25" fmla="*/ 2147429 w 6184806"/>
              <a:gd name="connsiteY25" fmla="*/ 768968 h 5154967"/>
              <a:gd name="connsiteX26" fmla="*/ 2489721 w 6184806"/>
              <a:gd name="connsiteY26" fmla="*/ 570035 h 5154967"/>
              <a:gd name="connsiteX27" fmla="*/ 1573268 w 6184806"/>
              <a:gd name="connsiteY27" fmla="*/ 0 h 5154967"/>
              <a:gd name="connsiteX28" fmla="*/ 2497662 w 6184806"/>
              <a:gd name="connsiteY28" fmla="*/ 0 h 5154967"/>
              <a:gd name="connsiteX29" fmla="*/ 2639415 w 6184806"/>
              <a:gd name="connsiteY29" fmla="*/ 83546 h 5154967"/>
              <a:gd name="connsiteX30" fmla="*/ 2887862 w 6184806"/>
              <a:gd name="connsiteY30" fmla="*/ 511387 h 5154967"/>
              <a:gd name="connsiteX31" fmla="*/ 2915928 w 6184806"/>
              <a:gd name="connsiteY31" fmla="*/ 559720 h 5154967"/>
              <a:gd name="connsiteX32" fmla="*/ 2893844 w 6184806"/>
              <a:gd name="connsiteY32" fmla="*/ 559720 h 5154967"/>
              <a:gd name="connsiteX33" fmla="*/ 2789466 w 6184806"/>
              <a:gd name="connsiteY33" fmla="*/ 559720 h 5154967"/>
              <a:gd name="connsiteX34" fmla="*/ 2744122 w 6184806"/>
              <a:gd name="connsiteY34" fmla="*/ 481634 h 5154967"/>
              <a:gd name="connsiteX35" fmla="*/ 2570885 w 6184806"/>
              <a:gd name="connsiteY35" fmla="*/ 183309 h 5154967"/>
              <a:gd name="connsiteX36" fmla="*/ 2445216 w 6184806"/>
              <a:gd name="connsiteY36" fmla="*/ 109244 h 5154967"/>
              <a:gd name="connsiteX37" fmla="*/ 1625714 w 6184806"/>
              <a:gd name="connsiteY37" fmla="*/ 109244 h 5154967"/>
              <a:gd name="connsiteX38" fmla="*/ 1498276 w 6184806"/>
              <a:gd name="connsiteY38" fmla="*/ 183309 h 5154967"/>
              <a:gd name="connsiteX39" fmla="*/ 1089410 w 6184806"/>
              <a:gd name="connsiteY39" fmla="*/ 890450 h 5154967"/>
              <a:gd name="connsiteX40" fmla="*/ 1089410 w 6184806"/>
              <a:gd name="connsiteY40" fmla="*/ 1035054 h 5154967"/>
              <a:gd name="connsiteX41" fmla="*/ 1498276 w 6184806"/>
              <a:gd name="connsiteY41" fmla="*/ 1742196 h 5154967"/>
              <a:gd name="connsiteX42" fmla="*/ 1552039 w 6184806"/>
              <a:gd name="connsiteY42" fmla="*/ 1796421 h 5154967"/>
              <a:gd name="connsiteX43" fmla="*/ 1558260 w 6184806"/>
              <a:gd name="connsiteY43" fmla="*/ 1799029 h 5154967"/>
              <a:gd name="connsiteX44" fmla="*/ 1524911 w 6184806"/>
              <a:gd name="connsiteY44" fmla="*/ 1856707 h 5154967"/>
              <a:gd name="connsiteX45" fmla="*/ 1500108 w 6184806"/>
              <a:gd name="connsiteY45" fmla="*/ 1899604 h 5154967"/>
              <a:gd name="connsiteX46" fmla="*/ 1525834 w 6184806"/>
              <a:gd name="connsiteY46" fmla="*/ 1910390 h 5154967"/>
              <a:gd name="connsiteX47" fmla="*/ 1569352 w 6184806"/>
              <a:gd name="connsiteY47" fmla="*/ 1916170 h 5154967"/>
              <a:gd name="connsiteX48" fmla="*/ 2493745 w 6184806"/>
              <a:gd name="connsiteY48" fmla="*/ 1916170 h 5154967"/>
              <a:gd name="connsiteX49" fmla="*/ 2635498 w 6184806"/>
              <a:gd name="connsiteY49" fmla="*/ 1832627 h 5154967"/>
              <a:gd name="connsiteX50" fmla="*/ 3098693 w 6184806"/>
              <a:gd name="connsiteY50" fmla="*/ 1034974 h 5154967"/>
              <a:gd name="connsiteX51" fmla="*/ 3098693 w 6184806"/>
              <a:gd name="connsiteY51" fmla="*/ 871863 h 5154967"/>
              <a:gd name="connsiteX52" fmla="*/ 2945803 w 6184806"/>
              <a:gd name="connsiteY52" fmla="*/ 608576 h 5154967"/>
              <a:gd name="connsiteX53" fmla="*/ 2923422 w 6184806"/>
              <a:gd name="connsiteY53" fmla="*/ 570035 h 5154967"/>
              <a:gd name="connsiteX54" fmla="*/ 3027104 w 6184806"/>
              <a:gd name="connsiteY54" fmla="*/ 570035 h 5154967"/>
              <a:gd name="connsiteX55" fmla="*/ 4690846 w 6184806"/>
              <a:gd name="connsiteY55" fmla="*/ 570035 h 5154967"/>
              <a:gd name="connsiteX56" fmla="*/ 5028384 w 6184806"/>
              <a:gd name="connsiteY56" fmla="*/ 768968 h 5154967"/>
              <a:gd name="connsiteX57" fmla="*/ 6131323 w 6184806"/>
              <a:gd name="connsiteY57" fmla="*/ 2668304 h 5154967"/>
              <a:gd name="connsiteX58" fmla="*/ 6131323 w 6184806"/>
              <a:gd name="connsiteY58" fmla="*/ 3056698 h 5154967"/>
              <a:gd name="connsiteX59" fmla="*/ 5028384 w 6184806"/>
              <a:gd name="connsiteY59" fmla="*/ 4956035 h 5154967"/>
              <a:gd name="connsiteX60" fmla="*/ 4690846 w 6184806"/>
              <a:gd name="connsiteY60" fmla="*/ 5154967 h 5154967"/>
              <a:gd name="connsiteX61" fmla="*/ 2489721 w 6184806"/>
              <a:gd name="connsiteY61" fmla="*/ 5154967 h 5154967"/>
              <a:gd name="connsiteX62" fmla="*/ 2147429 w 6184806"/>
              <a:gd name="connsiteY62" fmla="*/ 4956035 h 5154967"/>
              <a:gd name="connsiteX63" fmla="*/ 1049243 w 6184806"/>
              <a:gd name="connsiteY63" fmla="*/ 3056698 h 5154967"/>
              <a:gd name="connsiteX64" fmla="*/ 1049243 w 6184806"/>
              <a:gd name="connsiteY64" fmla="*/ 2668304 h 5154967"/>
              <a:gd name="connsiteX65" fmla="*/ 1457007 w 6184806"/>
              <a:gd name="connsiteY65" fmla="*/ 1963067 h 5154967"/>
              <a:gd name="connsiteX66" fmla="*/ 1491373 w 6184806"/>
              <a:gd name="connsiteY66" fmla="*/ 1903634 h 5154967"/>
              <a:gd name="connsiteX67" fmla="*/ 1490164 w 6184806"/>
              <a:gd name="connsiteY67" fmla="*/ 1903127 h 5154967"/>
              <a:gd name="connsiteX68" fmla="*/ 1429519 w 6184806"/>
              <a:gd name="connsiteY68" fmla="*/ 1841960 h 5154967"/>
              <a:gd name="connsiteX69" fmla="*/ 968320 w 6184806"/>
              <a:gd name="connsiteY69" fmla="*/ 1044307 h 5154967"/>
              <a:gd name="connsiteX70" fmla="*/ 968320 w 6184806"/>
              <a:gd name="connsiteY70" fmla="*/ 881196 h 5154967"/>
              <a:gd name="connsiteX71" fmla="*/ 1429519 w 6184806"/>
              <a:gd name="connsiteY71" fmla="*/ 83546 h 5154967"/>
              <a:gd name="connsiteX72" fmla="*/ 1573268 w 6184806"/>
              <a:gd name="connsiteY72" fmla="*/ 0 h 51549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Lst>
            <a:rect l="l" t="t" r="r" b="b"/>
            <a:pathLst>
              <a:path w="6184806" h="5154967">
                <a:moveTo>
                  <a:pt x="363179" y="3125191"/>
                </a:moveTo>
                <a:cubicBezTo>
                  <a:pt x="363179" y="3125191"/>
                  <a:pt x="363179" y="3125191"/>
                  <a:pt x="898270" y="3125191"/>
                </a:cubicBezTo>
                <a:cubicBezTo>
                  <a:pt x="931786" y="3125191"/>
                  <a:pt x="964145" y="3143614"/>
                  <a:pt x="980326" y="3173551"/>
                </a:cubicBezTo>
                <a:cubicBezTo>
                  <a:pt x="980326" y="3173551"/>
                  <a:pt x="980326" y="3173551"/>
                  <a:pt x="1248448" y="3635277"/>
                </a:cubicBezTo>
                <a:cubicBezTo>
                  <a:pt x="1265784" y="3664063"/>
                  <a:pt x="1265784" y="3700909"/>
                  <a:pt x="1248448" y="3729695"/>
                </a:cubicBezTo>
                <a:cubicBezTo>
                  <a:pt x="1248448" y="3729695"/>
                  <a:pt x="1248448" y="3729695"/>
                  <a:pt x="980326" y="4191421"/>
                </a:cubicBezTo>
                <a:cubicBezTo>
                  <a:pt x="964145" y="4221358"/>
                  <a:pt x="931786" y="4239781"/>
                  <a:pt x="898270" y="4239781"/>
                </a:cubicBezTo>
                <a:cubicBezTo>
                  <a:pt x="898270" y="4239781"/>
                  <a:pt x="898270" y="4239781"/>
                  <a:pt x="363179" y="4239781"/>
                </a:cubicBezTo>
                <a:cubicBezTo>
                  <a:pt x="328508" y="4239781"/>
                  <a:pt x="297305" y="4221358"/>
                  <a:pt x="279969" y="4191421"/>
                </a:cubicBezTo>
                <a:cubicBezTo>
                  <a:pt x="279969" y="4191421"/>
                  <a:pt x="279969" y="4191421"/>
                  <a:pt x="13002" y="3729695"/>
                </a:cubicBezTo>
                <a:cubicBezTo>
                  <a:pt x="-4334" y="3700909"/>
                  <a:pt x="-4334" y="3664063"/>
                  <a:pt x="13002" y="3635277"/>
                </a:cubicBezTo>
                <a:cubicBezTo>
                  <a:pt x="13002" y="3635277"/>
                  <a:pt x="13002" y="3635277"/>
                  <a:pt x="279969" y="3173551"/>
                </a:cubicBezTo>
                <a:cubicBezTo>
                  <a:pt x="297305" y="3143614"/>
                  <a:pt x="328508" y="3125191"/>
                  <a:pt x="363179" y="3125191"/>
                </a:cubicBezTo>
                <a:close/>
                <a:moveTo>
                  <a:pt x="2489721" y="570035"/>
                </a:moveTo>
                <a:cubicBezTo>
                  <a:pt x="2489721" y="570035"/>
                  <a:pt x="2489721" y="570035"/>
                  <a:pt x="2764862" y="570035"/>
                </a:cubicBezTo>
                <a:lnTo>
                  <a:pt x="2796959" y="570035"/>
                </a:lnTo>
                <a:lnTo>
                  <a:pt x="2827587" y="622777"/>
                </a:lnTo>
                <a:cubicBezTo>
                  <a:pt x="2870233" y="696217"/>
                  <a:pt x="2919858" y="781675"/>
                  <a:pt x="2977604" y="881117"/>
                </a:cubicBezTo>
                <a:cubicBezTo>
                  <a:pt x="3004153" y="925204"/>
                  <a:pt x="3004153" y="981634"/>
                  <a:pt x="2977604" y="1025720"/>
                </a:cubicBezTo>
                <a:cubicBezTo>
                  <a:pt x="2977604" y="1025720"/>
                  <a:pt x="2977604" y="1025720"/>
                  <a:pt x="2566968" y="1732863"/>
                </a:cubicBezTo>
                <a:cubicBezTo>
                  <a:pt x="2542188" y="1778712"/>
                  <a:pt x="2492629" y="1806927"/>
                  <a:pt x="2441299" y="1806927"/>
                </a:cubicBezTo>
                <a:cubicBezTo>
                  <a:pt x="2441299" y="1806927"/>
                  <a:pt x="2441299" y="1806927"/>
                  <a:pt x="1621798" y="1806927"/>
                </a:cubicBezTo>
                <a:cubicBezTo>
                  <a:pt x="1608523" y="1806927"/>
                  <a:pt x="1595580" y="1805163"/>
                  <a:pt x="1583218" y="1801802"/>
                </a:cubicBezTo>
                <a:lnTo>
                  <a:pt x="1556683" y="1790677"/>
                </a:lnTo>
                <a:lnTo>
                  <a:pt x="1572899" y="1762631"/>
                </a:lnTo>
                <a:cubicBezTo>
                  <a:pt x="1719523" y="1509042"/>
                  <a:pt x="1907201" y="1184448"/>
                  <a:pt x="2147429" y="768968"/>
                </a:cubicBezTo>
                <a:cubicBezTo>
                  <a:pt x="2218739" y="645819"/>
                  <a:pt x="2347099" y="570035"/>
                  <a:pt x="2489721" y="570035"/>
                </a:cubicBezTo>
                <a:close/>
                <a:moveTo>
                  <a:pt x="1573268" y="0"/>
                </a:moveTo>
                <a:cubicBezTo>
                  <a:pt x="1573268" y="0"/>
                  <a:pt x="1573268" y="0"/>
                  <a:pt x="2497662" y="0"/>
                </a:cubicBezTo>
                <a:cubicBezTo>
                  <a:pt x="2555561" y="0"/>
                  <a:pt x="2611463" y="31828"/>
                  <a:pt x="2639415" y="83546"/>
                </a:cubicBezTo>
                <a:cubicBezTo>
                  <a:pt x="2639415" y="83546"/>
                  <a:pt x="2639415" y="83546"/>
                  <a:pt x="2887862" y="511387"/>
                </a:cubicBezTo>
                <a:lnTo>
                  <a:pt x="2915928" y="559720"/>
                </a:lnTo>
                <a:lnTo>
                  <a:pt x="2893844" y="559720"/>
                </a:lnTo>
                <a:lnTo>
                  <a:pt x="2789466" y="559720"/>
                </a:lnTo>
                <a:lnTo>
                  <a:pt x="2744122" y="481634"/>
                </a:lnTo>
                <a:cubicBezTo>
                  <a:pt x="2570885" y="183309"/>
                  <a:pt x="2570885" y="183309"/>
                  <a:pt x="2570885" y="183309"/>
                </a:cubicBezTo>
                <a:cubicBezTo>
                  <a:pt x="2546104" y="137459"/>
                  <a:pt x="2496545" y="109244"/>
                  <a:pt x="2445216" y="109244"/>
                </a:cubicBezTo>
                <a:cubicBezTo>
                  <a:pt x="1625714" y="109244"/>
                  <a:pt x="1625714" y="109244"/>
                  <a:pt x="1625714" y="109244"/>
                </a:cubicBezTo>
                <a:cubicBezTo>
                  <a:pt x="1572615" y="109244"/>
                  <a:pt x="1524825" y="137459"/>
                  <a:pt x="1498276" y="183309"/>
                </a:cubicBezTo>
                <a:cubicBezTo>
                  <a:pt x="1089410" y="890450"/>
                  <a:pt x="1089410" y="890450"/>
                  <a:pt x="1089410" y="890450"/>
                </a:cubicBezTo>
                <a:cubicBezTo>
                  <a:pt x="1062860" y="934537"/>
                  <a:pt x="1062860" y="990968"/>
                  <a:pt x="1089410" y="1035054"/>
                </a:cubicBezTo>
                <a:cubicBezTo>
                  <a:pt x="1498276" y="1742196"/>
                  <a:pt x="1498276" y="1742196"/>
                  <a:pt x="1498276" y="1742196"/>
                </a:cubicBezTo>
                <a:cubicBezTo>
                  <a:pt x="1511551" y="1765121"/>
                  <a:pt x="1530135" y="1783637"/>
                  <a:pt x="1552039" y="1796421"/>
                </a:cubicBezTo>
                <a:lnTo>
                  <a:pt x="1558260" y="1799029"/>
                </a:lnTo>
                <a:lnTo>
                  <a:pt x="1524911" y="1856707"/>
                </a:lnTo>
                <a:lnTo>
                  <a:pt x="1500108" y="1899604"/>
                </a:lnTo>
                <a:lnTo>
                  <a:pt x="1525834" y="1910390"/>
                </a:lnTo>
                <a:cubicBezTo>
                  <a:pt x="1539779" y="1914181"/>
                  <a:pt x="1554378" y="1916170"/>
                  <a:pt x="1569352" y="1916170"/>
                </a:cubicBezTo>
                <a:cubicBezTo>
                  <a:pt x="2493745" y="1916170"/>
                  <a:pt x="2493745" y="1916170"/>
                  <a:pt x="2493745" y="1916170"/>
                </a:cubicBezTo>
                <a:cubicBezTo>
                  <a:pt x="2551645" y="1916170"/>
                  <a:pt x="2607546" y="1884345"/>
                  <a:pt x="2635498" y="1832627"/>
                </a:cubicBezTo>
                <a:cubicBezTo>
                  <a:pt x="3098693" y="1034974"/>
                  <a:pt x="3098693" y="1034974"/>
                  <a:pt x="3098693" y="1034974"/>
                </a:cubicBezTo>
                <a:cubicBezTo>
                  <a:pt x="3128641" y="985246"/>
                  <a:pt x="3128641" y="921593"/>
                  <a:pt x="3098693" y="871863"/>
                </a:cubicBezTo>
                <a:cubicBezTo>
                  <a:pt x="3040794" y="772157"/>
                  <a:pt x="2990132" y="684914"/>
                  <a:pt x="2945803" y="608576"/>
                </a:cubicBezTo>
                <a:lnTo>
                  <a:pt x="2923422" y="570035"/>
                </a:lnTo>
                <a:lnTo>
                  <a:pt x="3027104" y="570035"/>
                </a:lnTo>
                <a:cubicBezTo>
                  <a:pt x="3349535" y="570035"/>
                  <a:pt x="3865424" y="570035"/>
                  <a:pt x="4690846" y="570035"/>
                </a:cubicBezTo>
                <a:cubicBezTo>
                  <a:pt x="4828714" y="570035"/>
                  <a:pt x="4961827" y="645819"/>
                  <a:pt x="5028384" y="768968"/>
                </a:cubicBezTo>
                <a:cubicBezTo>
                  <a:pt x="5028384" y="768968"/>
                  <a:pt x="5028384" y="768968"/>
                  <a:pt x="6131323" y="2668304"/>
                </a:cubicBezTo>
                <a:cubicBezTo>
                  <a:pt x="6202634" y="2786717"/>
                  <a:pt x="6202634" y="2938285"/>
                  <a:pt x="6131323" y="3056698"/>
                </a:cubicBezTo>
                <a:cubicBezTo>
                  <a:pt x="6131323" y="3056698"/>
                  <a:pt x="6131323" y="3056698"/>
                  <a:pt x="5028384" y="4956035"/>
                </a:cubicBezTo>
                <a:cubicBezTo>
                  <a:pt x="4961827" y="5079184"/>
                  <a:pt x="4828714" y="5154967"/>
                  <a:pt x="4690846" y="5154967"/>
                </a:cubicBezTo>
                <a:cubicBezTo>
                  <a:pt x="4690846" y="5154967"/>
                  <a:pt x="4690846" y="5154967"/>
                  <a:pt x="2489721" y="5154967"/>
                </a:cubicBezTo>
                <a:cubicBezTo>
                  <a:pt x="2347099" y="5154967"/>
                  <a:pt x="2218739" y="5079184"/>
                  <a:pt x="2147429" y="4956035"/>
                </a:cubicBezTo>
                <a:cubicBezTo>
                  <a:pt x="2147429" y="4956035"/>
                  <a:pt x="2147429" y="4956035"/>
                  <a:pt x="1049243" y="3056698"/>
                </a:cubicBezTo>
                <a:cubicBezTo>
                  <a:pt x="977932" y="2938285"/>
                  <a:pt x="977932" y="2786717"/>
                  <a:pt x="1049243" y="2668304"/>
                </a:cubicBezTo>
                <a:cubicBezTo>
                  <a:pt x="1049243" y="2668304"/>
                  <a:pt x="1049243" y="2668304"/>
                  <a:pt x="1457007" y="1963067"/>
                </a:cubicBezTo>
                <a:lnTo>
                  <a:pt x="1491373" y="1903634"/>
                </a:lnTo>
                <a:lnTo>
                  <a:pt x="1490164" y="1903127"/>
                </a:lnTo>
                <a:cubicBezTo>
                  <a:pt x="1465456" y="1888705"/>
                  <a:pt x="1444493" y="1867820"/>
                  <a:pt x="1429519" y="1841960"/>
                </a:cubicBezTo>
                <a:cubicBezTo>
                  <a:pt x="1429519" y="1841960"/>
                  <a:pt x="1429519" y="1841960"/>
                  <a:pt x="968320" y="1044307"/>
                </a:cubicBezTo>
                <a:cubicBezTo>
                  <a:pt x="938371" y="994579"/>
                  <a:pt x="938371" y="930926"/>
                  <a:pt x="968320" y="881196"/>
                </a:cubicBezTo>
                <a:cubicBezTo>
                  <a:pt x="968320" y="881196"/>
                  <a:pt x="968320" y="881196"/>
                  <a:pt x="1429519" y="83546"/>
                </a:cubicBezTo>
                <a:cubicBezTo>
                  <a:pt x="1459466" y="31828"/>
                  <a:pt x="1513373" y="0"/>
                  <a:pt x="1573268" y="0"/>
                </a:cubicBezTo>
                <a:close/>
              </a:path>
            </a:pathLst>
          </a:custGeom>
          <a:solidFill>
            <a:schemeClr val="tx1">
              <a:lumMod val="50000"/>
              <a:lumOff val="50000"/>
              <a:alpha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5" name="圖形 4" descr="計程車 以實心填滿">
            <a:extLst>
              <a:ext uri="{FF2B5EF4-FFF2-40B4-BE49-F238E27FC236}">
                <a16:creationId xmlns:a16="http://schemas.microsoft.com/office/drawing/2014/main" id="{DDF909E2-51F5-447D-B6FF-10FE7A203294}"/>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3"/>
              </a:ext>
            </a:extLst>
          </a:blip>
          <a:stretch>
            <a:fillRect/>
          </a:stretch>
        </p:blipFill>
        <p:spPr>
          <a:xfrm>
            <a:off x="7535330" y="2105470"/>
            <a:ext cx="3217333" cy="3217333"/>
          </a:xfrm>
          <a:prstGeom prst="rect">
            <a:avLst/>
          </a:prstGeom>
        </p:spPr>
      </p:pic>
    </p:spTree>
    <p:extLst>
      <p:ext uri="{BB962C8B-B14F-4D97-AF65-F5344CB8AC3E}">
        <p14:creationId xmlns:p14="http://schemas.microsoft.com/office/powerpoint/2010/main" val="260862354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1A409069-1CE0-48FE-9F02-35C367F9B978}"/>
              </a:ext>
            </a:extLst>
          </p:cNvPr>
          <p:cNvSpPr>
            <a:spLocks noGrp="1"/>
          </p:cNvSpPr>
          <p:nvPr>
            <p:ph type="title"/>
          </p:nvPr>
        </p:nvSpPr>
        <p:spPr/>
        <p:txBody>
          <a:bodyPr/>
          <a:lstStyle/>
          <a:p>
            <a:r>
              <a:rPr lang="zh-CN" altLang="en-US" dirty="0">
                <a:latin typeface="新細明體" panose="02020500000000000000" pitchFamily="18" charset="-120"/>
                <a:ea typeface="新細明體" panose="02020500000000000000" pitchFamily="18" charset="-120"/>
              </a:rPr>
              <a:t>自動駕駛小車</a:t>
            </a:r>
            <a:r>
              <a:rPr lang="zh-CN" altLang="en-US" dirty="0" smtClean="0">
                <a:latin typeface="新細明體" panose="02020500000000000000" pitchFamily="18" charset="-120"/>
                <a:ea typeface="新細明體" panose="02020500000000000000" pitchFamily="18" charset="-120"/>
              </a:rPr>
              <a:t>的</a:t>
            </a:r>
            <a:r>
              <a:rPr lang="zh-TW" altLang="en-US" dirty="0" smtClean="0">
                <a:latin typeface="新細明體" panose="02020500000000000000" pitchFamily="18" charset="-120"/>
                <a:ea typeface="新細明體" panose="02020500000000000000" pitchFamily="18" charset="-120"/>
              </a:rPr>
              <a:t>強</a:t>
            </a:r>
            <a:r>
              <a:rPr lang="zh-CN" altLang="en-US" dirty="0" smtClean="0">
                <a:latin typeface="新細明體" panose="02020500000000000000" pitchFamily="18" charset="-120"/>
                <a:ea typeface="新細明體" panose="02020500000000000000" pitchFamily="18" charset="-120"/>
              </a:rPr>
              <a:t>化</a:t>
            </a:r>
            <a:r>
              <a:rPr lang="zh-CN" altLang="en-US" dirty="0">
                <a:latin typeface="新細明體" panose="02020500000000000000" pitchFamily="18" charset="-120"/>
                <a:ea typeface="新細明體" panose="02020500000000000000" pitchFamily="18" charset="-120"/>
              </a:rPr>
              <a:t>學習網絡</a:t>
            </a:r>
            <a:endParaRPr lang="zh-HK" altLang="en-US" dirty="0">
              <a:latin typeface="新細明體" panose="02020500000000000000" pitchFamily="18" charset="-120"/>
              <a:ea typeface="新細明體" panose="02020500000000000000" pitchFamily="18" charset="-120"/>
            </a:endParaRPr>
          </a:p>
        </p:txBody>
      </p:sp>
      <p:sp>
        <p:nvSpPr>
          <p:cNvPr id="3" name="內容版面配置區 2">
            <a:extLst>
              <a:ext uri="{FF2B5EF4-FFF2-40B4-BE49-F238E27FC236}">
                <a16:creationId xmlns:a16="http://schemas.microsoft.com/office/drawing/2014/main" id="{F406D56B-251C-44A9-B56D-A3B76780AF89}"/>
              </a:ext>
            </a:extLst>
          </p:cNvPr>
          <p:cNvSpPr>
            <a:spLocks noGrp="1"/>
          </p:cNvSpPr>
          <p:nvPr>
            <p:ph idx="1"/>
          </p:nvPr>
        </p:nvSpPr>
        <p:spPr/>
        <p:txBody>
          <a:bodyPr>
            <a:normAutofit/>
          </a:bodyPr>
          <a:lstStyle/>
          <a:p>
            <a:r>
              <a:rPr lang="zh-CN" altLang="en-US" sz="2400" dirty="0">
                <a:latin typeface="新細明體" panose="02020500000000000000" pitchFamily="18" charset="-120"/>
                <a:ea typeface="新細明體" panose="02020500000000000000" pitchFamily="18" charset="-120"/>
              </a:rPr>
              <a:t>輸入：攝像頭拍攝的當前和過去的若干時間段的圖像</a:t>
            </a:r>
            <a:r>
              <a:rPr lang="zh-HK" altLang="en-US" sz="2400" dirty="0">
                <a:latin typeface="新細明體" panose="02020500000000000000" pitchFamily="18" charset="-120"/>
                <a:ea typeface="新細明體" panose="02020500000000000000" pitchFamily="18" charset="-120"/>
              </a:rPr>
              <a:t>以及</a:t>
            </a:r>
            <a:r>
              <a:rPr lang="zh-CN" altLang="en-US" sz="2400" dirty="0">
                <a:latin typeface="新細明體" panose="02020500000000000000" pitchFamily="18" charset="-120"/>
                <a:ea typeface="新細明體" panose="02020500000000000000" pitchFamily="18" charset="-120"/>
              </a:rPr>
              <a:t>可能執行的動作</a:t>
            </a:r>
            <a:endParaRPr lang="en-US" altLang="zh-CN" sz="2400" dirty="0">
              <a:latin typeface="新細明體" panose="02020500000000000000" pitchFamily="18" charset="-120"/>
              <a:ea typeface="新細明體" panose="02020500000000000000" pitchFamily="18" charset="-120"/>
            </a:endParaRPr>
          </a:p>
          <a:p>
            <a:r>
              <a:rPr lang="zh-CN" altLang="en-US" sz="2400" dirty="0">
                <a:latin typeface="新細明體" panose="02020500000000000000" pitchFamily="18" charset="-120"/>
                <a:ea typeface="新細明體" panose="02020500000000000000" pitchFamily="18" charset="-120"/>
              </a:rPr>
              <a:t>輸出：未來</a:t>
            </a:r>
            <a:r>
              <a:rPr lang="en-US" altLang="zh-CN" sz="2400" dirty="0">
                <a:latin typeface="新細明體" panose="02020500000000000000" pitchFamily="18" charset="-120"/>
                <a:ea typeface="新細明體" panose="02020500000000000000" pitchFamily="18" charset="-120"/>
              </a:rPr>
              <a:t>t + h</a:t>
            </a:r>
            <a:r>
              <a:rPr lang="zh-CN" altLang="en-US" sz="2400" dirty="0">
                <a:latin typeface="新細明體" panose="02020500000000000000" pitchFamily="18" charset="-120"/>
                <a:ea typeface="新細明體" panose="02020500000000000000" pitchFamily="18" charset="-120"/>
              </a:rPr>
              <a:t>時刻發生碰撞的棋率</a:t>
            </a:r>
            <a:r>
              <a:rPr lang="zh-HK" altLang="en-US" sz="2400" dirty="0">
                <a:latin typeface="新細明體" panose="02020500000000000000" pitchFamily="18" charset="-120"/>
                <a:ea typeface="新細明體" panose="02020500000000000000" pitchFamily="18" charset="-120"/>
              </a:rPr>
              <a:t>和</a:t>
            </a:r>
            <a:r>
              <a:rPr lang="zh-CN" altLang="en-US" sz="2400" dirty="0">
                <a:latin typeface="新細明體" panose="02020500000000000000" pitchFamily="18" charset="-120"/>
                <a:ea typeface="新細明體" panose="02020500000000000000" pitchFamily="18" charset="-120"/>
              </a:rPr>
              <a:t>未來</a:t>
            </a:r>
            <a:r>
              <a:rPr lang="en-US" altLang="zh-CN" sz="2400" dirty="0">
                <a:latin typeface="新細明體" panose="02020500000000000000" pitchFamily="18" charset="-120"/>
                <a:ea typeface="新細明體" panose="02020500000000000000" pitchFamily="18" charset="-120"/>
              </a:rPr>
              <a:t>t + h</a:t>
            </a:r>
            <a:r>
              <a:rPr lang="zh-CN" altLang="en-US" sz="2400" dirty="0">
                <a:latin typeface="新細明體" panose="02020500000000000000" pitchFamily="18" charset="-120"/>
                <a:ea typeface="新細明體" panose="02020500000000000000" pitchFamily="18" charset="-120"/>
              </a:rPr>
              <a:t>時刻的系統總價值 </a:t>
            </a:r>
            <a:r>
              <a:rPr lang="en-US" altLang="zh-CN" sz="2400" dirty="0">
                <a:latin typeface="新細明體" panose="02020500000000000000" pitchFamily="18" charset="-120"/>
                <a:ea typeface="新細明體" panose="02020500000000000000" pitchFamily="18" charset="-120"/>
              </a:rPr>
              <a:t>b</a:t>
            </a:r>
            <a:r>
              <a:rPr lang="en-US" altLang="zh-CN" sz="1400" dirty="0">
                <a:latin typeface="新細明體" panose="02020500000000000000" pitchFamily="18" charset="-120"/>
                <a:ea typeface="新細明體" panose="02020500000000000000" pitchFamily="18" charset="-120"/>
              </a:rPr>
              <a:t>t+h+1</a:t>
            </a:r>
            <a:r>
              <a:rPr lang="zh-CN" altLang="en-US" sz="2400" dirty="0">
                <a:latin typeface="新細明體" panose="02020500000000000000" pitchFamily="18" charset="-120"/>
                <a:ea typeface="新細明體" panose="02020500000000000000" pitchFamily="18" charset="-120"/>
              </a:rPr>
              <a:t>（可理解爲安全狀態）</a:t>
            </a:r>
            <a:endParaRPr lang="en-US" altLang="zh-CN" sz="2400" dirty="0">
              <a:latin typeface="新細明體" panose="02020500000000000000" pitchFamily="18" charset="-120"/>
              <a:ea typeface="新細明體" panose="02020500000000000000" pitchFamily="18" charset="-120"/>
            </a:endParaRPr>
          </a:p>
          <a:p>
            <a:r>
              <a:rPr lang="zh-CN" altLang="en-US" sz="2400" dirty="0">
                <a:latin typeface="新細明體" panose="02020500000000000000" pitchFamily="18" charset="-120"/>
                <a:ea typeface="新細明體" panose="02020500000000000000" pitchFamily="18" charset="-120"/>
              </a:rPr>
              <a:t>網絡訓練時，小車根據當前策略自主駕駛，</a:t>
            </a:r>
            <a:r>
              <a:rPr lang="zh-CN" altLang="en-US" sz="2400" dirty="0">
                <a:solidFill>
                  <a:srgbClr val="00B0F0"/>
                </a:solidFill>
                <a:latin typeface="新細明體" panose="02020500000000000000" pitchFamily="18" charset="-120"/>
                <a:ea typeface="新細明體" panose="02020500000000000000" pitchFamily="18" charset="-120"/>
              </a:rPr>
              <a:t>沒有發生碰撞會給予一個正面獎勵</a:t>
            </a:r>
            <a:r>
              <a:rPr lang="zh-CN" altLang="en-US" sz="2400" dirty="0">
                <a:latin typeface="新細明體" panose="02020500000000000000" pitchFamily="18" charset="-120"/>
                <a:ea typeface="新細明體" panose="02020500000000000000" pitchFamily="18" charset="-120"/>
              </a:rPr>
              <a:t>；</a:t>
            </a:r>
            <a:r>
              <a:rPr lang="zh-CN" altLang="en-US" sz="2400" dirty="0">
                <a:solidFill>
                  <a:schemeClr val="accent2">
                    <a:lumMod val="75000"/>
                  </a:schemeClr>
                </a:solidFill>
                <a:latin typeface="新細明體" panose="02020500000000000000" pitchFamily="18" charset="-120"/>
                <a:ea typeface="新細明體" panose="02020500000000000000" pitchFamily="18" charset="-120"/>
              </a:rPr>
              <a:t>發生了碰撞則給予一個負面懲罰</a:t>
            </a:r>
            <a:endParaRPr lang="en-US" altLang="zh-CN" sz="2400" dirty="0">
              <a:solidFill>
                <a:schemeClr val="accent2">
                  <a:lumMod val="75000"/>
                </a:schemeClr>
              </a:solidFill>
              <a:latin typeface="新細明體" panose="02020500000000000000" pitchFamily="18" charset="-120"/>
              <a:ea typeface="新細明體" panose="02020500000000000000" pitchFamily="18" charset="-120"/>
            </a:endParaRPr>
          </a:p>
          <a:p>
            <a:r>
              <a:rPr lang="zh-CN" altLang="en-US" sz="2400" dirty="0">
                <a:latin typeface="新細明體" panose="02020500000000000000" pitchFamily="18" charset="-120"/>
                <a:ea typeface="新細明體" panose="02020500000000000000" pitchFamily="18" charset="-120"/>
              </a:rPr>
              <a:t>經過四個小時的自主學習後，該小車學會了安全駕駛的技巧</a:t>
            </a:r>
            <a:endParaRPr lang="zh-HK" altLang="en-US" sz="2400" dirty="0">
              <a:latin typeface="新細明體" panose="02020500000000000000" pitchFamily="18" charset="-120"/>
              <a:ea typeface="新細明體" panose="02020500000000000000" pitchFamily="18" charset="-120"/>
            </a:endParaRPr>
          </a:p>
        </p:txBody>
      </p:sp>
      <p:pic>
        <p:nvPicPr>
          <p:cNvPr id="5" name="圖片 4">
            <a:extLst>
              <a:ext uri="{FF2B5EF4-FFF2-40B4-BE49-F238E27FC236}">
                <a16:creationId xmlns:a16="http://schemas.microsoft.com/office/drawing/2014/main" id="{99F62A49-FAB9-44B2-9227-84481262AFAA}"/>
              </a:ext>
            </a:extLst>
          </p:cNvPr>
          <p:cNvPicPr>
            <a:picLocks noChangeAspect="1"/>
          </p:cNvPicPr>
          <p:nvPr/>
        </p:nvPicPr>
        <p:blipFill rotWithShape="1">
          <a:blip r:embed="rId2"/>
          <a:srcRect t="8487"/>
          <a:stretch/>
        </p:blipFill>
        <p:spPr>
          <a:xfrm>
            <a:off x="969169" y="4395105"/>
            <a:ext cx="10253662" cy="2097770"/>
          </a:xfrm>
          <a:prstGeom prst="rect">
            <a:avLst/>
          </a:prstGeom>
        </p:spPr>
      </p:pic>
    </p:spTree>
    <p:extLst>
      <p:ext uri="{BB962C8B-B14F-4D97-AF65-F5344CB8AC3E}">
        <p14:creationId xmlns:p14="http://schemas.microsoft.com/office/powerpoint/2010/main" val="113611768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標題 3">
            <a:extLst>
              <a:ext uri="{FF2B5EF4-FFF2-40B4-BE49-F238E27FC236}">
                <a16:creationId xmlns:a16="http://schemas.microsoft.com/office/drawing/2014/main" id="{A1F6AB95-8E74-415A-AC4F-5E13B9C8D994}"/>
              </a:ext>
            </a:extLst>
          </p:cNvPr>
          <p:cNvSpPr>
            <a:spLocks noGrp="1"/>
          </p:cNvSpPr>
          <p:nvPr>
            <p:ph type="title"/>
          </p:nvPr>
        </p:nvSpPr>
        <p:spPr/>
        <p:txBody>
          <a:bodyPr/>
          <a:lstStyle/>
          <a:p>
            <a:r>
              <a:rPr lang="zh-CN" altLang="en-US" dirty="0">
                <a:latin typeface="新細明體" panose="02020500000000000000" pitchFamily="18" charset="-120"/>
                <a:ea typeface="新細明體" panose="02020500000000000000" pitchFamily="18" charset="-120"/>
              </a:rPr>
              <a:t>兩種機械人的比較</a:t>
            </a:r>
            <a:endParaRPr lang="zh-HK" altLang="en-US" dirty="0">
              <a:latin typeface="新細明體" panose="02020500000000000000" pitchFamily="18" charset="-120"/>
              <a:ea typeface="新細明體" panose="02020500000000000000" pitchFamily="18" charset="-120"/>
            </a:endParaRPr>
          </a:p>
        </p:txBody>
      </p:sp>
      <p:sp>
        <p:nvSpPr>
          <p:cNvPr id="5" name="內容版面配置區 4">
            <a:extLst>
              <a:ext uri="{FF2B5EF4-FFF2-40B4-BE49-F238E27FC236}">
                <a16:creationId xmlns:a16="http://schemas.microsoft.com/office/drawing/2014/main" id="{D04E5B48-B5D7-4B4C-B56B-D67C6E941AEC}"/>
              </a:ext>
            </a:extLst>
          </p:cNvPr>
          <p:cNvSpPr>
            <a:spLocks noGrp="1"/>
          </p:cNvSpPr>
          <p:nvPr>
            <p:ph idx="1"/>
          </p:nvPr>
        </p:nvSpPr>
        <p:spPr/>
        <p:txBody>
          <a:bodyPr/>
          <a:lstStyle/>
          <a:p>
            <a:pPr>
              <a:lnSpc>
                <a:spcPct val="100000"/>
              </a:lnSpc>
            </a:pPr>
            <a:r>
              <a:rPr lang="zh-CN" altLang="en-US" dirty="0">
                <a:solidFill>
                  <a:srgbClr val="00B0F0"/>
                </a:solidFill>
                <a:latin typeface="新細明體" panose="02020500000000000000" pitchFamily="18" charset="-120"/>
                <a:ea typeface="新細明體" panose="02020500000000000000" pitchFamily="18" charset="-120"/>
              </a:rPr>
              <a:t>基於人爲設計的機械人安全可靠</a:t>
            </a:r>
            <a:r>
              <a:rPr lang="zh-CN" altLang="en-US" dirty="0">
                <a:latin typeface="新細明體" panose="02020500000000000000" pitchFamily="18" charset="-120"/>
                <a:ea typeface="新細明體" panose="02020500000000000000" pitchFamily="18" charset="-120"/>
              </a:rPr>
              <a:t>， 但</a:t>
            </a:r>
            <a:r>
              <a:rPr lang="zh-CN" altLang="en-US" dirty="0">
                <a:solidFill>
                  <a:schemeClr val="accent2">
                    <a:lumMod val="75000"/>
                  </a:schemeClr>
                </a:solidFill>
                <a:latin typeface="新細明體" panose="02020500000000000000" pitchFamily="18" charset="-120"/>
                <a:ea typeface="新細明體" panose="02020500000000000000" pitchFamily="18" charset="-120"/>
              </a:rPr>
              <a:t>比較難處理複雜環境</a:t>
            </a:r>
            <a:r>
              <a:rPr lang="zh-CN" altLang="en-US" dirty="0">
                <a:latin typeface="新細明體" panose="02020500000000000000" pitchFamily="18" charset="-120"/>
                <a:ea typeface="新細明體" panose="02020500000000000000" pitchFamily="18" charset="-120"/>
              </a:rPr>
              <a:t>中的複雜任務</a:t>
            </a:r>
            <a:endParaRPr lang="en-US" altLang="zh-CN" dirty="0">
              <a:latin typeface="新細明體" panose="02020500000000000000" pitchFamily="18" charset="-120"/>
              <a:ea typeface="新細明體" panose="02020500000000000000" pitchFamily="18" charset="-120"/>
            </a:endParaRPr>
          </a:p>
          <a:p>
            <a:pPr>
              <a:lnSpc>
                <a:spcPct val="100000"/>
              </a:lnSpc>
            </a:pPr>
            <a:r>
              <a:rPr lang="zh-CN" altLang="en-US" dirty="0">
                <a:solidFill>
                  <a:schemeClr val="accent2">
                    <a:lumMod val="75000"/>
                  </a:schemeClr>
                </a:solidFill>
                <a:latin typeface="新細明體" panose="02020500000000000000" pitchFamily="18" charset="-120"/>
                <a:ea typeface="新細明體" panose="02020500000000000000" pitchFamily="18" charset="-120"/>
              </a:rPr>
              <a:t>基於學習的機械人可以適應複雜場景</a:t>
            </a:r>
            <a:r>
              <a:rPr lang="zh-CN" altLang="en-US" dirty="0">
                <a:latin typeface="新細明體" panose="02020500000000000000" pitchFamily="18" charset="-120"/>
                <a:ea typeface="新細明體" panose="02020500000000000000" pitchFamily="18" charset="-120"/>
              </a:rPr>
              <a:t>，但需要做大量嘗試</a:t>
            </a:r>
            <a:endParaRPr lang="en-US" altLang="zh-CN" dirty="0">
              <a:latin typeface="新細明體" panose="02020500000000000000" pitchFamily="18" charset="-120"/>
              <a:ea typeface="新細明體" panose="02020500000000000000" pitchFamily="18" charset="-120"/>
            </a:endParaRPr>
          </a:p>
          <a:p>
            <a:pPr>
              <a:lnSpc>
                <a:spcPct val="100000"/>
              </a:lnSpc>
            </a:pPr>
            <a:r>
              <a:rPr lang="zh-CN" altLang="en-US" dirty="0">
                <a:latin typeface="新細明體" panose="02020500000000000000" pitchFamily="18" charset="-120"/>
                <a:ea typeface="新細明體" panose="02020500000000000000" pitchFamily="18" charset="-120"/>
              </a:rPr>
              <a:t>虛擬機械人：可以</a:t>
            </a:r>
            <a:r>
              <a:rPr lang="zh-HK" altLang="en-US" b="0" i="0" dirty="0">
                <a:effectLst/>
                <a:latin typeface="新細明體" panose="02020500000000000000" pitchFamily="18" charset="-120"/>
                <a:ea typeface="新細明體" panose="02020500000000000000" pitchFamily="18" charset="-120"/>
              </a:rPr>
              <a:t>作</a:t>
            </a:r>
            <a:r>
              <a:rPr lang="zh-CN" altLang="en-US" b="0" i="0" dirty="0">
                <a:effectLst/>
                <a:latin typeface="新細明體" panose="02020500000000000000" pitchFamily="18" charset="-120"/>
                <a:ea typeface="新細明體" panose="02020500000000000000" pitchFamily="18" charset="-120"/>
              </a:rPr>
              <a:t>出</a:t>
            </a:r>
            <a:r>
              <a:rPr lang="zh-CN" altLang="en-US" dirty="0">
                <a:latin typeface="新細明體" panose="02020500000000000000" pitchFamily="18" charset="-120"/>
                <a:ea typeface="新細明體" panose="02020500000000000000" pitchFamily="18" charset="-120"/>
              </a:rPr>
              <a:t>嘗試</a:t>
            </a:r>
            <a:endParaRPr lang="en-US" altLang="zh-CN" dirty="0">
              <a:latin typeface="新細明體" panose="02020500000000000000" pitchFamily="18" charset="-120"/>
              <a:ea typeface="新細明體" panose="02020500000000000000" pitchFamily="18" charset="-120"/>
            </a:endParaRPr>
          </a:p>
          <a:p>
            <a:pPr>
              <a:lnSpc>
                <a:spcPct val="100000"/>
              </a:lnSpc>
            </a:pPr>
            <a:r>
              <a:rPr lang="zh-CN" altLang="en-US" dirty="0">
                <a:latin typeface="新細明體" panose="02020500000000000000" pitchFamily="18" charset="-120"/>
                <a:ea typeface="新細明體" panose="02020500000000000000" pitchFamily="18" charset="-120"/>
              </a:rPr>
              <a:t>實體機械人：試錯帶來的風險往往不可容忍</a:t>
            </a:r>
            <a:endParaRPr lang="en-US" altLang="zh-CN" dirty="0">
              <a:latin typeface="新細明體" panose="02020500000000000000" pitchFamily="18" charset="-120"/>
              <a:ea typeface="新細明體" panose="02020500000000000000" pitchFamily="18" charset="-120"/>
            </a:endParaRPr>
          </a:p>
          <a:p>
            <a:pPr>
              <a:lnSpc>
                <a:spcPct val="100000"/>
              </a:lnSpc>
            </a:pPr>
            <a:r>
              <a:rPr lang="zh-CN" altLang="en-US" dirty="0">
                <a:solidFill>
                  <a:srgbClr val="00B0F0"/>
                </a:solidFill>
                <a:latin typeface="新細明體" panose="02020500000000000000" pitchFamily="18" charset="-120"/>
                <a:ea typeface="新細明體" panose="02020500000000000000" pitchFamily="18" charset="-120"/>
              </a:rPr>
              <a:t>當前基於學習的機械人大多用於虛擬任務 </a:t>
            </a:r>
            <a:r>
              <a:rPr lang="en-US" altLang="zh-CN" dirty="0">
                <a:latin typeface="新細明體" panose="02020500000000000000" pitchFamily="18" charset="-120"/>
                <a:ea typeface="新細明體" panose="02020500000000000000" pitchFamily="18" charset="-120"/>
                <a:sym typeface="Wingdings" panose="05000000000000000000" pitchFamily="2" charset="2"/>
              </a:rPr>
              <a:t> </a:t>
            </a:r>
            <a:r>
              <a:rPr lang="zh-CN" altLang="en-US" dirty="0">
                <a:latin typeface="新細明體" panose="02020500000000000000" pitchFamily="18" charset="-120"/>
                <a:ea typeface="新細明體" panose="02020500000000000000" pitchFamily="18" charset="-120"/>
              </a:rPr>
              <a:t>如何利用模擬數據對實體機械人進行大規模訓練，</a:t>
            </a:r>
            <a:r>
              <a:rPr lang="zh-CN" altLang="en-US" dirty="0" smtClean="0">
                <a:latin typeface="新細明體" panose="02020500000000000000" pitchFamily="18" charset="-120"/>
                <a:ea typeface="新細明體" panose="02020500000000000000" pitchFamily="18" charset="-120"/>
              </a:rPr>
              <a:t>以</a:t>
            </a:r>
            <a:r>
              <a:rPr lang="zh-TW" altLang="en-US" dirty="0">
                <a:solidFill>
                  <a:srgbClr val="00B0F0"/>
                </a:solidFill>
                <a:latin typeface="新細明體" panose="02020500000000000000" pitchFamily="18" charset="-120"/>
                <a:ea typeface="新細明體" panose="02020500000000000000" pitchFamily="18" charset="-120"/>
              </a:rPr>
              <a:t>減</a:t>
            </a:r>
            <a:r>
              <a:rPr lang="zh-CN" altLang="en-US" dirty="0" smtClean="0">
                <a:solidFill>
                  <a:srgbClr val="00B0F0"/>
                </a:solidFill>
                <a:latin typeface="新細明體" panose="02020500000000000000" pitchFamily="18" charset="-120"/>
                <a:ea typeface="新細明體" panose="02020500000000000000" pitchFamily="18" charset="-120"/>
              </a:rPr>
              <a:t>少</a:t>
            </a:r>
            <a:r>
              <a:rPr lang="zh-CN" altLang="en-US" dirty="0">
                <a:solidFill>
                  <a:srgbClr val="00B0F0"/>
                </a:solidFill>
                <a:latin typeface="新細明體" panose="02020500000000000000" pitchFamily="18" charset="-120"/>
                <a:ea typeface="新細明體" panose="02020500000000000000" pitchFamily="18" charset="-120"/>
              </a:rPr>
              <a:t>實際嘗試帶來的風險</a:t>
            </a:r>
            <a:r>
              <a:rPr lang="zh-CN" altLang="en-US" dirty="0">
                <a:latin typeface="新細明體" panose="02020500000000000000" pitchFamily="18" charset="-120"/>
                <a:ea typeface="新細明體" panose="02020500000000000000" pitchFamily="18" charset="-120"/>
              </a:rPr>
              <a:t>是非常重要的研究方向</a:t>
            </a:r>
            <a:endParaRPr lang="zh-HK" altLang="en-US" dirty="0">
              <a:latin typeface="新細明體" panose="02020500000000000000" pitchFamily="18" charset="-120"/>
              <a:ea typeface="新細明體" panose="02020500000000000000" pitchFamily="18" charset="-120"/>
            </a:endParaRPr>
          </a:p>
        </p:txBody>
      </p:sp>
    </p:spTree>
    <p:extLst>
      <p:ext uri="{BB962C8B-B14F-4D97-AF65-F5344CB8AC3E}">
        <p14:creationId xmlns:p14="http://schemas.microsoft.com/office/powerpoint/2010/main" val="91624526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8" name="圖片 7" descr="有臉的機器人">
            <a:extLst>
              <a:ext uri="{FF2B5EF4-FFF2-40B4-BE49-F238E27FC236}">
                <a16:creationId xmlns:a16="http://schemas.microsoft.com/office/drawing/2014/main" id="{8C6E70B7-FBFD-4251-AAB9-EE09485F0582}"/>
              </a:ext>
            </a:extLst>
          </p:cNvPr>
          <p:cNvPicPr>
            <a:picLocks noChangeAspect="1"/>
          </p:cNvPicPr>
          <p:nvPr/>
        </p:nvPicPr>
        <p:blipFill rotWithShape="1">
          <a:blip r:embed="rId2">
            <a:extLst>
              <a:ext uri="{28A0092B-C50C-407E-A947-70E740481C1C}">
                <a14:useLocalDpi xmlns:a14="http://schemas.microsoft.com/office/drawing/2010/main" val="0"/>
              </a:ext>
            </a:extLst>
          </a:blip>
          <a:srcRect l="42208"/>
          <a:stretch/>
        </p:blipFill>
        <p:spPr>
          <a:xfrm>
            <a:off x="0" y="0"/>
            <a:ext cx="5661996" cy="6858000"/>
          </a:xfrm>
          <a:prstGeom prst="rect">
            <a:avLst/>
          </a:prstGeom>
        </p:spPr>
      </p:pic>
      <p:sp>
        <p:nvSpPr>
          <p:cNvPr id="10" name="矩形 9">
            <a:extLst>
              <a:ext uri="{FF2B5EF4-FFF2-40B4-BE49-F238E27FC236}">
                <a16:creationId xmlns:a16="http://schemas.microsoft.com/office/drawing/2014/main" id="{43A6EAC4-A18F-44A5-85D0-94DE2C714AF5}"/>
              </a:ext>
            </a:extLst>
          </p:cNvPr>
          <p:cNvSpPr/>
          <p:nvPr/>
        </p:nvSpPr>
        <p:spPr>
          <a:xfrm>
            <a:off x="6096000" y="820102"/>
            <a:ext cx="6096000" cy="5217795"/>
          </a:xfrm>
          <a:prstGeom prst="rect">
            <a:avLst/>
          </a:prstGeom>
          <a:pattFill prst="smGrid">
            <a:fgClr>
              <a:schemeClr val="bg1">
                <a:lumMod val="95000"/>
              </a:schemeClr>
            </a:fgClr>
            <a:bgClr>
              <a:schemeClr val="bg1">
                <a:lumMod val="85000"/>
              </a:schemeClr>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HK" altLang="en-US"/>
          </a:p>
        </p:txBody>
      </p:sp>
      <p:sp>
        <p:nvSpPr>
          <p:cNvPr id="2" name="標題 1">
            <a:extLst>
              <a:ext uri="{FF2B5EF4-FFF2-40B4-BE49-F238E27FC236}">
                <a16:creationId xmlns:a16="http://schemas.microsoft.com/office/drawing/2014/main" id="{7C24C9AF-DBDE-4D09-AE60-A3F4CC67D2B2}"/>
              </a:ext>
            </a:extLst>
          </p:cNvPr>
          <p:cNvSpPr>
            <a:spLocks noGrp="1"/>
          </p:cNvSpPr>
          <p:nvPr>
            <p:ph type="ctrTitle"/>
          </p:nvPr>
        </p:nvSpPr>
        <p:spPr>
          <a:xfrm>
            <a:off x="4857750" y="3286125"/>
            <a:ext cx="6346160" cy="2014205"/>
          </a:xfrm>
          <a:solidFill>
            <a:srgbClr val="ACA2B5"/>
          </a:solidFill>
        </p:spPr>
        <p:txBody>
          <a:bodyPr anchor="b">
            <a:normAutofit/>
          </a:bodyPr>
          <a:lstStyle/>
          <a:p>
            <a:r>
              <a:rPr lang="zh-CN" altLang="en-US" dirty="0">
                <a:latin typeface="新細明體" panose="02020500000000000000" pitchFamily="18" charset="-120"/>
                <a:ea typeface="新細明體" panose="02020500000000000000" pitchFamily="18" charset="-120"/>
              </a:rPr>
              <a:t>第四個</a:t>
            </a:r>
            <a:r>
              <a:rPr lang="en-US" altLang="zh-CN" dirty="0">
                <a:latin typeface="新細明體" panose="02020500000000000000" pitchFamily="18" charset="-120"/>
                <a:ea typeface="新細明體" panose="02020500000000000000" pitchFamily="18" charset="-120"/>
              </a:rPr>
              <a:t>AI</a:t>
            </a:r>
            <a:r>
              <a:rPr lang="zh-CN" altLang="en-US" dirty="0">
                <a:latin typeface="新細明體" panose="02020500000000000000" pitchFamily="18" charset="-120"/>
                <a:ea typeface="新細明體" panose="02020500000000000000" pitchFamily="18" charset="-120"/>
              </a:rPr>
              <a:t>應用：</a:t>
            </a:r>
            <a:r>
              <a:rPr lang="en-US" altLang="zh-CN" dirty="0">
                <a:latin typeface="新細明體" panose="02020500000000000000" pitchFamily="18" charset="-120"/>
                <a:ea typeface="新細明體" panose="02020500000000000000" pitchFamily="18" charset="-120"/>
              </a:rPr>
              <a:t/>
            </a:r>
            <a:br>
              <a:rPr lang="en-US" altLang="zh-CN" dirty="0">
                <a:latin typeface="新細明體" panose="02020500000000000000" pitchFamily="18" charset="-120"/>
                <a:ea typeface="新細明體" panose="02020500000000000000" pitchFamily="18" charset="-120"/>
              </a:rPr>
            </a:br>
            <a:r>
              <a:rPr lang="en-US" altLang="zh-CN" dirty="0">
                <a:latin typeface="新細明體" panose="02020500000000000000" pitchFamily="18" charset="-120"/>
                <a:ea typeface="新細明體" panose="02020500000000000000" pitchFamily="18" charset="-120"/>
              </a:rPr>
              <a:t>AI</a:t>
            </a:r>
            <a:r>
              <a:rPr lang="zh-CN" altLang="en-US" dirty="0">
                <a:latin typeface="新細明體" panose="02020500000000000000" pitchFamily="18" charset="-120"/>
                <a:ea typeface="新細明體" panose="02020500000000000000" pitchFamily="18" charset="-120"/>
              </a:rPr>
              <a:t>機械人</a:t>
            </a:r>
            <a:endParaRPr lang="zh-HK" altLang="en-US" dirty="0">
              <a:latin typeface="新細明體" panose="02020500000000000000" pitchFamily="18" charset="-120"/>
              <a:ea typeface="新細明體" panose="02020500000000000000" pitchFamily="18" charset="-120"/>
            </a:endParaRPr>
          </a:p>
        </p:txBody>
      </p:sp>
      <p:sp>
        <p:nvSpPr>
          <p:cNvPr id="12" name="矩形 11">
            <a:extLst>
              <a:ext uri="{FF2B5EF4-FFF2-40B4-BE49-F238E27FC236}">
                <a16:creationId xmlns:a16="http://schemas.microsoft.com/office/drawing/2014/main" id="{9E4461D9-8B56-448C-915E-3647D50B8BC1}"/>
              </a:ext>
            </a:extLst>
          </p:cNvPr>
          <p:cNvSpPr/>
          <p:nvPr/>
        </p:nvSpPr>
        <p:spPr>
          <a:xfrm>
            <a:off x="4857750" y="5300330"/>
            <a:ext cx="6353175" cy="28132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zh-HK" altLang="en-US"/>
          </a:p>
        </p:txBody>
      </p:sp>
    </p:spTree>
    <p:extLst>
      <p:ext uri="{BB962C8B-B14F-4D97-AF65-F5344CB8AC3E}">
        <p14:creationId xmlns:p14="http://schemas.microsoft.com/office/powerpoint/2010/main" val="308613318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標題 3">
            <a:extLst>
              <a:ext uri="{FF2B5EF4-FFF2-40B4-BE49-F238E27FC236}">
                <a16:creationId xmlns:a16="http://schemas.microsoft.com/office/drawing/2014/main" id="{974AE9BF-BEFE-40B2-914F-BB19FED883EB}"/>
              </a:ext>
            </a:extLst>
          </p:cNvPr>
          <p:cNvSpPr>
            <a:spLocks noGrp="1"/>
          </p:cNvSpPr>
          <p:nvPr>
            <p:ph type="title"/>
          </p:nvPr>
        </p:nvSpPr>
        <p:spPr/>
        <p:txBody>
          <a:bodyPr/>
          <a:lstStyle/>
          <a:p>
            <a:endParaRPr lang="zh-HK" altLang="en-US" dirty="0">
              <a:latin typeface="新細明體" panose="02020500000000000000" pitchFamily="18" charset="-120"/>
              <a:ea typeface="新細明體" panose="02020500000000000000" pitchFamily="18" charset="-120"/>
            </a:endParaRPr>
          </a:p>
        </p:txBody>
      </p:sp>
      <p:sp>
        <p:nvSpPr>
          <p:cNvPr id="5" name="內容版面配置區 4">
            <a:extLst>
              <a:ext uri="{FF2B5EF4-FFF2-40B4-BE49-F238E27FC236}">
                <a16:creationId xmlns:a16="http://schemas.microsoft.com/office/drawing/2014/main" id="{245C5331-987B-4045-93AE-E73551E029FD}"/>
              </a:ext>
            </a:extLst>
          </p:cNvPr>
          <p:cNvSpPr>
            <a:spLocks noGrp="1"/>
          </p:cNvSpPr>
          <p:nvPr>
            <p:ph idx="1"/>
          </p:nvPr>
        </p:nvSpPr>
        <p:spPr/>
        <p:txBody>
          <a:bodyPr/>
          <a:lstStyle/>
          <a:p>
            <a:pPr marL="0" indent="0">
              <a:lnSpc>
                <a:spcPct val="150000"/>
              </a:lnSpc>
              <a:buNone/>
            </a:pPr>
            <a:endParaRPr lang="en-US" altLang="zh-CN" dirty="0">
              <a:latin typeface="新細明體" panose="02020500000000000000" pitchFamily="18" charset="-120"/>
              <a:ea typeface="新細明體" panose="02020500000000000000" pitchFamily="18" charset="-120"/>
            </a:endParaRPr>
          </a:p>
          <a:p>
            <a:pPr marL="0" indent="0">
              <a:lnSpc>
                <a:spcPct val="150000"/>
              </a:lnSpc>
              <a:buNone/>
            </a:pPr>
            <a:r>
              <a:rPr lang="zh-TW" altLang="en-US" dirty="0">
                <a:latin typeface="新細明體" panose="02020500000000000000" pitchFamily="18" charset="-120"/>
                <a:ea typeface="新細明體" panose="02020500000000000000" pitchFamily="18" charset="-120"/>
              </a:rPr>
              <a:t>   實驗</a:t>
            </a:r>
            <a:r>
              <a:rPr lang="en-US" altLang="zh-TW" dirty="0">
                <a:latin typeface="新細明體" panose="02020500000000000000" pitchFamily="18" charset="-120"/>
                <a:ea typeface="新細明體" panose="02020500000000000000" pitchFamily="18" charset="-120"/>
              </a:rPr>
              <a:t>1 </a:t>
            </a:r>
            <a:r>
              <a:rPr lang="zh-TW" altLang="en-US" dirty="0">
                <a:latin typeface="新細明體" panose="02020500000000000000" pitchFamily="18" charset="-120"/>
                <a:ea typeface="新細明體" panose="02020500000000000000" pitchFamily="18" charset="-120"/>
              </a:rPr>
              <a:t>：運行默認配置</a:t>
            </a:r>
            <a:endParaRPr lang="en-US" altLang="zh-TW" dirty="0">
              <a:latin typeface="新細明體" panose="02020500000000000000" pitchFamily="18" charset="-120"/>
              <a:ea typeface="新細明體" panose="02020500000000000000" pitchFamily="18" charset="-120"/>
            </a:endParaRPr>
          </a:p>
          <a:p>
            <a:pPr marL="0" indent="0">
              <a:lnSpc>
                <a:spcPct val="150000"/>
              </a:lnSpc>
              <a:buNone/>
            </a:pPr>
            <a:r>
              <a:rPr lang="zh-TW" altLang="en-US" dirty="0">
                <a:latin typeface="新細明體" panose="02020500000000000000" pitchFamily="18" charset="-120"/>
                <a:ea typeface="新細明體" panose="02020500000000000000" pitchFamily="18" charset="-120"/>
              </a:rPr>
              <a:t>   實驗</a:t>
            </a:r>
            <a:r>
              <a:rPr lang="en-US" altLang="zh-TW" dirty="0">
                <a:latin typeface="新細明體" panose="02020500000000000000" pitchFamily="18" charset="-120"/>
                <a:ea typeface="新細明體" panose="02020500000000000000" pitchFamily="18" charset="-120"/>
              </a:rPr>
              <a:t>2 </a:t>
            </a:r>
            <a:r>
              <a:rPr lang="zh-TW" altLang="en-US" dirty="0">
                <a:latin typeface="新細明體" panose="02020500000000000000" pitchFamily="18" charset="-120"/>
                <a:ea typeface="新細明體" panose="02020500000000000000" pitchFamily="18" charset="-120"/>
              </a:rPr>
              <a:t>：改變任務向量</a:t>
            </a:r>
            <a:endParaRPr lang="en-US" altLang="zh-TW" dirty="0">
              <a:latin typeface="新細明體" panose="02020500000000000000" pitchFamily="18" charset="-120"/>
              <a:ea typeface="新細明體" panose="02020500000000000000" pitchFamily="18" charset="-120"/>
            </a:endParaRPr>
          </a:p>
          <a:p>
            <a:pPr marL="0" indent="0">
              <a:lnSpc>
                <a:spcPct val="150000"/>
              </a:lnSpc>
              <a:buNone/>
            </a:pPr>
            <a:endParaRPr lang="zh-HK" altLang="en-US" dirty="0">
              <a:latin typeface="新細明體" panose="02020500000000000000" pitchFamily="18" charset="-120"/>
              <a:ea typeface="新細明體" panose="02020500000000000000" pitchFamily="18" charset="-120"/>
            </a:endParaRPr>
          </a:p>
        </p:txBody>
      </p:sp>
    </p:spTree>
    <p:extLst>
      <p:ext uri="{BB962C8B-B14F-4D97-AF65-F5344CB8AC3E}">
        <p14:creationId xmlns:p14="http://schemas.microsoft.com/office/powerpoint/2010/main" val="404746847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CF96CBCF-8FF5-45CB-B287-E160AA3514EF}"/>
              </a:ext>
            </a:extLst>
          </p:cNvPr>
          <p:cNvSpPr>
            <a:spLocks noGrp="1"/>
          </p:cNvSpPr>
          <p:nvPr>
            <p:ph type="title"/>
          </p:nvPr>
        </p:nvSpPr>
        <p:spPr/>
        <p:txBody>
          <a:bodyPr/>
          <a:lstStyle/>
          <a:p>
            <a:r>
              <a:rPr lang="zh-CN" altLang="en-US" dirty="0">
                <a:latin typeface="新細明體" panose="02020500000000000000" pitchFamily="18" charset="-120"/>
                <a:ea typeface="新細明體" panose="02020500000000000000" pitchFamily="18" charset="-120"/>
              </a:rPr>
              <a:t>思考題</a:t>
            </a:r>
            <a:endParaRPr lang="zh-HK" altLang="en-US" dirty="0">
              <a:latin typeface="新細明體" panose="02020500000000000000" pitchFamily="18" charset="-120"/>
              <a:ea typeface="新細明體" panose="02020500000000000000" pitchFamily="18" charset="-120"/>
            </a:endParaRPr>
          </a:p>
        </p:txBody>
      </p:sp>
      <p:sp>
        <p:nvSpPr>
          <p:cNvPr id="3" name="內容版面配置區 2">
            <a:extLst>
              <a:ext uri="{FF2B5EF4-FFF2-40B4-BE49-F238E27FC236}">
                <a16:creationId xmlns:a16="http://schemas.microsoft.com/office/drawing/2014/main" id="{30B26387-12DC-4B24-8F5E-F4FBC5144C3F}"/>
              </a:ext>
            </a:extLst>
          </p:cNvPr>
          <p:cNvSpPr>
            <a:spLocks noGrp="1"/>
          </p:cNvSpPr>
          <p:nvPr>
            <p:ph idx="1"/>
          </p:nvPr>
        </p:nvSpPr>
        <p:spPr/>
        <p:txBody>
          <a:bodyPr/>
          <a:lstStyle/>
          <a:p>
            <a:pPr marL="514350" indent="-514350">
              <a:lnSpc>
                <a:spcPct val="150000"/>
              </a:lnSpc>
              <a:buFont typeface="+mj-lt"/>
              <a:buAutoNum type="arabicPeriod"/>
            </a:pPr>
            <a:r>
              <a:rPr lang="zh-CN" altLang="en-US" dirty="0">
                <a:latin typeface="新細明體" panose="02020500000000000000" pitchFamily="18" charset="-120"/>
                <a:ea typeface="新細明體" panose="02020500000000000000" pitchFamily="18" charset="-120"/>
              </a:rPr>
              <a:t> 人爲設計的機械人需要解决哪些主要問題？ </a:t>
            </a:r>
            <a:endParaRPr lang="en-US" altLang="zh-CN" dirty="0">
              <a:latin typeface="新細明體" panose="02020500000000000000" pitchFamily="18" charset="-120"/>
              <a:ea typeface="新細明體" panose="02020500000000000000" pitchFamily="18" charset="-120"/>
            </a:endParaRPr>
          </a:p>
          <a:p>
            <a:pPr marL="514350" indent="-514350">
              <a:lnSpc>
                <a:spcPct val="150000"/>
              </a:lnSpc>
              <a:buFont typeface="+mj-lt"/>
              <a:buAutoNum type="arabicPeriod"/>
            </a:pPr>
            <a:r>
              <a:rPr lang="zh-CN" altLang="en-US" dirty="0">
                <a:latin typeface="新細明體" panose="02020500000000000000" pitchFamily="18" charset="-120"/>
                <a:ea typeface="新細明體" panose="02020500000000000000" pitchFamily="18" charset="-120"/>
              </a:rPr>
              <a:t>深度神經網絡在深</a:t>
            </a:r>
            <a:r>
              <a:rPr lang="zh-CN" altLang="en-US" dirty="0" smtClean="0">
                <a:latin typeface="新細明體" panose="02020500000000000000" pitchFamily="18" charset="-120"/>
                <a:ea typeface="新細明體" panose="02020500000000000000" pitchFamily="18" charset="-120"/>
              </a:rPr>
              <a:t>度</a:t>
            </a:r>
            <a:r>
              <a:rPr lang="zh-TW" altLang="en-US" dirty="0" smtClean="0">
                <a:latin typeface="新細明體" panose="02020500000000000000" pitchFamily="18" charset="-120"/>
                <a:ea typeface="新細明體" panose="02020500000000000000" pitchFamily="18" charset="-120"/>
              </a:rPr>
              <a:t>強</a:t>
            </a:r>
            <a:r>
              <a:rPr lang="zh-CN" altLang="en-US" dirty="0" smtClean="0">
                <a:latin typeface="新細明體" panose="02020500000000000000" pitchFamily="18" charset="-120"/>
                <a:ea typeface="新細明體" panose="02020500000000000000" pitchFamily="18" charset="-120"/>
              </a:rPr>
              <a:t>化</a:t>
            </a:r>
            <a:r>
              <a:rPr lang="zh-CN" altLang="en-US" dirty="0">
                <a:latin typeface="新細明體" panose="02020500000000000000" pitchFamily="18" charset="-120"/>
                <a:ea typeface="新細明體" panose="02020500000000000000" pitchFamily="18" charset="-120"/>
              </a:rPr>
              <a:t>學習中主要起什麽作用？ </a:t>
            </a:r>
            <a:endParaRPr lang="en-US" altLang="zh-CN" dirty="0">
              <a:latin typeface="新細明體" panose="02020500000000000000" pitchFamily="18" charset="-120"/>
              <a:ea typeface="新細明體" panose="02020500000000000000" pitchFamily="18" charset="-120"/>
            </a:endParaRPr>
          </a:p>
          <a:p>
            <a:pPr marL="514350" indent="-514350">
              <a:lnSpc>
                <a:spcPct val="150000"/>
              </a:lnSpc>
              <a:buFont typeface="+mj-lt"/>
              <a:buAutoNum type="arabicPeriod"/>
            </a:pPr>
            <a:r>
              <a:rPr lang="zh-CN" altLang="en-US" dirty="0">
                <a:latin typeface="新細明體" panose="02020500000000000000" pitchFamily="18" charset="-120"/>
                <a:ea typeface="新細明體" panose="02020500000000000000" pitchFamily="18" charset="-120"/>
              </a:rPr>
              <a:t>基</a:t>
            </a:r>
            <a:r>
              <a:rPr lang="zh-CN" altLang="en-US" dirty="0" smtClean="0">
                <a:latin typeface="新細明體" panose="02020500000000000000" pitchFamily="18" charset="-120"/>
                <a:ea typeface="新細明體" panose="02020500000000000000" pitchFamily="18" charset="-120"/>
              </a:rPr>
              <a:t>于</a:t>
            </a:r>
            <a:r>
              <a:rPr lang="zh-TW" altLang="en-US" dirty="0" smtClean="0">
                <a:latin typeface="新細明體" panose="02020500000000000000" pitchFamily="18" charset="-120"/>
                <a:ea typeface="新細明體" panose="02020500000000000000" pitchFamily="18" charset="-120"/>
              </a:rPr>
              <a:t>強</a:t>
            </a:r>
            <a:r>
              <a:rPr lang="zh-CN" altLang="en-US" smtClean="0">
                <a:latin typeface="新細明體" panose="02020500000000000000" pitchFamily="18" charset="-120"/>
                <a:ea typeface="新細明體" panose="02020500000000000000" pitchFamily="18" charset="-120"/>
              </a:rPr>
              <a:t>化</a:t>
            </a:r>
            <a:r>
              <a:rPr lang="zh-CN" altLang="en-US" dirty="0">
                <a:latin typeface="新細明體" panose="02020500000000000000" pitchFamily="18" charset="-120"/>
                <a:ea typeface="新細明體" panose="02020500000000000000" pitchFamily="18" charset="-120"/>
              </a:rPr>
              <a:t>學習，機械人能産生自主行爲嗎？</a:t>
            </a:r>
            <a:endParaRPr lang="zh-HK" altLang="en-US" dirty="0">
              <a:latin typeface="新細明體" panose="02020500000000000000" pitchFamily="18" charset="-120"/>
              <a:ea typeface="新細明體" panose="02020500000000000000" pitchFamily="18" charset="-120"/>
            </a:endParaRPr>
          </a:p>
        </p:txBody>
      </p:sp>
    </p:spTree>
    <p:extLst>
      <p:ext uri="{BB962C8B-B14F-4D97-AF65-F5344CB8AC3E}">
        <p14:creationId xmlns:p14="http://schemas.microsoft.com/office/powerpoint/2010/main" val="331529554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D628E12E-3492-411F-A7E7-BB091900D0A0}"/>
              </a:ext>
            </a:extLst>
          </p:cNvPr>
          <p:cNvSpPr>
            <a:spLocks noGrp="1"/>
          </p:cNvSpPr>
          <p:nvPr>
            <p:ph type="title"/>
          </p:nvPr>
        </p:nvSpPr>
        <p:spPr/>
        <p:txBody>
          <a:bodyPr/>
          <a:lstStyle/>
          <a:p>
            <a:r>
              <a:rPr lang="zh-CN" altLang="en-US" dirty="0">
                <a:latin typeface="新細明體" panose="02020500000000000000" pitchFamily="18" charset="-120"/>
                <a:ea typeface="新細明體" panose="02020500000000000000" pitchFamily="18" charset="-120"/>
              </a:rPr>
              <a:t>參考書目</a:t>
            </a:r>
            <a:endParaRPr lang="zh-HK" altLang="en-US" dirty="0">
              <a:latin typeface="新細明體" panose="02020500000000000000" pitchFamily="18" charset="-120"/>
              <a:ea typeface="新細明體" panose="02020500000000000000" pitchFamily="18" charset="-120"/>
            </a:endParaRPr>
          </a:p>
        </p:txBody>
      </p:sp>
      <p:sp>
        <p:nvSpPr>
          <p:cNvPr id="3" name="內容版面配置區 2">
            <a:extLst>
              <a:ext uri="{FF2B5EF4-FFF2-40B4-BE49-F238E27FC236}">
                <a16:creationId xmlns:a16="http://schemas.microsoft.com/office/drawing/2014/main" id="{E25B3DB9-D10C-46DA-BEBA-B922FB285105}"/>
              </a:ext>
            </a:extLst>
          </p:cNvPr>
          <p:cNvSpPr>
            <a:spLocks noGrp="1"/>
          </p:cNvSpPr>
          <p:nvPr>
            <p:ph idx="1"/>
          </p:nvPr>
        </p:nvSpPr>
        <p:spPr>
          <a:xfrm>
            <a:off x="271546" y="1934677"/>
            <a:ext cx="6853187" cy="1020279"/>
          </a:xfrm>
        </p:spPr>
        <p:txBody>
          <a:bodyPr/>
          <a:lstStyle/>
          <a:p>
            <a:pPr marL="0" indent="0">
              <a:buNone/>
            </a:pPr>
            <a:r>
              <a:rPr lang="zh-HK" altLang="en-US" b="0" i="0" dirty="0">
                <a:solidFill>
                  <a:srgbClr val="3A3A3A"/>
                </a:solidFill>
                <a:effectLst/>
                <a:latin typeface="新細明體" panose="02020500000000000000" pitchFamily="18" charset="-120"/>
                <a:ea typeface="新細明體" panose="02020500000000000000" pitchFamily="18" charset="-120"/>
              </a:rPr>
              <a:t>王東</a:t>
            </a:r>
            <a:r>
              <a:rPr lang="zh-CN" altLang="en-US" dirty="0">
                <a:solidFill>
                  <a:srgbClr val="3A3A3A"/>
                </a:solidFill>
                <a:latin typeface="新細明體" panose="02020500000000000000" pitchFamily="18" charset="-120"/>
                <a:ea typeface="新細明體" panose="02020500000000000000" pitchFamily="18" charset="-120"/>
              </a:rPr>
              <a:t>、</a:t>
            </a:r>
            <a:r>
              <a:rPr lang="zh-HK" altLang="en-US" b="0" i="0" dirty="0">
                <a:solidFill>
                  <a:srgbClr val="3A3A3A"/>
                </a:solidFill>
                <a:effectLst/>
                <a:latin typeface="新細明體" panose="02020500000000000000" pitchFamily="18" charset="-120"/>
                <a:ea typeface="新細明體" panose="02020500000000000000" pitchFamily="18" charset="-120"/>
              </a:rPr>
              <a:t>利節</a:t>
            </a:r>
            <a:r>
              <a:rPr lang="zh-CN" altLang="en-US" dirty="0">
                <a:solidFill>
                  <a:srgbClr val="3A3A3A"/>
                </a:solidFill>
                <a:latin typeface="新細明體" panose="02020500000000000000" pitchFamily="18" charset="-120"/>
                <a:ea typeface="新細明體" panose="02020500000000000000" pitchFamily="18" charset="-120"/>
              </a:rPr>
              <a:t>和</a:t>
            </a:r>
            <a:r>
              <a:rPr lang="zh-HK" altLang="en-US" b="0" i="0" dirty="0">
                <a:solidFill>
                  <a:srgbClr val="3A3A3A"/>
                </a:solidFill>
                <a:effectLst/>
                <a:latin typeface="新細明體" panose="02020500000000000000" pitchFamily="18" charset="-120"/>
                <a:ea typeface="新細明體" panose="02020500000000000000" pitchFamily="18" charset="-120"/>
              </a:rPr>
              <a:t>許莎</a:t>
            </a:r>
            <a:r>
              <a:rPr lang="zh-CN" altLang="en-US" dirty="0">
                <a:solidFill>
                  <a:srgbClr val="3A3A3A"/>
                </a:solidFill>
                <a:latin typeface="新細明體" panose="02020500000000000000" pitchFamily="18" charset="-120"/>
                <a:ea typeface="新細明體" panose="02020500000000000000" pitchFamily="18" charset="-120"/>
              </a:rPr>
              <a:t>。</a:t>
            </a:r>
            <a:r>
              <a:rPr lang="en-US" altLang="zh-HK" b="0" i="0" dirty="0">
                <a:solidFill>
                  <a:srgbClr val="3A3A3A"/>
                </a:solidFill>
                <a:effectLst/>
                <a:latin typeface="新細明體" panose="02020500000000000000" pitchFamily="18" charset="-120"/>
                <a:ea typeface="新細明體" panose="02020500000000000000" pitchFamily="18" charset="-120"/>
              </a:rPr>
              <a:t> 2019</a:t>
            </a:r>
            <a:r>
              <a:rPr lang="zh-CN" altLang="en-US" dirty="0">
                <a:solidFill>
                  <a:srgbClr val="3A3A3A"/>
                </a:solidFill>
                <a:latin typeface="新細明體" panose="02020500000000000000" pitchFamily="18" charset="-120"/>
                <a:ea typeface="新細明體" panose="02020500000000000000" pitchFamily="18" charset="-120"/>
              </a:rPr>
              <a:t>。</a:t>
            </a:r>
            <a:r>
              <a:rPr lang="en-US" altLang="zh-HK" dirty="0">
                <a:solidFill>
                  <a:srgbClr val="3A3A3A"/>
                </a:solidFill>
                <a:latin typeface="新細明體" panose="02020500000000000000" pitchFamily="18" charset="-120"/>
                <a:ea typeface="新細明體" panose="02020500000000000000" pitchFamily="18" charset="-120"/>
              </a:rPr>
              <a:t> </a:t>
            </a:r>
            <a:r>
              <a:rPr lang="en-US" altLang="zh-CN" dirty="0">
                <a:solidFill>
                  <a:srgbClr val="3A3A3A"/>
                </a:solidFill>
                <a:latin typeface="新細明體" panose="02020500000000000000" pitchFamily="18" charset="-120"/>
                <a:ea typeface="新細明體" panose="02020500000000000000" pitchFamily="18" charset="-120"/>
              </a:rPr>
              <a:t>《</a:t>
            </a:r>
            <a:r>
              <a:rPr lang="zh-HK" altLang="en-US" b="1" dirty="0">
                <a:solidFill>
                  <a:srgbClr val="3A3A3A"/>
                </a:solidFill>
                <a:latin typeface="新細明體" panose="02020500000000000000" pitchFamily="18" charset="-120"/>
                <a:ea typeface="新細明體" panose="02020500000000000000" pitchFamily="18" charset="-120"/>
              </a:rPr>
              <a:t>人工智能</a:t>
            </a:r>
            <a:r>
              <a:rPr lang="en-US" altLang="zh-CN" dirty="0">
                <a:solidFill>
                  <a:srgbClr val="3A3A3A"/>
                </a:solidFill>
                <a:latin typeface="新細明體" panose="02020500000000000000" pitchFamily="18" charset="-120"/>
                <a:ea typeface="新細明體" panose="02020500000000000000" pitchFamily="18" charset="-120"/>
              </a:rPr>
              <a:t>》</a:t>
            </a:r>
            <a:r>
              <a:rPr lang="zh-CN" altLang="en-US" dirty="0">
                <a:solidFill>
                  <a:srgbClr val="3A3A3A"/>
                </a:solidFill>
                <a:latin typeface="新細明體" panose="02020500000000000000" pitchFamily="18" charset="-120"/>
                <a:ea typeface="新細明體" panose="02020500000000000000" pitchFamily="18" charset="-120"/>
              </a:rPr>
              <a:t>。</a:t>
            </a:r>
            <a:r>
              <a:rPr lang="zh-HK" altLang="en-US" b="0" i="0" dirty="0">
                <a:solidFill>
                  <a:srgbClr val="3A3A3A"/>
                </a:solidFill>
                <a:effectLst/>
                <a:latin typeface="新細明體" panose="02020500000000000000" pitchFamily="18" charset="-120"/>
                <a:ea typeface="新細明體" panose="02020500000000000000" pitchFamily="18" charset="-120"/>
              </a:rPr>
              <a:t>北京</a:t>
            </a:r>
            <a:r>
              <a:rPr lang="zh-CN" altLang="en-US" dirty="0">
                <a:solidFill>
                  <a:srgbClr val="3A3A3A"/>
                </a:solidFill>
                <a:latin typeface="新細明體" panose="02020500000000000000" pitchFamily="18" charset="-120"/>
                <a:ea typeface="新細明體" panose="02020500000000000000" pitchFamily="18" charset="-120"/>
              </a:rPr>
              <a:t>：</a:t>
            </a:r>
            <a:r>
              <a:rPr lang="zh-HK" altLang="en-US" b="0" i="0" dirty="0">
                <a:solidFill>
                  <a:srgbClr val="3A3A3A"/>
                </a:solidFill>
                <a:effectLst/>
                <a:latin typeface="新細明體" panose="02020500000000000000" pitchFamily="18" charset="-120"/>
                <a:ea typeface="新細明體" panose="02020500000000000000" pitchFamily="18" charset="-120"/>
              </a:rPr>
              <a:t>清華大學出版社</a:t>
            </a:r>
            <a:r>
              <a:rPr lang="zh-CN" altLang="en-US" dirty="0">
                <a:solidFill>
                  <a:srgbClr val="3A3A3A"/>
                </a:solidFill>
                <a:latin typeface="新細明體" panose="02020500000000000000" pitchFamily="18" charset="-120"/>
                <a:ea typeface="新細明體" panose="02020500000000000000" pitchFamily="18" charset="-120"/>
              </a:rPr>
              <a:t>。</a:t>
            </a:r>
            <a:endParaRPr lang="zh-HK" altLang="en-US" dirty="0">
              <a:latin typeface="新細明體" panose="02020500000000000000" pitchFamily="18" charset="-120"/>
              <a:ea typeface="新細明體" panose="02020500000000000000" pitchFamily="18" charset="-120"/>
            </a:endParaRPr>
          </a:p>
        </p:txBody>
      </p:sp>
      <p:pic>
        <p:nvPicPr>
          <p:cNvPr id="5" name="Content Placeholder 4" descr="A picture containing text, whiteboard&#10;&#10;Description automatically generated">
            <a:extLst>
              <a:ext uri="{FF2B5EF4-FFF2-40B4-BE49-F238E27FC236}">
                <a16:creationId xmlns:a16="http://schemas.microsoft.com/office/drawing/2014/main" id="{1A655809-F48C-4415-B885-5B8DBF60382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465997" y="365125"/>
            <a:ext cx="4454457" cy="6237108"/>
          </a:xfrm>
          <a:prstGeom prst="rect">
            <a:avLst/>
          </a:prstGeom>
        </p:spPr>
      </p:pic>
    </p:spTree>
    <p:extLst>
      <p:ext uri="{BB962C8B-B14F-4D97-AF65-F5344CB8AC3E}">
        <p14:creationId xmlns:p14="http://schemas.microsoft.com/office/powerpoint/2010/main" val="101265362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08C973-CCDB-A447-A52F-E30138DA25C8}"/>
              </a:ext>
            </a:extLst>
          </p:cNvPr>
          <p:cNvSpPr>
            <a:spLocks noGrp="1"/>
          </p:cNvSpPr>
          <p:nvPr>
            <p:ph type="title"/>
          </p:nvPr>
        </p:nvSpPr>
        <p:spPr>
          <a:xfrm>
            <a:off x="838200" y="660892"/>
            <a:ext cx="5476875" cy="1035781"/>
          </a:xfrm>
        </p:spPr>
        <p:txBody>
          <a:bodyPr anchor="ctr">
            <a:noAutofit/>
          </a:bodyPr>
          <a:lstStyle/>
          <a:p>
            <a:r>
              <a:rPr lang="ja-JP" altLang="en-US" sz="3600" dirty="0">
                <a:latin typeface="新細明體" panose="02020500000000000000" pitchFamily="18" charset="-120"/>
                <a:ea typeface="新細明體" panose="02020500000000000000" pitchFamily="18" charset="-120"/>
              </a:rPr>
              <a:t>具有自主行動能力的機器</a:t>
            </a:r>
            <a:endParaRPr lang="en-US" sz="3600" dirty="0">
              <a:latin typeface="新細明體" panose="02020500000000000000" pitchFamily="18" charset="-120"/>
              <a:ea typeface="新細明體" panose="02020500000000000000" pitchFamily="18" charset="-120"/>
            </a:endParaRPr>
          </a:p>
        </p:txBody>
      </p:sp>
      <p:sp>
        <p:nvSpPr>
          <p:cNvPr id="3" name="Content Placeholder 2">
            <a:extLst>
              <a:ext uri="{FF2B5EF4-FFF2-40B4-BE49-F238E27FC236}">
                <a16:creationId xmlns:a16="http://schemas.microsoft.com/office/drawing/2014/main" id="{DBB33C68-94D7-434D-921B-D90789D426EF}"/>
              </a:ext>
            </a:extLst>
          </p:cNvPr>
          <p:cNvSpPr>
            <a:spLocks noGrp="1"/>
          </p:cNvSpPr>
          <p:nvPr>
            <p:ph idx="1"/>
          </p:nvPr>
        </p:nvSpPr>
        <p:spPr>
          <a:xfrm>
            <a:off x="774862" y="2530822"/>
            <a:ext cx="4991629" cy="3677123"/>
          </a:xfrm>
        </p:spPr>
        <p:txBody>
          <a:bodyPr anchor="ctr">
            <a:noAutofit/>
          </a:bodyPr>
          <a:lstStyle/>
          <a:p>
            <a:pPr>
              <a:lnSpc>
                <a:spcPct val="120000"/>
              </a:lnSpc>
            </a:pPr>
            <a:r>
              <a:rPr lang="ja-JP" altLang="en-US" sz="2400" dirty="0">
                <a:latin typeface="新細明體" panose="02020500000000000000" pitchFamily="18" charset="-120"/>
                <a:ea typeface="新細明體" panose="02020500000000000000" pitchFamily="18" charset="-120"/>
              </a:rPr>
              <a:t>春秋時期</a:t>
            </a:r>
            <a:r>
              <a:rPr lang="zh-TW" altLang="en-US" sz="2400" dirty="0">
                <a:latin typeface="新細明體" panose="02020500000000000000" pitchFamily="18" charset="-120"/>
                <a:ea typeface="新細明體" panose="02020500000000000000" pitchFamily="18" charset="-120"/>
              </a:rPr>
              <a:t>：</a:t>
            </a:r>
            <a:r>
              <a:rPr lang="ja-JP" altLang="en-US" sz="2400" dirty="0">
                <a:latin typeface="新細明體" panose="02020500000000000000" pitchFamily="18" charset="-120"/>
                <a:ea typeface="新細明體" panose="02020500000000000000" pitchFamily="18" charset="-120"/>
              </a:rPr>
              <a:t>魯班</a:t>
            </a:r>
            <a:r>
              <a:rPr lang="zh-TW" altLang="en-US" sz="2400" dirty="0">
                <a:latin typeface="新細明體" panose="02020500000000000000" pitchFamily="18" charset="-120"/>
                <a:ea typeface="新細明體" panose="02020500000000000000" pitchFamily="18" charset="-120"/>
              </a:rPr>
              <a:t>，</a:t>
            </a:r>
            <a:r>
              <a:rPr lang="ja-JP" altLang="en-US" sz="2400" dirty="0">
                <a:latin typeface="新細明體" panose="02020500000000000000" pitchFamily="18" charset="-120"/>
                <a:ea typeface="新細明體" panose="02020500000000000000" pitchFamily="18" charset="-120"/>
              </a:rPr>
              <a:t>傳說他用木頭造出的</a:t>
            </a:r>
            <a:r>
              <a:rPr lang="ja-JP" altLang="en-US" sz="2400" dirty="0">
                <a:solidFill>
                  <a:srgbClr val="00B0F0"/>
                </a:solidFill>
                <a:latin typeface="新細明體" panose="02020500000000000000" pitchFamily="18" charset="-120"/>
                <a:ea typeface="新細明體" panose="02020500000000000000" pitchFamily="18" charset="-120"/>
              </a:rPr>
              <a:t>鳥</a:t>
            </a:r>
            <a:r>
              <a:rPr lang="ja-JP" altLang="en-US" sz="2400" dirty="0">
                <a:latin typeface="新細明體" panose="02020500000000000000" pitchFamily="18" charset="-120"/>
                <a:ea typeface="新細明體" panose="02020500000000000000" pitchFamily="18" charset="-120"/>
              </a:rPr>
              <a:t>可以在天上飛行三天三夜</a:t>
            </a:r>
            <a:endParaRPr lang="en-HK" altLang="ja-JP" sz="2400" dirty="0">
              <a:latin typeface="新細明體" panose="02020500000000000000" pitchFamily="18" charset="-120"/>
              <a:ea typeface="新細明體" panose="02020500000000000000" pitchFamily="18" charset="-120"/>
            </a:endParaRPr>
          </a:p>
          <a:p>
            <a:pPr>
              <a:lnSpc>
                <a:spcPct val="120000"/>
              </a:lnSpc>
            </a:pPr>
            <a:endParaRPr lang="en-HK" altLang="ja-JP" sz="2400" dirty="0">
              <a:latin typeface="新細明體" panose="02020500000000000000" pitchFamily="18" charset="-120"/>
              <a:ea typeface="新細明體" panose="02020500000000000000" pitchFamily="18" charset="-120"/>
            </a:endParaRPr>
          </a:p>
          <a:p>
            <a:pPr marL="0" indent="0">
              <a:lnSpc>
                <a:spcPct val="120000"/>
              </a:lnSpc>
              <a:buNone/>
            </a:pPr>
            <a:endParaRPr lang="en-US" altLang="ja-JP" sz="2400" dirty="0">
              <a:latin typeface="新細明體" panose="02020500000000000000" pitchFamily="18" charset="-120"/>
              <a:ea typeface="新細明體" panose="02020500000000000000" pitchFamily="18" charset="-120"/>
            </a:endParaRPr>
          </a:p>
          <a:p>
            <a:pPr>
              <a:lnSpc>
                <a:spcPct val="120000"/>
              </a:lnSpc>
            </a:pPr>
            <a:r>
              <a:rPr lang="ja-JP" altLang="en-US" sz="2400" dirty="0">
                <a:latin typeface="新細明體" panose="02020500000000000000" pitchFamily="18" charset="-120"/>
                <a:ea typeface="新細明體" panose="02020500000000000000" pitchFamily="18" charset="-120"/>
              </a:rPr>
              <a:t>漢代</a:t>
            </a:r>
            <a:r>
              <a:rPr lang="zh-TW" altLang="en-US" sz="2400" dirty="0">
                <a:latin typeface="新細明體" panose="02020500000000000000" pitchFamily="18" charset="-120"/>
                <a:ea typeface="新細明體" panose="02020500000000000000" pitchFamily="18" charset="-120"/>
              </a:rPr>
              <a:t>：</a:t>
            </a:r>
            <a:r>
              <a:rPr lang="ja-JP" altLang="en-US" sz="2400" dirty="0">
                <a:latin typeface="新細明體" panose="02020500000000000000" pitchFamily="18" charset="-120"/>
                <a:ea typeface="新細明體" panose="02020500000000000000" pitchFamily="18" charset="-120"/>
              </a:rPr>
              <a:t>張衡發明的</a:t>
            </a:r>
            <a:r>
              <a:rPr lang="ja-JP" altLang="en-US" sz="2400" dirty="0">
                <a:solidFill>
                  <a:srgbClr val="00B0F0"/>
                </a:solidFill>
                <a:latin typeface="新細明體" panose="02020500000000000000" pitchFamily="18" charset="-120"/>
                <a:ea typeface="新細明體" panose="02020500000000000000" pitchFamily="18" charset="-120"/>
              </a:rPr>
              <a:t>計里鼓車</a:t>
            </a:r>
            <a:r>
              <a:rPr lang="ja-JP" altLang="en-US" sz="2400" dirty="0">
                <a:latin typeface="新細明體" panose="02020500000000000000" pitchFamily="18" charset="-120"/>
                <a:ea typeface="新細明體" panose="02020500000000000000" pitchFamily="18" charset="-120"/>
              </a:rPr>
              <a:t>，每行一里，車上木人就擊鼓一下，每行十里就擊鐘一下</a:t>
            </a:r>
            <a:endParaRPr lang="en-HK" altLang="ja-JP" sz="2400" dirty="0">
              <a:latin typeface="新細明體" panose="02020500000000000000" pitchFamily="18" charset="-120"/>
              <a:ea typeface="新細明體" panose="02020500000000000000" pitchFamily="18" charset="-120"/>
            </a:endParaRPr>
          </a:p>
          <a:p>
            <a:pPr marL="0" indent="0">
              <a:lnSpc>
                <a:spcPct val="120000"/>
              </a:lnSpc>
              <a:buNone/>
            </a:pPr>
            <a:r>
              <a:rPr lang="ja-JP" altLang="en-US" sz="2400" dirty="0">
                <a:latin typeface="新細明體" panose="02020500000000000000" pitchFamily="18" charset="-120"/>
                <a:ea typeface="新細明體" panose="02020500000000000000" pitchFamily="18" charset="-120"/>
              </a:rPr>
              <a:t>
</a:t>
            </a:r>
            <a:endParaRPr lang="en-US" sz="2400" dirty="0">
              <a:latin typeface="新細明體" panose="02020500000000000000" pitchFamily="18" charset="-120"/>
              <a:ea typeface="新細明體" panose="02020500000000000000" pitchFamily="18" charset="-120"/>
            </a:endParaRPr>
          </a:p>
        </p:txBody>
      </p:sp>
      <p:pic>
        <p:nvPicPr>
          <p:cNvPr id="4" name="Picture 3">
            <a:extLst>
              <a:ext uri="{FF2B5EF4-FFF2-40B4-BE49-F238E27FC236}">
                <a16:creationId xmlns:a16="http://schemas.microsoft.com/office/drawing/2014/main" id="{EEC1A9F5-1623-8D46-BE6C-CE9330A893BB}"/>
              </a:ext>
            </a:extLst>
          </p:cNvPr>
          <p:cNvPicPr>
            <a:picLocks noChangeAspect="1"/>
          </p:cNvPicPr>
          <p:nvPr/>
        </p:nvPicPr>
        <p:blipFill rotWithShape="1">
          <a:blip r:embed="rId2"/>
          <a:srcRect t="4278" r="4" b="4388"/>
          <a:stretch/>
        </p:blipFill>
        <p:spPr>
          <a:xfrm>
            <a:off x="6788383" y="613148"/>
            <a:ext cx="4565417" cy="2679192"/>
          </a:xfrm>
          <a:prstGeom prst="rect">
            <a:avLst/>
          </a:prstGeom>
        </p:spPr>
      </p:pic>
      <p:pic>
        <p:nvPicPr>
          <p:cNvPr id="5" name="Picture 4">
            <a:extLst>
              <a:ext uri="{FF2B5EF4-FFF2-40B4-BE49-F238E27FC236}">
                <a16:creationId xmlns:a16="http://schemas.microsoft.com/office/drawing/2014/main" id="{CB880548-EC3C-2C44-9F3A-944A18EF4B58}"/>
              </a:ext>
            </a:extLst>
          </p:cNvPr>
          <p:cNvPicPr>
            <a:picLocks noChangeAspect="1"/>
          </p:cNvPicPr>
          <p:nvPr/>
        </p:nvPicPr>
        <p:blipFill rotWithShape="1">
          <a:blip r:embed="rId3"/>
          <a:srcRect t="15561" r="4" b="4"/>
          <a:stretch/>
        </p:blipFill>
        <p:spPr>
          <a:xfrm>
            <a:off x="6788383" y="3528753"/>
            <a:ext cx="4565417" cy="2679192"/>
          </a:xfrm>
          <a:prstGeom prst="rect">
            <a:avLst/>
          </a:prstGeom>
        </p:spPr>
      </p:pic>
    </p:spTree>
    <p:extLst>
      <p:ext uri="{BB962C8B-B14F-4D97-AF65-F5344CB8AC3E}">
        <p14:creationId xmlns:p14="http://schemas.microsoft.com/office/powerpoint/2010/main" val="170159421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C89052-213C-D946-ABC1-58A3676A1BA3}"/>
              </a:ext>
            </a:extLst>
          </p:cNvPr>
          <p:cNvSpPr>
            <a:spLocks noGrp="1"/>
          </p:cNvSpPr>
          <p:nvPr>
            <p:ph type="title"/>
          </p:nvPr>
        </p:nvSpPr>
        <p:spPr>
          <a:xfrm>
            <a:off x="761095" y="288777"/>
            <a:ext cx="5677150" cy="1169585"/>
          </a:xfrm>
        </p:spPr>
        <p:txBody>
          <a:bodyPr anchor="b">
            <a:normAutofit/>
          </a:bodyPr>
          <a:lstStyle/>
          <a:p>
            <a:r>
              <a:rPr lang="ja-JP" altLang="en-US" sz="3700" dirty="0">
                <a:latin typeface="PMingLiU" panose="02020500000000000000" pitchFamily="18" charset="-120"/>
                <a:ea typeface="PMingLiU" panose="02020500000000000000" pitchFamily="18" charset="-120"/>
              </a:rPr>
              <a:t>具有自主行動能力的機器</a:t>
            </a:r>
            <a:endParaRPr lang="en-US" sz="3700" dirty="0"/>
          </a:p>
        </p:txBody>
      </p:sp>
      <p:sp>
        <p:nvSpPr>
          <p:cNvPr id="3" name="Content Placeholder 2">
            <a:extLst>
              <a:ext uri="{FF2B5EF4-FFF2-40B4-BE49-F238E27FC236}">
                <a16:creationId xmlns:a16="http://schemas.microsoft.com/office/drawing/2014/main" id="{B9C6EA8A-0FE0-294D-AFB8-7C7BAFD7732C}"/>
              </a:ext>
            </a:extLst>
          </p:cNvPr>
          <p:cNvSpPr>
            <a:spLocks noGrp="1"/>
          </p:cNvSpPr>
          <p:nvPr>
            <p:ph idx="1"/>
          </p:nvPr>
        </p:nvSpPr>
        <p:spPr>
          <a:xfrm>
            <a:off x="950940" y="1918605"/>
            <a:ext cx="5297460" cy="4215495"/>
          </a:xfrm>
        </p:spPr>
        <p:txBody>
          <a:bodyPr anchor="ctr">
            <a:normAutofit/>
          </a:bodyPr>
          <a:lstStyle/>
          <a:p>
            <a:pPr>
              <a:lnSpc>
                <a:spcPct val="100000"/>
              </a:lnSpc>
            </a:pPr>
            <a:r>
              <a:rPr lang="ja-JP" altLang="en-US" sz="2400" dirty="0">
                <a:latin typeface="新細明體" panose="02020500000000000000" pitchFamily="18" charset="-120"/>
                <a:ea typeface="新細明體" panose="02020500000000000000" pitchFamily="18" charset="-120"/>
              </a:rPr>
              <a:t>最早有記錄的</a:t>
            </a:r>
            <a:r>
              <a:rPr lang="ja-JP" altLang="en-US" sz="2400" b="1" dirty="0">
                <a:latin typeface="新細明體" panose="02020500000000000000" pitchFamily="18" charset="-120"/>
                <a:ea typeface="新細明體" panose="02020500000000000000" pitchFamily="18" charset="-120"/>
              </a:rPr>
              <a:t>人形</a:t>
            </a:r>
            <a:r>
              <a:rPr lang="ja-JP" altLang="en-US" sz="2400" dirty="0">
                <a:latin typeface="新細明體" panose="02020500000000000000" pitchFamily="18" charset="-120"/>
                <a:ea typeface="新細明體" panose="02020500000000000000" pitchFamily="18" charset="-120"/>
              </a:rPr>
              <a:t>機械人</a:t>
            </a:r>
            <a:r>
              <a:rPr lang="en-US" altLang="ja-JP" sz="2400" dirty="0">
                <a:latin typeface="新細明體" panose="02020500000000000000" pitchFamily="18" charset="-120"/>
                <a:ea typeface="新細明體" panose="02020500000000000000" pitchFamily="18" charset="-120"/>
                <a:sym typeface="Wingdings" pitchFamily="2" charset="2"/>
              </a:rPr>
              <a:t></a:t>
            </a:r>
            <a:r>
              <a:rPr lang="ja-JP" altLang="en-US" sz="2400" dirty="0">
                <a:latin typeface="新細明體" panose="02020500000000000000" pitchFamily="18" charset="-120"/>
                <a:ea typeface="新細明體" panose="02020500000000000000" pitchFamily="18" charset="-120"/>
              </a:rPr>
              <a:t>意大利的李安納度</a:t>
            </a:r>
            <a:r>
              <a:rPr lang="en-US" altLang="ja-JP" sz="2400" dirty="0">
                <a:latin typeface="新細明體" panose="02020500000000000000" pitchFamily="18" charset="-120"/>
                <a:ea typeface="新細明體" panose="02020500000000000000" pitchFamily="18" charset="-120"/>
              </a:rPr>
              <a:t>·</a:t>
            </a:r>
            <a:r>
              <a:rPr lang="ja-JP" altLang="en-US" sz="2400" dirty="0">
                <a:latin typeface="新細明體" panose="02020500000000000000" pitchFamily="18" charset="-120"/>
                <a:ea typeface="新細明體" panose="02020500000000000000" pitchFamily="18" charset="-120"/>
              </a:rPr>
              <a:t>達文西 （</a:t>
            </a:r>
            <a:r>
              <a:rPr lang="en-HK" altLang="ja-JP" sz="2400" dirty="0">
                <a:latin typeface="新細明體" panose="02020500000000000000" pitchFamily="18" charset="-120"/>
                <a:ea typeface="新細明體" panose="02020500000000000000" pitchFamily="18" charset="-120"/>
              </a:rPr>
              <a:t>Leonardo da Vinci</a:t>
            </a:r>
            <a:r>
              <a:rPr lang="ja-JP" altLang="en-HK" sz="2400" dirty="0">
                <a:latin typeface="新細明體" panose="02020500000000000000" pitchFamily="18" charset="-120"/>
                <a:ea typeface="新細明體" panose="02020500000000000000" pitchFamily="18" charset="-120"/>
              </a:rPr>
              <a:t>）</a:t>
            </a:r>
            <a:r>
              <a:rPr lang="ja-JP" altLang="en-US" sz="2400" dirty="0">
                <a:latin typeface="新細明體" panose="02020500000000000000" pitchFamily="18" charset="-120"/>
                <a:ea typeface="新細明體" panose="02020500000000000000" pitchFamily="18" charset="-120"/>
              </a:rPr>
              <a:t>在 </a:t>
            </a:r>
            <a:r>
              <a:rPr lang="en-US" altLang="ja-JP" sz="2400" dirty="0">
                <a:latin typeface="新細明體" panose="02020500000000000000" pitchFamily="18" charset="-120"/>
                <a:ea typeface="新細明體" panose="02020500000000000000" pitchFamily="18" charset="-120"/>
              </a:rPr>
              <a:t>1495 </a:t>
            </a:r>
            <a:r>
              <a:rPr lang="ja-JP" altLang="en-US" sz="2400" dirty="0">
                <a:latin typeface="新細明體" panose="02020500000000000000" pitchFamily="18" charset="-120"/>
                <a:ea typeface="新細明體" panose="02020500000000000000" pitchFamily="18" charset="-120"/>
              </a:rPr>
              <a:t>年的一本筆記裡設計的一個</a:t>
            </a:r>
            <a:r>
              <a:rPr lang="ja-JP" altLang="en-US" sz="2400" dirty="0">
                <a:solidFill>
                  <a:srgbClr val="00B0F0"/>
                </a:solidFill>
                <a:latin typeface="新細明體" panose="02020500000000000000" pitchFamily="18" charset="-120"/>
                <a:ea typeface="新細明體" panose="02020500000000000000" pitchFamily="18" charset="-120"/>
              </a:rPr>
              <a:t>機械騎士</a:t>
            </a:r>
            <a:r>
              <a:rPr lang="ja-JP" altLang="en-US" sz="2400" dirty="0">
                <a:latin typeface="新細明體" panose="02020500000000000000" pitchFamily="18" charset="-120"/>
                <a:ea typeface="新細明體" panose="02020500000000000000" pitchFamily="18" charset="-120"/>
              </a:rPr>
              <a:t>，可以做到揮動手臂，搖頭等簡單動作</a:t>
            </a:r>
            <a:endParaRPr lang="en-US" altLang="ja-JP" sz="2400" dirty="0">
              <a:latin typeface="新細明體" panose="02020500000000000000" pitchFamily="18" charset="-120"/>
              <a:ea typeface="新細明體" panose="02020500000000000000" pitchFamily="18" charset="-120"/>
            </a:endParaRPr>
          </a:p>
          <a:p>
            <a:pPr>
              <a:lnSpc>
                <a:spcPct val="100000"/>
              </a:lnSpc>
            </a:pPr>
            <a:endParaRPr lang="en-HK" altLang="ja-JP" sz="2400" dirty="0">
              <a:latin typeface="新細明體" panose="02020500000000000000" pitchFamily="18" charset="-120"/>
              <a:ea typeface="新細明體" panose="02020500000000000000" pitchFamily="18" charset="-120"/>
            </a:endParaRPr>
          </a:p>
          <a:p>
            <a:pPr>
              <a:lnSpc>
                <a:spcPct val="100000"/>
              </a:lnSpc>
            </a:pPr>
            <a:r>
              <a:rPr lang="en-US" altLang="ja-JP" sz="2400" dirty="0">
                <a:latin typeface="新細明體" panose="02020500000000000000" pitchFamily="18" charset="-120"/>
                <a:ea typeface="新細明體" panose="02020500000000000000" pitchFamily="18" charset="-120"/>
              </a:rPr>
              <a:t>1737 </a:t>
            </a:r>
            <a:r>
              <a:rPr lang="ja-JP" altLang="en-US" sz="2400" dirty="0">
                <a:latin typeface="新細明體" panose="02020500000000000000" pitchFamily="18" charset="-120"/>
                <a:ea typeface="新細明體" panose="02020500000000000000" pitchFamily="18" charset="-120"/>
              </a:rPr>
              <a:t>年，法國發明家沃康松</a:t>
            </a:r>
            <a:r>
              <a:rPr lang="en-US" altLang="ja-JP" sz="2400" dirty="0">
                <a:latin typeface="新細明體" panose="02020500000000000000" pitchFamily="18" charset="-120"/>
                <a:ea typeface="新細明體" panose="02020500000000000000" pitchFamily="18" charset="-120"/>
              </a:rPr>
              <a:t>· </a:t>
            </a:r>
            <a:r>
              <a:rPr lang="ja-JP" altLang="en-US" sz="2400" dirty="0">
                <a:latin typeface="新細明體" panose="02020500000000000000" pitchFamily="18" charset="-120"/>
                <a:ea typeface="新細明體" panose="02020500000000000000" pitchFamily="18" charset="-120"/>
              </a:rPr>
              <a:t>德</a:t>
            </a:r>
            <a:r>
              <a:rPr lang="en-US" altLang="ja-JP" sz="2400" dirty="0">
                <a:latin typeface="新細明體" panose="02020500000000000000" pitchFamily="18" charset="-120"/>
                <a:ea typeface="新細明體" panose="02020500000000000000" pitchFamily="18" charset="-120"/>
              </a:rPr>
              <a:t>· </a:t>
            </a:r>
            <a:r>
              <a:rPr lang="ja-JP" altLang="en-US" sz="2400" dirty="0">
                <a:latin typeface="新細明體" panose="02020500000000000000" pitchFamily="18" charset="-120"/>
                <a:ea typeface="新細明體" panose="02020500000000000000" pitchFamily="18" charset="-120"/>
              </a:rPr>
              <a:t>沃坎遜（</a:t>
            </a:r>
            <a:r>
              <a:rPr lang="en-HK" altLang="ja-JP" sz="2400" dirty="0">
                <a:latin typeface="新細明體" panose="02020500000000000000" pitchFamily="18" charset="-120"/>
                <a:ea typeface="新細明體" panose="02020500000000000000" pitchFamily="18" charset="-120"/>
              </a:rPr>
              <a:t>Jacques de </a:t>
            </a:r>
            <a:r>
              <a:rPr lang="en-HK" altLang="ja-JP" sz="2400" dirty="0" err="1">
                <a:latin typeface="新細明體" panose="02020500000000000000" pitchFamily="18" charset="-120"/>
                <a:ea typeface="新細明體" panose="02020500000000000000" pitchFamily="18" charset="-120"/>
              </a:rPr>
              <a:t>Vaucanson</a:t>
            </a:r>
            <a:r>
              <a:rPr lang="ja-JP" altLang="en-HK" sz="2400" dirty="0">
                <a:latin typeface="新細明體" panose="02020500000000000000" pitchFamily="18" charset="-120"/>
                <a:ea typeface="新細明體" panose="02020500000000000000" pitchFamily="18" charset="-120"/>
              </a:rPr>
              <a:t>）</a:t>
            </a:r>
            <a:r>
              <a:rPr lang="ja-JP" altLang="en-US" sz="2400" dirty="0">
                <a:latin typeface="新細明體" panose="02020500000000000000" pitchFamily="18" charset="-120"/>
                <a:ea typeface="新細明體" panose="02020500000000000000" pitchFamily="18" charset="-120"/>
              </a:rPr>
              <a:t>發明了一系列懂得</a:t>
            </a:r>
            <a:r>
              <a:rPr lang="ja-JP" altLang="en-US" sz="2400" dirty="0">
                <a:solidFill>
                  <a:srgbClr val="00B0F0"/>
                </a:solidFill>
                <a:latin typeface="新細明體" panose="02020500000000000000" pitchFamily="18" charset="-120"/>
                <a:ea typeface="新細明體" panose="02020500000000000000" pitchFamily="18" charset="-120"/>
              </a:rPr>
              <a:t>演奏機器</a:t>
            </a:r>
            <a:r>
              <a:rPr lang="ja-JP" altLang="en-US" sz="2400" dirty="0">
                <a:latin typeface="新細明體" panose="02020500000000000000" pitchFamily="18" charset="-120"/>
                <a:ea typeface="新細明體" panose="02020500000000000000" pitchFamily="18" charset="-120"/>
              </a:rPr>
              <a:t>，可以吹笛子和打鼓</a:t>
            </a:r>
            <a:endParaRPr lang="en-US" sz="2400" dirty="0">
              <a:latin typeface="新細明體" panose="02020500000000000000" pitchFamily="18" charset="-120"/>
              <a:ea typeface="新細明體" panose="02020500000000000000" pitchFamily="18" charset="-120"/>
            </a:endParaRPr>
          </a:p>
        </p:txBody>
      </p:sp>
      <p:pic>
        <p:nvPicPr>
          <p:cNvPr id="4" name="Picture 3">
            <a:extLst>
              <a:ext uri="{FF2B5EF4-FFF2-40B4-BE49-F238E27FC236}">
                <a16:creationId xmlns:a16="http://schemas.microsoft.com/office/drawing/2014/main" id="{77341EB4-D530-7541-9FB0-AA0D797C04EB}"/>
              </a:ext>
            </a:extLst>
          </p:cNvPr>
          <p:cNvPicPr>
            <a:picLocks noChangeAspect="1"/>
          </p:cNvPicPr>
          <p:nvPr/>
        </p:nvPicPr>
        <p:blipFill>
          <a:blip r:embed="rId2"/>
          <a:stretch>
            <a:fillRect/>
          </a:stretch>
        </p:blipFill>
        <p:spPr>
          <a:xfrm>
            <a:off x="7850640" y="774285"/>
            <a:ext cx="2581173" cy="2581173"/>
          </a:xfrm>
          <a:prstGeom prst="rect">
            <a:avLst/>
          </a:prstGeom>
        </p:spPr>
      </p:pic>
      <p:pic>
        <p:nvPicPr>
          <p:cNvPr id="5" name="Picture 4">
            <a:extLst>
              <a:ext uri="{FF2B5EF4-FFF2-40B4-BE49-F238E27FC236}">
                <a16:creationId xmlns:a16="http://schemas.microsoft.com/office/drawing/2014/main" id="{0A022873-9B76-D64A-A919-4ADF3995B6B9}"/>
              </a:ext>
            </a:extLst>
          </p:cNvPr>
          <p:cNvPicPr>
            <a:picLocks noChangeAspect="1"/>
          </p:cNvPicPr>
          <p:nvPr/>
        </p:nvPicPr>
        <p:blipFill>
          <a:blip r:embed="rId3"/>
          <a:stretch>
            <a:fillRect/>
          </a:stretch>
        </p:blipFill>
        <p:spPr>
          <a:xfrm>
            <a:off x="6946666" y="3807277"/>
            <a:ext cx="4389120" cy="2414016"/>
          </a:xfrm>
          <a:prstGeom prst="rect">
            <a:avLst/>
          </a:prstGeom>
        </p:spPr>
      </p:pic>
    </p:spTree>
    <p:extLst>
      <p:ext uri="{BB962C8B-B14F-4D97-AF65-F5344CB8AC3E}">
        <p14:creationId xmlns:p14="http://schemas.microsoft.com/office/powerpoint/2010/main" val="286069564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C89052-213C-D946-ABC1-58A3676A1BA3}"/>
              </a:ext>
            </a:extLst>
          </p:cNvPr>
          <p:cNvSpPr>
            <a:spLocks noGrp="1"/>
          </p:cNvSpPr>
          <p:nvPr>
            <p:ph type="title"/>
          </p:nvPr>
        </p:nvSpPr>
        <p:spPr>
          <a:xfrm>
            <a:off x="724536" y="214153"/>
            <a:ext cx="5677150" cy="1169585"/>
          </a:xfrm>
        </p:spPr>
        <p:txBody>
          <a:bodyPr anchor="b">
            <a:normAutofit/>
          </a:bodyPr>
          <a:lstStyle/>
          <a:p>
            <a:r>
              <a:rPr lang="ja-JP" altLang="en-US" sz="3700" dirty="0">
                <a:latin typeface="PMingLiU" panose="02020500000000000000" pitchFamily="18" charset="-120"/>
                <a:ea typeface="PMingLiU" panose="02020500000000000000" pitchFamily="18" charset="-120"/>
              </a:rPr>
              <a:t>具有自主行動能力的機器</a:t>
            </a:r>
            <a:endParaRPr lang="en-US" sz="3700" dirty="0"/>
          </a:p>
        </p:txBody>
      </p:sp>
      <p:sp>
        <p:nvSpPr>
          <p:cNvPr id="3" name="Content Placeholder 2">
            <a:extLst>
              <a:ext uri="{FF2B5EF4-FFF2-40B4-BE49-F238E27FC236}">
                <a16:creationId xmlns:a16="http://schemas.microsoft.com/office/drawing/2014/main" id="{B9C6EA8A-0FE0-294D-AFB8-7C7BAFD7732C}"/>
              </a:ext>
            </a:extLst>
          </p:cNvPr>
          <p:cNvSpPr>
            <a:spLocks noGrp="1"/>
          </p:cNvSpPr>
          <p:nvPr>
            <p:ph idx="1"/>
          </p:nvPr>
        </p:nvSpPr>
        <p:spPr>
          <a:xfrm>
            <a:off x="798540" y="1540327"/>
            <a:ext cx="5297460" cy="3777345"/>
          </a:xfrm>
        </p:spPr>
        <p:txBody>
          <a:bodyPr anchor="ctr">
            <a:normAutofit/>
          </a:bodyPr>
          <a:lstStyle/>
          <a:p>
            <a:r>
              <a:rPr lang="ja-JP" altLang="en-US" sz="2400" dirty="0">
                <a:latin typeface="新細明體" panose="02020500000000000000" pitchFamily="18" charset="-120"/>
                <a:ea typeface="新細明體" panose="02020500000000000000" pitchFamily="18" charset="-120"/>
              </a:rPr>
              <a:t>日本，巧匠田中久重（</a:t>
            </a:r>
            <a:r>
              <a:rPr lang="en-HK" altLang="ja-JP" sz="2400" dirty="0">
                <a:latin typeface="新細明體" panose="02020500000000000000" pitchFamily="18" charset="-120"/>
                <a:ea typeface="新細明體" panose="02020500000000000000" pitchFamily="18" charset="-120"/>
              </a:rPr>
              <a:t>Hisashige Tanaka</a:t>
            </a:r>
            <a:r>
              <a:rPr lang="ja-JP" altLang="en-HK" sz="2400" dirty="0">
                <a:latin typeface="新細明體" panose="02020500000000000000" pitchFamily="18" charset="-120"/>
                <a:ea typeface="新細明體" panose="02020500000000000000" pitchFamily="18" charset="-120"/>
              </a:rPr>
              <a:t>）</a:t>
            </a:r>
            <a:r>
              <a:rPr lang="ja-JP" altLang="en-US" sz="2400" dirty="0">
                <a:latin typeface="新細明體" panose="02020500000000000000" pitchFamily="18" charset="-120"/>
                <a:ea typeface="新細明體" panose="02020500000000000000" pitchFamily="18" charset="-120"/>
              </a:rPr>
              <a:t>也在 </a:t>
            </a:r>
            <a:r>
              <a:rPr lang="en-US" altLang="ja-JP" sz="2400" dirty="0">
                <a:latin typeface="新細明體" panose="02020500000000000000" pitchFamily="18" charset="-120"/>
                <a:ea typeface="新細明體" panose="02020500000000000000" pitchFamily="18" charset="-120"/>
              </a:rPr>
              <a:t>18 </a:t>
            </a:r>
            <a:r>
              <a:rPr lang="ja-JP" altLang="en-US" sz="2400" dirty="0">
                <a:latin typeface="新細明體" panose="02020500000000000000" pitchFamily="18" charset="-120"/>
                <a:ea typeface="新細明體" panose="02020500000000000000" pitchFamily="18" charset="-120"/>
              </a:rPr>
              <a:t>紀末發明了一系列</a:t>
            </a:r>
            <a:r>
              <a:rPr lang="ja-JP" altLang="en-US" sz="2400" dirty="0">
                <a:solidFill>
                  <a:srgbClr val="00B0F0"/>
                </a:solidFill>
                <a:latin typeface="新細明體" panose="02020500000000000000" pitchFamily="18" charset="-120"/>
                <a:ea typeface="新細明體" panose="02020500000000000000" pitchFamily="18" charset="-120"/>
              </a:rPr>
              <a:t>非常複雜的玩偶</a:t>
            </a:r>
            <a:r>
              <a:rPr lang="ja-JP" altLang="en-US" sz="2400" dirty="0">
                <a:latin typeface="新細明體" panose="02020500000000000000" pitchFamily="18" charset="-120"/>
                <a:ea typeface="新細明體" panose="02020500000000000000" pitchFamily="18" charset="-120"/>
              </a:rPr>
              <a:t>，可以奉茶、寫字</a:t>
            </a:r>
            <a:endParaRPr lang="en-HK" altLang="ja-JP" sz="2400" dirty="0">
              <a:latin typeface="新細明體" panose="02020500000000000000" pitchFamily="18" charset="-120"/>
              <a:ea typeface="新細明體" panose="02020500000000000000" pitchFamily="18" charset="-120"/>
            </a:endParaRPr>
          </a:p>
          <a:p>
            <a:pPr marL="0" indent="0">
              <a:buNone/>
            </a:pPr>
            <a:endParaRPr lang="en-HK" altLang="ja-JP" sz="2400" dirty="0">
              <a:latin typeface="新細明體" panose="02020500000000000000" pitchFamily="18" charset="-120"/>
              <a:ea typeface="新細明體" panose="02020500000000000000" pitchFamily="18" charset="-120"/>
            </a:endParaRPr>
          </a:p>
          <a:p>
            <a:r>
              <a:rPr lang="ja-JP" altLang="en-US" sz="2400" dirty="0">
                <a:latin typeface="新細明體" panose="02020500000000000000" pitchFamily="18" charset="-120"/>
                <a:ea typeface="新細明體" panose="02020500000000000000" pitchFamily="18" charset="-120"/>
              </a:rPr>
              <a:t>因為技術發展水平的限制，很多嘗試都</a:t>
            </a:r>
            <a:r>
              <a:rPr lang="ja-JP" altLang="en-US" sz="2400" dirty="0">
                <a:solidFill>
                  <a:srgbClr val="00B0F0"/>
                </a:solidFill>
                <a:latin typeface="新細明體" panose="02020500000000000000" pitchFamily="18" charset="-120"/>
                <a:ea typeface="新細明體" panose="02020500000000000000" pitchFamily="18" charset="-120"/>
              </a:rPr>
              <a:t>失敗</a:t>
            </a:r>
            <a:r>
              <a:rPr lang="ja-JP" altLang="en-US" sz="2400" dirty="0">
                <a:latin typeface="新細明體" panose="02020500000000000000" pitchFamily="18" charset="-120"/>
                <a:ea typeface="新細明體" panose="02020500000000000000" pitchFamily="18" charset="-120"/>
              </a:rPr>
              <a:t>了，直到 </a:t>
            </a:r>
            <a:r>
              <a:rPr lang="en-US" altLang="ja-JP" sz="2400" dirty="0">
                <a:latin typeface="新細明體" panose="02020500000000000000" pitchFamily="18" charset="-120"/>
                <a:ea typeface="新細明體" panose="02020500000000000000" pitchFamily="18" charset="-120"/>
              </a:rPr>
              <a:t>20 </a:t>
            </a:r>
            <a:r>
              <a:rPr lang="ja-JP" altLang="en-US" sz="2400" dirty="0">
                <a:latin typeface="新細明體" panose="02020500000000000000" pitchFamily="18" charset="-120"/>
                <a:ea typeface="新細明體" panose="02020500000000000000" pitchFamily="18" charset="-120"/>
              </a:rPr>
              <a:t>世紀之後，這一夢想才成為現實</a:t>
            </a:r>
            <a:endParaRPr lang="en-US" altLang="zh-HK" sz="2400" dirty="0">
              <a:latin typeface="新細明體" panose="02020500000000000000" pitchFamily="18" charset="-120"/>
              <a:ea typeface="新細明體" panose="02020500000000000000" pitchFamily="18" charset="-120"/>
            </a:endParaRPr>
          </a:p>
        </p:txBody>
      </p:sp>
      <p:pic>
        <p:nvPicPr>
          <p:cNvPr id="9" name="Picture 3">
            <a:extLst>
              <a:ext uri="{FF2B5EF4-FFF2-40B4-BE49-F238E27FC236}">
                <a16:creationId xmlns:a16="http://schemas.microsoft.com/office/drawing/2014/main" id="{9F989F23-797B-416D-9EF9-A8C7C7DB34D5}"/>
              </a:ext>
            </a:extLst>
          </p:cNvPr>
          <p:cNvPicPr>
            <a:picLocks noChangeAspect="1"/>
          </p:cNvPicPr>
          <p:nvPr/>
        </p:nvPicPr>
        <p:blipFill rotWithShape="1">
          <a:blip r:embed="rId2"/>
          <a:srcRect r="2" b="-4"/>
          <a:stretch/>
        </p:blipFill>
        <p:spPr>
          <a:xfrm>
            <a:off x="6538366" y="1383738"/>
            <a:ext cx="4929098" cy="4756870"/>
          </a:xfrm>
          <a:prstGeom prst="rect">
            <a:avLst/>
          </a:prstGeom>
        </p:spPr>
      </p:pic>
    </p:spTree>
    <p:extLst>
      <p:ext uri="{BB962C8B-B14F-4D97-AF65-F5344CB8AC3E}">
        <p14:creationId xmlns:p14="http://schemas.microsoft.com/office/powerpoint/2010/main" val="230817450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079CDD-C6E5-EF4E-9B50-9A035DDB0834}"/>
              </a:ext>
            </a:extLst>
          </p:cNvPr>
          <p:cNvSpPr>
            <a:spLocks noGrp="1"/>
          </p:cNvSpPr>
          <p:nvPr>
            <p:ph type="title"/>
          </p:nvPr>
        </p:nvSpPr>
        <p:spPr/>
        <p:txBody>
          <a:bodyPr/>
          <a:lstStyle/>
          <a:p>
            <a:r>
              <a:rPr lang="zh-TW" altLang="en-US" dirty="0">
                <a:latin typeface="新細明體" panose="02020500000000000000" pitchFamily="18" charset="-120"/>
                <a:ea typeface="新細明體" panose="02020500000000000000" pitchFamily="18" charset="-120"/>
              </a:rPr>
              <a:t>現代機械人發展史</a:t>
            </a:r>
            <a:endParaRPr lang="en-US" dirty="0">
              <a:latin typeface="新細明體" panose="02020500000000000000" pitchFamily="18" charset="-120"/>
              <a:ea typeface="新細明體" panose="02020500000000000000" pitchFamily="18" charset="-120"/>
            </a:endParaRPr>
          </a:p>
        </p:txBody>
      </p:sp>
      <p:sp>
        <p:nvSpPr>
          <p:cNvPr id="3" name="Content Placeholder 2">
            <a:extLst>
              <a:ext uri="{FF2B5EF4-FFF2-40B4-BE49-F238E27FC236}">
                <a16:creationId xmlns:a16="http://schemas.microsoft.com/office/drawing/2014/main" id="{08B72638-6AEA-064D-9264-435962BC6A7E}"/>
              </a:ext>
            </a:extLst>
          </p:cNvPr>
          <p:cNvSpPr>
            <a:spLocks noGrp="1"/>
          </p:cNvSpPr>
          <p:nvPr>
            <p:ph idx="1"/>
          </p:nvPr>
        </p:nvSpPr>
        <p:spPr>
          <a:xfrm>
            <a:off x="838200" y="1825625"/>
            <a:ext cx="10515600" cy="4765186"/>
          </a:xfrm>
        </p:spPr>
        <p:txBody>
          <a:bodyPr>
            <a:normAutofit/>
          </a:bodyPr>
          <a:lstStyle/>
          <a:p>
            <a:r>
              <a:rPr lang="ja-JP" altLang="en-US" dirty="0">
                <a:latin typeface="新細明體" panose="02020500000000000000" pitchFamily="18" charset="-120"/>
                <a:ea typeface="新細明體" panose="02020500000000000000" pitchFamily="18" charset="-120"/>
              </a:rPr>
              <a:t>經過近一百年的發展，機械人經歷了</a:t>
            </a:r>
            <a:r>
              <a:rPr lang="ja-JP" altLang="en-US" dirty="0">
                <a:solidFill>
                  <a:srgbClr val="00B0F0"/>
                </a:solidFill>
                <a:latin typeface="新細明體" panose="02020500000000000000" pitchFamily="18" charset="-120"/>
                <a:ea typeface="新細明體" panose="02020500000000000000" pitchFamily="18" charset="-120"/>
              </a:rPr>
              <a:t>模仿</a:t>
            </a:r>
            <a:r>
              <a:rPr lang="ja-JP" altLang="en-US" dirty="0">
                <a:latin typeface="新細明體" panose="02020500000000000000" pitchFamily="18" charset="-120"/>
                <a:ea typeface="新細明體" panose="02020500000000000000" pitchFamily="18" charset="-120"/>
              </a:rPr>
              <a:t>、</a:t>
            </a:r>
            <a:r>
              <a:rPr lang="ja-JP" altLang="en-US" dirty="0">
                <a:solidFill>
                  <a:srgbClr val="00B0F0"/>
                </a:solidFill>
                <a:latin typeface="新細明體" panose="02020500000000000000" pitchFamily="18" charset="-120"/>
                <a:ea typeface="新細明體" panose="02020500000000000000" pitchFamily="18" charset="-120"/>
              </a:rPr>
              <a:t>感知</a:t>
            </a:r>
            <a:r>
              <a:rPr lang="ja-JP" altLang="en-US" dirty="0">
                <a:latin typeface="新細明體" panose="02020500000000000000" pitchFamily="18" charset="-120"/>
                <a:ea typeface="新細明體" panose="02020500000000000000" pitchFamily="18" charset="-120"/>
              </a:rPr>
              <a:t>和</a:t>
            </a:r>
            <a:r>
              <a:rPr lang="ja-JP" altLang="en-US" dirty="0">
                <a:solidFill>
                  <a:srgbClr val="00B0F0"/>
                </a:solidFill>
                <a:latin typeface="新細明體" panose="02020500000000000000" pitchFamily="18" charset="-120"/>
                <a:ea typeface="新細明體" panose="02020500000000000000" pitchFamily="18" charset="-120"/>
              </a:rPr>
              <a:t>智能</a:t>
            </a:r>
            <a:r>
              <a:rPr lang="ja-JP" altLang="en-US" dirty="0">
                <a:latin typeface="新細明體" panose="02020500000000000000" pitchFamily="18" charset="-120"/>
                <a:ea typeface="新細明體" panose="02020500000000000000" pitchFamily="18" charset="-120"/>
              </a:rPr>
              <a:t>三個階段，現在已經成為人類的重要合作夥伴，在</a:t>
            </a:r>
            <a:r>
              <a:rPr lang="ja-JP" altLang="en-US" dirty="0">
                <a:solidFill>
                  <a:schemeClr val="accent1"/>
                </a:solidFill>
                <a:latin typeface="新細明體" panose="02020500000000000000" pitchFamily="18" charset="-120"/>
                <a:ea typeface="新細明體" panose="02020500000000000000" pitchFamily="18" charset="-120"/>
              </a:rPr>
              <a:t>工業生產、自然探索、搶險救援、教育娛樂</a:t>
            </a:r>
            <a:r>
              <a:rPr lang="ja-JP" altLang="en-US" dirty="0">
                <a:latin typeface="新細明體" panose="02020500000000000000" pitchFamily="18" charset="-120"/>
                <a:ea typeface="新細明體" panose="02020500000000000000" pitchFamily="18" charset="-120"/>
              </a:rPr>
              <a:t>等各個方面扮演著重要的角色 </a:t>
            </a:r>
            <a:endParaRPr lang="en-US" dirty="0">
              <a:latin typeface="新細明體" panose="02020500000000000000" pitchFamily="18" charset="-120"/>
              <a:ea typeface="新細明體" panose="02020500000000000000" pitchFamily="18" charset="-120"/>
            </a:endParaRPr>
          </a:p>
        </p:txBody>
      </p:sp>
      <p:pic>
        <p:nvPicPr>
          <p:cNvPr id="5" name="Picture 4">
            <a:extLst>
              <a:ext uri="{FF2B5EF4-FFF2-40B4-BE49-F238E27FC236}">
                <a16:creationId xmlns:a16="http://schemas.microsoft.com/office/drawing/2014/main" id="{D4C8C7A4-78D9-AC43-9FFE-D708898F3853}"/>
              </a:ext>
            </a:extLst>
          </p:cNvPr>
          <p:cNvPicPr>
            <a:picLocks noChangeAspect="1"/>
          </p:cNvPicPr>
          <p:nvPr/>
        </p:nvPicPr>
        <p:blipFill rotWithShape="1">
          <a:blip r:embed="rId2"/>
          <a:srcRect t="3903"/>
          <a:stretch/>
        </p:blipFill>
        <p:spPr>
          <a:xfrm>
            <a:off x="838200" y="3481754"/>
            <a:ext cx="5156200" cy="3109057"/>
          </a:xfrm>
          <a:prstGeom prst="rect">
            <a:avLst/>
          </a:prstGeom>
        </p:spPr>
      </p:pic>
      <p:sp>
        <p:nvSpPr>
          <p:cNvPr id="8" name="TextBox 7">
            <a:extLst>
              <a:ext uri="{FF2B5EF4-FFF2-40B4-BE49-F238E27FC236}">
                <a16:creationId xmlns:a16="http://schemas.microsoft.com/office/drawing/2014/main" id="{9C9084FC-0CC9-9847-B0E3-AE2A1715A477}"/>
              </a:ext>
            </a:extLst>
          </p:cNvPr>
          <p:cNvSpPr txBox="1"/>
          <p:nvPr/>
        </p:nvSpPr>
        <p:spPr>
          <a:xfrm>
            <a:off x="6096000" y="3481754"/>
            <a:ext cx="5666509" cy="2585323"/>
          </a:xfrm>
          <a:prstGeom prst="rect">
            <a:avLst/>
          </a:prstGeom>
          <a:noFill/>
        </p:spPr>
        <p:txBody>
          <a:bodyPr wrap="square" rtlCol="0">
            <a:spAutoFit/>
          </a:bodyPr>
          <a:lstStyle/>
          <a:p>
            <a:pPr marL="342900" indent="-342900">
              <a:buAutoNum type="alphaLcParenBoth"/>
            </a:pPr>
            <a:r>
              <a:rPr lang="en-HK" dirty="0">
                <a:solidFill>
                  <a:schemeClr val="accent1"/>
                </a:solidFill>
                <a:latin typeface="新細明體" panose="02020500000000000000" pitchFamily="18" charset="-120"/>
                <a:ea typeface="新細明體" panose="02020500000000000000" pitchFamily="18" charset="-120"/>
              </a:rPr>
              <a:t>Nao </a:t>
            </a:r>
            <a:r>
              <a:rPr lang="ja-JP" altLang="en-US" dirty="0">
                <a:solidFill>
                  <a:schemeClr val="accent1"/>
                </a:solidFill>
                <a:latin typeface="新細明體" panose="02020500000000000000" pitchFamily="18" charset="-120"/>
                <a:ea typeface="新細明體" panose="02020500000000000000" pitchFamily="18" charset="-120"/>
              </a:rPr>
              <a:t>人形機械人</a:t>
            </a:r>
            <a:r>
              <a:rPr lang="zh-CN" altLang="en-US" dirty="0">
                <a:latin typeface="新細明體" panose="02020500000000000000" pitchFamily="18" charset="-120"/>
                <a:ea typeface="新細明體" panose="02020500000000000000" pitchFamily="18" charset="-120"/>
              </a:rPr>
              <a:t>：</a:t>
            </a:r>
            <a:r>
              <a:rPr lang="ja-JP" altLang="en-US" dirty="0">
                <a:latin typeface="新細明體" panose="02020500000000000000" pitchFamily="18" charset="-120"/>
                <a:ea typeface="新細明體" panose="02020500000000000000" pitchFamily="18" charset="-120"/>
              </a:rPr>
              <a:t>有四肢，可靈活運動，具有語言、視覺和觸覺感知能力，具有基礎對話能力，可用於服務、教育行業</a:t>
            </a:r>
            <a:endParaRPr lang="en-US" altLang="ja-JP" dirty="0">
              <a:latin typeface="新細明體" panose="02020500000000000000" pitchFamily="18" charset="-120"/>
              <a:ea typeface="新細明體" panose="02020500000000000000" pitchFamily="18" charset="-120"/>
            </a:endParaRPr>
          </a:p>
          <a:p>
            <a:pPr marL="342900" indent="-342900">
              <a:buAutoNum type="alphaLcParenBoth"/>
            </a:pPr>
            <a:r>
              <a:rPr lang="ja-JP" altLang="en-US" dirty="0">
                <a:solidFill>
                  <a:schemeClr val="accent1"/>
                </a:solidFill>
                <a:latin typeface="新細明體" panose="02020500000000000000" pitchFamily="18" charset="-120"/>
                <a:ea typeface="新細明體" panose="02020500000000000000" pitchFamily="18" charset="-120"/>
              </a:rPr>
              <a:t>樂高機械人</a:t>
            </a:r>
            <a:r>
              <a:rPr lang="zh-CN" altLang="en-US" dirty="0">
                <a:latin typeface="新細明體" panose="02020500000000000000" pitchFamily="18" charset="-120"/>
                <a:ea typeface="新細明體" panose="02020500000000000000" pitchFamily="18" charset="-120"/>
              </a:rPr>
              <a:t>：具</a:t>
            </a:r>
            <a:r>
              <a:rPr lang="ja-JP" altLang="en-US" dirty="0">
                <a:latin typeface="新細明體" panose="02020500000000000000" pitchFamily="18" charset="-120"/>
                <a:ea typeface="新細明體" panose="02020500000000000000" pitchFamily="18" charset="-120"/>
              </a:rPr>
              <a:t>有可編程能力，多用於教育領域</a:t>
            </a:r>
            <a:endParaRPr lang="en-HK" altLang="ja-JP" dirty="0">
              <a:latin typeface="新細明體" panose="02020500000000000000" pitchFamily="18" charset="-120"/>
              <a:ea typeface="新細明體" panose="02020500000000000000" pitchFamily="18" charset="-120"/>
            </a:endParaRPr>
          </a:p>
          <a:p>
            <a:pPr marL="342900" indent="-342900">
              <a:buAutoNum type="alphaLcParenBoth"/>
            </a:pPr>
            <a:r>
              <a:rPr lang="ja-JP" altLang="en-US" dirty="0">
                <a:solidFill>
                  <a:schemeClr val="accent1"/>
                </a:solidFill>
                <a:latin typeface="新細明體" panose="02020500000000000000" pitchFamily="18" charset="-120"/>
                <a:ea typeface="新細明體" panose="02020500000000000000" pitchFamily="18" charset="-120"/>
              </a:rPr>
              <a:t>消防機械人</a:t>
            </a:r>
            <a:r>
              <a:rPr lang="zh-CN" altLang="en-US" dirty="0">
                <a:latin typeface="新細明體" panose="02020500000000000000" pitchFamily="18" charset="-120"/>
                <a:ea typeface="新細明體" panose="02020500000000000000" pitchFamily="18" charset="-120"/>
              </a:rPr>
              <a:t>：</a:t>
            </a:r>
            <a:r>
              <a:rPr lang="ja-JP" altLang="en-US" dirty="0">
                <a:latin typeface="新細明體" panose="02020500000000000000" pitchFamily="18" charset="-120"/>
                <a:ea typeface="新細明體" panose="02020500000000000000" pitchFamily="18" charset="-120"/>
              </a:rPr>
              <a:t>可用於自動尋找火源並進行撲滅</a:t>
            </a:r>
            <a:endParaRPr lang="en-HK" altLang="ja-JP" dirty="0">
              <a:latin typeface="新細明體" panose="02020500000000000000" pitchFamily="18" charset="-120"/>
              <a:ea typeface="新細明體" panose="02020500000000000000" pitchFamily="18" charset="-120"/>
            </a:endParaRPr>
          </a:p>
          <a:p>
            <a:pPr marL="342900" indent="-342900">
              <a:buAutoNum type="alphaLcParenBoth"/>
            </a:pPr>
            <a:r>
              <a:rPr lang="ja-JP" altLang="en-US" dirty="0">
                <a:solidFill>
                  <a:schemeClr val="accent1"/>
                </a:solidFill>
                <a:latin typeface="新細明體" panose="02020500000000000000" pitchFamily="18" charset="-120"/>
                <a:ea typeface="新細明體" panose="02020500000000000000" pitchFamily="18" charset="-120"/>
              </a:rPr>
              <a:t>火星登陸車</a:t>
            </a:r>
            <a:r>
              <a:rPr lang="zh-CN" altLang="en-US" dirty="0">
                <a:latin typeface="新細明體" panose="02020500000000000000" pitchFamily="18" charset="-120"/>
                <a:ea typeface="新細明體" panose="02020500000000000000" pitchFamily="18" charset="-120"/>
              </a:rPr>
              <a:t>：</a:t>
            </a:r>
            <a:r>
              <a:rPr lang="ja-JP" altLang="en-US" dirty="0">
                <a:latin typeface="新細明體" panose="02020500000000000000" pitchFamily="18" charset="-120"/>
                <a:ea typeface="新細明體" panose="02020500000000000000" pitchFamily="18" charset="-120"/>
              </a:rPr>
              <a:t>具有一定自主行動能力，可進行火星地表探索</a:t>
            </a:r>
            <a:endParaRPr lang="en-HK" altLang="ja-JP" dirty="0">
              <a:latin typeface="新細明體" panose="02020500000000000000" pitchFamily="18" charset="-120"/>
              <a:ea typeface="新細明體" panose="02020500000000000000" pitchFamily="18" charset="-120"/>
            </a:endParaRPr>
          </a:p>
          <a:p>
            <a:pPr marL="342900" indent="-342900">
              <a:buAutoNum type="alphaLcParenBoth"/>
            </a:pPr>
            <a:r>
              <a:rPr lang="ja-JP" altLang="en-US" dirty="0">
                <a:solidFill>
                  <a:schemeClr val="accent1"/>
                </a:solidFill>
                <a:latin typeface="新細明體" panose="02020500000000000000" pitchFamily="18" charset="-120"/>
                <a:ea typeface="新細明體" panose="02020500000000000000" pitchFamily="18" charset="-120"/>
              </a:rPr>
              <a:t>披薩製作機械人</a:t>
            </a:r>
            <a:r>
              <a:rPr lang="zh-CN" altLang="en-US" dirty="0">
                <a:latin typeface="新細明體" panose="02020500000000000000" pitchFamily="18" charset="-120"/>
                <a:ea typeface="新細明體" panose="02020500000000000000" pitchFamily="18" charset="-120"/>
              </a:rPr>
              <a:t>：</a:t>
            </a:r>
            <a:r>
              <a:rPr lang="ja-JP" altLang="en-US" dirty="0">
                <a:latin typeface="新細明體" panose="02020500000000000000" pitchFamily="18" charset="-120"/>
                <a:ea typeface="新細明體" panose="02020500000000000000" pitchFamily="18" charset="-120"/>
              </a:rPr>
              <a:t>可模仿人做披薩</a:t>
            </a:r>
            <a:endParaRPr lang="en-US" altLang="ja-JP" dirty="0">
              <a:latin typeface="新細明體" panose="02020500000000000000" pitchFamily="18" charset="-120"/>
              <a:ea typeface="新細明體" panose="02020500000000000000" pitchFamily="18" charset="-120"/>
            </a:endParaRPr>
          </a:p>
          <a:p>
            <a:pPr marL="342900" indent="-342900">
              <a:buAutoNum type="alphaLcParenBoth"/>
            </a:pPr>
            <a:r>
              <a:rPr lang="ja-JP" altLang="en-US" dirty="0">
                <a:solidFill>
                  <a:schemeClr val="accent1"/>
                </a:solidFill>
                <a:latin typeface="新細明體" panose="02020500000000000000" pitchFamily="18" charset="-120"/>
                <a:ea typeface="新細明體" panose="02020500000000000000" pitchFamily="18" charset="-120"/>
              </a:rPr>
              <a:t>自動駕駛汽車</a:t>
            </a:r>
            <a:r>
              <a:rPr lang="zh-CN" altLang="en-US" dirty="0">
                <a:latin typeface="新細明體" panose="02020500000000000000" pitchFamily="18" charset="-120"/>
                <a:ea typeface="新細明體" panose="02020500000000000000" pitchFamily="18" charset="-120"/>
              </a:rPr>
              <a:t>：</a:t>
            </a:r>
            <a:r>
              <a:rPr lang="ja-JP" altLang="en-US" dirty="0">
                <a:latin typeface="新細明體" panose="02020500000000000000" pitchFamily="18" charset="-120"/>
                <a:ea typeface="新細明體" panose="02020500000000000000" pitchFamily="18" charset="-120"/>
              </a:rPr>
              <a:t> 不需要司機的自動駕駛機械人</a:t>
            </a:r>
            <a:endParaRPr lang="en-US" dirty="0">
              <a:latin typeface="新細明體" panose="02020500000000000000" pitchFamily="18" charset="-120"/>
              <a:ea typeface="新細明體" panose="02020500000000000000" pitchFamily="18" charset="-120"/>
            </a:endParaRPr>
          </a:p>
        </p:txBody>
      </p:sp>
    </p:spTree>
    <p:extLst>
      <p:ext uri="{BB962C8B-B14F-4D97-AF65-F5344CB8AC3E}">
        <p14:creationId xmlns:p14="http://schemas.microsoft.com/office/powerpoint/2010/main" val="12841843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9C2EF-530A-3040-B76B-4C6CFD477B76}"/>
              </a:ext>
            </a:extLst>
          </p:cNvPr>
          <p:cNvSpPr>
            <a:spLocks noGrp="1"/>
          </p:cNvSpPr>
          <p:nvPr>
            <p:ph type="title"/>
          </p:nvPr>
        </p:nvSpPr>
        <p:spPr>
          <a:xfrm>
            <a:off x="5297762" y="329184"/>
            <a:ext cx="6251110" cy="1783080"/>
          </a:xfrm>
        </p:spPr>
        <p:txBody>
          <a:bodyPr anchor="b">
            <a:normAutofit/>
          </a:bodyPr>
          <a:lstStyle/>
          <a:p>
            <a:r>
              <a:rPr lang="zh-TW" altLang="en-US" sz="5400" dirty="0">
                <a:latin typeface="新細明體" panose="02020500000000000000" pitchFamily="18" charset="-120"/>
                <a:ea typeface="新細明體" panose="02020500000000000000" pitchFamily="18" charset="-120"/>
              </a:rPr>
              <a:t>現代機械人發展史</a:t>
            </a:r>
            <a:endParaRPr lang="en-US" sz="5400" dirty="0">
              <a:latin typeface="新細明體" panose="02020500000000000000" pitchFamily="18" charset="-120"/>
              <a:ea typeface="新細明體" panose="02020500000000000000" pitchFamily="18" charset="-120"/>
            </a:endParaRPr>
          </a:p>
        </p:txBody>
      </p:sp>
      <p:pic>
        <p:nvPicPr>
          <p:cNvPr id="5" name="Picture 4">
            <a:extLst>
              <a:ext uri="{FF2B5EF4-FFF2-40B4-BE49-F238E27FC236}">
                <a16:creationId xmlns:a16="http://schemas.microsoft.com/office/drawing/2014/main" id="{060E1042-4A43-3248-9890-2C5C007411DB}"/>
              </a:ext>
            </a:extLst>
          </p:cNvPr>
          <p:cNvPicPr>
            <a:picLocks noChangeAspect="1"/>
          </p:cNvPicPr>
          <p:nvPr/>
        </p:nvPicPr>
        <p:blipFill rotWithShape="1">
          <a:blip r:embed="rId2"/>
          <a:srcRect l="3329"/>
          <a:stretch/>
        </p:blipFill>
        <p:spPr>
          <a:xfrm>
            <a:off x="1" y="10"/>
            <a:ext cx="4657344" cy="6857990"/>
          </a:xfrm>
          <a:custGeom>
            <a:avLst/>
            <a:gdLst/>
            <a:ahLst/>
            <a:cxnLst/>
            <a:rect l="l" t="t" r="r" b="b"/>
            <a:pathLst>
              <a:path w="4657344" h="6858000">
                <a:moveTo>
                  <a:pt x="0" y="0"/>
                </a:moveTo>
                <a:lnTo>
                  <a:pt x="3429755" y="0"/>
                </a:lnTo>
                <a:lnTo>
                  <a:pt x="3526016" y="148742"/>
                </a:lnTo>
                <a:cubicBezTo>
                  <a:pt x="3657740" y="365513"/>
                  <a:pt x="3777402" y="589569"/>
                  <a:pt x="3886489" y="819975"/>
                </a:cubicBezTo>
                <a:cubicBezTo>
                  <a:pt x="3891856" y="833492"/>
                  <a:pt x="3900663" y="845393"/>
                  <a:pt x="3912049" y="854514"/>
                </a:cubicBezTo>
                <a:cubicBezTo>
                  <a:pt x="3897352" y="819849"/>
                  <a:pt x="3883037" y="784928"/>
                  <a:pt x="3868083" y="750263"/>
                </a:cubicBezTo>
                <a:cubicBezTo>
                  <a:pt x="3806989" y="608712"/>
                  <a:pt x="3742478" y="469145"/>
                  <a:pt x="3674155" y="331786"/>
                </a:cubicBezTo>
                <a:lnTo>
                  <a:pt x="3496656" y="0"/>
                </a:lnTo>
                <a:lnTo>
                  <a:pt x="3554371" y="0"/>
                </a:lnTo>
                <a:lnTo>
                  <a:pt x="3661621" y="196614"/>
                </a:lnTo>
                <a:cubicBezTo>
                  <a:pt x="3856899" y="573253"/>
                  <a:pt x="4021071" y="966066"/>
                  <a:pt x="4161279" y="1371196"/>
                </a:cubicBezTo>
                <a:cubicBezTo>
                  <a:pt x="4379525" y="2007265"/>
                  <a:pt x="4530141" y="2664286"/>
                  <a:pt x="4610660" y="3331516"/>
                </a:cubicBezTo>
                <a:cubicBezTo>
                  <a:pt x="4652837" y="3672965"/>
                  <a:pt x="4671625" y="4013908"/>
                  <a:pt x="4645040" y="4357388"/>
                </a:cubicBezTo>
                <a:cubicBezTo>
                  <a:pt x="4613599" y="4758899"/>
                  <a:pt x="4566181" y="5157998"/>
                  <a:pt x="4485789" y="5552906"/>
                </a:cubicBezTo>
                <a:cubicBezTo>
                  <a:pt x="4397121" y="5988893"/>
                  <a:pt x="4276748" y="6414594"/>
                  <a:pt x="4117769" y="6828295"/>
                </a:cubicBezTo>
                <a:lnTo>
                  <a:pt x="4105288" y="6858000"/>
                </a:lnTo>
                <a:lnTo>
                  <a:pt x="4052520" y="6858000"/>
                </a:lnTo>
                <a:lnTo>
                  <a:pt x="4059369" y="6841549"/>
                </a:lnTo>
                <a:cubicBezTo>
                  <a:pt x="4147276" y="6614016"/>
                  <a:pt x="4224193" y="6380817"/>
                  <a:pt x="4291518" y="6142729"/>
                </a:cubicBezTo>
                <a:cubicBezTo>
                  <a:pt x="4350055" y="5935370"/>
                  <a:pt x="4393256" y="5723695"/>
                  <a:pt x="4443357" y="5513923"/>
                </a:cubicBezTo>
                <a:cubicBezTo>
                  <a:pt x="4444541" y="5502788"/>
                  <a:pt x="4445137" y="5491601"/>
                  <a:pt x="4445146" y="5480401"/>
                </a:cubicBezTo>
                <a:cubicBezTo>
                  <a:pt x="4408465" y="5607635"/>
                  <a:pt x="4379196" y="5719759"/>
                  <a:pt x="4344559" y="5830359"/>
                </a:cubicBezTo>
                <a:cubicBezTo>
                  <a:pt x="4254261" y="6118381"/>
                  <a:pt x="4150112" y="6398531"/>
                  <a:pt x="4031702" y="6670527"/>
                </a:cubicBezTo>
                <a:lnTo>
                  <a:pt x="3943824" y="6858000"/>
                </a:lnTo>
                <a:lnTo>
                  <a:pt x="0" y="6858000"/>
                </a:lnTo>
                <a:close/>
              </a:path>
            </a:pathLst>
          </a:custGeom>
        </p:spPr>
      </p:pic>
      <p:sp>
        <p:nvSpPr>
          <p:cNvPr id="3" name="Content Placeholder 2">
            <a:extLst>
              <a:ext uri="{FF2B5EF4-FFF2-40B4-BE49-F238E27FC236}">
                <a16:creationId xmlns:a16="http://schemas.microsoft.com/office/drawing/2014/main" id="{8E28F183-2568-0B49-9B36-39C0E0CDA621}"/>
              </a:ext>
            </a:extLst>
          </p:cNvPr>
          <p:cNvSpPr>
            <a:spLocks noGrp="1"/>
          </p:cNvSpPr>
          <p:nvPr>
            <p:ph idx="1"/>
          </p:nvPr>
        </p:nvSpPr>
        <p:spPr>
          <a:xfrm>
            <a:off x="4927107" y="2743200"/>
            <a:ext cx="6960093" cy="3447287"/>
          </a:xfrm>
        </p:spPr>
        <p:txBody>
          <a:bodyPr anchor="ctr">
            <a:normAutofit/>
          </a:bodyPr>
          <a:lstStyle/>
          <a:p>
            <a:pPr>
              <a:lnSpc>
                <a:spcPct val="100000"/>
              </a:lnSpc>
            </a:pPr>
            <a:r>
              <a:rPr lang="en-US" altLang="ja-JP" sz="2200" dirty="0">
                <a:latin typeface="新細明體" panose="02020500000000000000" pitchFamily="18" charset="-120"/>
                <a:ea typeface="新細明體" panose="02020500000000000000" pitchFamily="18" charset="-120"/>
              </a:rPr>
              <a:t>1927 </a:t>
            </a:r>
            <a:r>
              <a:rPr lang="ja-JP" altLang="en-US" sz="2200" dirty="0">
                <a:latin typeface="新細明體" panose="02020500000000000000" pitchFamily="18" charset="-120"/>
                <a:ea typeface="新細明體" panose="02020500000000000000" pitchFamily="18" charset="-120"/>
              </a:rPr>
              <a:t>年，美國西屋公司（</a:t>
            </a:r>
            <a:r>
              <a:rPr lang="en-US" altLang="ja-JP" sz="2200" dirty="0">
                <a:latin typeface="新細明體" panose="02020500000000000000" pitchFamily="18" charset="-120"/>
                <a:ea typeface="新細明體" panose="02020500000000000000" pitchFamily="18" charset="-120"/>
              </a:rPr>
              <a:t>Westinghouse Electric</a:t>
            </a:r>
            <a:r>
              <a:rPr lang="ja-JP" altLang="en-US" sz="2200" dirty="0">
                <a:latin typeface="新細明體" panose="02020500000000000000" pitchFamily="18" charset="-120"/>
                <a:ea typeface="新細明體" panose="02020500000000000000" pitchFamily="18" charset="-120"/>
              </a:rPr>
              <a:t>）的工程師溫茲利（</a:t>
            </a:r>
            <a:r>
              <a:rPr lang="en-US" altLang="ja-JP" sz="2200" dirty="0">
                <a:latin typeface="新細明體" panose="02020500000000000000" pitchFamily="18" charset="-120"/>
                <a:ea typeface="新細明體" panose="02020500000000000000" pitchFamily="18" charset="-120"/>
              </a:rPr>
              <a:t>Roy J. </a:t>
            </a:r>
            <a:r>
              <a:rPr lang="en-US" altLang="ja-JP" sz="2200" dirty="0" err="1">
                <a:latin typeface="新細明體" panose="02020500000000000000" pitchFamily="18" charset="-120"/>
                <a:ea typeface="新細明體" panose="02020500000000000000" pitchFamily="18" charset="-120"/>
              </a:rPr>
              <a:t>Wensley</a:t>
            </a:r>
            <a:r>
              <a:rPr lang="ja-JP" altLang="en-US" sz="2200" dirty="0">
                <a:latin typeface="新細明體" panose="02020500000000000000" pitchFamily="18" charset="-120"/>
                <a:ea typeface="新細明體" panose="02020500000000000000" pitchFamily="18" charset="-120"/>
              </a:rPr>
              <a:t>）製造了第一個機械人「</a:t>
            </a:r>
            <a:r>
              <a:rPr lang="ja-JP" altLang="en-US" sz="2200" dirty="0">
                <a:solidFill>
                  <a:srgbClr val="00B0F0"/>
                </a:solidFill>
                <a:latin typeface="新細明體" panose="02020500000000000000" pitchFamily="18" charset="-120"/>
                <a:ea typeface="新細明體" panose="02020500000000000000" pitchFamily="18" charset="-120"/>
              </a:rPr>
              <a:t>電報箱</a:t>
            </a:r>
            <a:r>
              <a:rPr lang="ja-JP" altLang="en-US" sz="2200" dirty="0">
                <a:latin typeface="新細明體" panose="02020500000000000000" pitchFamily="18" charset="-120"/>
                <a:ea typeface="新細明體" panose="02020500000000000000" pitchFamily="18" charset="-120"/>
              </a:rPr>
              <a:t>」（圖 ）</a:t>
            </a:r>
            <a:endParaRPr lang="en-HK" altLang="ja-JP" sz="2200" dirty="0">
              <a:latin typeface="新細明體" panose="02020500000000000000" pitchFamily="18" charset="-120"/>
              <a:ea typeface="新細明體" panose="02020500000000000000" pitchFamily="18" charset="-120"/>
            </a:endParaRPr>
          </a:p>
          <a:p>
            <a:pPr>
              <a:lnSpc>
                <a:spcPct val="100000"/>
              </a:lnSpc>
            </a:pPr>
            <a:endParaRPr lang="en-HK" altLang="ja-JP" sz="2200" dirty="0">
              <a:latin typeface="新細明體" panose="02020500000000000000" pitchFamily="18" charset="-120"/>
              <a:ea typeface="新細明體" panose="02020500000000000000" pitchFamily="18" charset="-120"/>
            </a:endParaRPr>
          </a:p>
          <a:p>
            <a:pPr>
              <a:lnSpc>
                <a:spcPct val="100000"/>
              </a:lnSpc>
            </a:pPr>
            <a:r>
              <a:rPr lang="ja-JP" altLang="en-US" sz="2200" dirty="0">
                <a:latin typeface="新細明體" panose="02020500000000000000" pitchFamily="18" charset="-120"/>
                <a:ea typeface="新細明體" panose="02020500000000000000" pitchFamily="18" charset="-120"/>
              </a:rPr>
              <a:t>電報箱具有</a:t>
            </a:r>
            <a:r>
              <a:rPr lang="ja-JP" altLang="en-US" sz="2200" dirty="0">
                <a:solidFill>
                  <a:srgbClr val="00B0F0"/>
                </a:solidFill>
                <a:latin typeface="新細明體" panose="02020500000000000000" pitchFamily="18" charset="-120"/>
                <a:ea typeface="新細明體" panose="02020500000000000000" pitchFamily="18" charset="-120"/>
              </a:rPr>
              <a:t>無線電報功能</a:t>
            </a:r>
            <a:r>
              <a:rPr lang="ja-JP" altLang="en-US" sz="2200" dirty="0">
                <a:latin typeface="新細明體" panose="02020500000000000000" pitchFamily="18" charset="-120"/>
                <a:ea typeface="新細明體" panose="02020500000000000000" pitchFamily="18" charset="-120"/>
              </a:rPr>
              <a:t>，並可</a:t>
            </a:r>
            <a:r>
              <a:rPr lang="ja-JP" altLang="en-US" sz="2200" dirty="0">
                <a:solidFill>
                  <a:srgbClr val="00B0F0"/>
                </a:solidFill>
                <a:latin typeface="新細明體" panose="02020500000000000000" pitchFamily="18" charset="-120"/>
                <a:ea typeface="新細明體" panose="02020500000000000000" pitchFamily="18" charset="-120"/>
              </a:rPr>
              <a:t>回答</a:t>
            </a:r>
            <a:r>
              <a:rPr lang="ja-JP" altLang="en-US" sz="2200" dirty="0">
                <a:latin typeface="新細明體" panose="02020500000000000000" pitchFamily="18" charset="-120"/>
                <a:ea typeface="新細明體" panose="02020500000000000000" pitchFamily="18" charset="-120"/>
              </a:rPr>
              <a:t>一些</a:t>
            </a:r>
            <a:r>
              <a:rPr lang="ja-JP" altLang="en-US" sz="2200" dirty="0">
                <a:solidFill>
                  <a:srgbClr val="00B0F0"/>
                </a:solidFill>
                <a:latin typeface="新細明體" panose="02020500000000000000" pitchFamily="18" charset="-120"/>
                <a:ea typeface="新細明體" panose="02020500000000000000" pitchFamily="18" charset="-120"/>
              </a:rPr>
              <a:t>簡單問題</a:t>
            </a:r>
            <a:endParaRPr lang="en-HK" altLang="ja-JP" sz="2200" dirty="0">
              <a:solidFill>
                <a:srgbClr val="00B0F0"/>
              </a:solidFill>
              <a:latin typeface="新細明體" panose="02020500000000000000" pitchFamily="18" charset="-120"/>
              <a:ea typeface="新細明體" panose="02020500000000000000" pitchFamily="18" charset="-120"/>
            </a:endParaRPr>
          </a:p>
          <a:p>
            <a:pPr>
              <a:lnSpc>
                <a:spcPct val="100000"/>
              </a:lnSpc>
            </a:pPr>
            <a:endParaRPr lang="en-HK" altLang="ja-JP" sz="2200" dirty="0">
              <a:latin typeface="新細明體" panose="02020500000000000000" pitchFamily="18" charset="-120"/>
              <a:ea typeface="新細明體" panose="02020500000000000000" pitchFamily="18" charset="-120"/>
            </a:endParaRPr>
          </a:p>
          <a:p>
            <a:pPr>
              <a:lnSpc>
                <a:spcPct val="100000"/>
              </a:lnSpc>
            </a:pPr>
            <a:r>
              <a:rPr lang="ja-JP" altLang="en-US" sz="2200" dirty="0">
                <a:latin typeface="新細明體" panose="02020500000000000000" pitchFamily="18" charset="-120"/>
                <a:ea typeface="新細明體" panose="02020500000000000000" pitchFamily="18" charset="-120"/>
              </a:rPr>
              <a:t>現代機械人是以</a:t>
            </a:r>
            <a:r>
              <a:rPr lang="ja-JP" altLang="en-US" sz="2200" dirty="0">
                <a:solidFill>
                  <a:schemeClr val="accent2">
                    <a:lumMod val="75000"/>
                  </a:schemeClr>
                </a:solidFill>
                <a:latin typeface="新細明體" panose="02020500000000000000" pitchFamily="18" charset="-120"/>
                <a:ea typeface="新細明體" panose="02020500000000000000" pitchFamily="18" charset="-120"/>
              </a:rPr>
              <a:t>電子計算機技術</a:t>
            </a:r>
            <a:r>
              <a:rPr lang="ja-JP" altLang="en-US" sz="2200" dirty="0">
                <a:latin typeface="新細明體" panose="02020500000000000000" pitchFamily="18" charset="-120"/>
                <a:ea typeface="新細明體" panose="02020500000000000000" pitchFamily="18" charset="-120"/>
              </a:rPr>
              <a:t>和</a:t>
            </a:r>
            <a:r>
              <a:rPr lang="ja-JP" altLang="en-US" sz="2200" dirty="0">
                <a:solidFill>
                  <a:schemeClr val="accent2">
                    <a:lumMod val="75000"/>
                  </a:schemeClr>
                </a:solidFill>
                <a:latin typeface="新細明體" panose="02020500000000000000" pitchFamily="18" charset="-120"/>
                <a:ea typeface="新細明體" panose="02020500000000000000" pitchFamily="18" charset="-120"/>
              </a:rPr>
              <a:t>自動化技術</a:t>
            </a:r>
            <a:r>
              <a:rPr lang="ja-JP" altLang="en-US" sz="2200" dirty="0">
                <a:latin typeface="新細明體" panose="02020500000000000000" pitchFamily="18" charset="-120"/>
                <a:ea typeface="新細明體" panose="02020500000000000000" pitchFamily="18" charset="-120"/>
              </a:rPr>
              <a:t>為基礎發展起來的</a:t>
            </a:r>
            <a:endParaRPr lang="en-HK" altLang="ja-JP" sz="2200" dirty="0">
              <a:latin typeface="新細明體" panose="02020500000000000000" pitchFamily="18" charset="-120"/>
              <a:ea typeface="新細明體" panose="02020500000000000000" pitchFamily="18" charset="-120"/>
            </a:endParaRPr>
          </a:p>
        </p:txBody>
      </p:sp>
    </p:spTree>
    <p:extLst>
      <p:ext uri="{BB962C8B-B14F-4D97-AF65-F5344CB8AC3E}">
        <p14:creationId xmlns:p14="http://schemas.microsoft.com/office/powerpoint/2010/main" val="15267397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75A3ED-6F32-5B43-A144-309D2B30765E}"/>
              </a:ext>
            </a:extLst>
          </p:cNvPr>
          <p:cNvSpPr>
            <a:spLocks noGrp="1"/>
          </p:cNvSpPr>
          <p:nvPr>
            <p:ph type="title"/>
          </p:nvPr>
        </p:nvSpPr>
        <p:spPr/>
        <p:txBody>
          <a:bodyPr/>
          <a:lstStyle/>
          <a:p>
            <a:r>
              <a:rPr lang="zh-TW" altLang="en-US" dirty="0">
                <a:latin typeface="新細明體" panose="02020500000000000000" pitchFamily="18" charset="-120"/>
                <a:ea typeface="新細明體" panose="02020500000000000000" pitchFamily="18" charset="-120"/>
              </a:rPr>
              <a:t>現代機械人發展史</a:t>
            </a:r>
            <a:endParaRPr lang="en-US" dirty="0">
              <a:latin typeface="新細明體" panose="02020500000000000000" pitchFamily="18" charset="-120"/>
              <a:ea typeface="新細明體" panose="02020500000000000000" pitchFamily="18" charset="-120"/>
            </a:endParaRPr>
          </a:p>
        </p:txBody>
      </p:sp>
      <p:graphicFrame>
        <p:nvGraphicFramePr>
          <p:cNvPr id="4" name="Content Placeholder 3">
            <a:extLst>
              <a:ext uri="{FF2B5EF4-FFF2-40B4-BE49-F238E27FC236}">
                <a16:creationId xmlns:a16="http://schemas.microsoft.com/office/drawing/2014/main" id="{13DAF412-65D1-6E42-B323-4C5A33F67585}"/>
              </a:ext>
            </a:extLst>
          </p:cNvPr>
          <p:cNvGraphicFramePr>
            <a:graphicFrameLocks noGrp="1"/>
          </p:cNvGraphicFramePr>
          <p:nvPr>
            <p:ph idx="1"/>
            <p:extLst>
              <p:ext uri="{D42A27DB-BD31-4B8C-83A1-F6EECF244321}">
                <p14:modId xmlns:p14="http://schemas.microsoft.com/office/powerpoint/2010/main" val="1988140405"/>
              </p:ext>
            </p:extLst>
          </p:nvPr>
        </p:nvGraphicFramePr>
        <p:xfrm>
          <a:off x="838200" y="1454046"/>
          <a:ext cx="11353800" cy="472291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TextBox 4">
            <a:extLst>
              <a:ext uri="{FF2B5EF4-FFF2-40B4-BE49-F238E27FC236}">
                <a16:creationId xmlns:a16="http://schemas.microsoft.com/office/drawing/2014/main" id="{20DD3314-B33F-F840-BD7C-DD12B054E330}"/>
              </a:ext>
            </a:extLst>
          </p:cNvPr>
          <p:cNvSpPr txBox="1"/>
          <p:nvPr/>
        </p:nvSpPr>
        <p:spPr>
          <a:xfrm>
            <a:off x="1094282" y="1690688"/>
            <a:ext cx="9533744" cy="738664"/>
          </a:xfrm>
          <a:prstGeom prst="rect">
            <a:avLst/>
          </a:prstGeom>
          <a:noFill/>
        </p:spPr>
        <p:txBody>
          <a:bodyPr wrap="square" rtlCol="0">
            <a:spAutoFit/>
          </a:bodyPr>
          <a:lstStyle/>
          <a:p>
            <a:pPr marL="342900" indent="-342900">
              <a:buFont typeface="Arial" panose="020B0604020202020204" pitchFamily="34" charset="0"/>
              <a:buChar char="•"/>
            </a:pPr>
            <a:r>
              <a:rPr lang="ja-JP" altLang="en-US" sz="2400" dirty="0">
                <a:latin typeface="新細明體" panose="02020500000000000000" pitchFamily="18" charset="-120"/>
                <a:ea typeface="新細明體" panose="02020500000000000000" pitchFamily="18" charset="-120"/>
              </a:rPr>
              <a:t>早期機械人設計的目的是為了代替人處理放射性物質。 </a:t>
            </a:r>
            <a:endParaRPr lang="en-HK" altLang="ja-JP" sz="2400" dirty="0">
              <a:latin typeface="新細明體" panose="02020500000000000000" pitchFamily="18" charset="-120"/>
              <a:ea typeface="新細明體" panose="02020500000000000000" pitchFamily="18" charset="-120"/>
            </a:endParaRPr>
          </a:p>
          <a:p>
            <a:endParaRPr lang="en-US" dirty="0">
              <a:latin typeface="新細明體" panose="02020500000000000000" pitchFamily="18" charset="-120"/>
              <a:ea typeface="新細明體" panose="02020500000000000000" pitchFamily="18" charset="-120"/>
            </a:endParaRPr>
          </a:p>
        </p:txBody>
      </p:sp>
    </p:spTree>
    <p:extLst>
      <p:ext uri="{BB962C8B-B14F-4D97-AF65-F5344CB8AC3E}">
        <p14:creationId xmlns:p14="http://schemas.microsoft.com/office/powerpoint/2010/main" val="136990896"/>
      </p:ext>
    </p:extLst>
  </p:cSld>
  <p:clrMapOvr>
    <a:masterClrMapping/>
  </p:clrMapOvr>
</p:sld>
</file>

<file path=ppt/theme/theme1.xml><?xml version="1.0" encoding="utf-8"?>
<a:theme xmlns:a="http://schemas.openxmlformats.org/drawingml/2006/main" name="Office 佈景主題">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888</TotalTime>
  <Words>4612</Words>
  <Application>Microsoft Office PowerPoint</Application>
  <PresentationFormat>Widescreen</PresentationFormat>
  <Paragraphs>199</Paragraphs>
  <Slides>38</Slides>
  <Notes>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38</vt:i4>
      </vt:variant>
    </vt:vector>
  </HeadingPairs>
  <TitlesOfParts>
    <vt:vector size="47" baseType="lpstr">
      <vt:lpstr>等线</vt:lpstr>
      <vt:lpstr>新細明體</vt:lpstr>
      <vt:lpstr>新細明體</vt:lpstr>
      <vt:lpstr>Arial</vt:lpstr>
      <vt:lpstr>Calibri</vt:lpstr>
      <vt:lpstr>Calibri Light</vt:lpstr>
      <vt:lpstr>Courier New</vt:lpstr>
      <vt:lpstr>Wingdings</vt:lpstr>
      <vt:lpstr>Office 佈景主題</vt:lpstr>
      <vt:lpstr>第四講：模仿你的行為</vt:lpstr>
      <vt:lpstr>PowerPoint Presentation</vt:lpstr>
      <vt:lpstr>課堂目標</vt:lpstr>
      <vt:lpstr>具有自主行動能力的機器</vt:lpstr>
      <vt:lpstr>具有自主行動能力的機器</vt:lpstr>
      <vt:lpstr>具有自主行動能力的機器</vt:lpstr>
      <vt:lpstr>現代機械人發展史</vt:lpstr>
      <vt:lpstr>現代機械人發展史</vt:lpstr>
      <vt:lpstr>現代機械人發展史</vt:lpstr>
      <vt:lpstr>現代機械人發展史</vt:lpstr>
      <vt:lpstr>現代機械人發展史</vt:lpstr>
      <vt:lpstr>現代機械人發展史</vt:lpstr>
      <vt:lpstr>現代機械人發展史</vt:lpstr>
      <vt:lpstr>現代機械人發展史</vt:lpstr>
      <vt:lpstr> 基於設計而發明的機械人 </vt:lpstr>
      <vt:lpstr>操作機械人</vt:lpstr>
      <vt:lpstr>移動機械人 </vt:lpstr>
      <vt:lpstr>移動機械人 </vt:lpstr>
      <vt:lpstr>同步走位與地圖構建（SLAM）</vt:lpstr>
      <vt:lpstr>SLAM 演算法得出的地圖</vt:lpstr>
      <vt:lpstr>基于學習的機械人</vt:lpstr>
      <vt:lpstr>簡單的例子：模仿學習</vt:lpstr>
      <vt:lpstr>簡單的例子：模仿學習</vt:lpstr>
      <vt:lpstr>強化學習</vt:lpstr>
      <vt:lpstr>PowerPoint Presentation</vt:lpstr>
      <vt:lpstr>PowerPoint Presentation</vt:lpstr>
      <vt:lpstr>深度強化學習方法</vt:lpstr>
      <vt:lpstr>Atari 遊戲</vt:lpstr>
      <vt:lpstr>AlphaGo Zero</vt:lpstr>
      <vt:lpstr>實體機械人</vt:lpstr>
      <vt:lpstr> </vt:lpstr>
      <vt:lpstr>實體機械人</vt:lpstr>
      <vt:lpstr>自動駕駛小車的強化學習網絡</vt:lpstr>
      <vt:lpstr>兩種機械人的比較</vt:lpstr>
      <vt:lpstr>第四個AI應用： AI機械人</vt:lpstr>
      <vt:lpstr>PowerPoint Presentation</vt:lpstr>
      <vt:lpstr>思考題</vt:lpstr>
      <vt:lpstr>參考書目</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AI應用： AI機器人</dc:title>
  <dc:creator>增明 梁</dc:creator>
  <cp:lastModifiedBy>Nick Ng [SPEED]</cp:lastModifiedBy>
  <cp:revision>54</cp:revision>
  <dcterms:created xsi:type="dcterms:W3CDTF">2021-08-08T09:18:03Z</dcterms:created>
  <dcterms:modified xsi:type="dcterms:W3CDTF">2021-11-17T09:41:11Z</dcterms:modified>
</cp:coreProperties>
</file>