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313" r:id="rId2"/>
    <p:sldId id="257" r:id="rId3"/>
    <p:sldId id="360" r:id="rId4"/>
    <p:sldId id="361" r:id="rId5"/>
    <p:sldId id="362" r:id="rId6"/>
    <p:sldId id="363" r:id="rId7"/>
    <p:sldId id="384" r:id="rId8"/>
    <p:sldId id="264" r:id="rId9"/>
    <p:sldId id="258" r:id="rId10"/>
    <p:sldId id="259" r:id="rId11"/>
    <p:sldId id="312" r:id="rId12"/>
    <p:sldId id="260" r:id="rId13"/>
    <p:sldId id="261" r:id="rId14"/>
    <p:sldId id="364" r:id="rId15"/>
    <p:sldId id="365" r:id="rId16"/>
    <p:sldId id="383" r:id="rId17"/>
    <p:sldId id="272" r:id="rId18"/>
    <p:sldId id="273" r:id="rId19"/>
    <p:sldId id="274" r:id="rId20"/>
    <p:sldId id="385" r:id="rId21"/>
    <p:sldId id="275" r:id="rId22"/>
    <p:sldId id="277" r:id="rId23"/>
    <p:sldId id="278" r:id="rId24"/>
    <p:sldId id="300" r:id="rId25"/>
    <p:sldId id="281" r:id="rId26"/>
    <p:sldId id="367" r:id="rId27"/>
    <p:sldId id="282" r:id="rId28"/>
    <p:sldId id="283" r:id="rId29"/>
    <p:sldId id="285" r:id="rId30"/>
    <p:sldId id="382" r:id="rId31"/>
    <p:sldId id="286" r:id="rId32"/>
    <p:sldId id="291" r:id="rId33"/>
    <p:sldId id="381" r:id="rId34"/>
    <p:sldId id="366" r:id="rId35"/>
    <p:sldId id="301" r:id="rId36"/>
    <p:sldId id="302" r:id="rId37"/>
    <p:sldId id="386" r:id="rId38"/>
    <p:sldId id="316" r:id="rId39"/>
    <p:sldId id="317" r:id="rId40"/>
    <p:sldId id="318" r:id="rId41"/>
    <p:sldId id="320" r:id="rId42"/>
    <p:sldId id="321" r:id="rId43"/>
    <p:sldId id="322" r:id="rId44"/>
    <p:sldId id="323" r:id="rId45"/>
    <p:sldId id="324" r:id="rId46"/>
    <p:sldId id="325" r:id="rId47"/>
    <p:sldId id="339" r:id="rId48"/>
    <p:sldId id="346" r:id="rId49"/>
    <p:sldId id="347" r:id="rId50"/>
    <p:sldId id="368" r:id="rId51"/>
    <p:sldId id="371" r:id="rId52"/>
    <p:sldId id="372" r:id="rId53"/>
    <p:sldId id="373" r:id="rId54"/>
    <p:sldId id="374" r:id="rId55"/>
    <p:sldId id="380" r:id="rId56"/>
    <p:sldId id="375" r:id="rId57"/>
    <p:sldId id="376" r:id="rId58"/>
    <p:sldId id="377" r:id="rId59"/>
    <p:sldId id="378" r:id="rId60"/>
    <p:sldId id="379" r:id="rId61"/>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增明 梁" initials="增明" lastIdx="1" clrIdx="0">
    <p:extLst>
      <p:ext uri="{19B8F6BF-5375-455C-9EA6-DF929625EA0E}">
        <p15:presenceInfo xmlns:p15="http://schemas.microsoft.com/office/powerpoint/2012/main" userId="ec24fa9bbd588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F2F"/>
    <a:srgbClr val="C55A11"/>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6" d="100"/>
          <a:sy n="66" d="100"/>
        </p:scale>
        <p:origin x="524" y="40"/>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40" y="4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4.xml.rels><?xml version="1.0" encoding="UTF-8" standalone="yes"?>
<Relationships xmlns="http://schemas.openxmlformats.org/package/2006/relationships"><Relationship Id="rId1" Type="http://schemas.openxmlformats.org/officeDocument/2006/relationships/image" Target="../media/image36.png"/></Relationships>
</file>

<file path=ppt/diagrams/_rels/data5.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BBC14-BD69-45CC-A4D4-1D4FE5787EDF}"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zh-HK" altLang="en-US"/>
        </a:p>
      </dgm:t>
    </dgm:pt>
    <dgm:pt modelId="{895653DA-0EAF-47A8-85EA-F130BC79B495}">
      <dgm:prSet phldrT="[文字]" custT="1"/>
      <dgm:spPr/>
      <dgm:t>
        <a:bodyPr/>
        <a:lstStyle/>
        <a:p>
          <a:r>
            <a:rPr lang="zh-CN" altLang="en-US" sz="2800" dirty="0">
              <a:latin typeface="PMingLiU" panose="02020500000000000000" pitchFamily="18" charset="-120"/>
              <a:ea typeface="PMingLiU" panose="02020500000000000000" pitchFamily="18" charset="-120"/>
            </a:rPr>
            <a:t>知識積累</a:t>
          </a:r>
          <a:endParaRPr lang="zh-HK" altLang="en-US" sz="2800" dirty="0">
            <a:latin typeface="PMingLiU" panose="02020500000000000000" pitchFamily="18" charset="-120"/>
            <a:ea typeface="PMingLiU" panose="02020500000000000000" pitchFamily="18" charset="-120"/>
          </a:endParaRPr>
        </a:p>
      </dgm:t>
    </dgm:pt>
    <dgm:pt modelId="{878E96D7-88C0-495A-9E5B-DB2024B1A1C0}" type="parTrans" cxnId="{63C82CE6-830B-4B5F-BF62-78B7976A48BF}">
      <dgm:prSet/>
      <dgm:spPr/>
      <dgm:t>
        <a:bodyPr/>
        <a:lstStyle/>
        <a:p>
          <a:endParaRPr lang="zh-HK" altLang="en-US"/>
        </a:p>
      </dgm:t>
    </dgm:pt>
    <dgm:pt modelId="{71E1A324-0C8A-48C8-A808-B8B0FF88A6EE}" type="sibTrans" cxnId="{63C82CE6-830B-4B5F-BF62-78B7976A48BF}">
      <dgm:prSet/>
      <dgm:spPr/>
      <dgm:t>
        <a:bodyPr/>
        <a:lstStyle/>
        <a:p>
          <a:endParaRPr lang="zh-HK" altLang="en-US"/>
        </a:p>
      </dgm:t>
    </dgm:pt>
    <dgm:pt modelId="{AF34935E-AEB4-49F0-B487-CBDDC5DC856B}">
      <dgm:prSet phldrT="[文字]" custT="1"/>
      <dgm:spPr/>
      <dgm:t>
        <a:bodyPr/>
        <a:lstStyle/>
        <a:p>
          <a:r>
            <a:rPr lang="zh-HK" altLang="en-US" sz="2800" dirty="0">
              <a:latin typeface="PMingLiU" panose="02020500000000000000" pitchFamily="18" charset="-120"/>
              <a:ea typeface="PMingLiU" panose="02020500000000000000" pitchFamily="18" charset="-120"/>
            </a:rPr>
            <a:t>模板</a:t>
          </a:r>
          <a:r>
            <a:rPr lang="zh-CN" altLang="en-US" sz="2800" dirty="0">
              <a:latin typeface="PMingLiU" panose="02020500000000000000" pitchFamily="18" charset="-120"/>
              <a:ea typeface="PMingLiU" panose="02020500000000000000" pitchFamily="18" charset="-120"/>
            </a:rPr>
            <a:t>匹配</a:t>
          </a:r>
          <a:endParaRPr lang="zh-HK" altLang="en-US" sz="2800" dirty="0">
            <a:latin typeface="PMingLiU" panose="02020500000000000000" pitchFamily="18" charset="-120"/>
            <a:ea typeface="PMingLiU" panose="02020500000000000000" pitchFamily="18" charset="-120"/>
          </a:endParaRPr>
        </a:p>
      </dgm:t>
    </dgm:pt>
    <dgm:pt modelId="{7E1EFB71-7ADC-4D5F-90D2-5476F2C4EA18}" type="parTrans" cxnId="{BF15A1B2-BA9A-4890-96B4-C0D0F8BD8955}">
      <dgm:prSet/>
      <dgm:spPr/>
      <dgm:t>
        <a:bodyPr/>
        <a:lstStyle/>
        <a:p>
          <a:endParaRPr lang="zh-HK" altLang="en-US"/>
        </a:p>
      </dgm:t>
    </dgm:pt>
    <dgm:pt modelId="{6FBEF808-BDE7-4150-AAB9-837A6B50CB69}" type="sibTrans" cxnId="{BF15A1B2-BA9A-4890-96B4-C0D0F8BD8955}">
      <dgm:prSet/>
      <dgm:spPr/>
      <dgm:t>
        <a:bodyPr/>
        <a:lstStyle/>
        <a:p>
          <a:endParaRPr lang="zh-HK" altLang="en-US"/>
        </a:p>
      </dgm:t>
    </dgm:pt>
    <dgm:pt modelId="{7A046E57-67E1-44DB-BB12-63FFEABC3A1C}">
      <dgm:prSet phldrT="[文字]" custT="1"/>
      <dgm:spPr/>
      <dgm:t>
        <a:bodyPr/>
        <a:lstStyle/>
        <a:p>
          <a:r>
            <a:rPr lang="zh-CN" altLang="en-US" sz="2800" dirty="0">
              <a:latin typeface="PMingLiU" panose="02020500000000000000" pitchFamily="18" charset="-120"/>
              <a:ea typeface="PMingLiU" panose="02020500000000000000" pitchFamily="18" charset="-120"/>
            </a:rPr>
            <a:t>統計模型</a:t>
          </a:r>
          <a:endParaRPr lang="zh-HK" altLang="en-US" sz="2800" dirty="0">
            <a:latin typeface="PMingLiU" panose="02020500000000000000" pitchFamily="18" charset="-120"/>
            <a:ea typeface="PMingLiU" panose="02020500000000000000" pitchFamily="18" charset="-120"/>
          </a:endParaRPr>
        </a:p>
      </dgm:t>
    </dgm:pt>
    <dgm:pt modelId="{A5A22B59-6AF6-4153-A7B4-A876DEC31023}" type="parTrans" cxnId="{257EA2AA-8797-4D1A-88FE-2A57A002CE87}">
      <dgm:prSet/>
      <dgm:spPr/>
      <dgm:t>
        <a:bodyPr/>
        <a:lstStyle/>
        <a:p>
          <a:endParaRPr lang="zh-HK" altLang="en-US"/>
        </a:p>
      </dgm:t>
    </dgm:pt>
    <dgm:pt modelId="{27F7C584-A4E6-4EBD-9F30-B088D5690472}" type="sibTrans" cxnId="{257EA2AA-8797-4D1A-88FE-2A57A002CE87}">
      <dgm:prSet/>
      <dgm:spPr/>
      <dgm:t>
        <a:bodyPr/>
        <a:lstStyle/>
        <a:p>
          <a:endParaRPr lang="zh-HK" altLang="en-US"/>
        </a:p>
      </dgm:t>
    </dgm:pt>
    <dgm:pt modelId="{8F5988DE-DA4B-4353-AA5F-F69709662D73}">
      <dgm:prSet phldrT="[文字]" custT="1"/>
      <dgm:spPr/>
      <dgm:t>
        <a:bodyPr/>
        <a:lstStyle/>
        <a:p>
          <a:r>
            <a:rPr lang="zh-CN" altLang="en-US" sz="2800" dirty="0">
              <a:latin typeface="PMingLiU" panose="02020500000000000000" pitchFamily="18" charset="-120"/>
              <a:ea typeface="PMingLiU" panose="02020500000000000000" pitchFamily="18" charset="-120"/>
            </a:rPr>
            <a:t>機器學習</a:t>
          </a:r>
          <a:endParaRPr lang="zh-HK" altLang="en-US" sz="2800" dirty="0">
            <a:latin typeface="PMingLiU" panose="02020500000000000000" pitchFamily="18" charset="-120"/>
            <a:ea typeface="PMingLiU" panose="02020500000000000000" pitchFamily="18" charset="-120"/>
          </a:endParaRPr>
        </a:p>
      </dgm:t>
    </dgm:pt>
    <dgm:pt modelId="{4E381BFB-9A96-4C4E-94F9-8D411C2D4858}" type="parTrans" cxnId="{97077DFA-4C1A-4373-8BA7-BB74AC6866A5}">
      <dgm:prSet/>
      <dgm:spPr/>
      <dgm:t>
        <a:bodyPr/>
        <a:lstStyle/>
        <a:p>
          <a:endParaRPr lang="zh-HK" altLang="en-US"/>
        </a:p>
      </dgm:t>
    </dgm:pt>
    <dgm:pt modelId="{18CFCC76-0199-4601-AA3D-6099F5F17BE5}" type="sibTrans" cxnId="{97077DFA-4C1A-4373-8BA7-BB74AC6866A5}">
      <dgm:prSet/>
      <dgm:spPr/>
      <dgm:t>
        <a:bodyPr/>
        <a:lstStyle/>
        <a:p>
          <a:endParaRPr lang="zh-HK" altLang="en-US"/>
        </a:p>
      </dgm:t>
    </dgm:pt>
    <dgm:pt modelId="{62D07876-466C-4CD6-9159-EDED9D66BFCF}">
      <dgm:prSet phldrT="[文字]" custT="1"/>
      <dgm:spPr/>
      <dgm:t>
        <a:bodyPr/>
        <a:lstStyle/>
        <a:p>
          <a:r>
            <a:rPr lang="zh-CN" altLang="en-US" sz="2800" dirty="0">
              <a:latin typeface="PMingLiU" panose="02020500000000000000" pitchFamily="18" charset="-120"/>
              <a:ea typeface="PMingLiU" panose="02020500000000000000" pitchFamily="18" charset="-120"/>
            </a:rPr>
            <a:t>深度學習</a:t>
          </a:r>
          <a:endParaRPr lang="zh-HK" altLang="en-US" sz="2800" dirty="0">
            <a:latin typeface="PMingLiU" panose="02020500000000000000" pitchFamily="18" charset="-120"/>
            <a:ea typeface="PMingLiU" panose="02020500000000000000" pitchFamily="18" charset="-120"/>
          </a:endParaRPr>
        </a:p>
      </dgm:t>
    </dgm:pt>
    <dgm:pt modelId="{0F93DA22-1249-4C33-8E26-00E5E5394D88}" type="parTrans" cxnId="{E13A03F6-7B72-4E18-B686-CDB49D956F8A}">
      <dgm:prSet/>
      <dgm:spPr/>
      <dgm:t>
        <a:bodyPr/>
        <a:lstStyle/>
        <a:p>
          <a:endParaRPr lang="zh-HK" altLang="en-US"/>
        </a:p>
      </dgm:t>
    </dgm:pt>
    <dgm:pt modelId="{6D9279AC-C596-4905-8F9D-6FF9858EFD91}" type="sibTrans" cxnId="{E13A03F6-7B72-4E18-B686-CDB49D956F8A}">
      <dgm:prSet/>
      <dgm:spPr/>
      <dgm:t>
        <a:bodyPr/>
        <a:lstStyle/>
        <a:p>
          <a:endParaRPr lang="zh-HK" altLang="en-US"/>
        </a:p>
      </dgm:t>
    </dgm:pt>
    <dgm:pt modelId="{75190B8B-F66D-4645-8FF4-ACCDE16BE56D}" type="pres">
      <dgm:prSet presAssocID="{74CBBC14-BD69-45CC-A4D4-1D4FE5787EDF}" presName="diagram" presStyleCnt="0">
        <dgm:presLayoutVars>
          <dgm:dir/>
          <dgm:resizeHandles val="exact"/>
        </dgm:presLayoutVars>
      </dgm:prSet>
      <dgm:spPr/>
      <dgm:t>
        <a:bodyPr/>
        <a:lstStyle/>
        <a:p>
          <a:endParaRPr lang="en-US"/>
        </a:p>
      </dgm:t>
    </dgm:pt>
    <dgm:pt modelId="{A65AA0E3-5ED9-4A80-A18B-4C1F837D2A6A}" type="pres">
      <dgm:prSet presAssocID="{895653DA-0EAF-47A8-85EA-F130BC79B495}" presName="node" presStyleLbl="node1" presStyleIdx="0" presStyleCnt="5" custScaleY="110041" custLinFactNeighborX="-2675">
        <dgm:presLayoutVars>
          <dgm:bulletEnabled val="1"/>
        </dgm:presLayoutVars>
      </dgm:prSet>
      <dgm:spPr/>
      <dgm:t>
        <a:bodyPr/>
        <a:lstStyle/>
        <a:p>
          <a:endParaRPr lang="en-US"/>
        </a:p>
      </dgm:t>
    </dgm:pt>
    <dgm:pt modelId="{2300C653-C35C-4A2A-A5D8-3AED72A52AA2}" type="pres">
      <dgm:prSet presAssocID="{71E1A324-0C8A-48C8-A808-B8B0FF88A6EE}" presName="sibTrans" presStyleLbl="sibTrans2D1" presStyleIdx="0" presStyleCnt="4"/>
      <dgm:spPr/>
      <dgm:t>
        <a:bodyPr/>
        <a:lstStyle/>
        <a:p>
          <a:endParaRPr lang="en-US"/>
        </a:p>
      </dgm:t>
    </dgm:pt>
    <dgm:pt modelId="{179F0CDA-4C72-4678-8103-5A82CB923E5F}" type="pres">
      <dgm:prSet presAssocID="{71E1A324-0C8A-48C8-A808-B8B0FF88A6EE}" presName="connectorText" presStyleLbl="sibTrans2D1" presStyleIdx="0" presStyleCnt="4"/>
      <dgm:spPr/>
      <dgm:t>
        <a:bodyPr/>
        <a:lstStyle/>
        <a:p>
          <a:endParaRPr lang="en-US"/>
        </a:p>
      </dgm:t>
    </dgm:pt>
    <dgm:pt modelId="{2F3BD3C2-9725-47D6-A478-AE27313C9146}" type="pres">
      <dgm:prSet presAssocID="{AF34935E-AEB4-49F0-B487-CBDDC5DC856B}" presName="node" presStyleLbl="node1" presStyleIdx="1" presStyleCnt="5" custScaleY="110041" custLinFactNeighborX="-2675">
        <dgm:presLayoutVars>
          <dgm:bulletEnabled val="1"/>
        </dgm:presLayoutVars>
      </dgm:prSet>
      <dgm:spPr/>
      <dgm:t>
        <a:bodyPr/>
        <a:lstStyle/>
        <a:p>
          <a:endParaRPr lang="en-US"/>
        </a:p>
      </dgm:t>
    </dgm:pt>
    <dgm:pt modelId="{6FBE1AF6-F828-4EC8-A644-D6B40EB4CDDC}" type="pres">
      <dgm:prSet presAssocID="{6FBEF808-BDE7-4150-AAB9-837A6B50CB69}" presName="sibTrans" presStyleLbl="sibTrans2D1" presStyleIdx="1" presStyleCnt="4"/>
      <dgm:spPr/>
      <dgm:t>
        <a:bodyPr/>
        <a:lstStyle/>
        <a:p>
          <a:endParaRPr lang="en-US"/>
        </a:p>
      </dgm:t>
    </dgm:pt>
    <dgm:pt modelId="{7ACA3BBC-13C7-4FE0-8E1D-804C5B239A4F}" type="pres">
      <dgm:prSet presAssocID="{6FBEF808-BDE7-4150-AAB9-837A6B50CB69}" presName="connectorText" presStyleLbl="sibTrans2D1" presStyleIdx="1" presStyleCnt="4"/>
      <dgm:spPr/>
      <dgm:t>
        <a:bodyPr/>
        <a:lstStyle/>
        <a:p>
          <a:endParaRPr lang="en-US"/>
        </a:p>
      </dgm:t>
    </dgm:pt>
    <dgm:pt modelId="{2FDB314B-E4A6-4471-A90C-0FC2C9D5E7BE}" type="pres">
      <dgm:prSet presAssocID="{7A046E57-67E1-44DB-BB12-63FFEABC3A1C}" presName="node" presStyleLbl="node1" presStyleIdx="2" presStyleCnt="5" custScaleY="110041" custLinFactNeighborX="-2675">
        <dgm:presLayoutVars>
          <dgm:bulletEnabled val="1"/>
        </dgm:presLayoutVars>
      </dgm:prSet>
      <dgm:spPr/>
      <dgm:t>
        <a:bodyPr/>
        <a:lstStyle/>
        <a:p>
          <a:endParaRPr lang="en-US"/>
        </a:p>
      </dgm:t>
    </dgm:pt>
    <dgm:pt modelId="{F6C3919C-9C4D-42EF-969D-51A35E562350}" type="pres">
      <dgm:prSet presAssocID="{27F7C584-A4E6-4EBD-9F30-B088D5690472}" presName="sibTrans" presStyleLbl="sibTrans2D1" presStyleIdx="2" presStyleCnt="4"/>
      <dgm:spPr/>
      <dgm:t>
        <a:bodyPr/>
        <a:lstStyle/>
        <a:p>
          <a:endParaRPr lang="en-US"/>
        </a:p>
      </dgm:t>
    </dgm:pt>
    <dgm:pt modelId="{F91C96BC-DA80-489C-9793-D730725B44CE}" type="pres">
      <dgm:prSet presAssocID="{27F7C584-A4E6-4EBD-9F30-B088D5690472}" presName="connectorText" presStyleLbl="sibTrans2D1" presStyleIdx="2" presStyleCnt="4"/>
      <dgm:spPr/>
      <dgm:t>
        <a:bodyPr/>
        <a:lstStyle/>
        <a:p>
          <a:endParaRPr lang="en-US"/>
        </a:p>
      </dgm:t>
    </dgm:pt>
    <dgm:pt modelId="{0567D190-CADE-41F3-BE63-1CA7054CDD86}" type="pres">
      <dgm:prSet presAssocID="{8F5988DE-DA4B-4353-AA5F-F69709662D73}" presName="node" presStyleLbl="node1" presStyleIdx="3" presStyleCnt="5" custScaleY="110041">
        <dgm:presLayoutVars>
          <dgm:bulletEnabled val="1"/>
        </dgm:presLayoutVars>
      </dgm:prSet>
      <dgm:spPr/>
      <dgm:t>
        <a:bodyPr/>
        <a:lstStyle/>
        <a:p>
          <a:endParaRPr lang="en-US"/>
        </a:p>
      </dgm:t>
    </dgm:pt>
    <dgm:pt modelId="{38FF802F-603F-4460-AFF2-38D5E77BB1BB}" type="pres">
      <dgm:prSet presAssocID="{18CFCC76-0199-4601-AA3D-6099F5F17BE5}" presName="sibTrans" presStyleLbl="sibTrans2D1" presStyleIdx="3" presStyleCnt="4"/>
      <dgm:spPr/>
      <dgm:t>
        <a:bodyPr/>
        <a:lstStyle/>
        <a:p>
          <a:endParaRPr lang="en-US"/>
        </a:p>
      </dgm:t>
    </dgm:pt>
    <dgm:pt modelId="{265F2800-6984-4050-9ECA-5C7C67A8F82A}" type="pres">
      <dgm:prSet presAssocID="{18CFCC76-0199-4601-AA3D-6099F5F17BE5}" presName="connectorText" presStyleLbl="sibTrans2D1" presStyleIdx="3" presStyleCnt="4"/>
      <dgm:spPr/>
      <dgm:t>
        <a:bodyPr/>
        <a:lstStyle/>
        <a:p>
          <a:endParaRPr lang="en-US"/>
        </a:p>
      </dgm:t>
    </dgm:pt>
    <dgm:pt modelId="{463AD158-53BC-4F1B-8EAB-CB8180FB520F}" type="pres">
      <dgm:prSet presAssocID="{62D07876-466C-4CD6-9159-EDED9D66BFCF}" presName="node" presStyleLbl="node1" presStyleIdx="4" presStyleCnt="5" custScaleY="110041">
        <dgm:presLayoutVars>
          <dgm:bulletEnabled val="1"/>
        </dgm:presLayoutVars>
      </dgm:prSet>
      <dgm:spPr/>
      <dgm:t>
        <a:bodyPr/>
        <a:lstStyle/>
        <a:p>
          <a:endParaRPr lang="en-US"/>
        </a:p>
      </dgm:t>
    </dgm:pt>
  </dgm:ptLst>
  <dgm:cxnLst>
    <dgm:cxn modelId="{B54E5F87-C7D4-4991-A232-E610C03BBDFB}" type="presOf" srcId="{27F7C584-A4E6-4EBD-9F30-B088D5690472}" destId="{F91C96BC-DA80-489C-9793-D730725B44CE}" srcOrd="1" destOrd="0" presId="urn:microsoft.com/office/officeart/2005/8/layout/process5"/>
    <dgm:cxn modelId="{B079F168-398C-4D13-A5EE-7F1FB0773236}" type="presOf" srcId="{71E1A324-0C8A-48C8-A808-B8B0FF88A6EE}" destId="{179F0CDA-4C72-4678-8103-5A82CB923E5F}" srcOrd="1" destOrd="0" presId="urn:microsoft.com/office/officeart/2005/8/layout/process5"/>
    <dgm:cxn modelId="{7087D341-CF2E-489B-ADD1-AC36C57A36AD}" type="presOf" srcId="{74CBBC14-BD69-45CC-A4D4-1D4FE5787EDF}" destId="{75190B8B-F66D-4645-8FF4-ACCDE16BE56D}" srcOrd="0" destOrd="0" presId="urn:microsoft.com/office/officeart/2005/8/layout/process5"/>
    <dgm:cxn modelId="{97077DFA-4C1A-4373-8BA7-BB74AC6866A5}" srcId="{74CBBC14-BD69-45CC-A4D4-1D4FE5787EDF}" destId="{8F5988DE-DA4B-4353-AA5F-F69709662D73}" srcOrd="3" destOrd="0" parTransId="{4E381BFB-9A96-4C4E-94F9-8D411C2D4858}" sibTransId="{18CFCC76-0199-4601-AA3D-6099F5F17BE5}"/>
    <dgm:cxn modelId="{128F44CE-28F8-4C03-ADEE-C2CF0A6CA4A7}" type="presOf" srcId="{AF34935E-AEB4-49F0-B487-CBDDC5DC856B}" destId="{2F3BD3C2-9725-47D6-A478-AE27313C9146}" srcOrd="0" destOrd="0" presId="urn:microsoft.com/office/officeart/2005/8/layout/process5"/>
    <dgm:cxn modelId="{257EA2AA-8797-4D1A-88FE-2A57A002CE87}" srcId="{74CBBC14-BD69-45CC-A4D4-1D4FE5787EDF}" destId="{7A046E57-67E1-44DB-BB12-63FFEABC3A1C}" srcOrd="2" destOrd="0" parTransId="{A5A22B59-6AF6-4153-A7B4-A876DEC31023}" sibTransId="{27F7C584-A4E6-4EBD-9F30-B088D5690472}"/>
    <dgm:cxn modelId="{AAC363BA-E8FD-4CCE-A9F1-2991B64E6FB9}" type="presOf" srcId="{7A046E57-67E1-44DB-BB12-63FFEABC3A1C}" destId="{2FDB314B-E4A6-4471-A90C-0FC2C9D5E7BE}" srcOrd="0" destOrd="0" presId="urn:microsoft.com/office/officeart/2005/8/layout/process5"/>
    <dgm:cxn modelId="{801FD741-5DA8-484B-8ED3-AA3E6226B956}" type="presOf" srcId="{6FBEF808-BDE7-4150-AAB9-837A6B50CB69}" destId="{6FBE1AF6-F828-4EC8-A644-D6B40EB4CDDC}" srcOrd="0" destOrd="0" presId="urn:microsoft.com/office/officeart/2005/8/layout/process5"/>
    <dgm:cxn modelId="{9EF4BF7D-78CA-4BEE-B8B6-BAE239FDDB9F}" type="presOf" srcId="{62D07876-466C-4CD6-9159-EDED9D66BFCF}" destId="{463AD158-53BC-4F1B-8EAB-CB8180FB520F}" srcOrd="0" destOrd="0" presId="urn:microsoft.com/office/officeart/2005/8/layout/process5"/>
    <dgm:cxn modelId="{F93272EE-2798-482C-8A88-419A278994F4}" type="presOf" srcId="{895653DA-0EAF-47A8-85EA-F130BC79B495}" destId="{A65AA0E3-5ED9-4A80-A18B-4C1F837D2A6A}" srcOrd="0" destOrd="0" presId="urn:microsoft.com/office/officeart/2005/8/layout/process5"/>
    <dgm:cxn modelId="{A328096D-E231-4F2F-9986-383FB944CE26}" type="presOf" srcId="{27F7C584-A4E6-4EBD-9F30-B088D5690472}" destId="{F6C3919C-9C4D-42EF-969D-51A35E562350}" srcOrd="0" destOrd="0" presId="urn:microsoft.com/office/officeart/2005/8/layout/process5"/>
    <dgm:cxn modelId="{3665A1B3-D079-4602-84B1-80FF95C11A76}" type="presOf" srcId="{8F5988DE-DA4B-4353-AA5F-F69709662D73}" destId="{0567D190-CADE-41F3-BE63-1CA7054CDD86}" srcOrd="0" destOrd="0" presId="urn:microsoft.com/office/officeart/2005/8/layout/process5"/>
    <dgm:cxn modelId="{500224DE-DE77-4EF4-B267-C146C6AC6D57}" type="presOf" srcId="{18CFCC76-0199-4601-AA3D-6099F5F17BE5}" destId="{265F2800-6984-4050-9ECA-5C7C67A8F82A}" srcOrd="1" destOrd="0" presId="urn:microsoft.com/office/officeart/2005/8/layout/process5"/>
    <dgm:cxn modelId="{C51FA3FC-AE12-41E4-92B7-CFC3CDEE6C56}" type="presOf" srcId="{18CFCC76-0199-4601-AA3D-6099F5F17BE5}" destId="{38FF802F-603F-4460-AFF2-38D5E77BB1BB}" srcOrd="0" destOrd="0" presId="urn:microsoft.com/office/officeart/2005/8/layout/process5"/>
    <dgm:cxn modelId="{A14FB406-E63D-41FC-BF58-DAFA444EFC0C}" type="presOf" srcId="{71E1A324-0C8A-48C8-A808-B8B0FF88A6EE}" destId="{2300C653-C35C-4A2A-A5D8-3AED72A52AA2}" srcOrd="0" destOrd="0" presId="urn:microsoft.com/office/officeart/2005/8/layout/process5"/>
    <dgm:cxn modelId="{63C82CE6-830B-4B5F-BF62-78B7976A48BF}" srcId="{74CBBC14-BD69-45CC-A4D4-1D4FE5787EDF}" destId="{895653DA-0EAF-47A8-85EA-F130BC79B495}" srcOrd="0" destOrd="0" parTransId="{878E96D7-88C0-495A-9E5B-DB2024B1A1C0}" sibTransId="{71E1A324-0C8A-48C8-A808-B8B0FF88A6EE}"/>
    <dgm:cxn modelId="{4C44BBA1-C991-4390-A93F-76DA39FF8383}" type="presOf" srcId="{6FBEF808-BDE7-4150-AAB9-837A6B50CB69}" destId="{7ACA3BBC-13C7-4FE0-8E1D-804C5B239A4F}" srcOrd="1" destOrd="0" presId="urn:microsoft.com/office/officeart/2005/8/layout/process5"/>
    <dgm:cxn modelId="{E13A03F6-7B72-4E18-B686-CDB49D956F8A}" srcId="{74CBBC14-BD69-45CC-A4D4-1D4FE5787EDF}" destId="{62D07876-466C-4CD6-9159-EDED9D66BFCF}" srcOrd="4" destOrd="0" parTransId="{0F93DA22-1249-4C33-8E26-00E5E5394D88}" sibTransId="{6D9279AC-C596-4905-8F9D-6FF9858EFD91}"/>
    <dgm:cxn modelId="{BF15A1B2-BA9A-4890-96B4-C0D0F8BD8955}" srcId="{74CBBC14-BD69-45CC-A4D4-1D4FE5787EDF}" destId="{AF34935E-AEB4-49F0-B487-CBDDC5DC856B}" srcOrd="1" destOrd="0" parTransId="{7E1EFB71-7ADC-4D5F-90D2-5476F2C4EA18}" sibTransId="{6FBEF808-BDE7-4150-AAB9-837A6B50CB69}"/>
    <dgm:cxn modelId="{5CE1E221-8B21-4638-A103-13314D72272A}" type="presParOf" srcId="{75190B8B-F66D-4645-8FF4-ACCDE16BE56D}" destId="{A65AA0E3-5ED9-4A80-A18B-4C1F837D2A6A}" srcOrd="0" destOrd="0" presId="urn:microsoft.com/office/officeart/2005/8/layout/process5"/>
    <dgm:cxn modelId="{A58627F1-003C-4D7A-8037-10507D58374C}" type="presParOf" srcId="{75190B8B-F66D-4645-8FF4-ACCDE16BE56D}" destId="{2300C653-C35C-4A2A-A5D8-3AED72A52AA2}" srcOrd="1" destOrd="0" presId="urn:microsoft.com/office/officeart/2005/8/layout/process5"/>
    <dgm:cxn modelId="{DBCB4C2B-D672-42EB-9A06-0B817616F87B}" type="presParOf" srcId="{2300C653-C35C-4A2A-A5D8-3AED72A52AA2}" destId="{179F0CDA-4C72-4678-8103-5A82CB923E5F}" srcOrd="0" destOrd="0" presId="urn:microsoft.com/office/officeart/2005/8/layout/process5"/>
    <dgm:cxn modelId="{CD29598A-C4AD-4FD4-95D4-C8041D456E9F}" type="presParOf" srcId="{75190B8B-F66D-4645-8FF4-ACCDE16BE56D}" destId="{2F3BD3C2-9725-47D6-A478-AE27313C9146}" srcOrd="2" destOrd="0" presId="urn:microsoft.com/office/officeart/2005/8/layout/process5"/>
    <dgm:cxn modelId="{9C835ADD-9CE8-4896-80A7-CD7FFE632502}" type="presParOf" srcId="{75190B8B-F66D-4645-8FF4-ACCDE16BE56D}" destId="{6FBE1AF6-F828-4EC8-A644-D6B40EB4CDDC}" srcOrd="3" destOrd="0" presId="urn:microsoft.com/office/officeart/2005/8/layout/process5"/>
    <dgm:cxn modelId="{8F458263-EB7E-45C9-8272-F21BC1E12175}" type="presParOf" srcId="{6FBE1AF6-F828-4EC8-A644-D6B40EB4CDDC}" destId="{7ACA3BBC-13C7-4FE0-8E1D-804C5B239A4F}" srcOrd="0" destOrd="0" presId="urn:microsoft.com/office/officeart/2005/8/layout/process5"/>
    <dgm:cxn modelId="{98C2D36E-C0BC-4607-B507-1240556C9986}" type="presParOf" srcId="{75190B8B-F66D-4645-8FF4-ACCDE16BE56D}" destId="{2FDB314B-E4A6-4471-A90C-0FC2C9D5E7BE}" srcOrd="4" destOrd="0" presId="urn:microsoft.com/office/officeart/2005/8/layout/process5"/>
    <dgm:cxn modelId="{F00CE529-5557-4006-B795-02E2FFE1E43D}" type="presParOf" srcId="{75190B8B-F66D-4645-8FF4-ACCDE16BE56D}" destId="{F6C3919C-9C4D-42EF-969D-51A35E562350}" srcOrd="5" destOrd="0" presId="urn:microsoft.com/office/officeart/2005/8/layout/process5"/>
    <dgm:cxn modelId="{D89F6150-4176-45E9-8C8E-976FE6DD3361}" type="presParOf" srcId="{F6C3919C-9C4D-42EF-969D-51A35E562350}" destId="{F91C96BC-DA80-489C-9793-D730725B44CE}" srcOrd="0" destOrd="0" presId="urn:microsoft.com/office/officeart/2005/8/layout/process5"/>
    <dgm:cxn modelId="{9028349A-C849-4F2B-B1BF-E99BF3D143A7}" type="presParOf" srcId="{75190B8B-F66D-4645-8FF4-ACCDE16BE56D}" destId="{0567D190-CADE-41F3-BE63-1CA7054CDD86}" srcOrd="6" destOrd="0" presId="urn:microsoft.com/office/officeart/2005/8/layout/process5"/>
    <dgm:cxn modelId="{5648563C-5F66-4747-B2D3-5A74F56B34F7}" type="presParOf" srcId="{75190B8B-F66D-4645-8FF4-ACCDE16BE56D}" destId="{38FF802F-603F-4460-AFF2-38D5E77BB1BB}" srcOrd="7" destOrd="0" presId="urn:microsoft.com/office/officeart/2005/8/layout/process5"/>
    <dgm:cxn modelId="{66F449D9-47B1-4010-9928-48F67BBFB932}" type="presParOf" srcId="{38FF802F-603F-4460-AFF2-38D5E77BB1BB}" destId="{265F2800-6984-4050-9ECA-5C7C67A8F82A}" srcOrd="0" destOrd="0" presId="urn:microsoft.com/office/officeart/2005/8/layout/process5"/>
    <dgm:cxn modelId="{65805CFA-E453-4CAA-A38E-2F90DC590A02}" type="presParOf" srcId="{75190B8B-F66D-4645-8FF4-ACCDE16BE56D}" destId="{463AD158-53BC-4F1B-8EAB-CB8180FB520F}"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1B6D8-2A7A-40AE-81EA-B420D9DE90AA}"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zh-HK" altLang="en-US"/>
        </a:p>
      </dgm:t>
    </dgm:pt>
    <dgm:pt modelId="{05A9D9BF-CD7C-415E-88E7-912718740114}">
      <dgm:prSet phldrT="[文字]"/>
      <dgm:spPr>
        <a:solidFill>
          <a:srgbClr val="2E75B6"/>
        </a:solidFill>
      </dgm:spPr>
      <dgm:t>
        <a:bodyPr/>
        <a:lstStyle/>
        <a:p>
          <a:r>
            <a:rPr lang="zh-CN" altLang="en-US" dirty="0">
              <a:latin typeface="新細明體" panose="02020500000000000000" pitchFamily="18" charset="-120"/>
              <a:ea typeface="新細明體" panose="02020500000000000000" pitchFamily="18" charset="-120"/>
            </a:rPr>
            <a:t>人類語言的複雜性</a:t>
          </a:r>
          <a:endParaRPr lang="zh-HK" altLang="en-US" dirty="0">
            <a:latin typeface="新細明體" panose="02020500000000000000" pitchFamily="18" charset="-120"/>
            <a:ea typeface="新細明體" panose="02020500000000000000" pitchFamily="18" charset="-120"/>
          </a:endParaRPr>
        </a:p>
      </dgm:t>
    </dgm:pt>
    <dgm:pt modelId="{9205E3BC-0D74-4D84-9116-60F78AD2E813}" type="parTrans" cxnId="{1C840AC2-972E-48C6-B984-E70EE8E10435}">
      <dgm:prSet/>
      <dgm:spPr/>
      <dgm:t>
        <a:bodyPr/>
        <a:lstStyle/>
        <a:p>
          <a:endParaRPr lang="zh-HK" altLang="en-US">
            <a:latin typeface="新細明體" panose="02020500000000000000" pitchFamily="18" charset="-120"/>
            <a:ea typeface="新細明體" panose="02020500000000000000" pitchFamily="18" charset="-120"/>
          </a:endParaRPr>
        </a:p>
      </dgm:t>
    </dgm:pt>
    <dgm:pt modelId="{6CF83D35-A159-4477-B608-7E496BEE37FF}" type="sibTrans" cxnId="{1C840AC2-972E-48C6-B984-E70EE8E10435}">
      <dgm:prSet/>
      <dgm:spPr/>
      <dgm:t>
        <a:bodyPr/>
        <a:lstStyle/>
        <a:p>
          <a:endParaRPr lang="zh-HK" altLang="en-US">
            <a:latin typeface="新細明體" panose="02020500000000000000" pitchFamily="18" charset="-120"/>
            <a:ea typeface="新細明體" panose="02020500000000000000" pitchFamily="18" charset="-120"/>
          </a:endParaRPr>
        </a:p>
      </dgm:t>
    </dgm:pt>
    <dgm:pt modelId="{E0ECE5E0-80B8-41FD-9D4A-06D13F828C5A}">
      <dgm:prSet phldrT="[文字]"/>
      <dgm:spPr/>
      <dgm:t>
        <a:bodyPr/>
        <a:lstStyle/>
        <a:p>
          <a:r>
            <a:rPr lang="zh-CN" altLang="en-US" dirty="0">
              <a:latin typeface="新細明體" panose="02020500000000000000" pitchFamily="18" charset="-120"/>
              <a:ea typeface="新細明體" panose="02020500000000000000" pitchFamily="18" charset="-120"/>
            </a:rPr>
            <a:t>結構</a:t>
          </a:r>
          <a:endParaRPr lang="zh-HK" altLang="en-US" dirty="0">
            <a:latin typeface="新細明體" panose="02020500000000000000" pitchFamily="18" charset="-120"/>
            <a:ea typeface="新細明體" panose="02020500000000000000" pitchFamily="18" charset="-120"/>
          </a:endParaRPr>
        </a:p>
      </dgm:t>
    </dgm:pt>
    <dgm:pt modelId="{6C89D405-109E-4C88-A56F-C0B0BBDB6F92}" type="parTrans" cxnId="{E514B886-2968-490C-8F88-B074AA75FB9A}">
      <dgm:prSet/>
      <dgm:spPr/>
      <dgm:t>
        <a:bodyPr/>
        <a:lstStyle/>
        <a:p>
          <a:endParaRPr lang="zh-HK" altLang="en-US">
            <a:latin typeface="新細明體" panose="02020500000000000000" pitchFamily="18" charset="-120"/>
            <a:ea typeface="新細明體" panose="02020500000000000000" pitchFamily="18" charset="-120"/>
          </a:endParaRPr>
        </a:p>
      </dgm:t>
    </dgm:pt>
    <dgm:pt modelId="{4EA0FA9B-EDC6-45E2-ADC0-BFA87942EDFA}" type="sibTrans" cxnId="{E514B886-2968-490C-8F88-B074AA75FB9A}">
      <dgm:prSet/>
      <dgm:spPr/>
      <dgm:t>
        <a:bodyPr/>
        <a:lstStyle/>
        <a:p>
          <a:endParaRPr lang="zh-HK" altLang="en-US">
            <a:latin typeface="新細明體" panose="02020500000000000000" pitchFamily="18" charset="-120"/>
            <a:ea typeface="新細明體" panose="02020500000000000000" pitchFamily="18" charset="-120"/>
          </a:endParaRPr>
        </a:p>
      </dgm:t>
    </dgm:pt>
    <dgm:pt modelId="{9C2FDDDE-6615-4034-BB60-6F0940EBF45A}">
      <dgm:prSet phldrT="[文字]"/>
      <dgm:spPr/>
      <dgm:t>
        <a:bodyPr/>
        <a:lstStyle/>
        <a:p>
          <a:r>
            <a:rPr lang="zh-CN" altLang="en-US" dirty="0">
              <a:latin typeface="新細明體" panose="02020500000000000000" pitchFamily="18" charset="-120"/>
              <a:ea typeface="新細明體" panose="02020500000000000000" pitchFamily="18" charset="-120"/>
            </a:rPr>
            <a:t>語義</a:t>
          </a:r>
          <a:endParaRPr lang="zh-HK" altLang="en-US" dirty="0">
            <a:latin typeface="新細明體" panose="02020500000000000000" pitchFamily="18" charset="-120"/>
            <a:ea typeface="新細明體" panose="02020500000000000000" pitchFamily="18" charset="-120"/>
          </a:endParaRPr>
        </a:p>
      </dgm:t>
    </dgm:pt>
    <dgm:pt modelId="{3AE3371A-2FB2-419E-9FEA-CEFBE34ECF99}" type="parTrans" cxnId="{E91568A0-7633-4D16-A79B-8B20E33BBC74}">
      <dgm:prSet/>
      <dgm:spPr/>
      <dgm:t>
        <a:bodyPr/>
        <a:lstStyle/>
        <a:p>
          <a:endParaRPr lang="zh-HK" altLang="en-US">
            <a:latin typeface="新細明體" panose="02020500000000000000" pitchFamily="18" charset="-120"/>
            <a:ea typeface="新細明體" panose="02020500000000000000" pitchFamily="18" charset="-120"/>
          </a:endParaRPr>
        </a:p>
      </dgm:t>
    </dgm:pt>
    <dgm:pt modelId="{452E1890-5E26-4BC9-A56A-148284C5470C}" type="sibTrans" cxnId="{E91568A0-7633-4D16-A79B-8B20E33BBC74}">
      <dgm:prSet/>
      <dgm:spPr/>
      <dgm:t>
        <a:bodyPr/>
        <a:lstStyle/>
        <a:p>
          <a:endParaRPr lang="zh-HK" altLang="en-US">
            <a:latin typeface="新細明體" panose="02020500000000000000" pitchFamily="18" charset="-120"/>
            <a:ea typeface="新細明體" panose="02020500000000000000" pitchFamily="18" charset="-120"/>
          </a:endParaRPr>
        </a:p>
      </dgm:t>
    </dgm:pt>
    <dgm:pt modelId="{518BE3E0-3B8D-478A-A4CC-52C486657908}">
      <dgm:prSet phldrT="[文字]"/>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HK" altLang="en-US" dirty="0">
              <a:latin typeface="新細明體" panose="02020500000000000000" pitchFamily="18" charset="-120"/>
              <a:ea typeface="新細明體" panose="02020500000000000000" pitchFamily="18" charset="-120"/>
            </a:rPr>
            <a:t>知識</a:t>
          </a:r>
        </a:p>
      </dgm:t>
    </dgm:pt>
    <dgm:pt modelId="{EB7B31CC-D2ED-4945-95BC-CCA2ACAA166C}" type="parTrans" cxnId="{792F711A-A8F8-4253-9EC8-1B47619BFA1D}">
      <dgm:prSet/>
      <dgm:spPr/>
      <dgm:t>
        <a:bodyPr/>
        <a:lstStyle/>
        <a:p>
          <a:endParaRPr lang="zh-HK" altLang="en-US">
            <a:latin typeface="新細明體" panose="02020500000000000000" pitchFamily="18" charset="-120"/>
            <a:ea typeface="新細明體" panose="02020500000000000000" pitchFamily="18" charset="-120"/>
          </a:endParaRPr>
        </a:p>
      </dgm:t>
    </dgm:pt>
    <dgm:pt modelId="{0888A3C9-16C1-4DA6-90F4-45A14B557979}" type="sibTrans" cxnId="{792F711A-A8F8-4253-9EC8-1B47619BFA1D}">
      <dgm:prSet/>
      <dgm:spPr/>
      <dgm:t>
        <a:bodyPr/>
        <a:lstStyle/>
        <a:p>
          <a:endParaRPr lang="zh-HK" altLang="en-US">
            <a:latin typeface="新細明體" panose="02020500000000000000" pitchFamily="18" charset="-120"/>
            <a:ea typeface="新細明體" panose="02020500000000000000" pitchFamily="18" charset="-120"/>
          </a:endParaRPr>
        </a:p>
      </dgm:t>
    </dgm:pt>
    <dgm:pt modelId="{D26CC8CD-F737-4FF4-8D50-F4725C893FFF}">
      <dgm:prSet phldrT="[文字]"/>
      <dgm:spPr/>
      <dgm:t>
        <a:bodyPr/>
        <a:lstStyle/>
        <a:p>
          <a:r>
            <a:rPr lang="zh-CN" altLang="en-US" dirty="0">
              <a:latin typeface="新細明體" panose="02020500000000000000" pitchFamily="18" charset="-120"/>
              <a:ea typeface="新細明體" panose="02020500000000000000" pitchFamily="18" charset="-120"/>
            </a:rPr>
            <a:t>應用</a:t>
          </a:r>
          <a:endParaRPr lang="zh-HK" altLang="en-US" dirty="0">
            <a:latin typeface="新細明體" panose="02020500000000000000" pitchFamily="18" charset="-120"/>
            <a:ea typeface="新細明體" panose="02020500000000000000" pitchFamily="18" charset="-120"/>
          </a:endParaRPr>
        </a:p>
      </dgm:t>
    </dgm:pt>
    <dgm:pt modelId="{3E56A27D-2392-4582-B15E-52C6DD96D240}" type="parTrans" cxnId="{493E95B5-F659-45A8-A0D9-331F1EC1C0E9}">
      <dgm:prSet/>
      <dgm:spPr/>
      <dgm:t>
        <a:bodyPr/>
        <a:lstStyle/>
        <a:p>
          <a:endParaRPr lang="zh-HK" altLang="en-US">
            <a:latin typeface="新細明體" panose="02020500000000000000" pitchFamily="18" charset="-120"/>
            <a:ea typeface="新細明體" panose="02020500000000000000" pitchFamily="18" charset="-120"/>
          </a:endParaRPr>
        </a:p>
      </dgm:t>
    </dgm:pt>
    <dgm:pt modelId="{CB37B517-82B6-4F17-A61F-28ACD943FC55}" type="sibTrans" cxnId="{493E95B5-F659-45A8-A0D9-331F1EC1C0E9}">
      <dgm:prSet/>
      <dgm:spPr/>
      <dgm:t>
        <a:bodyPr/>
        <a:lstStyle/>
        <a:p>
          <a:endParaRPr lang="zh-HK" altLang="en-US">
            <a:latin typeface="新細明體" panose="02020500000000000000" pitchFamily="18" charset="-120"/>
            <a:ea typeface="新細明體" panose="02020500000000000000" pitchFamily="18" charset="-120"/>
          </a:endParaRPr>
        </a:p>
      </dgm:t>
    </dgm:pt>
    <dgm:pt modelId="{F433F680-1F3C-42BD-857C-0EA18A3151E0}">
      <dgm:prSet/>
      <dgm:spPr/>
      <dgm:t>
        <a:bodyPr/>
        <a:lstStyle/>
        <a:p>
          <a:r>
            <a:rPr lang="zh-CN" altLang="en-US" dirty="0">
              <a:latin typeface="新細明體" panose="02020500000000000000" pitchFamily="18" charset="-120"/>
              <a:ea typeface="新細明體" panose="02020500000000000000" pitchFamily="18" charset="-120"/>
            </a:rPr>
            <a:t>時空</a:t>
          </a:r>
          <a:endParaRPr lang="zh-HK" altLang="en-US" dirty="0">
            <a:latin typeface="新細明體" panose="02020500000000000000" pitchFamily="18" charset="-120"/>
            <a:ea typeface="新細明體" panose="02020500000000000000" pitchFamily="18" charset="-120"/>
          </a:endParaRPr>
        </a:p>
      </dgm:t>
    </dgm:pt>
    <dgm:pt modelId="{5094E027-9603-4DC5-8B4C-2FE443AB4D89}" type="parTrans" cxnId="{B46BA7BB-D8B1-4CC8-84C7-D5D8091D922B}">
      <dgm:prSet/>
      <dgm:spPr/>
      <dgm:t>
        <a:bodyPr/>
        <a:lstStyle/>
        <a:p>
          <a:endParaRPr lang="zh-HK" altLang="en-US">
            <a:latin typeface="新細明體" panose="02020500000000000000" pitchFamily="18" charset="-120"/>
            <a:ea typeface="新細明體" panose="02020500000000000000" pitchFamily="18" charset="-120"/>
          </a:endParaRPr>
        </a:p>
      </dgm:t>
    </dgm:pt>
    <dgm:pt modelId="{C4D94106-4F4D-40F1-B269-2E7284D38338}" type="sibTrans" cxnId="{B46BA7BB-D8B1-4CC8-84C7-D5D8091D922B}">
      <dgm:prSet/>
      <dgm:spPr/>
      <dgm:t>
        <a:bodyPr/>
        <a:lstStyle/>
        <a:p>
          <a:endParaRPr lang="zh-HK" altLang="en-US">
            <a:latin typeface="新細明體" panose="02020500000000000000" pitchFamily="18" charset="-120"/>
            <a:ea typeface="新細明體" panose="02020500000000000000" pitchFamily="18" charset="-120"/>
          </a:endParaRPr>
        </a:p>
      </dgm:t>
    </dgm:pt>
    <dgm:pt modelId="{47261091-DD63-46C1-AE2F-F5C1F0549C17}" type="pres">
      <dgm:prSet presAssocID="{7411B6D8-2A7A-40AE-81EA-B420D9DE90AA}" presName="Name0" presStyleCnt="0">
        <dgm:presLayoutVars>
          <dgm:chMax val="1"/>
          <dgm:dir/>
          <dgm:animLvl val="ctr"/>
          <dgm:resizeHandles val="exact"/>
        </dgm:presLayoutVars>
      </dgm:prSet>
      <dgm:spPr/>
      <dgm:t>
        <a:bodyPr/>
        <a:lstStyle/>
        <a:p>
          <a:endParaRPr lang="en-US"/>
        </a:p>
      </dgm:t>
    </dgm:pt>
    <dgm:pt modelId="{3B0C5032-5954-412B-B2EC-6DB2AA89E16F}" type="pres">
      <dgm:prSet presAssocID="{05A9D9BF-CD7C-415E-88E7-912718740114}" presName="centerShape" presStyleLbl="node0" presStyleIdx="0" presStyleCnt="1"/>
      <dgm:spPr/>
      <dgm:t>
        <a:bodyPr/>
        <a:lstStyle/>
        <a:p>
          <a:endParaRPr lang="en-US"/>
        </a:p>
      </dgm:t>
    </dgm:pt>
    <dgm:pt modelId="{3A2521D7-AEEB-468E-829E-7FE618E5CE06}" type="pres">
      <dgm:prSet presAssocID="{E0ECE5E0-80B8-41FD-9D4A-06D13F828C5A}" presName="node" presStyleLbl="node1" presStyleIdx="0" presStyleCnt="5">
        <dgm:presLayoutVars>
          <dgm:bulletEnabled val="1"/>
        </dgm:presLayoutVars>
      </dgm:prSet>
      <dgm:spPr/>
      <dgm:t>
        <a:bodyPr/>
        <a:lstStyle/>
        <a:p>
          <a:endParaRPr lang="en-US"/>
        </a:p>
      </dgm:t>
    </dgm:pt>
    <dgm:pt modelId="{5D1CA498-B375-48B9-A43D-8ACB2C8D818F}" type="pres">
      <dgm:prSet presAssocID="{E0ECE5E0-80B8-41FD-9D4A-06D13F828C5A}" presName="dummy" presStyleCnt="0"/>
      <dgm:spPr/>
    </dgm:pt>
    <dgm:pt modelId="{B7EC0341-3644-471B-900C-D32473032545}" type="pres">
      <dgm:prSet presAssocID="{4EA0FA9B-EDC6-45E2-ADC0-BFA87942EDFA}" presName="sibTrans" presStyleLbl="sibTrans2D1" presStyleIdx="0" presStyleCnt="5"/>
      <dgm:spPr/>
      <dgm:t>
        <a:bodyPr/>
        <a:lstStyle/>
        <a:p>
          <a:endParaRPr lang="en-US"/>
        </a:p>
      </dgm:t>
    </dgm:pt>
    <dgm:pt modelId="{33EC1651-82CC-41BF-BE97-17C146362D85}" type="pres">
      <dgm:prSet presAssocID="{9C2FDDDE-6615-4034-BB60-6F0940EBF45A}" presName="node" presStyleLbl="node1" presStyleIdx="1" presStyleCnt="5">
        <dgm:presLayoutVars>
          <dgm:bulletEnabled val="1"/>
        </dgm:presLayoutVars>
      </dgm:prSet>
      <dgm:spPr/>
      <dgm:t>
        <a:bodyPr/>
        <a:lstStyle/>
        <a:p>
          <a:endParaRPr lang="en-US"/>
        </a:p>
      </dgm:t>
    </dgm:pt>
    <dgm:pt modelId="{14922603-EC16-4A52-AB80-A25664B560FB}" type="pres">
      <dgm:prSet presAssocID="{9C2FDDDE-6615-4034-BB60-6F0940EBF45A}" presName="dummy" presStyleCnt="0"/>
      <dgm:spPr/>
    </dgm:pt>
    <dgm:pt modelId="{C4676564-8E82-486D-B5CC-1C1298B1ECA2}" type="pres">
      <dgm:prSet presAssocID="{452E1890-5E26-4BC9-A56A-148284C5470C}" presName="sibTrans" presStyleLbl="sibTrans2D1" presStyleIdx="1" presStyleCnt="5"/>
      <dgm:spPr/>
      <dgm:t>
        <a:bodyPr/>
        <a:lstStyle/>
        <a:p>
          <a:endParaRPr lang="en-US"/>
        </a:p>
      </dgm:t>
    </dgm:pt>
    <dgm:pt modelId="{E05193F6-CDF1-42CE-A218-650787380A41}" type="pres">
      <dgm:prSet presAssocID="{518BE3E0-3B8D-478A-A4CC-52C486657908}" presName="node" presStyleLbl="node1" presStyleIdx="2" presStyleCnt="5">
        <dgm:presLayoutVars>
          <dgm:bulletEnabled val="1"/>
        </dgm:presLayoutVars>
      </dgm:prSet>
      <dgm:spPr/>
      <dgm:t>
        <a:bodyPr/>
        <a:lstStyle/>
        <a:p>
          <a:endParaRPr lang="en-US"/>
        </a:p>
      </dgm:t>
    </dgm:pt>
    <dgm:pt modelId="{26C96009-DC0D-4CB0-8AFE-C21B816B2871}" type="pres">
      <dgm:prSet presAssocID="{518BE3E0-3B8D-478A-A4CC-52C486657908}" presName="dummy" presStyleCnt="0"/>
      <dgm:spPr/>
    </dgm:pt>
    <dgm:pt modelId="{40DB30C2-0E66-47F2-8124-B3E34C0F7F70}" type="pres">
      <dgm:prSet presAssocID="{0888A3C9-16C1-4DA6-90F4-45A14B557979}" presName="sibTrans" presStyleLbl="sibTrans2D1" presStyleIdx="2" presStyleCnt="5"/>
      <dgm:spPr/>
      <dgm:t>
        <a:bodyPr/>
        <a:lstStyle/>
        <a:p>
          <a:endParaRPr lang="en-US"/>
        </a:p>
      </dgm:t>
    </dgm:pt>
    <dgm:pt modelId="{693D4F2B-2048-4839-9091-58435C7D2E0D}" type="pres">
      <dgm:prSet presAssocID="{F433F680-1F3C-42BD-857C-0EA18A3151E0}" presName="node" presStyleLbl="node1" presStyleIdx="3" presStyleCnt="5">
        <dgm:presLayoutVars>
          <dgm:bulletEnabled val="1"/>
        </dgm:presLayoutVars>
      </dgm:prSet>
      <dgm:spPr/>
      <dgm:t>
        <a:bodyPr/>
        <a:lstStyle/>
        <a:p>
          <a:endParaRPr lang="en-US"/>
        </a:p>
      </dgm:t>
    </dgm:pt>
    <dgm:pt modelId="{442E0EC4-1D6C-4813-BFEC-3AA98BBE26FA}" type="pres">
      <dgm:prSet presAssocID="{F433F680-1F3C-42BD-857C-0EA18A3151E0}" presName="dummy" presStyleCnt="0"/>
      <dgm:spPr/>
    </dgm:pt>
    <dgm:pt modelId="{AA178C4B-25F8-4E2B-944C-2A4649D2CE99}" type="pres">
      <dgm:prSet presAssocID="{C4D94106-4F4D-40F1-B269-2E7284D38338}" presName="sibTrans" presStyleLbl="sibTrans2D1" presStyleIdx="3" presStyleCnt="5"/>
      <dgm:spPr/>
      <dgm:t>
        <a:bodyPr/>
        <a:lstStyle/>
        <a:p>
          <a:endParaRPr lang="en-US"/>
        </a:p>
      </dgm:t>
    </dgm:pt>
    <dgm:pt modelId="{E9B2C722-C3B7-4F2A-8B34-DFAFA490BCF9}" type="pres">
      <dgm:prSet presAssocID="{D26CC8CD-F737-4FF4-8D50-F4725C893FFF}" presName="node" presStyleLbl="node1" presStyleIdx="4" presStyleCnt="5">
        <dgm:presLayoutVars>
          <dgm:bulletEnabled val="1"/>
        </dgm:presLayoutVars>
      </dgm:prSet>
      <dgm:spPr/>
      <dgm:t>
        <a:bodyPr/>
        <a:lstStyle/>
        <a:p>
          <a:endParaRPr lang="en-US"/>
        </a:p>
      </dgm:t>
    </dgm:pt>
    <dgm:pt modelId="{BD92DFF5-10B9-43C6-8585-D631DFE0CF43}" type="pres">
      <dgm:prSet presAssocID="{D26CC8CD-F737-4FF4-8D50-F4725C893FFF}" presName="dummy" presStyleCnt="0"/>
      <dgm:spPr/>
    </dgm:pt>
    <dgm:pt modelId="{83D8A11F-9201-4213-8094-8FF6AA919C1D}" type="pres">
      <dgm:prSet presAssocID="{CB37B517-82B6-4F17-A61F-28ACD943FC55}" presName="sibTrans" presStyleLbl="sibTrans2D1" presStyleIdx="4" presStyleCnt="5"/>
      <dgm:spPr/>
      <dgm:t>
        <a:bodyPr/>
        <a:lstStyle/>
        <a:p>
          <a:endParaRPr lang="en-US"/>
        </a:p>
      </dgm:t>
    </dgm:pt>
  </dgm:ptLst>
  <dgm:cxnLst>
    <dgm:cxn modelId="{21281409-B19A-44C0-87F4-FDBB6BB02D0F}" type="presOf" srcId="{0888A3C9-16C1-4DA6-90F4-45A14B557979}" destId="{40DB30C2-0E66-47F2-8124-B3E34C0F7F70}" srcOrd="0" destOrd="0" presId="urn:microsoft.com/office/officeart/2005/8/layout/radial6"/>
    <dgm:cxn modelId="{42D548F0-4ABB-4FDC-A189-0CC401177333}" type="presOf" srcId="{9C2FDDDE-6615-4034-BB60-6F0940EBF45A}" destId="{33EC1651-82CC-41BF-BE97-17C146362D85}" srcOrd="0" destOrd="0" presId="urn:microsoft.com/office/officeart/2005/8/layout/radial6"/>
    <dgm:cxn modelId="{E514B886-2968-490C-8F88-B074AA75FB9A}" srcId="{05A9D9BF-CD7C-415E-88E7-912718740114}" destId="{E0ECE5E0-80B8-41FD-9D4A-06D13F828C5A}" srcOrd="0" destOrd="0" parTransId="{6C89D405-109E-4C88-A56F-C0B0BBDB6F92}" sibTransId="{4EA0FA9B-EDC6-45E2-ADC0-BFA87942EDFA}"/>
    <dgm:cxn modelId="{5CC0C4E9-26BF-47CE-AFDB-2BD6AA9F09E2}" type="presOf" srcId="{518BE3E0-3B8D-478A-A4CC-52C486657908}" destId="{E05193F6-CDF1-42CE-A218-650787380A41}" srcOrd="0" destOrd="0" presId="urn:microsoft.com/office/officeart/2005/8/layout/radial6"/>
    <dgm:cxn modelId="{3BF2988A-D743-4BD1-9589-1892C334098E}" type="presOf" srcId="{C4D94106-4F4D-40F1-B269-2E7284D38338}" destId="{AA178C4B-25F8-4E2B-944C-2A4649D2CE99}" srcOrd="0" destOrd="0" presId="urn:microsoft.com/office/officeart/2005/8/layout/radial6"/>
    <dgm:cxn modelId="{078CCB32-7B35-4C38-A7D3-8B8AE4470631}" type="presOf" srcId="{7411B6D8-2A7A-40AE-81EA-B420D9DE90AA}" destId="{47261091-DD63-46C1-AE2F-F5C1F0549C17}" srcOrd="0" destOrd="0" presId="urn:microsoft.com/office/officeart/2005/8/layout/radial6"/>
    <dgm:cxn modelId="{53D5F7E2-3F9A-4D39-A8DA-08EEBA5719C9}" type="presOf" srcId="{4EA0FA9B-EDC6-45E2-ADC0-BFA87942EDFA}" destId="{B7EC0341-3644-471B-900C-D32473032545}" srcOrd="0" destOrd="0" presId="urn:microsoft.com/office/officeart/2005/8/layout/radial6"/>
    <dgm:cxn modelId="{691FE5D8-54E1-4E6B-B116-F544D51FB99A}" type="presOf" srcId="{E0ECE5E0-80B8-41FD-9D4A-06D13F828C5A}" destId="{3A2521D7-AEEB-468E-829E-7FE618E5CE06}" srcOrd="0" destOrd="0" presId="urn:microsoft.com/office/officeart/2005/8/layout/radial6"/>
    <dgm:cxn modelId="{7ABE0A94-2AAC-40BC-882F-8B3D33F9917A}" type="presOf" srcId="{CB37B517-82B6-4F17-A61F-28ACD943FC55}" destId="{83D8A11F-9201-4213-8094-8FF6AA919C1D}" srcOrd="0" destOrd="0" presId="urn:microsoft.com/office/officeart/2005/8/layout/radial6"/>
    <dgm:cxn modelId="{1C86E169-B211-4BA5-8D0A-B5A3A1F0F03F}" type="presOf" srcId="{D26CC8CD-F737-4FF4-8D50-F4725C893FFF}" destId="{E9B2C722-C3B7-4F2A-8B34-DFAFA490BCF9}" srcOrd="0" destOrd="0" presId="urn:microsoft.com/office/officeart/2005/8/layout/radial6"/>
    <dgm:cxn modelId="{C07C9828-D03B-4606-9861-36799DF6FEB7}" type="presOf" srcId="{05A9D9BF-CD7C-415E-88E7-912718740114}" destId="{3B0C5032-5954-412B-B2EC-6DB2AA89E16F}" srcOrd="0" destOrd="0" presId="urn:microsoft.com/office/officeart/2005/8/layout/radial6"/>
    <dgm:cxn modelId="{1C840AC2-972E-48C6-B984-E70EE8E10435}" srcId="{7411B6D8-2A7A-40AE-81EA-B420D9DE90AA}" destId="{05A9D9BF-CD7C-415E-88E7-912718740114}" srcOrd="0" destOrd="0" parTransId="{9205E3BC-0D74-4D84-9116-60F78AD2E813}" sibTransId="{6CF83D35-A159-4477-B608-7E496BEE37FF}"/>
    <dgm:cxn modelId="{E91568A0-7633-4D16-A79B-8B20E33BBC74}" srcId="{05A9D9BF-CD7C-415E-88E7-912718740114}" destId="{9C2FDDDE-6615-4034-BB60-6F0940EBF45A}" srcOrd="1" destOrd="0" parTransId="{3AE3371A-2FB2-419E-9FEA-CEFBE34ECF99}" sibTransId="{452E1890-5E26-4BC9-A56A-148284C5470C}"/>
    <dgm:cxn modelId="{B15D21CB-D02D-4675-8C44-2CD7837C420E}" type="presOf" srcId="{F433F680-1F3C-42BD-857C-0EA18A3151E0}" destId="{693D4F2B-2048-4839-9091-58435C7D2E0D}" srcOrd="0" destOrd="0" presId="urn:microsoft.com/office/officeart/2005/8/layout/radial6"/>
    <dgm:cxn modelId="{493E95B5-F659-45A8-A0D9-331F1EC1C0E9}" srcId="{05A9D9BF-CD7C-415E-88E7-912718740114}" destId="{D26CC8CD-F737-4FF4-8D50-F4725C893FFF}" srcOrd="4" destOrd="0" parTransId="{3E56A27D-2392-4582-B15E-52C6DD96D240}" sibTransId="{CB37B517-82B6-4F17-A61F-28ACD943FC55}"/>
    <dgm:cxn modelId="{0C911BCB-96B9-4838-A94F-BDAA242ECC01}" type="presOf" srcId="{452E1890-5E26-4BC9-A56A-148284C5470C}" destId="{C4676564-8E82-486D-B5CC-1C1298B1ECA2}" srcOrd="0" destOrd="0" presId="urn:microsoft.com/office/officeart/2005/8/layout/radial6"/>
    <dgm:cxn modelId="{792F711A-A8F8-4253-9EC8-1B47619BFA1D}" srcId="{05A9D9BF-CD7C-415E-88E7-912718740114}" destId="{518BE3E0-3B8D-478A-A4CC-52C486657908}" srcOrd="2" destOrd="0" parTransId="{EB7B31CC-D2ED-4945-95BC-CCA2ACAA166C}" sibTransId="{0888A3C9-16C1-4DA6-90F4-45A14B557979}"/>
    <dgm:cxn modelId="{B46BA7BB-D8B1-4CC8-84C7-D5D8091D922B}" srcId="{05A9D9BF-CD7C-415E-88E7-912718740114}" destId="{F433F680-1F3C-42BD-857C-0EA18A3151E0}" srcOrd="3" destOrd="0" parTransId="{5094E027-9603-4DC5-8B4C-2FE443AB4D89}" sibTransId="{C4D94106-4F4D-40F1-B269-2E7284D38338}"/>
    <dgm:cxn modelId="{B485D401-BFBA-477E-B217-3A45598BE249}" type="presParOf" srcId="{47261091-DD63-46C1-AE2F-F5C1F0549C17}" destId="{3B0C5032-5954-412B-B2EC-6DB2AA89E16F}" srcOrd="0" destOrd="0" presId="urn:microsoft.com/office/officeart/2005/8/layout/radial6"/>
    <dgm:cxn modelId="{08D2A03E-A8CE-43FF-BAA3-4994E0BC5FAD}" type="presParOf" srcId="{47261091-DD63-46C1-AE2F-F5C1F0549C17}" destId="{3A2521D7-AEEB-468E-829E-7FE618E5CE06}" srcOrd="1" destOrd="0" presId="urn:microsoft.com/office/officeart/2005/8/layout/radial6"/>
    <dgm:cxn modelId="{4F5EBF43-6A6B-4087-AE54-00027A556EF0}" type="presParOf" srcId="{47261091-DD63-46C1-AE2F-F5C1F0549C17}" destId="{5D1CA498-B375-48B9-A43D-8ACB2C8D818F}" srcOrd="2" destOrd="0" presId="urn:microsoft.com/office/officeart/2005/8/layout/radial6"/>
    <dgm:cxn modelId="{5EFA669D-DBC5-4F1E-B813-844312BC03FE}" type="presParOf" srcId="{47261091-DD63-46C1-AE2F-F5C1F0549C17}" destId="{B7EC0341-3644-471B-900C-D32473032545}" srcOrd="3" destOrd="0" presId="urn:microsoft.com/office/officeart/2005/8/layout/radial6"/>
    <dgm:cxn modelId="{ED1EFEA8-6172-4913-86BF-D7089391483E}" type="presParOf" srcId="{47261091-DD63-46C1-AE2F-F5C1F0549C17}" destId="{33EC1651-82CC-41BF-BE97-17C146362D85}" srcOrd="4" destOrd="0" presId="urn:microsoft.com/office/officeart/2005/8/layout/radial6"/>
    <dgm:cxn modelId="{D759EFBE-2803-43FD-B9FD-1399318D090C}" type="presParOf" srcId="{47261091-DD63-46C1-AE2F-F5C1F0549C17}" destId="{14922603-EC16-4A52-AB80-A25664B560FB}" srcOrd="5" destOrd="0" presId="urn:microsoft.com/office/officeart/2005/8/layout/radial6"/>
    <dgm:cxn modelId="{D9E47FAF-B8EB-46BF-A6AB-4F4158C7496B}" type="presParOf" srcId="{47261091-DD63-46C1-AE2F-F5C1F0549C17}" destId="{C4676564-8E82-486D-B5CC-1C1298B1ECA2}" srcOrd="6" destOrd="0" presId="urn:microsoft.com/office/officeart/2005/8/layout/radial6"/>
    <dgm:cxn modelId="{20174A0C-E306-4B8D-8405-2B9048D3FD20}" type="presParOf" srcId="{47261091-DD63-46C1-AE2F-F5C1F0549C17}" destId="{E05193F6-CDF1-42CE-A218-650787380A41}" srcOrd="7" destOrd="0" presId="urn:microsoft.com/office/officeart/2005/8/layout/radial6"/>
    <dgm:cxn modelId="{A4D3C4D2-5440-4DA7-9D0C-8E1ABDEE2F01}" type="presParOf" srcId="{47261091-DD63-46C1-AE2F-F5C1F0549C17}" destId="{26C96009-DC0D-4CB0-8AFE-C21B816B2871}" srcOrd="8" destOrd="0" presId="urn:microsoft.com/office/officeart/2005/8/layout/radial6"/>
    <dgm:cxn modelId="{3F214632-F472-43CE-9AB0-3829EA151597}" type="presParOf" srcId="{47261091-DD63-46C1-AE2F-F5C1F0549C17}" destId="{40DB30C2-0E66-47F2-8124-B3E34C0F7F70}" srcOrd="9" destOrd="0" presId="urn:microsoft.com/office/officeart/2005/8/layout/radial6"/>
    <dgm:cxn modelId="{A5ADF283-819F-4B58-9EBF-607940E857AC}" type="presParOf" srcId="{47261091-DD63-46C1-AE2F-F5C1F0549C17}" destId="{693D4F2B-2048-4839-9091-58435C7D2E0D}" srcOrd="10" destOrd="0" presId="urn:microsoft.com/office/officeart/2005/8/layout/radial6"/>
    <dgm:cxn modelId="{674B1BD1-F538-4BF1-B91B-F0B250ECACA7}" type="presParOf" srcId="{47261091-DD63-46C1-AE2F-F5C1F0549C17}" destId="{442E0EC4-1D6C-4813-BFEC-3AA98BBE26FA}" srcOrd="11" destOrd="0" presId="urn:microsoft.com/office/officeart/2005/8/layout/radial6"/>
    <dgm:cxn modelId="{12112ABC-6B17-4CDD-99F9-CA15DC91082D}" type="presParOf" srcId="{47261091-DD63-46C1-AE2F-F5C1F0549C17}" destId="{AA178C4B-25F8-4E2B-944C-2A4649D2CE99}" srcOrd="12" destOrd="0" presId="urn:microsoft.com/office/officeart/2005/8/layout/radial6"/>
    <dgm:cxn modelId="{256B59CB-FA8C-44AF-A232-DF10CE8A10C0}" type="presParOf" srcId="{47261091-DD63-46C1-AE2F-F5C1F0549C17}" destId="{E9B2C722-C3B7-4F2A-8B34-DFAFA490BCF9}" srcOrd="13" destOrd="0" presId="urn:microsoft.com/office/officeart/2005/8/layout/radial6"/>
    <dgm:cxn modelId="{B58A9766-A5FF-4900-826E-FDA671151508}" type="presParOf" srcId="{47261091-DD63-46C1-AE2F-F5C1F0549C17}" destId="{BD92DFF5-10B9-43C6-8585-D631DFE0CF43}" srcOrd="14" destOrd="0" presId="urn:microsoft.com/office/officeart/2005/8/layout/radial6"/>
    <dgm:cxn modelId="{94D569EE-3039-454C-88A5-109E3B68FA57}" type="presParOf" srcId="{47261091-DD63-46C1-AE2F-F5C1F0549C17}" destId="{83D8A11F-9201-4213-8094-8FF6AA919C1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3C476-905D-431A-AE4F-711BF3266C43}"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zh-HK" altLang="en-US"/>
        </a:p>
      </dgm:t>
    </dgm:pt>
    <dgm:pt modelId="{E5F5A8C2-E844-444E-9733-25558C723E72}">
      <dgm:prSet phldrT="[文字]" custT="1"/>
      <dgm:spPr>
        <a:ln>
          <a:solidFill>
            <a:srgbClr val="020F2F"/>
          </a:solidFill>
        </a:ln>
      </dgm:spPr>
      <dgm:t>
        <a:bodyPr/>
        <a:lstStyle/>
        <a:p>
          <a:r>
            <a:rPr lang="zh-CN" altLang="en-US" sz="2200" dirty="0">
              <a:latin typeface="新細明體" panose="02020500000000000000" pitchFamily="18" charset="-120"/>
              <a:ea typeface="新細明體" panose="02020500000000000000" pitchFamily="18" charset="-120"/>
            </a:rPr>
            <a:t>傳統語言理解方法</a:t>
          </a:r>
          <a:endParaRPr lang="zh-HK" altLang="en-US" sz="2200" dirty="0">
            <a:latin typeface="新細明體" panose="02020500000000000000" pitchFamily="18" charset="-120"/>
            <a:ea typeface="新細明體" panose="02020500000000000000" pitchFamily="18" charset="-120"/>
          </a:endParaRPr>
        </a:p>
      </dgm:t>
    </dgm:pt>
    <dgm:pt modelId="{1A719D53-A50D-490D-9456-F2B58EF36E4D}" type="parTrans" cxnId="{762BB378-E206-4171-9FB8-F692912CC427}">
      <dgm:prSet/>
      <dgm:spPr/>
      <dgm:t>
        <a:bodyPr/>
        <a:lstStyle/>
        <a:p>
          <a:endParaRPr lang="zh-HK" altLang="en-US">
            <a:latin typeface="新細明體" panose="02020500000000000000" pitchFamily="18" charset="-120"/>
            <a:ea typeface="新細明體" panose="02020500000000000000" pitchFamily="18" charset="-120"/>
          </a:endParaRPr>
        </a:p>
      </dgm:t>
    </dgm:pt>
    <dgm:pt modelId="{FDA74C46-27CF-43D2-91AA-515D76BE7A67}" type="sibTrans" cxnId="{762BB378-E206-4171-9FB8-F692912CC427}">
      <dgm:prSet/>
      <dgm:spPr/>
      <dgm:t>
        <a:bodyPr/>
        <a:lstStyle/>
        <a:p>
          <a:endParaRPr lang="zh-HK" altLang="en-US">
            <a:latin typeface="新細明體" panose="02020500000000000000" pitchFamily="18" charset="-120"/>
            <a:ea typeface="新細明體" panose="02020500000000000000" pitchFamily="18" charset="-120"/>
          </a:endParaRPr>
        </a:p>
      </dgm:t>
    </dgm:pt>
    <dgm:pt modelId="{3705BCA4-DD56-4E5E-85F4-82239D0297D4}">
      <dgm:prSet phldrT="[文字]" custT="1"/>
      <dgm:spPr>
        <a:ln>
          <a:solidFill>
            <a:srgbClr val="FF0000"/>
          </a:solidFill>
        </a:ln>
      </dgm:spPr>
      <dgm:t>
        <a:bodyPr/>
        <a:lstStyle/>
        <a:p>
          <a:r>
            <a:rPr lang="zh-CN" altLang="en-US" sz="2200" dirty="0">
              <a:latin typeface="新細明體" panose="02020500000000000000" pitchFamily="18" charset="-120"/>
              <a:ea typeface="新細明體" panose="02020500000000000000" pitchFamily="18" charset="-120"/>
            </a:rPr>
            <a:t>詞法</a:t>
          </a:r>
          <a:r>
            <a:rPr lang="zh-HK" altLang="en-US" sz="2200" dirty="0">
              <a:latin typeface="新細明體" panose="02020500000000000000" pitchFamily="18" charset="-120"/>
              <a:ea typeface="新細明體" panose="02020500000000000000" pitchFamily="18" charset="-120"/>
            </a:rPr>
            <a:t>分析</a:t>
          </a:r>
        </a:p>
      </dgm:t>
    </dgm:pt>
    <dgm:pt modelId="{DC01431A-2322-4E63-8FD7-2A0FF8CE7010}" type="parTrans" cxnId="{89EAB0C5-A7EB-49C8-B235-BCB70F8576AE}">
      <dgm:prSet/>
      <dgm:spPr>
        <a:ln>
          <a:solidFill>
            <a:schemeClr val="accent4"/>
          </a:solidFill>
        </a:ln>
      </dgm:spPr>
      <dgm:t>
        <a:bodyPr/>
        <a:lstStyle/>
        <a:p>
          <a:endParaRPr lang="zh-HK" altLang="en-US">
            <a:latin typeface="新細明體" panose="02020500000000000000" pitchFamily="18" charset="-120"/>
            <a:ea typeface="新細明體" panose="02020500000000000000" pitchFamily="18" charset="-120"/>
          </a:endParaRPr>
        </a:p>
      </dgm:t>
    </dgm:pt>
    <dgm:pt modelId="{09B29019-35BA-4B1D-A402-58D934796AFD}" type="sibTrans" cxnId="{89EAB0C5-A7EB-49C8-B235-BCB70F8576AE}">
      <dgm:prSet/>
      <dgm:spPr/>
      <dgm:t>
        <a:bodyPr/>
        <a:lstStyle/>
        <a:p>
          <a:endParaRPr lang="zh-HK" altLang="en-US">
            <a:latin typeface="新細明體" panose="02020500000000000000" pitchFamily="18" charset="-120"/>
            <a:ea typeface="新細明體" panose="02020500000000000000" pitchFamily="18" charset="-120"/>
          </a:endParaRPr>
        </a:p>
      </dgm:t>
    </dgm:pt>
    <dgm:pt modelId="{214699F4-2E6D-4E78-A1E5-2967D0127194}">
      <dgm:prSet phldrT="[文字]" custT="1"/>
      <dgm:spPr>
        <a:ln>
          <a:solidFill>
            <a:srgbClr val="00B050"/>
          </a:solidFill>
        </a:ln>
      </dgm:spPr>
      <dgm:t>
        <a:bodyPr/>
        <a:lstStyle/>
        <a:p>
          <a:r>
            <a:rPr lang="zh-CN" altLang="en-US" sz="2200" dirty="0">
              <a:latin typeface="新細明體" panose="02020500000000000000" pitchFamily="18" charset="-120"/>
              <a:ea typeface="新細明體" panose="02020500000000000000" pitchFamily="18" charset="-120"/>
            </a:rPr>
            <a:t>句法</a:t>
          </a:r>
          <a:r>
            <a:rPr lang="zh-HK" altLang="en-US" sz="2200" dirty="0">
              <a:latin typeface="新細明體" panose="02020500000000000000" pitchFamily="18" charset="-120"/>
              <a:ea typeface="新細明體" panose="02020500000000000000" pitchFamily="18" charset="-120"/>
            </a:rPr>
            <a:t>分析</a:t>
          </a:r>
        </a:p>
      </dgm:t>
    </dgm:pt>
    <dgm:pt modelId="{C38FFF55-9F14-4497-9BEE-F92E5F9E6BA8}" type="parTrans" cxnId="{11E99C79-9871-42DB-8232-852CF7E34B82}">
      <dgm:prSet/>
      <dgm:spPr>
        <a:ln>
          <a:solidFill>
            <a:schemeClr val="accent4"/>
          </a:solidFill>
        </a:ln>
      </dgm:spPr>
      <dgm:t>
        <a:bodyPr/>
        <a:lstStyle/>
        <a:p>
          <a:endParaRPr lang="zh-HK" altLang="en-US">
            <a:latin typeface="新細明體" panose="02020500000000000000" pitchFamily="18" charset="-120"/>
            <a:ea typeface="新細明體" panose="02020500000000000000" pitchFamily="18" charset="-120"/>
          </a:endParaRPr>
        </a:p>
      </dgm:t>
    </dgm:pt>
    <dgm:pt modelId="{2E416850-8B18-4FE1-BAA1-9F84115D611F}" type="sibTrans" cxnId="{11E99C79-9871-42DB-8232-852CF7E34B82}">
      <dgm:prSet/>
      <dgm:spPr/>
      <dgm:t>
        <a:bodyPr/>
        <a:lstStyle/>
        <a:p>
          <a:endParaRPr lang="zh-HK" altLang="en-US">
            <a:latin typeface="新細明體" panose="02020500000000000000" pitchFamily="18" charset="-120"/>
            <a:ea typeface="新細明體" panose="02020500000000000000" pitchFamily="18" charset="-120"/>
          </a:endParaRPr>
        </a:p>
      </dgm:t>
    </dgm:pt>
    <dgm:pt modelId="{26865563-779F-4046-9EF6-22E3BD91AF3A}">
      <dgm:prSet phldrT="[文字]" custT="1"/>
      <dgm:spPr/>
      <dgm:t>
        <a:bodyPr/>
        <a:lstStyle/>
        <a:p>
          <a:r>
            <a:rPr lang="zh-CN" altLang="en-US" sz="2200" dirty="0">
              <a:latin typeface="新細明體" panose="02020500000000000000" pitchFamily="18" charset="-120"/>
              <a:ea typeface="新細明體" panose="02020500000000000000" pitchFamily="18" charset="-120"/>
            </a:rPr>
            <a:t>語義</a:t>
          </a:r>
          <a:r>
            <a:rPr lang="zh-HK" altLang="en-US" sz="2200" dirty="0">
              <a:latin typeface="新細明體" panose="02020500000000000000" pitchFamily="18" charset="-120"/>
              <a:ea typeface="新細明體" panose="02020500000000000000" pitchFamily="18" charset="-120"/>
            </a:rPr>
            <a:t>分析</a:t>
          </a:r>
        </a:p>
      </dgm:t>
    </dgm:pt>
    <dgm:pt modelId="{5ED2AA74-CDDE-46C5-8D2D-49B4B0968360}" type="parTrans" cxnId="{CFC38040-F8B5-4EAA-B817-0E3F73555096}">
      <dgm:prSet/>
      <dgm:spPr>
        <a:ln>
          <a:solidFill>
            <a:schemeClr val="accent4"/>
          </a:solidFill>
        </a:ln>
      </dgm:spPr>
      <dgm:t>
        <a:bodyPr/>
        <a:lstStyle/>
        <a:p>
          <a:endParaRPr lang="zh-HK" altLang="en-US">
            <a:latin typeface="新細明體" panose="02020500000000000000" pitchFamily="18" charset="-120"/>
            <a:ea typeface="新細明體" panose="02020500000000000000" pitchFamily="18" charset="-120"/>
          </a:endParaRPr>
        </a:p>
      </dgm:t>
    </dgm:pt>
    <dgm:pt modelId="{036B8FC2-1DF7-46A9-A1F8-2BFD1A87C40C}" type="sibTrans" cxnId="{CFC38040-F8B5-4EAA-B817-0E3F73555096}">
      <dgm:prSet/>
      <dgm:spPr/>
      <dgm:t>
        <a:bodyPr/>
        <a:lstStyle/>
        <a:p>
          <a:endParaRPr lang="zh-HK" altLang="en-US">
            <a:latin typeface="新細明體" panose="02020500000000000000" pitchFamily="18" charset="-120"/>
            <a:ea typeface="新細明體" panose="02020500000000000000" pitchFamily="18" charset="-120"/>
          </a:endParaRPr>
        </a:p>
      </dgm:t>
    </dgm:pt>
    <dgm:pt modelId="{F8F26B47-024E-4DA0-8522-89DAA1CCA787}" type="pres">
      <dgm:prSet presAssocID="{E4F3C476-905D-431A-AE4F-711BF3266C43}" presName="hierChild1" presStyleCnt="0">
        <dgm:presLayoutVars>
          <dgm:orgChart val="1"/>
          <dgm:chPref val="1"/>
          <dgm:dir/>
          <dgm:animOne val="branch"/>
          <dgm:animLvl val="lvl"/>
          <dgm:resizeHandles/>
        </dgm:presLayoutVars>
      </dgm:prSet>
      <dgm:spPr/>
      <dgm:t>
        <a:bodyPr/>
        <a:lstStyle/>
        <a:p>
          <a:endParaRPr lang="en-US"/>
        </a:p>
      </dgm:t>
    </dgm:pt>
    <dgm:pt modelId="{BECF76A3-BF36-4E46-A4A7-52D17D284C0D}" type="pres">
      <dgm:prSet presAssocID="{E5F5A8C2-E844-444E-9733-25558C723E72}" presName="hierRoot1" presStyleCnt="0">
        <dgm:presLayoutVars>
          <dgm:hierBranch val="init"/>
        </dgm:presLayoutVars>
      </dgm:prSet>
      <dgm:spPr/>
    </dgm:pt>
    <dgm:pt modelId="{D1EC9EB6-7113-4A0D-8EE0-C8B7BCC070AD}" type="pres">
      <dgm:prSet presAssocID="{E5F5A8C2-E844-444E-9733-25558C723E72}" presName="rootComposite1" presStyleCnt="0"/>
      <dgm:spPr/>
    </dgm:pt>
    <dgm:pt modelId="{98893A9D-E2E9-43D4-B952-323A29FF1D1D}" type="pres">
      <dgm:prSet presAssocID="{E5F5A8C2-E844-444E-9733-25558C723E72}" presName="rootText1" presStyleLbl="node0" presStyleIdx="0" presStyleCnt="1" custScaleX="70859" custScaleY="41796">
        <dgm:presLayoutVars>
          <dgm:chPref val="3"/>
        </dgm:presLayoutVars>
      </dgm:prSet>
      <dgm:spPr/>
      <dgm:t>
        <a:bodyPr/>
        <a:lstStyle/>
        <a:p>
          <a:endParaRPr lang="en-US"/>
        </a:p>
      </dgm:t>
    </dgm:pt>
    <dgm:pt modelId="{F3325878-1D24-4352-A644-1DC538708DDB}" type="pres">
      <dgm:prSet presAssocID="{E5F5A8C2-E844-444E-9733-25558C723E72}" presName="rootConnector1" presStyleLbl="node1" presStyleIdx="0" presStyleCnt="0"/>
      <dgm:spPr/>
      <dgm:t>
        <a:bodyPr/>
        <a:lstStyle/>
        <a:p>
          <a:endParaRPr lang="en-US"/>
        </a:p>
      </dgm:t>
    </dgm:pt>
    <dgm:pt modelId="{BE216777-9CDA-4322-8B06-24B6F07C31EA}" type="pres">
      <dgm:prSet presAssocID="{E5F5A8C2-E844-444E-9733-25558C723E72}" presName="hierChild2" presStyleCnt="0"/>
      <dgm:spPr/>
    </dgm:pt>
    <dgm:pt modelId="{C7D9CF48-0735-4B9B-8A9E-BF0BDA593E75}" type="pres">
      <dgm:prSet presAssocID="{DC01431A-2322-4E63-8FD7-2A0FF8CE7010}" presName="Name37" presStyleLbl="parChTrans1D2" presStyleIdx="0" presStyleCnt="3"/>
      <dgm:spPr/>
      <dgm:t>
        <a:bodyPr/>
        <a:lstStyle/>
        <a:p>
          <a:endParaRPr lang="en-US"/>
        </a:p>
      </dgm:t>
    </dgm:pt>
    <dgm:pt modelId="{970B8878-DCF0-47F0-A326-A23EFDBE05F9}" type="pres">
      <dgm:prSet presAssocID="{3705BCA4-DD56-4E5E-85F4-82239D0297D4}" presName="hierRoot2" presStyleCnt="0">
        <dgm:presLayoutVars>
          <dgm:hierBranch val="init"/>
        </dgm:presLayoutVars>
      </dgm:prSet>
      <dgm:spPr/>
    </dgm:pt>
    <dgm:pt modelId="{B9642E7B-041C-4B7C-A582-7C7B290A06CB}" type="pres">
      <dgm:prSet presAssocID="{3705BCA4-DD56-4E5E-85F4-82239D0297D4}" presName="rootComposite" presStyleCnt="0"/>
      <dgm:spPr/>
    </dgm:pt>
    <dgm:pt modelId="{D27D0EF8-59E0-40AD-8D32-EB94CCFACAAB}" type="pres">
      <dgm:prSet presAssocID="{3705BCA4-DD56-4E5E-85F4-82239D0297D4}" presName="rootText" presStyleLbl="node2" presStyleIdx="0" presStyleCnt="3" custScaleY="45015" custLinFactNeighborX="-23" custLinFactNeighborY="-5415">
        <dgm:presLayoutVars>
          <dgm:chPref val="3"/>
        </dgm:presLayoutVars>
      </dgm:prSet>
      <dgm:spPr/>
      <dgm:t>
        <a:bodyPr/>
        <a:lstStyle/>
        <a:p>
          <a:endParaRPr lang="en-US"/>
        </a:p>
      </dgm:t>
    </dgm:pt>
    <dgm:pt modelId="{C71D3567-A9AD-4282-8437-6FAB335B747F}" type="pres">
      <dgm:prSet presAssocID="{3705BCA4-DD56-4E5E-85F4-82239D0297D4}" presName="rootConnector" presStyleLbl="node2" presStyleIdx="0" presStyleCnt="3"/>
      <dgm:spPr/>
      <dgm:t>
        <a:bodyPr/>
        <a:lstStyle/>
        <a:p>
          <a:endParaRPr lang="en-US"/>
        </a:p>
      </dgm:t>
    </dgm:pt>
    <dgm:pt modelId="{FD11DF2C-C20B-4DFC-964B-47801A2C6D6D}" type="pres">
      <dgm:prSet presAssocID="{3705BCA4-DD56-4E5E-85F4-82239D0297D4}" presName="hierChild4" presStyleCnt="0"/>
      <dgm:spPr/>
    </dgm:pt>
    <dgm:pt modelId="{071F972F-AE35-4AEB-A912-04087BA3BB19}" type="pres">
      <dgm:prSet presAssocID="{3705BCA4-DD56-4E5E-85F4-82239D0297D4}" presName="hierChild5" presStyleCnt="0"/>
      <dgm:spPr/>
    </dgm:pt>
    <dgm:pt modelId="{67E4AFD1-5B6F-4060-881C-4F3ACACDA5B9}" type="pres">
      <dgm:prSet presAssocID="{C38FFF55-9F14-4497-9BEE-F92E5F9E6BA8}" presName="Name37" presStyleLbl="parChTrans1D2" presStyleIdx="1" presStyleCnt="3"/>
      <dgm:spPr/>
      <dgm:t>
        <a:bodyPr/>
        <a:lstStyle/>
        <a:p>
          <a:endParaRPr lang="en-US"/>
        </a:p>
      </dgm:t>
    </dgm:pt>
    <dgm:pt modelId="{61933CE5-AE42-4071-8144-1FCD520285AA}" type="pres">
      <dgm:prSet presAssocID="{214699F4-2E6D-4E78-A1E5-2967D0127194}" presName="hierRoot2" presStyleCnt="0">
        <dgm:presLayoutVars>
          <dgm:hierBranch val="init"/>
        </dgm:presLayoutVars>
      </dgm:prSet>
      <dgm:spPr/>
    </dgm:pt>
    <dgm:pt modelId="{5FB75E75-3AC2-49F7-9F9D-4BABFBFE3FB1}" type="pres">
      <dgm:prSet presAssocID="{214699F4-2E6D-4E78-A1E5-2967D0127194}" presName="rootComposite" presStyleCnt="0"/>
      <dgm:spPr/>
    </dgm:pt>
    <dgm:pt modelId="{B4339A15-06AE-420E-A9FF-2979A2B340C7}" type="pres">
      <dgm:prSet presAssocID="{214699F4-2E6D-4E78-A1E5-2967D0127194}" presName="rootText" presStyleLbl="node2" presStyleIdx="1" presStyleCnt="3" custScaleY="45846" custLinFactNeighborY="-4445">
        <dgm:presLayoutVars>
          <dgm:chPref val="3"/>
        </dgm:presLayoutVars>
      </dgm:prSet>
      <dgm:spPr/>
      <dgm:t>
        <a:bodyPr/>
        <a:lstStyle/>
        <a:p>
          <a:endParaRPr lang="en-US"/>
        </a:p>
      </dgm:t>
    </dgm:pt>
    <dgm:pt modelId="{CB2BA590-237F-4EE1-A95F-1BDA6B742671}" type="pres">
      <dgm:prSet presAssocID="{214699F4-2E6D-4E78-A1E5-2967D0127194}" presName="rootConnector" presStyleLbl="node2" presStyleIdx="1" presStyleCnt="3"/>
      <dgm:spPr/>
      <dgm:t>
        <a:bodyPr/>
        <a:lstStyle/>
        <a:p>
          <a:endParaRPr lang="en-US"/>
        </a:p>
      </dgm:t>
    </dgm:pt>
    <dgm:pt modelId="{7791D96A-FF67-4717-9C41-2303B072D988}" type="pres">
      <dgm:prSet presAssocID="{214699F4-2E6D-4E78-A1E5-2967D0127194}" presName="hierChild4" presStyleCnt="0"/>
      <dgm:spPr/>
    </dgm:pt>
    <dgm:pt modelId="{660C5697-F6B5-4A31-B82F-EB363620B10E}" type="pres">
      <dgm:prSet presAssocID="{214699F4-2E6D-4E78-A1E5-2967D0127194}" presName="hierChild5" presStyleCnt="0"/>
      <dgm:spPr/>
    </dgm:pt>
    <dgm:pt modelId="{A7AFBBF3-09E1-4D8A-A129-FC7C1F3E6F90}" type="pres">
      <dgm:prSet presAssocID="{5ED2AA74-CDDE-46C5-8D2D-49B4B0968360}" presName="Name37" presStyleLbl="parChTrans1D2" presStyleIdx="2" presStyleCnt="3"/>
      <dgm:spPr/>
      <dgm:t>
        <a:bodyPr/>
        <a:lstStyle/>
        <a:p>
          <a:endParaRPr lang="en-US"/>
        </a:p>
      </dgm:t>
    </dgm:pt>
    <dgm:pt modelId="{0E6E6AAD-CD31-4E23-96A4-64257E01D18A}" type="pres">
      <dgm:prSet presAssocID="{26865563-779F-4046-9EF6-22E3BD91AF3A}" presName="hierRoot2" presStyleCnt="0">
        <dgm:presLayoutVars>
          <dgm:hierBranch val="init"/>
        </dgm:presLayoutVars>
      </dgm:prSet>
      <dgm:spPr/>
    </dgm:pt>
    <dgm:pt modelId="{9C156582-CA19-4AE4-AE58-AE9577046573}" type="pres">
      <dgm:prSet presAssocID="{26865563-779F-4046-9EF6-22E3BD91AF3A}" presName="rootComposite" presStyleCnt="0"/>
      <dgm:spPr/>
    </dgm:pt>
    <dgm:pt modelId="{A328E77F-A5CE-4C09-B4D9-9CCA1E0429DA}" type="pres">
      <dgm:prSet presAssocID="{26865563-779F-4046-9EF6-22E3BD91AF3A}" presName="rootText" presStyleLbl="node2" presStyleIdx="2" presStyleCnt="3" custScaleY="43665" custLinFactNeighborY="-4434">
        <dgm:presLayoutVars>
          <dgm:chPref val="3"/>
        </dgm:presLayoutVars>
      </dgm:prSet>
      <dgm:spPr/>
      <dgm:t>
        <a:bodyPr/>
        <a:lstStyle/>
        <a:p>
          <a:endParaRPr lang="en-US"/>
        </a:p>
      </dgm:t>
    </dgm:pt>
    <dgm:pt modelId="{E2A85B36-BD81-43FF-8916-9ABB2F30FABB}" type="pres">
      <dgm:prSet presAssocID="{26865563-779F-4046-9EF6-22E3BD91AF3A}" presName="rootConnector" presStyleLbl="node2" presStyleIdx="2" presStyleCnt="3"/>
      <dgm:spPr/>
      <dgm:t>
        <a:bodyPr/>
        <a:lstStyle/>
        <a:p>
          <a:endParaRPr lang="en-US"/>
        </a:p>
      </dgm:t>
    </dgm:pt>
    <dgm:pt modelId="{E016DD41-45C7-4F81-88D9-043EE5FD543F}" type="pres">
      <dgm:prSet presAssocID="{26865563-779F-4046-9EF6-22E3BD91AF3A}" presName="hierChild4" presStyleCnt="0"/>
      <dgm:spPr/>
    </dgm:pt>
    <dgm:pt modelId="{F73E1F89-672B-47EC-978B-C0CC6CBC87A7}" type="pres">
      <dgm:prSet presAssocID="{26865563-779F-4046-9EF6-22E3BD91AF3A}" presName="hierChild5" presStyleCnt="0"/>
      <dgm:spPr/>
    </dgm:pt>
    <dgm:pt modelId="{174839E0-598A-4E06-993E-8798BB8E5E97}" type="pres">
      <dgm:prSet presAssocID="{E5F5A8C2-E844-444E-9733-25558C723E72}" presName="hierChild3" presStyleCnt="0"/>
      <dgm:spPr/>
    </dgm:pt>
  </dgm:ptLst>
  <dgm:cxnLst>
    <dgm:cxn modelId="{11E99C79-9871-42DB-8232-852CF7E34B82}" srcId="{E5F5A8C2-E844-444E-9733-25558C723E72}" destId="{214699F4-2E6D-4E78-A1E5-2967D0127194}" srcOrd="1" destOrd="0" parTransId="{C38FFF55-9F14-4497-9BEE-F92E5F9E6BA8}" sibTransId="{2E416850-8B18-4FE1-BAA1-9F84115D611F}"/>
    <dgm:cxn modelId="{477249DB-8C9E-4FCE-95E0-C236CBBE2593}" type="presOf" srcId="{E5F5A8C2-E844-444E-9733-25558C723E72}" destId="{F3325878-1D24-4352-A644-1DC538708DDB}" srcOrd="1" destOrd="0" presId="urn:microsoft.com/office/officeart/2005/8/layout/orgChart1"/>
    <dgm:cxn modelId="{CFC38040-F8B5-4EAA-B817-0E3F73555096}" srcId="{E5F5A8C2-E844-444E-9733-25558C723E72}" destId="{26865563-779F-4046-9EF6-22E3BD91AF3A}" srcOrd="2" destOrd="0" parTransId="{5ED2AA74-CDDE-46C5-8D2D-49B4B0968360}" sibTransId="{036B8FC2-1DF7-46A9-A1F8-2BFD1A87C40C}"/>
    <dgm:cxn modelId="{3CB2D9A8-278B-4813-AC14-DC4043599CE9}" type="presOf" srcId="{214699F4-2E6D-4E78-A1E5-2967D0127194}" destId="{B4339A15-06AE-420E-A9FF-2979A2B340C7}" srcOrd="0" destOrd="0" presId="urn:microsoft.com/office/officeart/2005/8/layout/orgChart1"/>
    <dgm:cxn modelId="{DE0A0856-164C-47C9-9B4F-E5E90626B5B2}" type="presOf" srcId="{3705BCA4-DD56-4E5E-85F4-82239D0297D4}" destId="{C71D3567-A9AD-4282-8437-6FAB335B747F}" srcOrd="1" destOrd="0" presId="urn:microsoft.com/office/officeart/2005/8/layout/orgChart1"/>
    <dgm:cxn modelId="{48FDE750-205E-4A03-9880-3089339BD512}" type="presOf" srcId="{E5F5A8C2-E844-444E-9733-25558C723E72}" destId="{98893A9D-E2E9-43D4-B952-323A29FF1D1D}" srcOrd="0" destOrd="0" presId="urn:microsoft.com/office/officeart/2005/8/layout/orgChart1"/>
    <dgm:cxn modelId="{4EAF5744-B333-4893-9CB3-AA2F362F5E74}" type="presOf" srcId="{E4F3C476-905D-431A-AE4F-711BF3266C43}" destId="{F8F26B47-024E-4DA0-8522-89DAA1CCA787}" srcOrd="0" destOrd="0" presId="urn:microsoft.com/office/officeart/2005/8/layout/orgChart1"/>
    <dgm:cxn modelId="{C63D8114-1E5E-4F6E-9E6F-BCDD8F6E5261}" type="presOf" srcId="{26865563-779F-4046-9EF6-22E3BD91AF3A}" destId="{E2A85B36-BD81-43FF-8916-9ABB2F30FABB}" srcOrd="1" destOrd="0" presId="urn:microsoft.com/office/officeart/2005/8/layout/orgChart1"/>
    <dgm:cxn modelId="{9A9F0511-C495-4CC1-B8A4-1867A9EE46DC}" type="presOf" srcId="{DC01431A-2322-4E63-8FD7-2A0FF8CE7010}" destId="{C7D9CF48-0735-4B9B-8A9E-BF0BDA593E75}" srcOrd="0" destOrd="0" presId="urn:microsoft.com/office/officeart/2005/8/layout/orgChart1"/>
    <dgm:cxn modelId="{62A43E61-2446-4912-ACAF-2A8801C77840}" type="presOf" srcId="{26865563-779F-4046-9EF6-22E3BD91AF3A}" destId="{A328E77F-A5CE-4C09-B4D9-9CCA1E0429DA}" srcOrd="0" destOrd="0" presId="urn:microsoft.com/office/officeart/2005/8/layout/orgChart1"/>
    <dgm:cxn modelId="{F2F345B2-56AD-4B27-B85D-6426A762C428}" type="presOf" srcId="{5ED2AA74-CDDE-46C5-8D2D-49B4B0968360}" destId="{A7AFBBF3-09E1-4D8A-A129-FC7C1F3E6F90}" srcOrd="0" destOrd="0" presId="urn:microsoft.com/office/officeart/2005/8/layout/orgChart1"/>
    <dgm:cxn modelId="{762BB378-E206-4171-9FB8-F692912CC427}" srcId="{E4F3C476-905D-431A-AE4F-711BF3266C43}" destId="{E5F5A8C2-E844-444E-9733-25558C723E72}" srcOrd="0" destOrd="0" parTransId="{1A719D53-A50D-490D-9456-F2B58EF36E4D}" sibTransId="{FDA74C46-27CF-43D2-91AA-515D76BE7A67}"/>
    <dgm:cxn modelId="{6A30E138-D0BC-4AB6-88C5-B80C456DE18B}" type="presOf" srcId="{3705BCA4-DD56-4E5E-85F4-82239D0297D4}" destId="{D27D0EF8-59E0-40AD-8D32-EB94CCFACAAB}" srcOrd="0" destOrd="0" presId="urn:microsoft.com/office/officeart/2005/8/layout/orgChart1"/>
    <dgm:cxn modelId="{89EAB0C5-A7EB-49C8-B235-BCB70F8576AE}" srcId="{E5F5A8C2-E844-444E-9733-25558C723E72}" destId="{3705BCA4-DD56-4E5E-85F4-82239D0297D4}" srcOrd="0" destOrd="0" parTransId="{DC01431A-2322-4E63-8FD7-2A0FF8CE7010}" sibTransId="{09B29019-35BA-4B1D-A402-58D934796AFD}"/>
    <dgm:cxn modelId="{8FA39AE5-80C6-4FD3-801F-3D6300511F60}" type="presOf" srcId="{214699F4-2E6D-4E78-A1E5-2967D0127194}" destId="{CB2BA590-237F-4EE1-A95F-1BDA6B742671}" srcOrd="1" destOrd="0" presId="urn:microsoft.com/office/officeart/2005/8/layout/orgChart1"/>
    <dgm:cxn modelId="{B94F167A-DADB-44F0-BB2C-84585E8EDD39}" type="presOf" srcId="{C38FFF55-9F14-4497-9BEE-F92E5F9E6BA8}" destId="{67E4AFD1-5B6F-4060-881C-4F3ACACDA5B9}" srcOrd="0" destOrd="0" presId="urn:microsoft.com/office/officeart/2005/8/layout/orgChart1"/>
    <dgm:cxn modelId="{2367775A-8ACB-4F4E-AB27-4BEBD5A33887}" type="presParOf" srcId="{F8F26B47-024E-4DA0-8522-89DAA1CCA787}" destId="{BECF76A3-BF36-4E46-A4A7-52D17D284C0D}" srcOrd="0" destOrd="0" presId="urn:microsoft.com/office/officeart/2005/8/layout/orgChart1"/>
    <dgm:cxn modelId="{F9C40E3A-172A-4D81-8070-00E003AB9280}" type="presParOf" srcId="{BECF76A3-BF36-4E46-A4A7-52D17D284C0D}" destId="{D1EC9EB6-7113-4A0D-8EE0-C8B7BCC070AD}" srcOrd="0" destOrd="0" presId="urn:microsoft.com/office/officeart/2005/8/layout/orgChart1"/>
    <dgm:cxn modelId="{85BDB5C8-FE16-4706-A441-573EDDB81EC0}" type="presParOf" srcId="{D1EC9EB6-7113-4A0D-8EE0-C8B7BCC070AD}" destId="{98893A9D-E2E9-43D4-B952-323A29FF1D1D}" srcOrd="0" destOrd="0" presId="urn:microsoft.com/office/officeart/2005/8/layout/orgChart1"/>
    <dgm:cxn modelId="{3FEE2EC3-A6C0-455C-90BE-C5A200565804}" type="presParOf" srcId="{D1EC9EB6-7113-4A0D-8EE0-C8B7BCC070AD}" destId="{F3325878-1D24-4352-A644-1DC538708DDB}" srcOrd="1" destOrd="0" presId="urn:microsoft.com/office/officeart/2005/8/layout/orgChart1"/>
    <dgm:cxn modelId="{5F3C3F2F-5DDF-4E96-8D8D-12394473AD90}" type="presParOf" srcId="{BECF76A3-BF36-4E46-A4A7-52D17D284C0D}" destId="{BE216777-9CDA-4322-8B06-24B6F07C31EA}" srcOrd="1" destOrd="0" presId="urn:microsoft.com/office/officeart/2005/8/layout/orgChart1"/>
    <dgm:cxn modelId="{0D575070-2835-4BC9-8C04-D7AC8A03B632}" type="presParOf" srcId="{BE216777-9CDA-4322-8B06-24B6F07C31EA}" destId="{C7D9CF48-0735-4B9B-8A9E-BF0BDA593E75}" srcOrd="0" destOrd="0" presId="urn:microsoft.com/office/officeart/2005/8/layout/orgChart1"/>
    <dgm:cxn modelId="{25251360-162E-41BF-B687-86B51A57EFCD}" type="presParOf" srcId="{BE216777-9CDA-4322-8B06-24B6F07C31EA}" destId="{970B8878-DCF0-47F0-A326-A23EFDBE05F9}" srcOrd="1" destOrd="0" presId="urn:microsoft.com/office/officeart/2005/8/layout/orgChart1"/>
    <dgm:cxn modelId="{EE92F735-6667-4F27-8063-47C712706530}" type="presParOf" srcId="{970B8878-DCF0-47F0-A326-A23EFDBE05F9}" destId="{B9642E7B-041C-4B7C-A582-7C7B290A06CB}" srcOrd="0" destOrd="0" presId="urn:microsoft.com/office/officeart/2005/8/layout/orgChart1"/>
    <dgm:cxn modelId="{061ACBC2-D073-4A66-A316-CDDF77B66B87}" type="presParOf" srcId="{B9642E7B-041C-4B7C-A582-7C7B290A06CB}" destId="{D27D0EF8-59E0-40AD-8D32-EB94CCFACAAB}" srcOrd="0" destOrd="0" presId="urn:microsoft.com/office/officeart/2005/8/layout/orgChart1"/>
    <dgm:cxn modelId="{3826325B-189A-43AB-BEBE-9D76CF0421D5}" type="presParOf" srcId="{B9642E7B-041C-4B7C-A582-7C7B290A06CB}" destId="{C71D3567-A9AD-4282-8437-6FAB335B747F}" srcOrd="1" destOrd="0" presId="urn:microsoft.com/office/officeart/2005/8/layout/orgChart1"/>
    <dgm:cxn modelId="{C78913B5-6D94-4D3B-8FBE-B783D26ED28C}" type="presParOf" srcId="{970B8878-DCF0-47F0-A326-A23EFDBE05F9}" destId="{FD11DF2C-C20B-4DFC-964B-47801A2C6D6D}" srcOrd="1" destOrd="0" presId="urn:microsoft.com/office/officeart/2005/8/layout/orgChart1"/>
    <dgm:cxn modelId="{407A7ABE-BA12-4312-A4FC-6BC7742C4D82}" type="presParOf" srcId="{970B8878-DCF0-47F0-A326-A23EFDBE05F9}" destId="{071F972F-AE35-4AEB-A912-04087BA3BB19}" srcOrd="2" destOrd="0" presId="urn:microsoft.com/office/officeart/2005/8/layout/orgChart1"/>
    <dgm:cxn modelId="{35E8364F-18A3-41E8-8C09-9482049D0DED}" type="presParOf" srcId="{BE216777-9CDA-4322-8B06-24B6F07C31EA}" destId="{67E4AFD1-5B6F-4060-881C-4F3ACACDA5B9}" srcOrd="2" destOrd="0" presId="urn:microsoft.com/office/officeart/2005/8/layout/orgChart1"/>
    <dgm:cxn modelId="{B0099413-9156-4703-9DA0-547531D77032}" type="presParOf" srcId="{BE216777-9CDA-4322-8B06-24B6F07C31EA}" destId="{61933CE5-AE42-4071-8144-1FCD520285AA}" srcOrd="3" destOrd="0" presId="urn:microsoft.com/office/officeart/2005/8/layout/orgChart1"/>
    <dgm:cxn modelId="{BA134273-420C-4CE0-9717-CA4E3FB494A1}" type="presParOf" srcId="{61933CE5-AE42-4071-8144-1FCD520285AA}" destId="{5FB75E75-3AC2-49F7-9F9D-4BABFBFE3FB1}" srcOrd="0" destOrd="0" presId="urn:microsoft.com/office/officeart/2005/8/layout/orgChart1"/>
    <dgm:cxn modelId="{55BC8E7C-2C72-483B-AD1D-365CBDDF4DAA}" type="presParOf" srcId="{5FB75E75-3AC2-49F7-9F9D-4BABFBFE3FB1}" destId="{B4339A15-06AE-420E-A9FF-2979A2B340C7}" srcOrd="0" destOrd="0" presId="urn:microsoft.com/office/officeart/2005/8/layout/orgChart1"/>
    <dgm:cxn modelId="{4C6E739A-EBAF-4344-A9A8-8A688D271332}" type="presParOf" srcId="{5FB75E75-3AC2-49F7-9F9D-4BABFBFE3FB1}" destId="{CB2BA590-237F-4EE1-A95F-1BDA6B742671}" srcOrd="1" destOrd="0" presId="urn:microsoft.com/office/officeart/2005/8/layout/orgChart1"/>
    <dgm:cxn modelId="{C0105F96-63D3-44F6-9C4A-9536D76705FF}" type="presParOf" srcId="{61933CE5-AE42-4071-8144-1FCD520285AA}" destId="{7791D96A-FF67-4717-9C41-2303B072D988}" srcOrd="1" destOrd="0" presId="urn:microsoft.com/office/officeart/2005/8/layout/orgChart1"/>
    <dgm:cxn modelId="{CD62C7F3-73FF-48CD-A8AC-09E187B9F154}" type="presParOf" srcId="{61933CE5-AE42-4071-8144-1FCD520285AA}" destId="{660C5697-F6B5-4A31-B82F-EB363620B10E}" srcOrd="2" destOrd="0" presId="urn:microsoft.com/office/officeart/2005/8/layout/orgChart1"/>
    <dgm:cxn modelId="{1C95E866-4824-4342-B1D5-86A6991C3B06}" type="presParOf" srcId="{BE216777-9CDA-4322-8B06-24B6F07C31EA}" destId="{A7AFBBF3-09E1-4D8A-A129-FC7C1F3E6F90}" srcOrd="4" destOrd="0" presId="urn:microsoft.com/office/officeart/2005/8/layout/orgChart1"/>
    <dgm:cxn modelId="{EB8AB15B-AD0F-4C4D-9DC0-EE24EFE5D407}" type="presParOf" srcId="{BE216777-9CDA-4322-8B06-24B6F07C31EA}" destId="{0E6E6AAD-CD31-4E23-96A4-64257E01D18A}" srcOrd="5" destOrd="0" presId="urn:microsoft.com/office/officeart/2005/8/layout/orgChart1"/>
    <dgm:cxn modelId="{5CBD30BE-F273-4CA9-8D03-C09444CE7408}" type="presParOf" srcId="{0E6E6AAD-CD31-4E23-96A4-64257E01D18A}" destId="{9C156582-CA19-4AE4-AE58-AE9577046573}" srcOrd="0" destOrd="0" presId="urn:microsoft.com/office/officeart/2005/8/layout/orgChart1"/>
    <dgm:cxn modelId="{1D0121D7-E699-4478-8A04-B1DE52B3A436}" type="presParOf" srcId="{9C156582-CA19-4AE4-AE58-AE9577046573}" destId="{A328E77F-A5CE-4C09-B4D9-9CCA1E0429DA}" srcOrd="0" destOrd="0" presId="urn:microsoft.com/office/officeart/2005/8/layout/orgChart1"/>
    <dgm:cxn modelId="{6A075303-6736-430A-B815-ED0DECC8B9D8}" type="presParOf" srcId="{9C156582-CA19-4AE4-AE58-AE9577046573}" destId="{E2A85B36-BD81-43FF-8916-9ABB2F30FABB}" srcOrd="1" destOrd="0" presId="urn:microsoft.com/office/officeart/2005/8/layout/orgChart1"/>
    <dgm:cxn modelId="{0D5BAAC9-109F-4B25-9FB2-F9380855BF5B}" type="presParOf" srcId="{0E6E6AAD-CD31-4E23-96A4-64257E01D18A}" destId="{E016DD41-45C7-4F81-88D9-043EE5FD543F}" srcOrd="1" destOrd="0" presId="urn:microsoft.com/office/officeart/2005/8/layout/orgChart1"/>
    <dgm:cxn modelId="{A8FBB10D-CF10-4528-BCB2-2F5EB31281A3}" type="presParOf" srcId="{0E6E6AAD-CD31-4E23-96A4-64257E01D18A}" destId="{F73E1F89-672B-47EC-978B-C0CC6CBC87A7}" srcOrd="2" destOrd="0" presId="urn:microsoft.com/office/officeart/2005/8/layout/orgChart1"/>
    <dgm:cxn modelId="{A303DC40-584B-4526-AC1E-0C9C64070859}" type="presParOf" srcId="{BECF76A3-BF36-4E46-A4A7-52D17D284C0D}" destId="{174839E0-598A-4E06-993E-8798BB8E5E97}" srcOrd="2" destOrd="0" presId="urn:microsoft.com/office/officeart/2005/8/layout/orgChart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8DDB-FBAA-453E-8532-F9D0251ECBB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54D5A36-755B-46F7-A76A-0182A44783BA}">
      <dgm:prSet phldrT="[Text]" custT="1"/>
      <dgm:spPr/>
      <dgm:t>
        <a:bodyPr/>
        <a:lstStyle/>
        <a:p>
          <a:r>
            <a:rPr lang="en-US" altLang="zh-HK" sz="1400" dirty="0" smtClean="0">
              <a:latin typeface="+mn-ea"/>
              <a:ea typeface="+mn-ea"/>
            </a:rPr>
            <a:t>1993</a:t>
          </a:r>
          <a:endParaRPr lang="en-US" sz="1400" dirty="0"/>
        </a:p>
      </dgm:t>
    </dgm:pt>
    <dgm:pt modelId="{D9A55AAC-ECC0-4500-B4C9-344F46685016}" type="parTrans" cxnId="{8A7B980E-91A8-4D4A-91A4-92F838F4AD64}">
      <dgm:prSet/>
      <dgm:spPr/>
      <dgm:t>
        <a:bodyPr/>
        <a:lstStyle/>
        <a:p>
          <a:endParaRPr lang="en-US"/>
        </a:p>
      </dgm:t>
    </dgm:pt>
    <dgm:pt modelId="{7C3FFE4C-9180-4145-ACD3-1390066053E0}" type="sibTrans" cxnId="{8A7B980E-91A8-4D4A-91A4-92F838F4AD64}">
      <dgm:prSet/>
      <dgm:spPr/>
      <dgm:t>
        <a:bodyPr/>
        <a:lstStyle/>
        <a:p>
          <a:endParaRPr lang="en-US"/>
        </a:p>
      </dgm:t>
    </dgm:pt>
    <dgm:pt modelId="{1E8452B0-2A4E-4C0E-8B2E-8D27E7162F4A}">
      <dgm:prSet phldrT="[Text]" custT="1"/>
      <dgm:spPr/>
      <dgm:t>
        <a:bodyPr/>
        <a:lstStyle/>
        <a:p>
          <a:r>
            <a:rPr lang="en-US" altLang="zh-CN" sz="1400" dirty="0" smtClean="0">
              <a:latin typeface="+mn-ea"/>
              <a:ea typeface="+mn-ea"/>
            </a:rPr>
            <a:t>2003</a:t>
          </a:r>
          <a:endParaRPr lang="en-US" sz="1400" dirty="0"/>
        </a:p>
      </dgm:t>
    </dgm:pt>
    <dgm:pt modelId="{0F3F19E9-7128-4A10-A161-8B2761FC113C}" type="parTrans" cxnId="{D4F0E459-4C19-412F-B0FE-C41A5193D8C6}">
      <dgm:prSet/>
      <dgm:spPr/>
      <dgm:t>
        <a:bodyPr/>
        <a:lstStyle/>
        <a:p>
          <a:endParaRPr lang="en-US"/>
        </a:p>
      </dgm:t>
    </dgm:pt>
    <dgm:pt modelId="{EF8135A0-5B00-4A64-B3AC-CC397A381FBE}" type="sibTrans" cxnId="{D4F0E459-4C19-412F-B0FE-C41A5193D8C6}">
      <dgm:prSet/>
      <dgm:spPr/>
      <dgm:t>
        <a:bodyPr/>
        <a:lstStyle/>
        <a:p>
          <a:endParaRPr lang="en-US"/>
        </a:p>
      </dgm:t>
    </dgm:pt>
    <dgm:pt modelId="{6B4CDC38-9122-486B-801E-A52CD0BEFF97}">
      <dgm:prSet phldrT="[Text]" custT="1"/>
      <dgm:spPr/>
      <dgm:t>
        <a:bodyPr/>
        <a:lstStyle/>
        <a:p>
          <a:r>
            <a:rPr lang="en-US" altLang="zh-HK" sz="1400" dirty="0" smtClean="0">
              <a:latin typeface="+mn-ea"/>
              <a:ea typeface="+mn-ea"/>
            </a:rPr>
            <a:t>2014</a:t>
          </a:r>
          <a:endParaRPr lang="en-US" sz="1400" dirty="0"/>
        </a:p>
      </dgm:t>
    </dgm:pt>
    <dgm:pt modelId="{5CE1AAA3-DAD1-4ACA-985F-4D6D4B4023E0}" type="parTrans" cxnId="{3593A16D-3A8C-4960-BD09-420A381592CE}">
      <dgm:prSet/>
      <dgm:spPr/>
      <dgm:t>
        <a:bodyPr/>
        <a:lstStyle/>
        <a:p>
          <a:endParaRPr lang="en-US"/>
        </a:p>
      </dgm:t>
    </dgm:pt>
    <dgm:pt modelId="{43325C09-CBFC-41D1-8D0C-2988A40A92C6}" type="sibTrans" cxnId="{3593A16D-3A8C-4960-BD09-420A381592CE}">
      <dgm:prSet/>
      <dgm:spPr/>
      <dgm:t>
        <a:bodyPr/>
        <a:lstStyle/>
        <a:p>
          <a:endParaRPr lang="en-US"/>
        </a:p>
      </dgm:t>
    </dgm:pt>
    <dgm:pt modelId="{A7925EE2-4C83-4AE1-82CC-FEAF4A33B899}">
      <dgm:prSet phldrT="[Text]" custT="1"/>
      <dgm:spPr/>
      <dgm:t>
        <a:bodyPr/>
        <a:lstStyle/>
        <a:p>
          <a:r>
            <a:rPr lang="en-US" altLang="zh-HK" sz="1400" dirty="0" smtClean="0">
              <a:latin typeface="+mn-ea"/>
              <a:ea typeface="+mn-ea"/>
            </a:rPr>
            <a:t>201</a:t>
          </a:r>
          <a:r>
            <a:rPr lang="en-US" altLang="zh-TW" sz="1400" dirty="0" smtClean="0">
              <a:latin typeface="+mn-ea"/>
              <a:ea typeface="+mn-ea"/>
            </a:rPr>
            <a:t>8</a:t>
          </a:r>
          <a:endParaRPr lang="en-US" sz="1400" dirty="0"/>
        </a:p>
      </dgm:t>
    </dgm:pt>
    <dgm:pt modelId="{D46440D6-71D6-410F-8CDD-CAD30AB86F55}" type="parTrans" cxnId="{31243AAE-F4E8-41D1-8A4C-2143C2984A15}">
      <dgm:prSet/>
      <dgm:spPr/>
      <dgm:t>
        <a:bodyPr/>
        <a:lstStyle/>
        <a:p>
          <a:endParaRPr lang="en-US"/>
        </a:p>
      </dgm:t>
    </dgm:pt>
    <dgm:pt modelId="{A92C325B-E5A2-467F-86C4-477D8DD2C5AE}" type="sibTrans" cxnId="{31243AAE-F4E8-41D1-8A4C-2143C2984A15}">
      <dgm:prSet/>
      <dgm:spPr/>
      <dgm:t>
        <a:bodyPr/>
        <a:lstStyle/>
        <a:p>
          <a:endParaRPr lang="en-US"/>
        </a:p>
      </dgm:t>
    </dgm:pt>
    <dgm:pt modelId="{9C431D75-9EDF-4B12-A460-4EB288A1226E}" type="pres">
      <dgm:prSet presAssocID="{E29B8DDB-FBAA-453E-8532-F9D0251ECBB9}" presName="Name0" presStyleCnt="0">
        <dgm:presLayoutVars>
          <dgm:dir/>
          <dgm:resizeHandles val="exact"/>
        </dgm:presLayoutVars>
      </dgm:prSet>
      <dgm:spPr/>
    </dgm:pt>
    <dgm:pt modelId="{198ECE66-47FE-4CA9-B5F6-414CEDE00ADD}" type="pres">
      <dgm:prSet presAssocID="{A54D5A36-755B-46F7-A76A-0182A44783BA}" presName="composite" presStyleCnt="0"/>
      <dgm:spPr/>
    </dgm:pt>
    <dgm:pt modelId="{F697BFF5-A2E5-4D89-9AC9-5C931D971A27}" type="pres">
      <dgm:prSet presAssocID="{A54D5A36-755B-46F7-A76A-0182A44783BA}" presName="bgChev" presStyleLbl="node1" presStyleIdx="0" presStyleCnt="4"/>
      <dgm:spPr/>
    </dgm:pt>
    <dgm:pt modelId="{19D11E64-3687-4201-A5C7-AD2FF426B67E}" type="pres">
      <dgm:prSet presAssocID="{A54D5A36-755B-46F7-A76A-0182A44783BA}" presName="txNode" presStyleLbl="fgAcc1" presStyleIdx="0" presStyleCnt="4">
        <dgm:presLayoutVars>
          <dgm:bulletEnabled val="1"/>
        </dgm:presLayoutVars>
      </dgm:prSet>
      <dgm:spPr/>
      <dgm:t>
        <a:bodyPr/>
        <a:lstStyle/>
        <a:p>
          <a:endParaRPr lang="en-US"/>
        </a:p>
      </dgm:t>
    </dgm:pt>
    <dgm:pt modelId="{172C7D75-F22C-4B66-B66C-C29BD64D9A02}" type="pres">
      <dgm:prSet presAssocID="{7C3FFE4C-9180-4145-ACD3-1390066053E0}" presName="compositeSpace" presStyleCnt="0"/>
      <dgm:spPr/>
    </dgm:pt>
    <dgm:pt modelId="{6CE5BB91-46B4-43A9-8DFA-06658187FD06}" type="pres">
      <dgm:prSet presAssocID="{1E8452B0-2A4E-4C0E-8B2E-8D27E7162F4A}" presName="composite" presStyleCnt="0"/>
      <dgm:spPr/>
    </dgm:pt>
    <dgm:pt modelId="{3AEA8A26-46E7-4378-84F6-1295A380BA56}" type="pres">
      <dgm:prSet presAssocID="{1E8452B0-2A4E-4C0E-8B2E-8D27E7162F4A}" presName="bgChev" presStyleLbl="node1" presStyleIdx="1" presStyleCnt="4"/>
      <dgm:spPr/>
    </dgm:pt>
    <dgm:pt modelId="{5A0DEF17-6FB8-43F0-AEE6-EDE621DF5862}" type="pres">
      <dgm:prSet presAssocID="{1E8452B0-2A4E-4C0E-8B2E-8D27E7162F4A}" presName="txNode" presStyleLbl="fgAcc1" presStyleIdx="1" presStyleCnt="4">
        <dgm:presLayoutVars>
          <dgm:bulletEnabled val="1"/>
        </dgm:presLayoutVars>
      </dgm:prSet>
      <dgm:spPr/>
      <dgm:t>
        <a:bodyPr/>
        <a:lstStyle/>
        <a:p>
          <a:endParaRPr lang="en-US"/>
        </a:p>
      </dgm:t>
    </dgm:pt>
    <dgm:pt modelId="{01E2B988-F20F-4748-B032-3AB5412690B3}" type="pres">
      <dgm:prSet presAssocID="{EF8135A0-5B00-4A64-B3AC-CC397A381FBE}" presName="compositeSpace" presStyleCnt="0"/>
      <dgm:spPr/>
    </dgm:pt>
    <dgm:pt modelId="{11CEA9DF-BD9C-4B4D-8288-73F8AB7CBD2E}" type="pres">
      <dgm:prSet presAssocID="{6B4CDC38-9122-486B-801E-A52CD0BEFF97}" presName="composite" presStyleCnt="0"/>
      <dgm:spPr/>
    </dgm:pt>
    <dgm:pt modelId="{6480F6AA-35CC-4E8A-8877-5D2B8BAA5EA8}" type="pres">
      <dgm:prSet presAssocID="{6B4CDC38-9122-486B-801E-A52CD0BEFF97}" presName="bgChev" presStyleLbl="node1" presStyleIdx="2" presStyleCnt="4"/>
      <dgm:spPr>
        <a:blipFill rotWithShape="0">
          <a:blip xmlns:r="http://schemas.openxmlformats.org/officeDocument/2006/relationships" r:embed="rId1"/>
          <a:stretch>
            <a:fillRect/>
          </a:stretch>
        </a:blipFill>
      </dgm:spPr>
      <dgm:t>
        <a:bodyPr/>
        <a:lstStyle/>
        <a:p>
          <a:endParaRPr lang="en-US"/>
        </a:p>
      </dgm:t>
    </dgm:pt>
    <dgm:pt modelId="{01E48484-9E64-45D2-B59C-BBEAFFCB9B39}" type="pres">
      <dgm:prSet presAssocID="{6B4CDC38-9122-486B-801E-A52CD0BEFF97}" presName="txNode" presStyleLbl="fgAcc1" presStyleIdx="2" presStyleCnt="4">
        <dgm:presLayoutVars>
          <dgm:bulletEnabled val="1"/>
        </dgm:presLayoutVars>
      </dgm:prSet>
      <dgm:spPr/>
      <dgm:t>
        <a:bodyPr/>
        <a:lstStyle/>
        <a:p>
          <a:endParaRPr lang="en-US"/>
        </a:p>
      </dgm:t>
    </dgm:pt>
    <dgm:pt modelId="{403D465F-914A-4ED5-BD07-F02C326A5513}" type="pres">
      <dgm:prSet presAssocID="{43325C09-CBFC-41D1-8D0C-2988A40A92C6}" presName="compositeSpace" presStyleCnt="0"/>
      <dgm:spPr/>
    </dgm:pt>
    <dgm:pt modelId="{EC78F033-9D20-4F8E-BCAE-72FE02ED5E70}" type="pres">
      <dgm:prSet presAssocID="{A7925EE2-4C83-4AE1-82CC-FEAF4A33B899}" presName="composite" presStyleCnt="0"/>
      <dgm:spPr/>
    </dgm:pt>
    <dgm:pt modelId="{24D8D28F-359F-40A9-9962-C79429600793}" type="pres">
      <dgm:prSet presAssocID="{A7925EE2-4C83-4AE1-82CC-FEAF4A33B899}" presName="bgChev" presStyleLbl="node1" presStyleIdx="3" presStyleCnt="4"/>
      <dgm:spPr>
        <a:blipFill rotWithShape="0">
          <a:blip xmlns:r="http://schemas.openxmlformats.org/officeDocument/2006/relationships" r:embed="rId1"/>
          <a:stretch>
            <a:fillRect/>
          </a:stretch>
        </a:blipFill>
      </dgm:spPr>
    </dgm:pt>
    <dgm:pt modelId="{2379A587-E32F-44C9-B0D5-AEAC58C74632}" type="pres">
      <dgm:prSet presAssocID="{A7925EE2-4C83-4AE1-82CC-FEAF4A33B899}" presName="txNode" presStyleLbl="fgAcc1" presStyleIdx="3" presStyleCnt="4">
        <dgm:presLayoutVars>
          <dgm:bulletEnabled val="1"/>
        </dgm:presLayoutVars>
      </dgm:prSet>
      <dgm:spPr/>
      <dgm:t>
        <a:bodyPr/>
        <a:lstStyle/>
        <a:p>
          <a:endParaRPr lang="en-US"/>
        </a:p>
      </dgm:t>
    </dgm:pt>
  </dgm:ptLst>
  <dgm:cxnLst>
    <dgm:cxn modelId="{DA08BDB4-6BFA-4465-8DFB-DB19FFC06A59}" type="presOf" srcId="{A7925EE2-4C83-4AE1-82CC-FEAF4A33B899}" destId="{2379A587-E32F-44C9-B0D5-AEAC58C74632}" srcOrd="0" destOrd="0" presId="urn:microsoft.com/office/officeart/2005/8/layout/chevronAccent+Icon"/>
    <dgm:cxn modelId="{9DF75E04-4F5C-4799-BA42-ED9F92318F99}" type="presOf" srcId="{A54D5A36-755B-46F7-A76A-0182A44783BA}" destId="{19D11E64-3687-4201-A5C7-AD2FF426B67E}" srcOrd="0" destOrd="0" presId="urn:microsoft.com/office/officeart/2005/8/layout/chevronAccent+Icon"/>
    <dgm:cxn modelId="{8A7B980E-91A8-4D4A-91A4-92F838F4AD64}" srcId="{E29B8DDB-FBAA-453E-8532-F9D0251ECBB9}" destId="{A54D5A36-755B-46F7-A76A-0182A44783BA}" srcOrd="0" destOrd="0" parTransId="{D9A55AAC-ECC0-4500-B4C9-344F46685016}" sibTransId="{7C3FFE4C-9180-4145-ACD3-1390066053E0}"/>
    <dgm:cxn modelId="{57F0C133-E08A-4BDD-B7D3-8DC487C8E24A}" type="presOf" srcId="{6B4CDC38-9122-486B-801E-A52CD0BEFF97}" destId="{01E48484-9E64-45D2-B59C-BBEAFFCB9B39}" srcOrd="0" destOrd="0" presId="urn:microsoft.com/office/officeart/2005/8/layout/chevronAccent+Icon"/>
    <dgm:cxn modelId="{3593A16D-3A8C-4960-BD09-420A381592CE}" srcId="{E29B8DDB-FBAA-453E-8532-F9D0251ECBB9}" destId="{6B4CDC38-9122-486B-801E-A52CD0BEFF97}" srcOrd="2" destOrd="0" parTransId="{5CE1AAA3-DAD1-4ACA-985F-4D6D4B4023E0}" sibTransId="{43325C09-CBFC-41D1-8D0C-2988A40A92C6}"/>
    <dgm:cxn modelId="{31243AAE-F4E8-41D1-8A4C-2143C2984A15}" srcId="{E29B8DDB-FBAA-453E-8532-F9D0251ECBB9}" destId="{A7925EE2-4C83-4AE1-82CC-FEAF4A33B899}" srcOrd="3" destOrd="0" parTransId="{D46440D6-71D6-410F-8CDD-CAD30AB86F55}" sibTransId="{A92C325B-E5A2-467F-86C4-477D8DD2C5AE}"/>
    <dgm:cxn modelId="{D4F0E459-4C19-412F-B0FE-C41A5193D8C6}" srcId="{E29B8DDB-FBAA-453E-8532-F9D0251ECBB9}" destId="{1E8452B0-2A4E-4C0E-8B2E-8D27E7162F4A}" srcOrd="1" destOrd="0" parTransId="{0F3F19E9-7128-4A10-A161-8B2761FC113C}" sibTransId="{EF8135A0-5B00-4A64-B3AC-CC397A381FBE}"/>
    <dgm:cxn modelId="{0D674A95-7D3F-486E-B48E-4876E440CB67}" type="presOf" srcId="{E29B8DDB-FBAA-453E-8532-F9D0251ECBB9}" destId="{9C431D75-9EDF-4B12-A460-4EB288A1226E}" srcOrd="0" destOrd="0" presId="urn:microsoft.com/office/officeart/2005/8/layout/chevronAccent+Icon"/>
    <dgm:cxn modelId="{FF43C01C-CE56-48BD-90FD-0BAC0489B206}" type="presOf" srcId="{1E8452B0-2A4E-4C0E-8B2E-8D27E7162F4A}" destId="{5A0DEF17-6FB8-43F0-AEE6-EDE621DF5862}" srcOrd="0" destOrd="0" presId="urn:microsoft.com/office/officeart/2005/8/layout/chevronAccent+Icon"/>
    <dgm:cxn modelId="{073AB2A2-0BCE-4469-BB87-C7F6EEDC617C}" type="presParOf" srcId="{9C431D75-9EDF-4B12-A460-4EB288A1226E}" destId="{198ECE66-47FE-4CA9-B5F6-414CEDE00ADD}" srcOrd="0" destOrd="0" presId="urn:microsoft.com/office/officeart/2005/8/layout/chevronAccent+Icon"/>
    <dgm:cxn modelId="{EF9EA4E2-AF16-4C27-B2A8-E006DA2582DB}" type="presParOf" srcId="{198ECE66-47FE-4CA9-B5F6-414CEDE00ADD}" destId="{F697BFF5-A2E5-4D89-9AC9-5C931D971A27}" srcOrd="0" destOrd="0" presId="urn:microsoft.com/office/officeart/2005/8/layout/chevronAccent+Icon"/>
    <dgm:cxn modelId="{12588E23-1BC2-440E-88B5-F0227465BA46}" type="presParOf" srcId="{198ECE66-47FE-4CA9-B5F6-414CEDE00ADD}" destId="{19D11E64-3687-4201-A5C7-AD2FF426B67E}" srcOrd="1" destOrd="0" presId="urn:microsoft.com/office/officeart/2005/8/layout/chevronAccent+Icon"/>
    <dgm:cxn modelId="{672D11EA-2645-4790-96DA-0D8F2E929A77}" type="presParOf" srcId="{9C431D75-9EDF-4B12-A460-4EB288A1226E}" destId="{172C7D75-F22C-4B66-B66C-C29BD64D9A02}" srcOrd="1" destOrd="0" presId="urn:microsoft.com/office/officeart/2005/8/layout/chevronAccent+Icon"/>
    <dgm:cxn modelId="{B4A83512-02F8-4D24-A3FF-9152DDDF1504}" type="presParOf" srcId="{9C431D75-9EDF-4B12-A460-4EB288A1226E}" destId="{6CE5BB91-46B4-43A9-8DFA-06658187FD06}" srcOrd="2" destOrd="0" presId="urn:microsoft.com/office/officeart/2005/8/layout/chevronAccent+Icon"/>
    <dgm:cxn modelId="{96042958-6D56-4845-9CE4-53AFAE4811EB}" type="presParOf" srcId="{6CE5BB91-46B4-43A9-8DFA-06658187FD06}" destId="{3AEA8A26-46E7-4378-84F6-1295A380BA56}" srcOrd="0" destOrd="0" presId="urn:microsoft.com/office/officeart/2005/8/layout/chevronAccent+Icon"/>
    <dgm:cxn modelId="{23C65226-1E73-4951-B940-93CFA3C5FD2B}" type="presParOf" srcId="{6CE5BB91-46B4-43A9-8DFA-06658187FD06}" destId="{5A0DEF17-6FB8-43F0-AEE6-EDE621DF5862}" srcOrd="1" destOrd="0" presId="urn:microsoft.com/office/officeart/2005/8/layout/chevronAccent+Icon"/>
    <dgm:cxn modelId="{483F0B41-0BD6-456F-88F7-4AB8EC19B27F}" type="presParOf" srcId="{9C431D75-9EDF-4B12-A460-4EB288A1226E}" destId="{01E2B988-F20F-4748-B032-3AB5412690B3}" srcOrd="3" destOrd="0" presId="urn:microsoft.com/office/officeart/2005/8/layout/chevronAccent+Icon"/>
    <dgm:cxn modelId="{9F587C83-7237-433E-8E66-CB92B47DFFBB}" type="presParOf" srcId="{9C431D75-9EDF-4B12-A460-4EB288A1226E}" destId="{11CEA9DF-BD9C-4B4D-8288-73F8AB7CBD2E}" srcOrd="4" destOrd="0" presId="urn:microsoft.com/office/officeart/2005/8/layout/chevronAccent+Icon"/>
    <dgm:cxn modelId="{AE543E0C-DAB2-434E-A2AC-77AD87A64CA4}" type="presParOf" srcId="{11CEA9DF-BD9C-4B4D-8288-73F8AB7CBD2E}" destId="{6480F6AA-35CC-4E8A-8877-5D2B8BAA5EA8}" srcOrd="0" destOrd="0" presId="urn:microsoft.com/office/officeart/2005/8/layout/chevronAccent+Icon"/>
    <dgm:cxn modelId="{DB204754-9347-428D-B549-82B481346955}" type="presParOf" srcId="{11CEA9DF-BD9C-4B4D-8288-73F8AB7CBD2E}" destId="{01E48484-9E64-45D2-B59C-BBEAFFCB9B39}" srcOrd="1" destOrd="0" presId="urn:microsoft.com/office/officeart/2005/8/layout/chevronAccent+Icon"/>
    <dgm:cxn modelId="{385EF5CD-EB5D-42BD-B540-3B180656B9D0}" type="presParOf" srcId="{9C431D75-9EDF-4B12-A460-4EB288A1226E}" destId="{403D465F-914A-4ED5-BD07-F02C326A5513}" srcOrd="5" destOrd="0" presId="urn:microsoft.com/office/officeart/2005/8/layout/chevronAccent+Icon"/>
    <dgm:cxn modelId="{612ABCFC-0FCE-4BEB-9C47-CA2E5C958F3B}" type="presParOf" srcId="{9C431D75-9EDF-4B12-A460-4EB288A1226E}" destId="{EC78F033-9D20-4F8E-BCAE-72FE02ED5E70}" srcOrd="6" destOrd="0" presId="urn:microsoft.com/office/officeart/2005/8/layout/chevronAccent+Icon"/>
    <dgm:cxn modelId="{CA8474E6-8421-4276-B0B3-476ED8B896DB}" type="presParOf" srcId="{EC78F033-9D20-4F8E-BCAE-72FE02ED5E70}" destId="{24D8D28F-359F-40A9-9962-C79429600793}" srcOrd="0" destOrd="0" presId="urn:microsoft.com/office/officeart/2005/8/layout/chevronAccent+Icon"/>
    <dgm:cxn modelId="{534B40CC-2A9B-4F5E-8F7E-10BF0FC15264}" type="presParOf" srcId="{EC78F033-9D20-4F8E-BCAE-72FE02ED5E70}" destId="{2379A587-E32F-44C9-B0D5-AEAC58C7463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9B8DDB-FBAA-453E-8532-F9D0251ECBB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54D5A36-755B-46F7-A76A-0182A44783BA}">
      <dgm:prSet phldrT="[Text]"/>
      <dgm:spPr/>
      <dgm:t>
        <a:bodyPr/>
        <a:lstStyle/>
        <a:p>
          <a:r>
            <a:rPr lang="zh-CN" altLang="en-US" dirty="0" smtClean="0"/>
            <a:t>早期的機器翻譯</a:t>
          </a:r>
          <a:endParaRPr lang="en-US" dirty="0"/>
        </a:p>
      </dgm:t>
    </dgm:pt>
    <dgm:pt modelId="{D9A55AAC-ECC0-4500-B4C9-344F46685016}" type="parTrans" cxnId="{8A7B980E-91A8-4D4A-91A4-92F838F4AD64}">
      <dgm:prSet/>
      <dgm:spPr/>
      <dgm:t>
        <a:bodyPr/>
        <a:lstStyle/>
        <a:p>
          <a:endParaRPr lang="en-US"/>
        </a:p>
      </dgm:t>
    </dgm:pt>
    <dgm:pt modelId="{7C3FFE4C-9180-4145-ACD3-1390066053E0}" type="sibTrans" cxnId="{8A7B980E-91A8-4D4A-91A4-92F838F4AD64}">
      <dgm:prSet/>
      <dgm:spPr/>
      <dgm:t>
        <a:bodyPr/>
        <a:lstStyle/>
        <a:p>
          <a:endParaRPr lang="en-US"/>
        </a:p>
      </dgm:t>
    </dgm:pt>
    <dgm:pt modelId="{1E8452B0-2A4E-4C0E-8B2E-8D27E7162F4A}">
      <dgm:prSet phldrT="[Text]"/>
      <dgm:spPr/>
      <dgm:t>
        <a:bodyPr/>
        <a:lstStyle/>
        <a:p>
          <a:r>
            <a:rPr lang="en-US" altLang="zh-CN" dirty="0" smtClean="0"/>
            <a:t>20 </a:t>
          </a:r>
          <a:r>
            <a:rPr lang="zh-CN" altLang="en-US" dirty="0" smtClean="0"/>
            <a:t>世紀 </a:t>
          </a:r>
          <a:r>
            <a:rPr lang="en-US" altLang="zh-CN" dirty="0" smtClean="0"/>
            <a:t>70 </a:t>
          </a:r>
          <a:r>
            <a:rPr lang="zh-CN" altLang="en-US" dirty="0" smtClean="0"/>
            <a:t>年代後期</a:t>
          </a:r>
          <a:endParaRPr lang="en-US" dirty="0"/>
        </a:p>
      </dgm:t>
    </dgm:pt>
    <dgm:pt modelId="{0F3F19E9-7128-4A10-A161-8B2761FC113C}" type="parTrans" cxnId="{D4F0E459-4C19-412F-B0FE-C41A5193D8C6}">
      <dgm:prSet/>
      <dgm:spPr/>
      <dgm:t>
        <a:bodyPr/>
        <a:lstStyle/>
        <a:p>
          <a:endParaRPr lang="en-US"/>
        </a:p>
      </dgm:t>
    </dgm:pt>
    <dgm:pt modelId="{EF8135A0-5B00-4A64-B3AC-CC397A381FBE}" type="sibTrans" cxnId="{D4F0E459-4C19-412F-B0FE-C41A5193D8C6}">
      <dgm:prSet/>
      <dgm:spPr/>
      <dgm:t>
        <a:bodyPr/>
        <a:lstStyle/>
        <a:p>
          <a:endParaRPr lang="en-US"/>
        </a:p>
      </dgm:t>
    </dgm:pt>
    <dgm:pt modelId="{6B4CDC38-9122-486B-801E-A52CD0BEFF97}">
      <dgm:prSet phldrT="[Text]"/>
      <dgm:spPr/>
      <dgm:t>
        <a:bodyPr/>
        <a:lstStyle/>
        <a:p>
          <a:r>
            <a:rPr lang="en-US" altLang="zh-HK" dirty="0" smtClean="0"/>
            <a:t>20 </a:t>
          </a:r>
          <a:r>
            <a:rPr lang="zh-HK" altLang="en-US" dirty="0" smtClean="0"/>
            <a:t>世紀 </a:t>
          </a:r>
          <a:r>
            <a:rPr lang="en-US" altLang="zh-HK" dirty="0" smtClean="0"/>
            <a:t>80 </a:t>
          </a:r>
          <a:r>
            <a:rPr lang="zh-HK" altLang="en-US" dirty="0" smtClean="0"/>
            <a:t>年代末</a:t>
          </a:r>
          <a:endParaRPr lang="en-US" dirty="0"/>
        </a:p>
      </dgm:t>
    </dgm:pt>
    <dgm:pt modelId="{5CE1AAA3-DAD1-4ACA-985F-4D6D4B4023E0}" type="parTrans" cxnId="{3593A16D-3A8C-4960-BD09-420A381592CE}">
      <dgm:prSet/>
      <dgm:spPr/>
      <dgm:t>
        <a:bodyPr/>
        <a:lstStyle/>
        <a:p>
          <a:endParaRPr lang="en-US"/>
        </a:p>
      </dgm:t>
    </dgm:pt>
    <dgm:pt modelId="{43325C09-CBFC-41D1-8D0C-2988A40A92C6}" type="sibTrans" cxnId="{3593A16D-3A8C-4960-BD09-420A381592CE}">
      <dgm:prSet/>
      <dgm:spPr/>
      <dgm:t>
        <a:bodyPr/>
        <a:lstStyle/>
        <a:p>
          <a:endParaRPr lang="en-US"/>
        </a:p>
      </dgm:t>
    </dgm:pt>
    <dgm:pt modelId="{9C431D75-9EDF-4B12-A460-4EB288A1226E}" type="pres">
      <dgm:prSet presAssocID="{E29B8DDB-FBAA-453E-8532-F9D0251ECBB9}" presName="Name0" presStyleCnt="0">
        <dgm:presLayoutVars>
          <dgm:dir/>
          <dgm:resizeHandles val="exact"/>
        </dgm:presLayoutVars>
      </dgm:prSet>
      <dgm:spPr/>
    </dgm:pt>
    <dgm:pt modelId="{198ECE66-47FE-4CA9-B5F6-414CEDE00ADD}" type="pres">
      <dgm:prSet presAssocID="{A54D5A36-755B-46F7-A76A-0182A44783BA}" presName="composite" presStyleCnt="0"/>
      <dgm:spPr/>
    </dgm:pt>
    <dgm:pt modelId="{F697BFF5-A2E5-4D89-9AC9-5C931D971A27}" type="pres">
      <dgm:prSet presAssocID="{A54D5A36-755B-46F7-A76A-0182A44783BA}" presName="bgChev" presStyleLbl="node1" presStyleIdx="0" presStyleCnt="3"/>
      <dgm:spPr/>
    </dgm:pt>
    <dgm:pt modelId="{19D11E64-3687-4201-A5C7-AD2FF426B67E}" type="pres">
      <dgm:prSet presAssocID="{A54D5A36-755B-46F7-A76A-0182A44783BA}" presName="txNode" presStyleLbl="fgAcc1" presStyleIdx="0" presStyleCnt="3">
        <dgm:presLayoutVars>
          <dgm:bulletEnabled val="1"/>
        </dgm:presLayoutVars>
      </dgm:prSet>
      <dgm:spPr/>
      <dgm:t>
        <a:bodyPr/>
        <a:lstStyle/>
        <a:p>
          <a:endParaRPr lang="en-US"/>
        </a:p>
      </dgm:t>
    </dgm:pt>
    <dgm:pt modelId="{172C7D75-F22C-4B66-B66C-C29BD64D9A02}" type="pres">
      <dgm:prSet presAssocID="{7C3FFE4C-9180-4145-ACD3-1390066053E0}" presName="compositeSpace" presStyleCnt="0"/>
      <dgm:spPr/>
    </dgm:pt>
    <dgm:pt modelId="{6CE5BB91-46B4-43A9-8DFA-06658187FD06}" type="pres">
      <dgm:prSet presAssocID="{1E8452B0-2A4E-4C0E-8B2E-8D27E7162F4A}" presName="composite" presStyleCnt="0"/>
      <dgm:spPr/>
    </dgm:pt>
    <dgm:pt modelId="{3AEA8A26-46E7-4378-84F6-1295A380BA56}" type="pres">
      <dgm:prSet presAssocID="{1E8452B0-2A4E-4C0E-8B2E-8D27E7162F4A}" presName="bgChev" presStyleLbl="node1" presStyleIdx="1" presStyleCnt="3"/>
      <dgm:spPr/>
    </dgm:pt>
    <dgm:pt modelId="{5A0DEF17-6FB8-43F0-AEE6-EDE621DF5862}" type="pres">
      <dgm:prSet presAssocID="{1E8452B0-2A4E-4C0E-8B2E-8D27E7162F4A}" presName="txNode" presStyleLbl="fgAcc1" presStyleIdx="1" presStyleCnt="3">
        <dgm:presLayoutVars>
          <dgm:bulletEnabled val="1"/>
        </dgm:presLayoutVars>
      </dgm:prSet>
      <dgm:spPr/>
      <dgm:t>
        <a:bodyPr/>
        <a:lstStyle/>
        <a:p>
          <a:endParaRPr lang="en-US"/>
        </a:p>
      </dgm:t>
    </dgm:pt>
    <dgm:pt modelId="{01E2B988-F20F-4748-B032-3AB5412690B3}" type="pres">
      <dgm:prSet presAssocID="{EF8135A0-5B00-4A64-B3AC-CC397A381FBE}" presName="compositeSpace" presStyleCnt="0"/>
      <dgm:spPr/>
    </dgm:pt>
    <dgm:pt modelId="{11CEA9DF-BD9C-4B4D-8288-73F8AB7CBD2E}" type="pres">
      <dgm:prSet presAssocID="{6B4CDC38-9122-486B-801E-A52CD0BEFF97}" presName="composite" presStyleCnt="0"/>
      <dgm:spPr/>
    </dgm:pt>
    <dgm:pt modelId="{6480F6AA-35CC-4E8A-8877-5D2B8BAA5EA8}" type="pres">
      <dgm:prSet presAssocID="{6B4CDC38-9122-486B-801E-A52CD0BEFF97}" presName="bgChev" presStyleLbl="node1" presStyleIdx="2" presStyleCnt="3"/>
      <dgm:spPr>
        <a:blipFill rotWithShape="0">
          <a:blip xmlns:r="http://schemas.openxmlformats.org/officeDocument/2006/relationships" r:embed="rId1"/>
          <a:stretch>
            <a:fillRect/>
          </a:stretch>
        </a:blipFill>
      </dgm:spPr>
      <dgm:t>
        <a:bodyPr/>
        <a:lstStyle/>
        <a:p>
          <a:endParaRPr lang="en-US"/>
        </a:p>
      </dgm:t>
    </dgm:pt>
    <dgm:pt modelId="{01E48484-9E64-45D2-B59C-BBEAFFCB9B39}" type="pres">
      <dgm:prSet presAssocID="{6B4CDC38-9122-486B-801E-A52CD0BEFF97}" presName="txNode" presStyleLbl="fgAcc1" presStyleIdx="2" presStyleCnt="3">
        <dgm:presLayoutVars>
          <dgm:bulletEnabled val="1"/>
        </dgm:presLayoutVars>
      </dgm:prSet>
      <dgm:spPr/>
      <dgm:t>
        <a:bodyPr/>
        <a:lstStyle/>
        <a:p>
          <a:endParaRPr lang="en-US"/>
        </a:p>
      </dgm:t>
    </dgm:pt>
  </dgm:ptLst>
  <dgm:cxnLst>
    <dgm:cxn modelId="{8A7B980E-91A8-4D4A-91A4-92F838F4AD64}" srcId="{E29B8DDB-FBAA-453E-8532-F9D0251ECBB9}" destId="{A54D5A36-755B-46F7-A76A-0182A44783BA}" srcOrd="0" destOrd="0" parTransId="{D9A55AAC-ECC0-4500-B4C9-344F46685016}" sibTransId="{7C3FFE4C-9180-4145-ACD3-1390066053E0}"/>
    <dgm:cxn modelId="{E04C97CC-B71F-4791-8302-62FB2BC59A5C}" type="presOf" srcId="{E29B8DDB-FBAA-453E-8532-F9D0251ECBB9}" destId="{9C431D75-9EDF-4B12-A460-4EB288A1226E}" srcOrd="0" destOrd="0" presId="urn:microsoft.com/office/officeart/2005/8/layout/chevronAccent+Icon"/>
    <dgm:cxn modelId="{172C29B5-86C5-4615-AD21-0B1463AA539B}" type="presOf" srcId="{A54D5A36-755B-46F7-A76A-0182A44783BA}" destId="{19D11E64-3687-4201-A5C7-AD2FF426B67E}" srcOrd="0" destOrd="0" presId="urn:microsoft.com/office/officeart/2005/8/layout/chevronAccent+Icon"/>
    <dgm:cxn modelId="{D4F0E459-4C19-412F-B0FE-C41A5193D8C6}" srcId="{E29B8DDB-FBAA-453E-8532-F9D0251ECBB9}" destId="{1E8452B0-2A4E-4C0E-8B2E-8D27E7162F4A}" srcOrd="1" destOrd="0" parTransId="{0F3F19E9-7128-4A10-A161-8B2761FC113C}" sibTransId="{EF8135A0-5B00-4A64-B3AC-CC397A381FBE}"/>
    <dgm:cxn modelId="{177B0546-0F2D-463C-B33A-2F8A1FB93E6F}" type="presOf" srcId="{1E8452B0-2A4E-4C0E-8B2E-8D27E7162F4A}" destId="{5A0DEF17-6FB8-43F0-AEE6-EDE621DF5862}" srcOrd="0" destOrd="0" presId="urn:microsoft.com/office/officeart/2005/8/layout/chevronAccent+Icon"/>
    <dgm:cxn modelId="{4821E7D3-5BAF-4E26-AB2D-23A1E05E7499}" type="presOf" srcId="{6B4CDC38-9122-486B-801E-A52CD0BEFF97}" destId="{01E48484-9E64-45D2-B59C-BBEAFFCB9B39}" srcOrd="0" destOrd="0" presId="urn:microsoft.com/office/officeart/2005/8/layout/chevronAccent+Icon"/>
    <dgm:cxn modelId="{3593A16D-3A8C-4960-BD09-420A381592CE}" srcId="{E29B8DDB-FBAA-453E-8532-F9D0251ECBB9}" destId="{6B4CDC38-9122-486B-801E-A52CD0BEFF97}" srcOrd="2" destOrd="0" parTransId="{5CE1AAA3-DAD1-4ACA-985F-4D6D4B4023E0}" sibTransId="{43325C09-CBFC-41D1-8D0C-2988A40A92C6}"/>
    <dgm:cxn modelId="{17C88F00-6B9F-4746-9415-8DD8DCDF9C4C}" type="presParOf" srcId="{9C431D75-9EDF-4B12-A460-4EB288A1226E}" destId="{198ECE66-47FE-4CA9-B5F6-414CEDE00ADD}" srcOrd="0" destOrd="0" presId="urn:microsoft.com/office/officeart/2005/8/layout/chevronAccent+Icon"/>
    <dgm:cxn modelId="{70631B0E-FE36-4A14-9DD4-4ECF6ADC5470}" type="presParOf" srcId="{198ECE66-47FE-4CA9-B5F6-414CEDE00ADD}" destId="{F697BFF5-A2E5-4D89-9AC9-5C931D971A27}" srcOrd="0" destOrd="0" presId="urn:microsoft.com/office/officeart/2005/8/layout/chevronAccent+Icon"/>
    <dgm:cxn modelId="{43319577-A6FE-4A4E-A33A-124D7638D1D8}" type="presParOf" srcId="{198ECE66-47FE-4CA9-B5F6-414CEDE00ADD}" destId="{19D11E64-3687-4201-A5C7-AD2FF426B67E}" srcOrd="1" destOrd="0" presId="urn:microsoft.com/office/officeart/2005/8/layout/chevronAccent+Icon"/>
    <dgm:cxn modelId="{A0A14852-32E4-4D0D-81E6-64AB16474053}" type="presParOf" srcId="{9C431D75-9EDF-4B12-A460-4EB288A1226E}" destId="{172C7D75-F22C-4B66-B66C-C29BD64D9A02}" srcOrd="1" destOrd="0" presId="urn:microsoft.com/office/officeart/2005/8/layout/chevronAccent+Icon"/>
    <dgm:cxn modelId="{A01BB58E-E517-48D3-93D7-FB44E9CC2F2C}" type="presParOf" srcId="{9C431D75-9EDF-4B12-A460-4EB288A1226E}" destId="{6CE5BB91-46B4-43A9-8DFA-06658187FD06}" srcOrd="2" destOrd="0" presId="urn:microsoft.com/office/officeart/2005/8/layout/chevronAccent+Icon"/>
    <dgm:cxn modelId="{F6C8BE08-9289-48FC-9C3C-32645B089862}" type="presParOf" srcId="{6CE5BB91-46B4-43A9-8DFA-06658187FD06}" destId="{3AEA8A26-46E7-4378-84F6-1295A380BA56}" srcOrd="0" destOrd="0" presId="urn:microsoft.com/office/officeart/2005/8/layout/chevronAccent+Icon"/>
    <dgm:cxn modelId="{B0049E25-0844-4BC9-88B5-016A925AE1AF}" type="presParOf" srcId="{6CE5BB91-46B4-43A9-8DFA-06658187FD06}" destId="{5A0DEF17-6FB8-43F0-AEE6-EDE621DF5862}" srcOrd="1" destOrd="0" presId="urn:microsoft.com/office/officeart/2005/8/layout/chevronAccent+Icon"/>
    <dgm:cxn modelId="{91961F79-4D49-413B-9D55-9F154B9F4094}" type="presParOf" srcId="{9C431D75-9EDF-4B12-A460-4EB288A1226E}" destId="{01E2B988-F20F-4748-B032-3AB5412690B3}" srcOrd="3" destOrd="0" presId="urn:microsoft.com/office/officeart/2005/8/layout/chevronAccent+Icon"/>
    <dgm:cxn modelId="{D04A450B-13A4-499E-B2EF-1043651372A3}" type="presParOf" srcId="{9C431D75-9EDF-4B12-A460-4EB288A1226E}" destId="{11CEA9DF-BD9C-4B4D-8288-73F8AB7CBD2E}" srcOrd="4" destOrd="0" presId="urn:microsoft.com/office/officeart/2005/8/layout/chevronAccent+Icon"/>
    <dgm:cxn modelId="{3B71C6EA-1EE8-4DA7-88AE-12704AEF8619}" type="presParOf" srcId="{11CEA9DF-BD9C-4B4D-8288-73F8AB7CBD2E}" destId="{6480F6AA-35CC-4E8A-8877-5D2B8BAA5EA8}" srcOrd="0" destOrd="0" presId="urn:microsoft.com/office/officeart/2005/8/layout/chevronAccent+Icon"/>
    <dgm:cxn modelId="{1B52B499-BDF9-497E-8C0C-AAE21680D1F3}" type="presParOf" srcId="{11CEA9DF-BD9C-4B4D-8288-73F8AB7CBD2E}" destId="{01E48484-9E64-45D2-B59C-BBEAFFCB9B39}"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AA0E3-5ED9-4A80-A18B-4C1F837D2A6A}">
      <dsp:nvSpPr>
        <dsp:cNvPr id="0" name=""/>
        <dsp:cNvSpPr/>
      </dsp:nvSpPr>
      <dsp:spPr>
        <a:xfrm>
          <a:off x="0"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PMingLiU" panose="02020500000000000000" pitchFamily="18" charset="-120"/>
              <a:ea typeface="PMingLiU" panose="02020500000000000000" pitchFamily="18" charset="-120"/>
            </a:rPr>
            <a:t>知識積累</a:t>
          </a:r>
          <a:endParaRPr lang="zh-HK" altLang="en-US" sz="2800" kern="1200" dirty="0">
            <a:latin typeface="PMingLiU" panose="02020500000000000000" pitchFamily="18" charset="-120"/>
            <a:ea typeface="PMingLiU" panose="02020500000000000000" pitchFamily="18" charset="-120"/>
          </a:endParaRPr>
        </a:p>
      </dsp:txBody>
      <dsp:txXfrm>
        <a:off x="34795" y="567083"/>
        <a:ext cx="1729741" cy="1118411"/>
      </dsp:txXfrm>
    </dsp:sp>
    <dsp:sp modelId="{2300C653-C35C-4A2A-A5D8-3AED72A52AA2}">
      <dsp:nvSpPr>
        <dsp:cNvPr id="0" name=""/>
        <dsp:cNvSpPr/>
      </dsp:nvSpPr>
      <dsp:spPr>
        <a:xfrm>
          <a:off x="1948360" y="903172"/>
          <a:ext cx="359024"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1948360" y="992419"/>
        <a:ext cx="251317" cy="267740"/>
      </dsp:txXfrm>
    </dsp:sp>
    <dsp:sp modelId="{2F3BD3C2-9725-47D6-A478-AE27313C9146}">
      <dsp:nvSpPr>
        <dsp:cNvPr id="0" name=""/>
        <dsp:cNvSpPr/>
      </dsp:nvSpPr>
      <dsp:spPr>
        <a:xfrm>
          <a:off x="2476736"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HK" altLang="en-US" sz="2800" kern="1200" dirty="0">
              <a:latin typeface="PMingLiU" panose="02020500000000000000" pitchFamily="18" charset="-120"/>
              <a:ea typeface="PMingLiU" panose="02020500000000000000" pitchFamily="18" charset="-120"/>
            </a:rPr>
            <a:t>模板</a:t>
          </a:r>
          <a:r>
            <a:rPr lang="zh-CN" altLang="en-US" sz="2800" kern="1200" dirty="0">
              <a:latin typeface="PMingLiU" panose="02020500000000000000" pitchFamily="18" charset="-120"/>
              <a:ea typeface="PMingLiU" panose="02020500000000000000" pitchFamily="18" charset="-120"/>
            </a:rPr>
            <a:t>匹配</a:t>
          </a:r>
          <a:endParaRPr lang="zh-HK" altLang="en-US" sz="2800" kern="1200" dirty="0">
            <a:latin typeface="PMingLiU" panose="02020500000000000000" pitchFamily="18" charset="-120"/>
            <a:ea typeface="PMingLiU" panose="02020500000000000000" pitchFamily="18" charset="-120"/>
          </a:endParaRPr>
        </a:p>
      </dsp:txBody>
      <dsp:txXfrm>
        <a:off x="2511531" y="567083"/>
        <a:ext cx="1729741" cy="1118411"/>
      </dsp:txXfrm>
    </dsp:sp>
    <dsp:sp modelId="{6FBE1AF6-F828-4EC8-A644-D6B40EB4CDDC}">
      <dsp:nvSpPr>
        <dsp:cNvPr id="0" name=""/>
        <dsp:cNvSpPr/>
      </dsp:nvSpPr>
      <dsp:spPr>
        <a:xfrm>
          <a:off x="4434409" y="903172"/>
          <a:ext cx="38145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4434409" y="992419"/>
        <a:ext cx="267021" cy="267740"/>
      </dsp:txXfrm>
    </dsp:sp>
    <dsp:sp modelId="{2FDB314B-E4A6-4471-A90C-0FC2C9D5E7BE}">
      <dsp:nvSpPr>
        <dsp:cNvPr id="0" name=""/>
        <dsp:cNvSpPr/>
      </dsp:nvSpPr>
      <dsp:spPr>
        <a:xfrm>
          <a:off x="4995801"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PMingLiU" panose="02020500000000000000" pitchFamily="18" charset="-120"/>
              <a:ea typeface="PMingLiU" panose="02020500000000000000" pitchFamily="18" charset="-120"/>
            </a:rPr>
            <a:t>統計模型</a:t>
          </a:r>
          <a:endParaRPr lang="zh-HK" altLang="en-US" sz="2800" kern="1200" dirty="0">
            <a:latin typeface="PMingLiU" panose="02020500000000000000" pitchFamily="18" charset="-120"/>
            <a:ea typeface="PMingLiU" panose="02020500000000000000" pitchFamily="18" charset="-120"/>
          </a:endParaRPr>
        </a:p>
      </dsp:txBody>
      <dsp:txXfrm>
        <a:off x="5030596" y="567083"/>
        <a:ext cx="1729741" cy="1118411"/>
      </dsp:txXfrm>
    </dsp:sp>
    <dsp:sp modelId="{F6C3919C-9C4D-42EF-969D-51A35E562350}">
      <dsp:nvSpPr>
        <dsp:cNvPr id="0" name=""/>
        <dsp:cNvSpPr/>
      </dsp:nvSpPr>
      <dsp:spPr>
        <a:xfrm>
          <a:off x="6964063" y="903172"/>
          <a:ext cx="40696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6964063" y="992419"/>
        <a:ext cx="284878" cy="267740"/>
      </dsp:txXfrm>
    </dsp:sp>
    <dsp:sp modelId="{0567D190-CADE-41F3-BE63-1CA7054CDD86}">
      <dsp:nvSpPr>
        <dsp:cNvPr id="0" name=""/>
        <dsp:cNvSpPr/>
      </dsp:nvSpPr>
      <dsp:spPr>
        <a:xfrm>
          <a:off x="7562998"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PMingLiU" panose="02020500000000000000" pitchFamily="18" charset="-120"/>
              <a:ea typeface="PMingLiU" panose="02020500000000000000" pitchFamily="18" charset="-120"/>
            </a:rPr>
            <a:t>機器學習</a:t>
          </a:r>
          <a:endParaRPr lang="zh-HK" altLang="en-US" sz="2800" kern="1200" dirty="0">
            <a:latin typeface="PMingLiU" panose="02020500000000000000" pitchFamily="18" charset="-120"/>
            <a:ea typeface="PMingLiU" panose="02020500000000000000" pitchFamily="18" charset="-120"/>
          </a:endParaRPr>
        </a:p>
      </dsp:txBody>
      <dsp:txXfrm>
        <a:off x="7597793" y="567083"/>
        <a:ext cx="1729741" cy="1118411"/>
      </dsp:txXfrm>
    </dsp:sp>
    <dsp:sp modelId="{38FF802F-603F-4460-AFF2-38D5E77BB1BB}">
      <dsp:nvSpPr>
        <dsp:cNvPr id="0" name=""/>
        <dsp:cNvSpPr/>
      </dsp:nvSpPr>
      <dsp:spPr>
        <a:xfrm>
          <a:off x="9520671" y="903172"/>
          <a:ext cx="381458" cy="446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HK" altLang="en-US" sz="1900" kern="1200"/>
        </a:p>
      </dsp:txBody>
      <dsp:txXfrm>
        <a:off x="9520671" y="992419"/>
        <a:ext cx="267021" cy="267740"/>
      </dsp:txXfrm>
    </dsp:sp>
    <dsp:sp modelId="{463AD158-53BC-4F1B-8EAB-CB8180FB520F}">
      <dsp:nvSpPr>
        <dsp:cNvPr id="0" name=""/>
        <dsp:cNvSpPr/>
      </dsp:nvSpPr>
      <dsp:spPr>
        <a:xfrm>
          <a:off x="10082062" y="532288"/>
          <a:ext cx="1799331" cy="11880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PMingLiU" panose="02020500000000000000" pitchFamily="18" charset="-120"/>
              <a:ea typeface="PMingLiU" panose="02020500000000000000" pitchFamily="18" charset="-120"/>
            </a:rPr>
            <a:t>深度學習</a:t>
          </a:r>
          <a:endParaRPr lang="zh-HK" altLang="en-US" sz="2800" kern="1200" dirty="0">
            <a:latin typeface="PMingLiU" panose="02020500000000000000" pitchFamily="18" charset="-120"/>
            <a:ea typeface="PMingLiU" panose="02020500000000000000" pitchFamily="18" charset="-120"/>
          </a:endParaRPr>
        </a:p>
      </dsp:txBody>
      <dsp:txXfrm>
        <a:off x="10116857" y="567083"/>
        <a:ext cx="1729741" cy="1118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8A11F-9201-4213-8094-8FF6AA919C1D}">
      <dsp:nvSpPr>
        <dsp:cNvPr id="0" name=""/>
        <dsp:cNvSpPr/>
      </dsp:nvSpPr>
      <dsp:spPr>
        <a:xfrm>
          <a:off x="2327405" y="599880"/>
          <a:ext cx="3996513" cy="3996513"/>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178C4B-25F8-4E2B-944C-2A4649D2CE99}">
      <dsp:nvSpPr>
        <dsp:cNvPr id="0" name=""/>
        <dsp:cNvSpPr/>
      </dsp:nvSpPr>
      <dsp:spPr>
        <a:xfrm>
          <a:off x="2327405" y="599880"/>
          <a:ext cx="3996513" cy="3996513"/>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DB30C2-0E66-47F2-8124-B3E34C0F7F70}">
      <dsp:nvSpPr>
        <dsp:cNvPr id="0" name=""/>
        <dsp:cNvSpPr/>
      </dsp:nvSpPr>
      <dsp:spPr>
        <a:xfrm>
          <a:off x="2327405" y="599880"/>
          <a:ext cx="3996513" cy="3996513"/>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676564-8E82-486D-B5CC-1C1298B1ECA2}">
      <dsp:nvSpPr>
        <dsp:cNvPr id="0" name=""/>
        <dsp:cNvSpPr/>
      </dsp:nvSpPr>
      <dsp:spPr>
        <a:xfrm>
          <a:off x="2327405" y="599880"/>
          <a:ext cx="3996513" cy="3996513"/>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C0341-3644-471B-900C-D32473032545}">
      <dsp:nvSpPr>
        <dsp:cNvPr id="0" name=""/>
        <dsp:cNvSpPr/>
      </dsp:nvSpPr>
      <dsp:spPr>
        <a:xfrm>
          <a:off x="2327405" y="599880"/>
          <a:ext cx="3996513" cy="3996513"/>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0C5032-5954-412B-B2EC-6DB2AA89E16F}">
      <dsp:nvSpPr>
        <dsp:cNvPr id="0" name=""/>
        <dsp:cNvSpPr/>
      </dsp:nvSpPr>
      <dsp:spPr>
        <a:xfrm>
          <a:off x="3405825" y="1678300"/>
          <a:ext cx="1839673" cy="1839673"/>
        </a:xfrm>
        <a:prstGeom prst="ellipse">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a:latin typeface="新細明體" panose="02020500000000000000" pitchFamily="18" charset="-120"/>
              <a:ea typeface="新細明體" panose="02020500000000000000" pitchFamily="18" charset="-120"/>
            </a:rPr>
            <a:t>人類語言的複雜性</a:t>
          </a:r>
          <a:endParaRPr lang="zh-HK" altLang="en-US" sz="2700" kern="1200" dirty="0">
            <a:latin typeface="新細明體" panose="02020500000000000000" pitchFamily="18" charset="-120"/>
            <a:ea typeface="新細明體" panose="02020500000000000000" pitchFamily="18" charset="-120"/>
          </a:endParaRPr>
        </a:p>
      </dsp:txBody>
      <dsp:txXfrm>
        <a:off x="3675239" y="1947714"/>
        <a:ext cx="1300845" cy="1300845"/>
      </dsp:txXfrm>
    </dsp:sp>
    <dsp:sp modelId="{3A2521D7-AEEB-468E-829E-7FE618E5CE06}">
      <dsp:nvSpPr>
        <dsp:cNvPr id="0" name=""/>
        <dsp:cNvSpPr/>
      </dsp:nvSpPr>
      <dsp:spPr>
        <a:xfrm>
          <a:off x="3681776" y="2354"/>
          <a:ext cx="1287771" cy="12877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結構</a:t>
          </a:r>
          <a:endParaRPr lang="zh-HK" altLang="en-US" sz="2500" kern="1200" dirty="0">
            <a:latin typeface="新細明體" panose="02020500000000000000" pitchFamily="18" charset="-120"/>
            <a:ea typeface="新細明體" panose="02020500000000000000" pitchFamily="18" charset="-120"/>
          </a:endParaRPr>
        </a:p>
      </dsp:txBody>
      <dsp:txXfrm>
        <a:off x="3870366" y="190944"/>
        <a:ext cx="910591" cy="910591"/>
      </dsp:txXfrm>
    </dsp:sp>
    <dsp:sp modelId="{33EC1651-82CC-41BF-BE97-17C146362D85}">
      <dsp:nvSpPr>
        <dsp:cNvPr id="0" name=""/>
        <dsp:cNvSpPr/>
      </dsp:nvSpPr>
      <dsp:spPr>
        <a:xfrm>
          <a:off x="5538140" y="1351081"/>
          <a:ext cx="1287771" cy="12877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語義</a:t>
          </a:r>
          <a:endParaRPr lang="zh-HK" altLang="en-US" sz="2500" kern="1200" dirty="0">
            <a:latin typeface="新細明體" panose="02020500000000000000" pitchFamily="18" charset="-120"/>
            <a:ea typeface="新細明體" panose="02020500000000000000" pitchFamily="18" charset="-120"/>
          </a:endParaRPr>
        </a:p>
      </dsp:txBody>
      <dsp:txXfrm>
        <a:off x="5726730" y="1539671"/>
        <a:ext cx="910591" cy="910591"/>
      </dsp:txXfrm>
    </dsp:sp>
    <dsp:sp modelId="{E05193F6-CDF1-42CE-A218-650787380A41}">
      <dsp:nvSpPr>
        <dsp:cNvPr id="0" name=""/>
        <dsp:cNvSpPr/>
      </dsp:nvSpPr>
      <dsp:spPr>
        <a:xfrm>
          <a:off x="4829072" y="3533369"/>
          <a:ext cx="1287771" cy="12877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HK" altLang="en-US" sz="2500" kern="1200" dirty="0">
              <a:latin typeface="新細明體" panose="02020500000000000000" pitchFamily="18" charset="-120"/>
              <a:ea typeface="新細明體" panose="02020500000000000000" pitchFamily="18" charset="-120"/>
            </a:rPr>
            <a:t>知識</a:t>
          </a:r>
        </a:p>
      </dsp:txBody>
      <dsp:txXfrm>
        <a:off x="5017662" y="3721959"/>
        <a:ext cx="910591" cy="910591"/>
      </dsp:txXfrm>
    </dsp:sp>
    <dsp:sp modelId="{693D4F2B-2048-4839-9091-58435C7D2E0D}">
      <dsp:nvSpPr>
        <dsp:cNvPr id="0" name=""/>
        <dsp:cNvSpPr/>
      </dsp:nvSpPr>
      <dsp:spPr>
        <a:xfrm>
          <a:off x="2534479" y="3533369"/>
          <a:ext cx="1287771" cy="128777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時空</a:t>
          </a:r>
          <a:endParaRPr lang="zh-HK" altLang="en-US" sz="2500" kern="1200" dirty="0">
            <a:latin typeface="新細明體" panose="02020500000000000000" pitchFamily="18" charset="-120"/>
            <a:ea typeface="新細明體" panose="02020500000000000000" pitchFamily="18" charset="-120"/>
          </a:endParaRPr>
        </a:p>
      </dsp:txBody>
      <dsp:txXfrm>
        <a:off x="2723069" y="3721959"/>
        <a:ext cx="910591" cy="910591"/>
      </dsp:txXfrm>
    </dsp:sp>
    <dsp:sp modelId="{E9B2C722-C3B7-4F2A-8B34-DFAFA490BCF9}">
      <dsp:nvSpPr>
        <dsp:cNvPr id="0" name=""/>
        <dsp:cNvSpPr/>
      </dsp:nvSpPr>
      <dsp:spPr>
        <a:xfrm>
          <a:off x="1825411" y="1351081"/>
          <a:ext cx="1287771" cy="12877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應用</a:t>
          </a:r>
          <a:endParaRPr lang="zh-HK" altLang="en-US" sz="2500" kern="1200" dirty="0">
            <a:latin typeface="新細明體" panose="02020500000000000000" pitchFamily="18" charset="-120"/>
            <a:ea typeface="新細明體" panose="02020500000000000000" pitchFamily="18" charset="-120"/>
          </a:endParaRPr>
        </a:p>
      </dsp:txBody>
      <dsp:txXfrm>
        <a:off x="2014001" y="1539671"/>
        <a:ext cx="910591" cy="910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FBBF3-09E1-4D8A-A129-FC7C1F3E6F90}">
      <dsp:nvSpPr>
        <dsp:cNvPr id="0" name=""/>
        <dsp:cNvSpPr/>
      </dsp:nvSpPr>
      <dsp:spPr>
        <a:xfrm>
          <a:off x="5724939" y="811213"/>
          <a:ext cx="4050436" cy="628754"/>
        </a:xfrm>
        <a:custGeom>
          <a:avLst/>
          <a:gdLst/>
          <a:ahLst/>
          <a:cxnLst/>
          <a:rect l="0" t="0" r="0" b="0"/>
          <a:pathLst>
            <a:path>
              <a:moveTo>
                <a:pt x="0" y="0"/>
              </a:moveTo>
              <a:lnTo>
                <a:pt x="0" y="277270"/>
              </a:lnTo>
              <a:lnTo>
                <a:pt x="4050436" y="277270"/>
              </a:lnTo>
              <a:lnTo>
                <a:pt x="4050436" y="628754"/>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67E4AFD1-5B6F-4060-881C-4F3ACACDA5B9}">
      <dsp:nvSpPr>
        <dsp:cNvPr id="0" name=""/>
        <dsp:cNvSpPr/>
      </dsp:nvSpPr>
      <dsp:spPr>
        <a:xfrm>
          <a:off x="5679218" y="811213"/>
          <a:ext cx="91440" cy="628570"/>
        </a:xfrm>
        <a:custGeom>
          <a:avLst/>
          <a:gdLst/>
          <a:ahLst/>
          <a:cxnLst/>
          <a:rect l="0" t="0" r="0" b="0"/>
          <a:pathLst>
            <a:path>
              <a:moveTo>
                <a:pt x="45720" y="0"/>
              </a:moveTo>
              <a:lnTo>
                <a:pt x="45720" y="628570"/>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C7D9CF48-0735-4B9B-8A9E-BF0BDA593E75}">
      <dsp:nvSpPr>
        <dsp:cNvPr id="0" name=""/>
        <dsp:cNvSpPr/>
      </dsp:nvSpPr>
      <dsp:spPr>
        <a:xfrm>
          <a:off x="1673733" y="811213"/>
          <a:ext cx="4051205" cy="612335"/>
        </a:xfrm>
        <a:custGeom>
          <a:avLst/>
          <a:gdLst/>
          <a:ahLst/>
          <a:cxnLst/>
          <a:rect l="0" t="0" r="0" b="0"/>
          <a:pathLst>
            <a:path>
              <a:moveTo>
                <a:pt x="4051205" y="0"/>
              </a:moveTo>
              <a:lnTo>
                <a:pt x="4051205" y="260851"/>
              </a:lnTo>
              <a:lnTo>
                <a:pt x="0" y="260851"/>
              </a:lnTo>
              <a:lnTo>
                <a:pt x="0" y="612335"/>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98893A9D-E2E9-43D4-B952-323A29FF1D1D}">
      <dsp:nvSpPr>
        <dsp:cNvPr id="0" name=""/>
        <dsp:cNvSpPr/>
      </dsp:nvSpPr>
      <dsp:spPr>
        <a:xfrm>
          <a:off x="4538947" y="111659"/>
          <a:ext cx="2371982" cy="699553"/>
        </a:xfrm>
        <a:prstGeom prst="rect">
          <a:avLst/>
        </a:prstGeom>
        <a:solidFill>
          <a:schemeClr val="lt1">
            <a:hueOff val="0"/>
            <a:satOff val="0"/>
            <a:lumOff val="0"/>
            <a:alphaOff val="0"/>
          </a:schemeClr>
        </a:solidFill>
        <a:ln w="12700" cap="flat" cmpd="sng" algn="ctr">
          <a:solidFill>
            <a:srgbClr val="020F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latin typeface="新細明體" panose="02020500000000000000" pitchFamily="18" charset="-120"/>
              <a:ea typeface="新細明體" panose="02020500000000000000" pitchFamily="18" charset="-120"/>
            </a:rPr>
            <a:t>傳統語言理解方法</a:t>
          </a:r>
          <a:endParaRPr lang="zh-HK" altLang="en-US" sz="2200" kern="1200" dirty="0">
            <a:latin typeface="新細明體" panose="02020500000000000000" pitchFamily="18" charset="-120"/>
            <a:ea typeface="新細明體" panose="02020500000000000000" pitchFamily="18" charset="-120"/>
          </a:endParaRPr>
        </a:p>
      </dsp:txBody>
      <dsp:txXfrm>
        <a:off x="4538947" y="111659"/>
        <a:ext cx="2371982" cy="699553"/>
      </dsp:txXfrm>
    </dsp:sp>
    <dsp:sp modelId="{D27D0EF8-59E0-40AD-8D32-EB94CCFACAAB}">
      <dsp:nvSpPr>
        <dsp:cNvPr id="0" name=""/>
        <dsp:cNvSpPr/>
      </dsp:nvSpPr>
      <dsp:spPr>
        <a:xfrm>
          <a:off x="0" y="1423548"/>
          <a:ext cx="3347467" cy="753431"/>
        </a:xfrm>
        <a:prstGeom prst="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latin typeface="新細明體" panose="02020500000000000000" pitchFamily="18" charset="-120"/>
              <a:ea typeface="新細明體" panose="02020500000000000000" pitchFamily="18" charset="-120"/>
            </a:rPr>
            <a:t>詞法</a:t>
          </a:r>
          <a:r>
            <a:rPr lang="zh-HK" altLang="en-US" sz="2200" kern="1200" dirty="0">
              <a:latin typeface="新細明體" panose="02020500000000000000" pitchFamily="18" charset="-120"/>
              <a:ea typeface="新細明體" panose="02020500000000000000" pitchFamily="18" charset="-120"/>
            </a:rPr>
            <a:t>分析</a:t>
          </a:r>
        </a:p>
      </dsp:txBody>
      <dsp:txXfrm>
        <a:off x="0" y="1423548"/>
        <a:ext cx="3347467" cy="753431"/>
      </dsp:txXfrm>
    </dsp:sp>
    <dsp:sp modelId="{B4339A15-06AE-420E-A9FF-2979A2B340C7}">
      <dsp:nvSpPr>
        <dsp:cNvPr id="0" name=""/>
        <dsp:cNvSpPr/>
      </dsp:nvSpPr>
      <dsp:spPr>
        <a:xfrm>
          <a:off x="4051205" y="1439784"/>
          <a:ext cx="3347467" cy="767340"/>
        </a:xfrm>
        <a:prstGeom prst="rect">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latin typeface="新細明體" panose="02020500000000000000" pitchFamily="18" charset="-120"/>
              <a:ea typeface="新細明體" panose="02020500000000000000" pitchFamily="18" charset="-120"/>
            </a:rPr>
            <a:t>句法</a:t>
          </a:r>
          <a:r>
            <a:rPr lang="zh-HK" altLang="en-US" sz="2200" kern="1200" dirty="0">
              <a:latin typeface="新細明體" panose="02020500000000000000" pitchFamily="18" charset="-120"/>
              <a:ea typeface="新細明體" panose="02020500000000000000" pitchFamily="18" charset="-120"/>
            </a:rPr>
            <a:t>分析</a:t>
          </a:r>
        </a:p>
      </dsp:txBody>
      <dsp:txXfrm>
        <a:off x="4051205" y="1439784"/>
        <a:ext cx="3347467" cy="767340"/>
      </dsp:txXfrm>
    </dsp:sp>
    <dsp:sp modelId="{A328E77F-A5CE-4C09-B4D9-9CCA1E0429DA}">
      <dsp:nvSpPr>
        <dsp:cNvPr id="0" name=""/>
        <dsp:cNvSpPr/>
      </dsp:nvSpPr>
      <dsp:spPr>
        <a:xfrm>
          <a:off x="8101641" y="1439968"/>
          <a:ext cx="3347467" cy="7308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latin typeface="新細明體" panose="02020500000000000000" pitchFamily="18" charset="-120"/>
              <a:ea typeface="新細明體" panose="02020500000000000000" pitchFamily="18" charset="-120"/>
            </a:rPr>
            <a:t>語義</a:t>
          </a:r>
          <a:r>
            <a:rPr lang="zh-HK" altLang="en-US" sz="2200" kern="1200" dirty="0">
              <a:latin typeface="新細明體" panose="02020500000000000000" pitchFamily="18" charset="-120"/>
              <a:ea typeface="新細明體" panose="02020500000000000000" pitchFamily="18" charset="-120"/>
            </a:rPr>
            <a:t>分析</a:t>
          </a:r>
        </a:p>
      </dsp:txBody>
      <dsp:txXfrm>
        <a:off x="8101641" y="1439968"/>
        <a:ext cx="3347467" cy="730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7BFF5-A2E5-4D89-9AC9-5C931D971A27}">
      <dsp:nvSpPr>
        <dsp:cNvPr id="0" name=""/>
        <dsp:cNvSpPr/>
      </dsp:nvSpPr>
      <dsp:spPr>
        <a:xfrm>
          <a:off x="3096" y="1519679"/>
          <a:ext cx="1457618" cy="56264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11E64-3687-4201-A5C7-AD2FF426B67E}">
      <dsp:nvSpPr>
        <dsp:cNvPr id="0" name=""/>
        <dsp:cNvSpPr/>
      </dsp:nvSpPr>
      <dsp:spPr>
        <a:xfrm>
          <a:off x="391795" y="1660339"/>
          <a:ext cx="1230877" cy="562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HK" sz="1400" kern="1200" dirty="0" smtClean="0">
              <a:latin typeface="+mn-ea"/>
              <a:ea typeface="+mn-ea"/>
            </a:rPr>
            <a:t>1993</a:t>
          </a:r>
          <a:endParaRPr lang="en-US" sz="1400" kern="1200" dirty="0"/>
        </a:p>
      </dsp:txBody>
      <dsp:txXfrm>
        <a:off x="408274" y="1676818"/>
        <a:ext cx="1197919" cy="529682"/>
      </dsp:txXfrm>
    </dsp:sp>
    <dsp:sp modelId="{3AEA8A26-46E7-4378-84F6-1295A380BA56}">
      <dsp:nvSpPr>
        <dsp:cNvPr id="0" name=""/>
        <dsp:cNvSpPr/>
      </dsp:nvSpPr>
      <dsp:spPr>
        <a:xfrm>
          <a:off x="1668020" y="1519679"/>
          <a:ext cx="1457618" cy="56264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DEF17-6FB8-43F0-AEE6-EDE621DF5862}">
      <dsp:nvSpPr>
        <dsp:cNvPr id="0" name=""/>
        <dsp:cNvSpPr/>
      </dsp:nvSpPr>
      <dsp:spPr>
        <a:xfrm>
          <a:off x="2056719" y="1660339"/>
          <a:ext cx="1230877" cy="562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CN" sz="1400" kern="1200" dirty="0" smtClean="0">
              <a:latin typeface="+mn-ea"/>
              <a:ea typeface="+mn-ea"/>
            </a:rPr>
            <a:t>2003</a:t>
          </a:r>
          <a:endParaRPr lang="en-US" sz="1400" kern="1200" dirty="0"/>
        </a:p>
      </dsp:txBody>
      <dsp:txXfrm>
        <a:off x="2073198" y="1676818"/>
        <a:ext cx="1197919" cy="529682"/>
      </dsp:txXfrm>
    </dsp:sp>
    <dsp:sp modelId="{6480F6AA-35CC-4E8A-8877-5D2B8BAA5EA8}">
      <dsp:nvSpPr>
        <dsp:cNvPr id="0" name=""/>
        <dsp:cNvSpPr/>
      </dsp:nvSpPr>
      <dsp:spPr>
        <a:xfrm>
          <a:off x="3332945" y="1519679"/>
          <a:ext cx="1457618" cy="562640"/>
        </a:xfrm>
        <a:prstGeom prst="chevron">
          <a:avLst>
            <a:gd name="adj" fmla="val 4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48484-9E64-45D2-B59C-BBEAFFCB9B39}">
      <dsp:nvSpPr>
        <dsp:cNvPr id="0" name=""/>
        <dsp:cNvSpPr/>
      </dsp:nvSpPr>
      <dsp:spPr>
        <a:xfrm>
          <a:off x="3721643" y="1660339"/>
          <a:ext cx="1230877" cy="562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HK" sz="1400" kern="1200" dirty="0" smtClean="0">
              <a:latin typeface="+mn-ea"/>
              <a:ea typeface="+mn-ea"/>
            </a:rPr>
            <a:t>2014</a:t>
          </a:r>
          <a:endParaRPr lang="en-US" sz="1400" kern="1200" dirty="0"/>
        </a:p>
      </dsp:txBody>
      <dsp:txXfrm>
        <a:off x="3738122" y="1676818"/>
        <a:ext cx="1197919" cy="529682"/>
      </dsp:txXfrm>
    </dsp:sp>
    <dsp:sp modelId="{24D8D28F-359F-40A9-9962-C79429600793}">
      <dsp:nvSpPr>
        <dsp:cNvPr id="0" name=""/>
        <dsp:cNvSpPr/>
      </dsp:nvSpPr>
      <dsp:spPr>
        <a:xfrm>
          <a:off x="4997869" y="1519679"/>
          <a:ext cx="1457618" cy="562640"/>
        </a:xfrm>
        <a:prstGeom prst="chevron">
          <a:avLst>
            <a:gd name="adj" fmla="val 4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9A587-E32F-44C9-B0D5-AEAC58C74632}">
      <dsp:nvSpPr>
        <dsp:cNvPr id="0" name=""/>
        <dsp:cNvSpPr/>
      </dsp:nvSpPr>
      <dsp:spPr>
        <a:xfrm>
          <a:off x="5386567" y="1660339"/>
          <a:ext cx="1230877" cy="562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altLang="zh-HK" sz="1400" kern="1200" dirty="0" smtClean="0">
              <a:latin typeface="+mn-ea"/>
              <a:ea typeface="+mn-ea"/>
            </a:rPr>
            <a:t>201</a:t>
          </a:r>
          <a:r>
            <a:rPr lang="en-US" altLang="zh-TW" sz="1400" kern="1200" dirty="0" smtClean="0">
              <a:latin typeface="+mn-ea"/>
              <a:ea typeface="+mn-ea"/>
            </a:rPr>
            <a:t>8</a:t>
          </a:r>
          <a:endParaRPr lang="en-US" sz="1400" kern="1200" dirty="0"/>
        </a:p>
      </dsp:txBody>
      <dsp:txXfrm>
        <a:off x="5403046" y="1676818"/>
        <a:ext cx="1197919" cy="529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7BFF5-A2E5-4D89-9AC9-5C931D971A27}">
      <dsp:nvSpPr>
        <dsp:cNvPr id="0" name=""/>
        <dsp:cNvSpPr/>
      </dsp:nvSpPr>
      <dsp:spPr>
        <a:xfrm>
          <a:off x="598" y="1508367"/>
          <a:ext cx="1504507" cy="58073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11E64-3687-4201-A5C7-AD2FF426B67E}">
      <dsp:nvSpPr>
        <dsp:cNvPr id="0" name=""/>
        <dsp:cNvSpPr/>
      </dsp:nvSpPr>
      <dsp:spPr>
        <a:xfrm>
          <a:off x="401800" y="1653552"/>
          <a:ext cx="1270473" cy="5807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CN" altLang="en-US" sz="1200" kern="1200" dirty="0" smtClean="0"/>
            <a:t>早期的機器翻譯</a:t>
          </a:r>
          <a:endParaRPr lang="en-US" sz="1200" kern="1200" dirty="0"/>
        </a:p>
      </dsp:txBody>
      <dsp:txXfrm>
        <a:off x="418809" y="1670561"/>
        <a:ext cx="1236455" cy="546721"/>
      </dsp:txXfrm>
    </dsp:sp>
    <dsp:sp modelId="{3AEA8A26-46E7-4378-84F6-1295A380BA56}">
      <dsp:nvSpPr>
        <dsp:cNvPr id="0" name=""/>
        <dsp:cNvSpPr/>
      </dsp:nvSpPr>
      <dsp:spPr>
        <a:xfrm>
          <a:off x="1719080" y="1508367"/>
          <a:ext cx="1504507" cy="58073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DEF17-6FB8-43F0-AEE6-EDE621DF5862}">
      <dsp:nvSpPr>
        <dsp:cNvPr id="0" name=""/>
        <dsp:cNvSpPr/>
      </dsp:nvSpPr>
      <dsp:spPr>
        <a:xfrm>
          <a:off x="2120282" y="1653552"/>
          <a:ext cx="1270473" cy="5807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altLang="zh-CN" sz="1200" kern="1200" dirty="0" smtClean="0"/>
            <a:t>20 </a:t>
          </a:r>
          <a:r>
            <a:rPr lang="zh-CN" altLang="en-US" sz="1200" kern="1200" dirty="0" smtClean="0"/>
            <a:t>世紀 </a:t>
          </a:r>
          <a:r>
            <a:rPr lang="en-US" altLang="zh-CN" sz="1200" kern="1200" dirty="0" smtClean="0"/>
            <a:t>70 </a:t>
          </a:r>
          <a:r>
            <a:rPr lang="zh-CN" altLang="en-US" sz="1200" kern="1200" dirty="0" smtClean="0"/>
            <a:t>年代後期</a:t>
          </a:r>
          <a:endParaRPr lang="en-US" sz="1200" kern="1200" dirty="0"/>
        </a:p>
      </dsp:txBody>
      <dsp:txXfrm>
        <a:off x="2137291" y="1670561"/>
        <a:ext cx="1236455" cy="546721"/>
      </dsp:txXfrm>
    </dsp:sp>
    <dsp:sp modelId="{6480F6AA-35CC-4E8A-8877-5D2B8BAA5EA8}">
      <dsp:nvSpPr>
        <dsp:cNvPr id="0" name=""/>
        <dsp:cNvSpPr/>
      </dsp:nvSpPr>
      <dsp:spPr>
        <a:xfrm>
          <a:off x="3437563" y="1508367"/>
          <a:ext cx="1504507" cy="580739"/>
        </a:xfrm>
        <a:prstGeom prst="chevron">
          <a:avLst>
            <a:gd name="adj" fmla="val 4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48484-9E64-45D2-B59C-BBEAFFCB9B39}">
      <dsp:nvSpPr>
        <dsp:cNvPr id="0" name=""/>
        <dsp:cNvSpPr/>
      </dsp:nvSpPr>
      <dsp:spPr>
        <a:xfrm>
          <a:off x="3838765" y="1653552"/>
          <a:ext cx="1270473" cy="5807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altLang="zh-HK" sz="1200" kern="1200" dirty="0" smtClean="0"/>
            <a:t>20 </a:t>
          </a:r>
          <a:r>
            <a:rPr lang="zh-HK" altLang="en-US" sz="1200" kern="1200" dirty="0" smtClean="0"/>
            <a:t>世紀 </a:t>
          </a:r>
          <a:r>
            <a:rPr lang="en-US" altLang="zh-HK" sz="1200" kern="1200" dirty="0" smtClean="0"/>
            <a:t>80 </a:t>
          </a:r>
          <a:r>
            <a:rPr lang="zh-HK" altLang="en-US" sz="1200" kern="1200" dirty="0" smtClean="0"/>
            <a:t>年代末</a:t>
          </a:r>
          <a:endParaRPr lang="en-US" sz="1200" kern="1200" dirty="0"/>
        </a:p>
      </dsp:txBody>
      <dsp:txXfrm>
        <a:off x="3855774" y="1670561"/>
        <a:ext cx="1236455" cy="5467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671D9-AAEE-4BCA-B68B-F968BB18B5AD}"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ECFEE-623C-4084-B2F4-4F67BD627DE6}" type="slidenum">
              <a:rPr lang="en-US" smtClean="0"/>
              <a:t>‹#›</a:t>
            </a:fld>
            <a:endParaRPr lang="en-US"/>
          </a:p>
        </p:txBody>
      </p:sp>
    </p:spTree>
    <p:extLst>
      <p:ext uri="{BB962C8B-B14F-4D97-AF65-F5344CB8AC3E}">
        <p14:creationId xmlns:p14="http://schemas.microsoft.com/office/powerpoint/2010/main" val="360766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ECFEE-623C-4084-B2F4-4F67BD627DE6}" type="slidenum">
              <a:rPr lang="en-US" smtClean="0"/>
              <a:t>1</a:t>
            </a:fld>
            <a:endParaRPr lang="en-US"/>
          </a:p>
        </p:txBody>
      </p:sp>
    </p:spTree>
    <p:extLst>
      <p:ext uri="{BB962C8B-B14F-4D97-AF65-F5344CB8AC3E}">
        <p14:creationId xmlns:p14="http://schemas.microsoft.com/office/powerpoint/2010/main" val="227275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ECFEE-623C-4084-B2F4-4F67BD627DE6}" type="slidenum">
              <a:rPr lang="en-US" smtClean="0"/>
              <a:t>2</a:t>
            </a:fld>
            <a:endParaRPr lang="en-US"/>
          </a:p>
        </p:txBody>
      </p:sp>
    </p:spTree>
    <p:extLst>
      <p:ext uri="{BB962C8B-B14F-4D97-AF65-F5344CB8AC3E}">
        <p14:creationId xmlns:p14="http://schemas.microsoft.com/office/powerpoint/2010/main" val="25467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ECFEE-623C-4084-B2F4-4F67BD627DE6}" type="slidenum">
              <a:rPr lang="en-US" smtClean="0"/>
              <a:t>60</a:t>
            </a:fld>
            <a:endParaRPr lang="en-US"/>
          </a:p>
        </p:txBody>
      </p:sp>
    </p:spTree>
    <p:extLst>
      <p:ext uri="{BB962C8B-B14F-4D97-AF65-F5344CB8AC3E}">
        <p14:creationId xmlns:p14="http://schemas.microsoft.com/office/powerpoint/2010/main" val="347864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1C647F-209F-4DC7-BFD1-4FB35D5212E3}" type="datetime1">
              <a:rPr lang="zh-HK" altLang="en-US" smtClean="0"/>
              <a:t>4/2/2022</a:t>
            </a:fld>
            <a:endParaRPr lang="zh-HK" altLang="en-US" dirty="0"/>
          </a:p>
        </p:txBody>
      </p: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355210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19D25-6168-4C8D-B546-C466BA826993}" type="datetime1">
              <a:rPr lang="zh-HK" altLang="en-US" smtClean="0"/>
              <a:t>4/2/2022</a:t>
            </a:fld>
            <a:endParaRPr lang="zh-HK" altLang="en-US" dirty="0"/>
          </a:p>
        </p:txBody>
      </p: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375517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1C5A0-A5F4-4524-9193-51D97BB53998}" type="datetime1">
              <a:rPr lang="zh-HK" altLang="en-US" smtClean="0"/>
              <a:t>4/2/2022</a:t>
            </a:fld>
            <a:endParaRPr lang="zh-HK" altLang="en-US" dirty="0"/>
          </a:p>
        </p:txBody>
      </p: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135737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49317-5DCC-4ADD-936A-4A36E0A58D96}" type="datetime1">
              <a:rPr lang="zh-HK" altLang="en-US" smtClean="0"/>
              <a:t>4/2/2022</a:t>
            </a:fld>
            <a:endParaRPr lang="zh-HK" altLang="en-US" dirty="0"/>
          </a:p>
        </p:txBody>
      </p: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118858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40046-6098-45D5-AEE9-43260FDB0042}" type="datetime1">
              <a:rPr lang="zh-HK" altLang="en-US" smtClean="0"/>
              <a:t>4/2/2022</a:t>
            </a:fld>
            <a:endParaRPr lang="zh-HK" altLang="en-US" dirty="0"/>
          </a:p>
        </p:txBody>
      </p: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335072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7EB3B-97A3-43F1-A828-030C5860F591}" type="datetime1">
              <a:rPr lang="zh-HK" altLang="en-US" smtClean="0"/>
              <a:t>4/2/2022</a:t>
            </a:fld>
            <a:endParaRPr lang="zh-HK" altLang="en-US" dirty="0"/>
          </a:p>
        </p:txBody>
      </p:sp>
      <p:sp>
        <p:nvSpPr>
          <p:cNvPr id="6" name="Footer Placeholder 5"/>
          <p:cNvSpPr>
            <a:spLocks noGrp="1"/>
          </p:cNvSpPr>
          <p:nvPr>
            <p:ph type="ftr" sz="quarter" idx="11"/>
          </p:nvPr>
        </p:nvSpPr>
        <p:spPr/>
        <p:txBody>
          <a:bodyPr/>
          <a:lstStyle/>
          <a:p>
            <a:r>
              <a:rPr lang="en-US" altLang="zh-HK" smtClean="0"/>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286067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2AAF3-D27F-48CE-9E71-EEE10E944DCA}" type="datetime1">
              <a:rPr lang="zh-HK" altLang="en-US" smtClean="0"/>
              <a:t>4/2/2022</a:t>
            </a:fld>
            <a:endParaRPr lang="zh-HK" altLang="en-US" dirty="0"/>
          </a:p>
        </p:txBody>
      </p:sp>
      <p:sp>
        <p:nvSpPr>
          <p:cNvPr id="8" name="Footer Placeholder 7"/>
          <p:cNvSpPr>
            <a:spLocks noGrp="1"/>
          </p:cNvSpPr>
          <p:nvPr>
            <p:ph type="ftr" sz="quarter" idx="11"/>
          </p:nvPr>
        </p:nvSpPr>
        <p:spPr/>
        <p:txBody>
          <a:bodyPr/>
          <a:lstStyle/>
          <a:p>
            <a:r>
              <a:rPr lang="en-US" altLang="zh-HK" smtClean="0"/>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110646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0484-AFE0-491B-AAB3-3FDEB03A8E4E}" type="datetime1">
              <a:rPr lang="zh-HK" altLang="en-US" smtClean="0"/>
              <a:t>4/2/2022</a:t>
            </a:fld>
            <a:endParaRPr lang="zh-HK" altLang="en-US" dirty="0"/>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204152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B78F5-AFC8-4050-8918-FBAFB70DF52B}" type="datetime1">
              <a:rPr lang="zh-HK" altLang="en-US" smtClean="0"/>
              <a:t>4/2/2022</a:t>
            </a:fld>
            <a:endParaRPr lang="zh-HK" altLang="en-US" dirty="0"/>
          </a:p>
        </p:txBody>
      </p:sp>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372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7580C-B088-42E2-9522-0526961E1FE8}" type="datetime1">
              <a:rPr lang="zh-HK" altLang="en-US" smtClean="0"/>
              <a:t>4/2/2022</a:t>
            </a:fld>
            <a:endParaRPr lang="zh-HK" altLang="en-US" dirty="0"/>
          </a:p>
        </p:txBody>
      </p:sp>
      <p:sp>
        <p:nvSpPr>
          <p:cNvPr id="6" name="Footer Placeholder 5"/>
          <p:cNvSpPr>
            <a:spLocks noGrp="1"/>
          </p:cNvSpPr>
          <p:nvPr>
            <p:ph type="ftr" sz="quarter" idx="11"/>
          </p:nvPr>
        </p:nvSpPr>
        <p:spPr/>
        <p:txBody>
          <a:bodyPr/>
          <a:lstStyle/>
          <a:p>
            <a:r>
              <a:rPr lang="en-US" altLang="zh-HK" smtClean="0"/>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210035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B6993-95D1-464C-A17C-D33FA6B4B38B}" type="datetime1">
              <a:rPr lang="zh-HK" altLang="en-US" smtClean="0"/>
              <a:t>4/2/2022</a:t>
            </a:fld>
            <a:endParaRPr lang="zh-HK" altLang="en-US" dirty="0"/>
          </a:p>
        </p:txBody>
      </p:sp>
      <p:sp>
        <p:nvSpPr>
          <p:cNvPr id="6" name="Footer Placeholder 5"/>
          <p:cNvSpPr>
            <a:spLocks noGrp="1"/>
          </p:cNvSpPr>
          <p:nvPr>
            <p:ph type="ftr" sz="quarter" idx="11"/>
          </p:nvPr>
        </p:nvSpPr>
        <p:spPr/>
        <p:txBody>
          <a:bodyPr/>
          <a:lstStyle/>
          <a:p>
            <a:r>
              <a:rPr lang="en-US" altLang="zh-HK" smtClean="0"/>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351985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02828-884D-40A6-A73D-B2A74096AFE1}" type="datetime1">
              <a:rPr lang="zh-HK" altLang="en-US" smtClean="0"/>
              <a:t>4/2/2022</a:t>
            </a:fld>
            <a:endParaRPr lang="zh-HK"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HK" altLang="zh-HK" smtClean="0"/>
              <a:t>Edit by Hammond Lai</a:t>
            </a:r>
            <a:endParaRPr lang="zh-HK"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6BCE5-770F-41A9-BD0A-CD25FC828818}" type="slidenum">
              <a:rPr lang="zh-HK" altLang="en-US" smtClean="0"/>
              <a:pPr/>
              <a:t>‹#›</a:t>
            </a:fld>
            <a:endParaRPr lang="zh-HK" altLang="en-US" dirty="0"/>
          </a:p>
        </p:txBody>
      </p:sp>
    </p:spTree>
    <p:extLst>
      <p:ext uri="{BB962C8B-B14F-4D97-AF65-F5344CB8AC3E}">
        <p14:creationId xmlns:p14="http://schemas.microsoft.com/office/powerpoint/2010/main" val="1160760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hyperlink" Target="https://deeperplayground.org/"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hyperlink" Target="https://www.speechtexter.com/" TargetMode="Externa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hyperlink" Target="https://www.naturalreaders.com/online/"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2.png"/><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NzZDnRni-8A&amp;t=34s"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png"/><Relationship Id="rId5" Type="http://schemas.openxmlformats.org/officeDocument/2006/relationships/oleObject" Target="../embeddings/oleObject8.bin"/><Relationship Id="rId4" Type="http://schemas.openxmlformats.org/officeDocument/2006/relationships/hyperlink" Target="https://www.youtube.com/watch?v=Z_ogAiVoE1g" TargetMode="Externa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leiphone.com/category/academic/3fbKEVpvrivuV1jb.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2.kknews.cc/rei0H1KAa-ww__i5PuaNyxfopx5IS-JHTg/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133"/>
          <a:stretch/>
        </p:blipFill>
        <p:spPr bwMode="auto">
          <a:xfrm>
            <a:off x="2223435" y="1886020"/>
            <a:ext cx="8046523" cy="4538743"/>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1">
            <a:extLst>
              <a:ext uri="{FF2B5EF4-FFF2-40B4-BE49-F238E27FC236}">
                <a16:creationId xmlns="" xmlns:a16="http://schemas.microsoft.com/office/drawing/2014/main" id="{2571E55D-E141-401B-8ADB-D0601F6E191B}"/>
              </a:ext>
            </a:extLst>
          </p:cNvPr>
          <p:cNvSpPr txBox="1">
            <a:spLocks/>
          </p:cNvSpPr>
          <p:nvPr/>
        </p:nvSpPr>
        <p:spPr>
          <a:xfrm>
            <a:off x="3507653" y="877281"/>
            <a:ext cx="6223291" cy="1169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新細明體" panose="02020500000000000000" pitchFamily="18" charset="-120"/>
                <a:ea typeface="+mj-ea"/>
                <a:cs typeface="+mj-cs"/>
              </a:defRPr>
            </a:lvl1pPr>
          </a:lstStyle>
          <a:p>
            <a:r>
              <a:rPr lang="zh-CN" altLang="en-US" dirty="0" smtClean="0">
                <a:solidFill>
                  <a:schemeClr val="accent1"/>
                </a:solidFill>
                <a:ea typeface="新細明體" panose="02020500000000000000" pitchFamily="18" charset="-120"/>
              </a:rPr>
              <a:t>第</a:t>
            </a:r>
            <a:r>
              <a:rPr lang="zh-TW" altLang="en-US" dirty="0" smtClean="0">
                <a:solidFill>
                  <a:schemeClr val="accent1"/>
                </a:solidFill>
                <a:ea typeface="新細明體" panose="02020500000000000000" pitchFamily="18" charset="-120"/>
              </a:rPr>
              <a:t>三節</a:t>
            </a:r>
            <a:r>
              <a:rPr lang="en-US" altLang="zh-TW" dirty="0" smtClean="0">
                <a:solidFill>
                  <a:schemeClr val="accent1"/>
                </a:solidFill>
                <a:ea typeface="新細明體" panose="02020500000000000000" pitchFamily="18" charset="-120"/>
              </a:rPr>
              <a:t>:</a:t>
            </a:r>
            <a:r>
              <a:rPr lang="zh-TW" altLang="en-US" dirty="0" smtClean="0">
                <a:solidFill>
                  <a:schemeClr val="accent1"/>
                </a:solidFill>
                <a:ea typeface="新細明體" panose="02020500000000000000" pitchFamily="18" charset="-120"/>
              </a:rPr>
              <a:t> </a:t>
            </a:r>
            <a:r>
              <a:rPr lang="zh-CN" altLang="en-US" dirty="0" smtClean="0">
                <a:solidFill>
                  <a:schemeClr val="accent1"/>
                </a:solidFill>
                <a:ea typeface="新細明體" panose="02020500000000000000" pitchFamily="18" charset="-120"/>
              </a:rPr>
              <a:t>聽</a:t>
            </a:r>
            <a:r>
              <a:rPr lang="zh-TW" altLang="en-US" dirty="0">
                <a:solidFill>
                  <a:schemeClr val="accent1"/>
                </a:solidFill>
              </a:rPr>
              <a:t>見</a:t>
            </a:r>
            <a:r>
              <a:rPr lang="zh-CN" altLang="en-US" dirty="0">
                <a:solidFill>
                  <a:schemeClr val="accent1"/>
                </a:solidFill>
                <a:ea typeface="新細明體" panose="02020500000000000000" pitchFamily="18" charset="-120"/>
              </a:rPr>
              <a:t>你的</a:t>
            </a:r>
            <a:r>
              <a:rPr lang="zh-CN" altLang="en-US" dirty="0" smtClean="0">
                <a:solidFill>
                  <a:schemeClr val="accent1"/>
                </a:solidFill>
                <a:ea typeface="新細明體" panose="02020500000000000000" pitchFamily="18" charset="-120"/>
              </a:rPr>
              <a:t>聲音</a:t>
            </a:r>
            <a:endParaRPr lang="zh-HK" altLang="en-US" dirty="0">
              <a:solidFill>
                <a:schemeClr val="accent1"/>
              </a:solidFill>
            </a:endParaRPr>
          </a:p>
        </p:txBody>
      </p:sp>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1</a:t>
            </a:fld>
            <a:endParaRPr lang="zh-HK" altLang="en-US" dirty="0"/>
          </a:p>
        </p:txBody>
      </p:sp>
    </p:spTree>
    <p:extLst>
      <p:ext uri="{BB962C8B-B14F-4D97-AF65-F5344CB8AC3E}">
        <p14:creationId xmlns:p14="http://schemas.microsoft.com/office/powerpoint/2010/main" val="2875502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 xmlns:a16="http://schemas.microsoft.com/office/drawing/2014/main" id="{0D87D4E1-18B6-49BD-9132-7A5C57244096}"/>
              </a:ext>
            </a:extLst>
          </p:cNvPr>
          <p:cNvPicPr>
            <a:picLocks noChangeAspect="1"/>
          </p:cNvPicPr>
          <p:nvPr/>
        </p:nvPicPr>
        <p:blipFill rotWithShape="1">
          <a:blip r:embed="rId3" cstate="print"/>
          <a:srcRect l="16426" r="12678"/>
          <a:stretch/>
        </p:blipFill>
        <p:spPr>
          <a:xfrm>
            <a:off x="838200" y="2762831"/>
            <a:ext cx="5156200" cy="3670780"/>
          </a:xfrm>
          <a:prstGeom prst="rect">
            <a:avLst/>
          </a:prstGeom>
        </p:spPr>
      </p:pic>
      <p:sp>
        <p:nvSpPr>
          <p:cNvPr id="2" name="標題 1">
            <a:extLst>
              <a:ext uri="{FF2B5EF4-FFF2-40B4-BE49-F238E27FC236}">
                <a16:creationId xmlns="" xmlns:a16="http://schemas.microsoft.com/office/drawing/2014/main" id="{96FA6BA0-B6CD-49A9-AD97-249E3DCE6F5A}"/>
              </a:ext>
            </a:extLst>
          </p:cNvPr>
          <p:cNvSpPr>
            <a:spLocks noGrp="1"/>
          </p:cNvSpPr>
          <p:nvPr>
            <p:ph type="title"/>
          </p:nvPr>
        </p:nvSpPr>
        <p:spPr/>
        <p:txBody>
          <a:bodyPr/>
          <a:lstStyle/>
          <a:p>
            <a:r>
              <a:rPr lang="zh-CN" altLang="en-US" dirty="0" smtClean="0">
                <a:ea typeface="新細明體" panose="02020500000000000000" pitchFamily="18" charset="-120"/>
              </a:rPr>
              <a:t>語音的產生</a:t>
            </a:r>
            <a:r>
              <a:rPr lang="zh-TW" altLang="en-US" dirty="0" smtClean="0">
                <a:ea typeface="新細明體" panose="02020500000000000000" pitchFamily="18" charset="-120"/>
              </a:rPr>
              <a:t>及</a:t>
            </a:r>
            <a:r>
              <a:rPr lang="zh-CN" altLang="en-US" dirty="0" smtClean="0">
                <a:ea typeface="新細明體" panose="02020500000000000000" pitchFamily="18" charset="-120"/>
              </a:rPr>
              <a:t>記錄</a:t>
            </a:r>
            <a:r>
              <a:rPr lang="zh-CN" altLang="en-US" dirty="0">
                <a:ea typeface="新細明體" panose="02020500000000000000" pitchFamily="18" charset="-120"/>
              </a:rPr>
              <a:t>聲音</a:t>
            </a:r>
            <a:endParaRPr lang="zh-HK" altLang="en-US" dirty="0">
              <a:ea typeface="新細明體" panose="02020500000000000000" pitchFamily="18" charset="-120"/>
            </a:endParaRPr>
          </a:p>
        </p:txBody>
      </p:sp>
      <p:sp>
        <p:nvSpPr>
          <p:cNvPr id="3" name="內容版面配置區 2">
            <a:extLst>
              <a:ext uri="{FF2B5EF4-FFF2-40B4-BE49-F238E27FC236}">
                <a16:creationId xmlns="" xmlns:a16="http://schemas.microsoft.com/office/drawing/2014/main" id="{78102B0D-EA26-4B82-9A77-3DA71D0AE6CE}"/>
              </a:ext>
            </a:extLst>
          </p:cNvPr>
          <p:cNvSpPr>
            <a:spLocks noGrp="1"/>
          </p:cNvSpPr>
          <p:nvPr>
            <p:ph idx="1"/>
          </p:nvPr>
        </p:nvSpPr>
        <p:spPr/>
        <p:txBody>
          <a:bodyPr/>
          <a:lstStyle/>
          <a:p>
            <a:pPr>
              <a:lnSpc>
                <a:spcPct val="100000"/>
              </a:lnSpc>
              <a:buFont typeface="Wingdings" panose="05000000000000000000" pitchFamily="2" charset="2"/>
              <a:buChar char="v"/>
            </a:pPr>
            <a:r>
              <a:rPr lang="zh-CN" altLang="en-US" dirty="0">
                <a:ea typeface="新細明體" panose="02020500000000000000" pitchFamily="18" charset="-120"/>
              </a:rPr>
              <a:t>語音本質上是空氣中疏密相間的周期性變化，在空氣中以縱波形式</a:t>
            </a:r>
            <a:r>
              <a:rPr lang="zh-CN" altLang="en-US" dirty="0" smtClean="0">
                <a:ea typeface="新細明體" panose="02020500000000000000" pitchFamily="18" charset="-120"/>
              </a:rPr>
              <a:t>傳播。</a:t>
            </a:r>
            <a:r>
              <a:rPr lang="en-US" altLang="zh-CN" dirty="0" smtClean="0">
                <a:ea typeface="新細明體" panose="02020500000000000000" pitchFamily="18" charset="-120"/>
              </a:rPr>
              <a:t> </a:t>
            </a:r>
            <a:endParaRPr lang="zh-HK" altLang="en-US" dirty="0">
              <a:solidFill>
                <a:srgbClr val="00B0F0"/>
              </a:solidFill>
              <a:ea typeface="新細明體" panose="02020500000000000000" pitchFamily="18" charset="-120"/>
            </a:endParaRPr>
          </a:p>
        </p:txBody>
      </p:sp>
      <p:sp>
        <p:nvSpPr>
          <p:cNvPr id="8" name="Rectangle 7"/>
          <p:cNvSpPr/>
          <p:nvPr/>
        </p:nvSpPr>
        <p:spPr>
          <a:xfrm>
            <a:off x="6375399" y="6127779"/>
            <a:ext cx="4777077" cy="369332"/>
          </a:xfrm>
          <a:prstGeom prst="rect">
            <a:avLst/>
          </a:prstGeom>
        </p:spPr>
        <p:txBody>
          <a:bodyPr wrap="none">
            <a:spAutoFit/>
          </a:bodyPr>
          <a:lstStyle/>
          <a:p>
            <a:r>
              <a:rPr lang="en-US" dirty="0"/>
              <a:t>https://www.youtube.com/watch?v=BoeDI-YkzI0</a:t>
            </a:r>
          </a:p>
        </p:txBody>
      </p:sp>
      <p:graphicFrame>
        <p:nvGraphicFramePr>
          <p:cNvPr id="4" name="Object 3"/>
          <p:cNvGraphicFramePr>
            <a:graphicFrameLocks noChangeAspect="1"/>
          </p:cNvGraphicFramePr>
          <p:nvPr>
            <p:extLst>
              <p:ext uri="{D42A27DB-BD31-4B8C-83A1-F6EECF244321}">
                <p14:modId xmlns:p14="http://schemas.microsoft.com/office/powerpoint/2010/main" val="830066844"/>
              </p:ext>
            </p:extLst>
          </p:nvPr>
        </p:nvGraphicFramePr>
        <p:xfrm>
          <a:off x="7061774" y="2928028"/>
          <a:ext cx="3224651" cy="2971209"/>
        </p:xfrm>
        <a:graphic>
          <a:graphicData uri="http://schemas.openxmlformats.org/presentationml/2006/ole">
            <mc:AlternateContent xmlns:mc="http://schemas.openxmlformats.org/markup-compatibility/2006">
              <mc:Choice xmlns:v="urn:schemas-microsoft-com:vml" Requires="v">
                <p:oleObj spid="_x0000_s1089" name="Bitmap Image" r:id="rId4" imgW="3797280" imgH="3498840" progId="PBrush">
                  <p:embed/>
                </p:oleObj>
              </mc:Choice>
              <mc:Fallback>
                <p:oleObj name="Bitmap Image" r:id="rId4" imgW="3797280" imgH="3498840" progId="PBrush">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774" y="2928028"/>
                        <a:ext cx="3224651" cy="2971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r>
              <a:rPr lang="en-US" altLang="zh-HK" smtClean="0"/>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10</a:t>
            </a:fld>
            <a:endParaRPr lang="zh-HK" altLang="en-US" dirty="0"/>
          </a:p>
        </p:txBody>
      </p:sp>
    </p:spTree>
    <p:extLst>
      <p:ext uri="{BB962C8B-B14F-4D97-AF65-F5344CB8AC3E}">
        <p14:creationId xmlns:p14="http://schemas.microsoft.com/office/powerpoint/2010/main" val="2825785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6FA6BA0-B6CD-49A9-AD97-249E3DCE6F5A}"/>
              </a:ext>
            </a:extLst>
          </p:cNvPr>
          <p:cNvSpPr>
            <a:spLocks noGrp="1"/>
          </p:cNvSpPr>
          <p:nvPr>
            <p:ph type="title"/>
          </p:nvPr>
        </p:nvSpPr>
        <p:spPr/>
        <p:txBody>
          <a:bodyPr/>
          <a:lstStyle/>
          <a:p>
            <a:r>
              <a:rPr lang="zh-CN" altLang="en-US" dirty="0" smtClean="0">
                <a:ea typeface="新細明體" panose="02020500000000000000" pitchFamily="18" charset="-120"/>
              </a:rPr>
              <a:t>語音的產生</a:t>
            </a:r>
            <a:r>
              <a:rPr lang="zh-TW" altLang="en-US" dirty="0"/>
              <a:t>及</a:t>
            </a:r>
            <a:r>
              <a:rPr lang="zh-CN" altLang="en-US" dirty="0" smtClean="0">
                <a:ea typeface="新細明體" panose="02020500000000000000" pitchFamily="18" charset="-120"/>
              </a:rPr>
              <a:t>記錄聲音</a:t>
            </a:r>
            <a:endParaRPr lang="zh-HK" altLang="en-US" dirty="0">
              <a:solidFill>
                <a:schemeClr val="bg1"/>
              </a:solidFill>
              <a:ea typeface="新細明體" panose="02020500000000000000" pitchFamily="18" charset="-120"/>
            </a:endParaRPr>
          </a:p>
        </p:txBody>
      </p:sp>
      <p:sp>
        <p:nvSpPr>
          <p:cNvPr id="3" name="內容版面配置區 2">
            <a:extLst>
              <a:ext uri="{FF2B5EF4-FFF2-40B4-BE49-F238E27FC236}">
                <a16:creationId xmlns="" xmlns:a16="http://schemas.microsoft.com/office/drawing/2014/main" id="{78102B0D-EA26-4B82-9A77-3DA71D0AE6CE}"/>
              </a:ext>
            </a:extLst>
          </p:cNvPr>
          <p:cNvSpPr>
            <a:spLocks noGrp="1"/>
          </p:cNvSpPr>
          <p:nvPr>
            <p:ph idx="1"/>
          </p:nvPr>
        </p:nvSpPr>
        <p:spPr>
          <a:xfrm>
            <a:off x="838200" y="1825625"/>
            <a:ext cx="5854700" cy="4351338"/>
          </a:xfrm>
        </p:spPr>
        <p:txBody>
          <a:bodyPr/>
          <a:lstStyle/>
          <a:p>
            <a:pPr>
              <a:lnSpc>
                <a:spcPct val="100000"/>
              </a:lnSpc>
              <a:buFont typeface="Wingdings" panose="05000000000000000000" pitchFamily="2" charset="2"/>
              <a:buChar char="v"/>
            </a:pPr>
            <a:r>
              <a:rPr lang="zh-CN" altLang="en-US" dirty="0">
                <a:ea typeface="新細明體" panose="02020500000000000000" pitchFamily="18" charset="-120"/>
              </a:rPr>
              <a:t>記錄聲音</a:t>
            </a:r>
            <a:r>
              <a:rPr lang="en-US" altLang="zh-CN" dirty="0">
                <a:ea typeface="新細明體" panose="02020500000000000000" pitchFamily="18" charset="-120"/>
              </a:rPr>
              <a:t>=</a:t>
            </a:r>
            <a:r>
              <a:rPr lang="zh-CN" altLang="en-US" dirty="0">
                <a:ea typeface="新細明體" panose="02020500000000000000" pitchFamily="18" charset="-120"/>
              </a:rPr>
              <a:t>記錄空氣壓力的變化 </a:t>
            </a:r>
            <a:endParaRPr lang="en-US" altLang="zh-HK" dirty="0">
              <a:ea typeface="新細明體" panose="02020500000000000000" pitchFamily="18" charset="-120"/>
            </a:endParaRPr>
          </a:p>
          <a:p>
            <a:pPr>
              <a:lnSpc>
                <a:spcPct val="100000"/>
              </a:lnSpc>
              <a:buFont typeface="Wingdings" panose="05000000000000000000" pitchFamily="2" charset="2"/>
              <a:buChar char="v"/>
            </a:pPr>
            <a:r>
              <a:rPr lang="zh-HK" altLang="en-US" b="0" i="0" dirty="0">
                <a:effectLst/>
                <a:ea typeface="新細明體" panose="02020500000000000000" pitchFamily="18" charset="-120"/>
              </a:rPr>
              <a:t>採</a:t>
            </a:r>
            <a:r>
              <a:rPr lang="zh-HK" altLang="en-US" dirty="0">
                <a:ea typeface="新細明體" panose="02020500000000000000" pitchFamily="18" charset="-120"/>
              </a:rPr>
              <a:t>樣</a:t>
            </a:r>
            <a:r>
              <a:rPr lang="zh-CN" altLang="en-US" dirty="0">
                <a:ea typeface="新細明體" panose="02020500000000000000" pitchFamily="18" charset="-120"/>
              </a:rPr>
              <a:t>：每隔一個非常短的時間（如 </a:t>
            </a:r>
            <a:r>
              <a:rPr lang="en-US" altLang="zh-CN" dirty="0">
                <a:ea typeface="新細明體" panose="02020500000000000000" pitchFamily="18" charset="-120"/>
              </a:rPr>
              <a:t>1/16000 </a:t>
            </a:r>
            <a:r>
              <a:rPr lang="zh-CN" altLang="en-US" dirty="0">
                <a:ea typeface="新細明體" panose="02020500000000000000" pitchFamily="18" charset="-120"/>
              </a:rPr>
              <a:t>秒）記錄一次空氣密度，記錄下該點處的語音</a:t>
            </a:r>
            <a:r>
              <a:rPr lang="zh-CN" altLang="en-US" dirty="0" smtClean="0">
                <a:ea typeface="新細明體" panose="02020500000000000000" pitchFamily="18" charset="-120"/>
              </a:rPr>
              <a:t>信號。</a:t>
            </a:r>
            <a:endParaRPr lang="en-US" altLang="zh-CN" dirty="0">
              <a:ea typeface="新細明體" panose="02020500000000000000" pitchFamily="18" charset="-120"/>
            </a:endParaRPr>
          </a:p>
          <a:p>
            <a:pPr>
              <a:lnSpc>
                <a:spcPct val="100000"/>
              </a:lnSpc>
              <a:buFont typeface="Wingdings" panose="05000000000000000000" pitchFamily="2" charset="2"/>
              <a:buChar char="v"/>
            </a:pPr>
            <a:r>
              <a:rPr lang="zh-CN" altLang="en-US" dirty="0">
                <a:ea typeface="新細明體" panose="02020500000000000000" pitchFamily="18" charset="-120"/>
              </a:rPr>
              <a:t>每個記錄值稱爲一個</a:t>
            </a:r>
            <a:r>
              <a:rPr lang="zh-HK" altLang="en-US" b="1" i="0" dirty="0">
                <a:effectLst/>
                <a:ea typeface="新細明體" panose="02020500000000000000" pitchFamily="18" charset="-120"/>
              </a:rPr>
              <a:t>採</a:t>
            </a:r>
            <a:r>
              <a:rPr lang="zh-CN" altLang="en-US" b="1" dirty="0">
                <a:ea typeface="新細明體" panose="02020500000000000000" pitchFamily="18" charset="-120"/>
              </a:rPr>
              <a:t>樣點</a:t>
            </a:r>
            <a:endParaRPr lang="en-US" altLang="zh-CN" b="1" dirty="0">
              <a:ea typeface="新細明體" panose="02020500000000000000" pitchFamily="18" charset="-120"/>
            </a:endParaRPr>
          </a:p>
          <a:p>
            <a:pPr>
              <a:lnSpc>
                <a:spcPct val="100000"/>
              </a:lnSpc>
              <a:buFont typeface="Wingdings" panose="05000000000000000000" pitchFamily="2" charset="2"/>
              <a:buChar char="v"/>
            </a:pPr>
            <a:r>
              <a:rPr lang="zh-CN" altLang="en-US" dirty="0">
                <a:ea typeface="新細明體" panose="02020500000000000000" pitchFamily="18" charset="-120"/>
              </a:rPr>
              <a:t>一秒鐘內的採樣次數稱爲</a:t>
            </a:r>
            <a:r>
              <a:rPr lang="zh-HK" altLang="en-US" b="0" i="0" dirty="0">
                <a:effectLst/>
                <a:ea typeface="新細明體" panose="02020500000000000000" pitchFamily="18" charset="-120"/>
              </a:rPr>
              <a:t>採</a:t>
            </a:r>
            <a:r>
              <a:rPr lang="zh-CN" altLang="en-US" dirty="0">
                <a:ea typeface="新細明體" panose="02020500000000000000" pitchFamily="18" charset="-120"/>
              </a:rPr>
              <a:t>樣頻率</a:t>
            </a:r>
            <a:endParaRPr lang="en-US" altLang="zh-CN" dirty="0">
              <a:ea typeface="新細明體" panose="02020500000000000000" pitchFamily="18" charset="-120"/>
            </a:endParaRPr>
          </a:p>
          <a:p>
            <a:pPr>
              <a:lnSpc>
                <a:spcPct val="100000"/>
              </a:lnSpc>
              <a:buFont typeface="Wingdings" panose="05000000000000000000" pitchFamily="2" charset="2"/>
              <a:buChar char="v"/>
            </a:pPr>
            <a:r>
              <a:rPr lang="zh-CN" altLang="en-US" dirty="0">
                <a:ea typeface="新細明體" panose="02020500000000000000" pitchFamily="18" charset="-120"/>
              </a:rPr>
              <a:t>將密度值表示爲時間的函數，則得到語音信號的波形</a:t>
            </a:r>
            <a:r>
              <a:rPr lang="zh-CN" altLang="en-US" dirty="0" smtClean="0">
                <a:ea typeface="新細明體" panose="02020500000000000000" pitchFamily="18" charset="-120"/>
              </a:rPr>
              <a:t>圖。</a:t>
            </a:r>
            <a:endParaRPr lang="zh-HK" altLang="en-US" dirty="0">
              <a:ea typeface="新細明體" panose="02020500000000000000" pitchFamily="18" charset="-12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42976803"/>
              </p:ext>
            </p:extLst>
          </p:nvPr>
        </p:nvGraphicFramePr>
        <p:xfrm>
          <a:off x="6623258" y="2918583"/>
          <a:ext cx="5149715" cy="3013200"/>
        </p:xfrm>
        <a:graphic>
          <a:graphicData uri="http://schemas.openxmlformats.org/presentationml/2006/ole">
            <mc:AlternateContent xmlns:mc="http://schemas.openxmlformats.org/markup-compatibility/2006">
              <mc:Choice xmlns:v="urn:schemas-microsoft-com:vml" Requires="v">
                <p:oleObj spid="_x0000_s2120" name="Bitmap Image" r:id="rId3" imgW="5035680" imgH="2946240" progId="PBrush">
                  <p:embed/>
                </p:oleObj>
              </mc:Choice>
              <mc:Fallback>
                <p:oleObj name="Bitmap Image" r:id="rId3" imgW="5035680" imgH="2946240" progId="PBrush">
                  <p:embed/>
                  <p:pic>
                    <p:nvPicPr>
                      <p:cNvPr id="0"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258" y="2918583"/>
                        <a:ext cx="5149715" cy="301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05" name="Picture 57" descr="人才为王，语音识别技术并非高不可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7822" y="798897"/>
            <a:ext cx="4105977" cy="211968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11</a:t>
            </a:fld>
            <a:endParaRPr lang="zh-HK" altLang="en-US" dirty="0"/>
          </a:p>
        </p:txBody>
      </p:sp>
    </p:spTree>
    <p:extLst>
      <p:ext uri="{BB962C8B-B14F-4D97-AF65-F5344CB8AC3E}">
        <p14:creationId xmlns:p14="http://schemas.microsoft.com/office/powerpoint/2010/main" val="3708234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CBF9702-B48C-4F11-B811-1216852EC603}"/>
              </a:ext>
            </a:extLst>
          </p:cNvPr>
          <p:cNvSpPr>
            <a:spLocks noGrp="1"/>
          </p:cNvSpPr>
          <p:nvPr>
            <p:ph type="title"/>
          </p:nvPr>
        </p:nvSpPr>
        <p:spPr/>
        <p:txBody>
          <a:bodyPr/>
          <a:lstStyle/>
          <a:p>
            <a:r>
              <a:rPr lang="zh-CN" altLang="en-US" dirty="0" smtClean="0">
                <a:ea typeface="新細明體" panose="02020500000000000000" pitchFamily="18" charset="-120"/>
              </a:rPr>
              <a:t>語音的產生</a:t>
            </a:r>
            <a:r>
              <a:rPr lang="zh-TW" altLang="en-US" dirty="0" smtClean="0"/>
              <a:t>及</a:t>
            </a:r>
            <a:r>
              <a:rPr lang="zh-CN" altLang="en-US" dirty="0" smtClean="0">
                <a:ea typeface="新細明體" panose="02020500000000000000" pitchFamily="18" charset="-120"/>
              </a:rPr>
              <a:t>分別</a:t>
            </a:r>
            <a:r>
              <a:rPr lang="zh-CN" altLang="en-US" dirty="0">
                <a:ea typeface="新細明體" panose="02020500000000000000" pitchFamily="18" charset="-120"/>
              </a:rPr>
              <a:t>不同的聲音</a:t>
            </a:r>
            <a:endParaRPr lang="zh-HK" altLang="en-US" dirty="0">
              <a:ea typeface="新細明體" panose="02020500000000000000" pitchFamily="18" charset="-120"/>
            </a:endParaRPr>
          </a:p>
        </p:txBody>
      </p:sp>
      <p:sp>
        <p:nvSpPr>
          <p:cNvPr id="3" name="內容版面配置區 2">
            <a:extLst>
              <a:ext uri="{FF2B5EF4-FFF2-40B4-BE49-F238E27FC236}">
                <a16:creationId xmlns="" xmlns:a16="http://schemas.microsoft.com/office/drawing/2014/main" id="{A026463C-0238-4AC3-B268-58E87BF0B4A6}"/>
              </a:ext>
            </a:extLst>
          </p:cNvPr>
          <p:cNvSpPr>
            <a:spLocks noGrp="1"/>
          </p:cNvSpPr>
          <p:nvPr>
            <p:ph idx="1"/>
          </p:nvPr>
        </p:nvSpPr>
        <p:spPr>
          <a:xfrm>
            <a:off x="838199" y="1825625"/>
            <a:ext cx="4118811" cy="4351338"/>
          </a:xfrm>
        </p:spPr>
        <p:txBody>
          <a:bodyPr/>
          <a:lstStyle/>
          <a:p>
            <a:pPr>
              <a:lnSpc>
                <a:spcPct val="100000"/>
              </a:lnSpc>
            </a:pPr>
            <a:r>
              <a:rPr lang="zh-CN" altLang="en-US" dirty="0" smtClean="0">
                <a:ea typeface="新細明體" panose="02020500000000000000" pitchFamily="18" charset="-120"/>
              </a:rPr>
              <a:t>不同</a:t>
            </a:r>
            <a:r>
              <a:rPr lang="zh-CN" altLang="en-US" dirty="0">
                <a:ea typeface="新細明體" panose="02020500000000000000" pitchFamily="18" charset="-120"/>
              </a:rPr>
              <a:t>發音內容的語音信號具有不同的共振峰位置、寬度、强度、 形態，可區分不同的</a:t>
            </a:r>
            <a:r>
              <a:rPr lang="zh-CN" altLang="en-US" dirty="0" smtClean="0">
                <a:ea typeface="新細明體" panose="02020500000000000000" pitchFamily="18" charset="-120"/>
              </a:rPr>
              <a:t>發音。</a:t>
            </a:r>
            <a:endParaRPr lang="en-US" altLang="zh-CN" dirty="0">
              <a:ea typeface="新細明體" panose="02020500000000000000" pitchFamily="18" charset="-120"/>
            </a:endParaRPr>
          </a:p>
          <a:p>
            <a:pPr marL="0" indent="0">
              <a:lnSpc>
                <a:spcPct val="100000"/>
              </a:lnSpc>
              <a:buNone/>
            </a:pPr>
            <a:endParaRPr lang="zh-HK" altLang="en-US" dirty="0">
              <a:ea typeface="新細明體" panose="02020500000000000000" pitchFamily="18" charset="-120"/>
            </a:endParaRPr>
          </a:p>
        </p:txBody>
      </p:sp>
      <p:pic>
        <p:nvPicPr>
          <p:cNvPr id="25602" name="Picture 2" descr="https://pic.baike.soso.com/ugc/baikepic2/1542/20170924020514-1630860398.jpg/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1365" y="1825625"/>
            <a:ext cx="4732420" cy="44169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12</a:t>
            </a:fld>
            <a:endParaRPr lang="zh-HK" altLang="en-US" dirty="0"/>
          </a:p>
        </p:txBody>
      </p:sp>
    </p:spTree>
    <p:extLst>
      <p:ext uri="{BB962C8B-B14F-4D97-AF65-F5344CB8AC3E}">
        <p14:creationId xmlns:p14="http://schemas.microsoft.com/office/powerpoint/2010/main" val="3856525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EF90E90-0D41-4FB8-82F2-46474A3D6D94}"/>
              </a:ext>
            </a:extLst>
          </p:cNvPr>
          <p:cNvSpPr>
            <a:spLocks noGrp="1"/>
          </p:cNvSpPr>
          <p:nvPr>
            <p:ph type="title"/>
          </p:nvPr>
        </p:nvSpPr>
        <p:spPr/>
        <p:txBody>
          <a:bodyPr/>
          <a:lstStyle/>
          <a:p>
            <a:r>
              <a:rPr lang="zh-CN" altLang="en-US" dirty="0" smtClean="0">
                <a:ea typeface="新細明體" panose="02020500000000000000" pitchFamily="18" charset="-120"/>
              </a:rPr>
              <a:t>語音的產生</a:t>
            </a:r>
            <a:r>
              <a:rPr lang="zh-TW" altLang="en-US" dirty="0" smtClean="0"/>
              <a:t>及</a:t>
            </a:r>
            <a:r>
              <a:rPr lang="zh-HK" altLang="en-US" dirty="0" smtClean="0">
                <a:ea typeface="新細明體" panose="02020500000000000000" pitchFamily="18" charset="-120"/>
              </a:rPr>
              <a:t>語音</a:t>
            </a:r>
            <a:r>
              <a:rPr lang="zh-HK" altLang="en-US" dirty="0">
                <a:ea typeface="新細明體" panose="02020500000000000000" pitchFamily="18" charset="-120"/>
              </a:rPr>
              <a:t>的感知</a:t>
            </a:r>
          </a:p>
        </p:txBody>
      </p:sp>
      <p:sp>
        <p:nvSpPr>
          <p:cNvPr id="3" name="內容版面配置區 2">
            <a:extLst>
              <a:ext uri="{FF2B5EF4-FFF2-40B4-BE49-F238E27FC236}">
                <a16:creationId xmlns="" xmlns:a16="http://schemas.microsoft.com/office/drawing/2014/main" id="{205444FA-FA18-41DD-B62D-1B39D41D939A}"/>
              </a:ext>
            </a:extLst>
          </p:cNvPr>
          <p:cNvSpPr>
            <a:spLocks noGrp="1"/>
          </p:cNvSpPr>
          <p:nvPr>
            <p:ph idx="1"/>
          </p:nvPr>
        </p:nvSpPr>
        <p:spPr/>
        <p:txBody>
          <a:bodyPr/>
          <a:lstStyle/>
          <a:p>
            <a:pPr>
              <a:lnSpc>
                <a:spcPct val="150000"/>
              </a:lnSpc>
              <a:buFont typeface="Wingdings" panose="05000000000000000000" pitchFamily="2" charset="2"/>
              <a:buChar char="v"/>
            </a:pPr>
            <a:r>
              <a:rPr lang="zh-CN" altLang="en-US" dirty="0">
                <a:latin typeface="PMingLiU" panose="02020500000000000000" pitchFamily="18" charset="-120"/>
                <a:ea typeface="PMingLiU" panose="02020500000000000000" pitchFamily="18" charset="-120"/>
              </a:rPr>
              <a:t>包含發音內容、說話人身份、說話方式、目標與動機等極爲複雜的信息，要電腦從一堆採樣點中解析出如此複雜和多樣的信息顯然是極爲</a:t>
            </a:r>
            <a:r>
              <a:rPr lang="zh-CN" altLang="en-US" dirty="0" smtClean="0">
                <a:latin typeface="PMingLiU" panose="02020500000000000000" pitchFamily="18" charset="-120"/>
                <a:ea typeface="PMingLiU" panose="02020500000000000000" pitchFamily="18" charset="-120"/>
              </a:rPr>
              <a:t>困難</a:t>
            </a:r>
            <a:r>
              <a:rPr lang="zh-CN" altLang="en-US" dirty="0" smtClean="0">
                <a:ea typeface="新細明體" panose="02020500000000000000" pitchFamily="18" charset="-120"/>
              </a:rPr>
              <a:t>。</a:t>
            </a:r>
            <a:endParaRPr lang="en-US" altLang="zh-CN" dirty="0">
              <a:latin typeface="PMingLiU" panose="02020500000000000000" pitchFamily="18" charset="-120"/>
              <a:ea typeface="PMingLiU" panose="02020500000000000000" pitchFamily="18" charset="-120"/>
            </a:endParaRPr>
          </a:p>
          <a:p>
            <a:pPr>
              <a:lnSpc>
                <a:spcPct val="150000"/>
              </a:lnSpc>
              <a:buFont typeface="Wingdings" panose="05000000000000000000" pitchFamily="2" charset="2"/>
              <a:buChar char="v"/>
            </a:pPr>
            <a:r>
              <a:rPr lang="zh-CN" altLang="en-US" dirty="0">
                <a:latin typeface="PMingLiU" panose="02020500000000000000" pitchFamily="18" charset="-120"/>
                <a:ea typeface="PMingLiU" panose="02020500000000000000" pitchFamily="18" charset="-120"/>
              </a:rPr>
              <a:t>語音信號中包含大量隨機性，發音過程中的無意識變動（如送氣和舌位差異），外界環境噪聲和聲音採集設備的差異</a:t>
            </a:r>
            <a:r>
              <a:rPr lang="en-US" altLang="zh-CN" dirty="0">
                <a:latin typeface="PMingLiU" panose="02020500000000000000" pitchFamily="18" charset="-120"/>
                <a:ea typeface="PMingLiU" panose="02020500000000000000" pitchFamily="18" charset="-120"/>
                <a:sym typeface="Wingdings" panose="05000000000000000000" pitchFamily="2" charset="2"/>
              </a:rPr>
              <a:t> </a:t>
            </a:r>
            <a:r>
              <a:rPr lang="zh-HK" altLang="en-US" dirty="0">
                <a:latin typeface="PMingLiU" panose="02020500000000000000" pitchFamily="18" charset="-120"/>
                <a:ea typeface="PMingLiU" panose="02020500000000000000" pitchFamily="18" charset="-120"/>
                <a:sym typeface="Wingdings" panose="05000000000000000000" pitchFamily="2" charset="2"/>
              </a:rPr>
              <a:t>增加</a:t>
            </a:r>
            <a:r>
              <a:rPr lang="zh-CN" altLang="en-US" dirty="0">
                <a:latin typeface="PMingLiU" panose="02020500000000000000" pitchFamily="18" charset="-120"/>
                <a:ea typeface="PMingLiU" panose="02020500000000000000" pitchFamily="18" charset="-120"/>
                <a:sym typeface="Wingdings" panose="05000000000000000000" pitchFamily="2" charset="2"/>
              </a:rPr>
              <a:t>電腦提取語音</a:t>
            </a:r>
            <a:r>
              <a:rPr lang="zh-HK" altLang="en-US" dirty="0">
                <a:latin typeface="PMingLiU" panose="02020500000000000000" pitchFamily="18" charset="-120"/>
                <a:ea typeface="PMingLiU" panose="02020500000000000000" pitchFamily="18" charset="-120"/>
              </a:rPr>
              <a:t>信息的</a:t>
            </a:r>
            <a:r>
              <a:rPr lang="zh-CN" altLang="en-US" dirty="0" smtClean="0">
                <a:latin typeface="PMingLiU" panose="02020500000000000000" pitchFamily="18" charset="-120"/>
                <a:ea typeface="PMingLiU" panose="02020500000000000000" pitchFamily="18" charset="-120"/>
                <a:sym typeface="Wingdings" panose="05000000000000000000" pitchFamily="2" charset="2"/>
              </a:rPr>
              <a:t>難度</a:t>
            </a:r>
            <a:r>
              <a:rPr lang="zh-CN" altLang="en-US" dirty="0" smtClean="0">
                <a:ea typeface="新細明體" panose="02020500000000000000" pitchFamily="18" charset="-120"/>
              </a:rPr>
              <a:t>。</a:t>
            </a:r>
            <a:endParaRPr lang="zh-HK" altLang="en-US" dirty="0">
              <a:latin typeface="PMingLiU" panose="02020500000000000000" pitchFamily="18" charset="-120"/>
              <a:ea typeface="PMingLiU" panose="02020500000000000000" pitchFamily="18" charset="-120"/>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13</a:t>
            </a:fld>
            <a:endParaRPr lang="zh-HK" altLang="en-US" dirty="0"/>
          </a:p>
        </p:txBody>
      </p:sp>
    </p:spTree>
    <p:extLst>
      <p:ext uri="{BB962C8B-B14F-4D97-AF65-F5344CB8AC3E}">
        <p14:creationId xmlns:p14="http://schemas.microsoft.com/office/powerpoint/2010/main" val="3862570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ea typeface="新細明體" panose="02020500000000000000" pitchFamily="18" charset="-120"/>
              </a:rPr>
              <a:t>語音的產生</a:t>
            </a:r>
            <a:r>
              <a:rPr lang="en-US" altLang="zh-TW" dirty="0" smtClean="0">
                <a:ea typeface="新細明體" panose="02020500000000000000" pitchFamily="18" charset="-120"/>
              </a:rPr>
              <a:t>(</a:t>
            </a:r>
            <a:r>
              <a:rPr lang="zh-TW" altLang="en-US" dirty="0" smtClean="0">
                <a:ea typeface="新細明體" panose="02020500000000000000" pitchFamily="18" charset="-120"/>
              </a:rPr>
              <a:t>示範</a:t>
            </a:r>
            <a:r>
              <a:rPr lang="en-US" altLang="zh-TW" dirty="0" smtClean="0">
                <a:ea typeface="新細明體" panose="02020500000000000000" pitchFamily="18" charset="-120"/>
              </a:rPr>
              <a:t>)</a:t>
            </a:r>
            <a:endParaRPr lang="en-US" dirty="0"/>
          </a:p>
        </p:txBody>
      </p:sp>
      <p:sp>
        <p:nvSpPr>
          <p:cNvPr id="3" name="Content Placeholder 2"/>
          <p:cNvSpPr>
            <a:spLocks noGrp="1"/>
          </p:cNvSpPr>
          <p:nvPr>
            <p:ph idx="1"/>
          </p:nvPr>
        </p:nvSpPr>
        <p:spPr/>
        <p:txBody>
          <a:bodyPr/>
          <a:lstStyle/>
          <a:p>
            <a:r>
              <a:rPr lang="zh-CN" altLang="en-US" dirty="0">
                <a:solidFill>
                  <a:schemeClr val="bg1"/>
                </a:solidFill>
                <a:ea typeface="新細明體" panose="02020500000000000000" pitchFamily="18" charset="-120"/>
              </a:rPr>
              <a:t>聲音</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3474" b="8070"/>
          <a:stretch/>
        </p:blipFill>
        <p:spPr>
          <a:xfrm>
            <a:off x="7335656" y="750771"/>
            <a:ext cx="3285984" cy="5732747"/>
          </a:xfrm>
          <a:prstGeom prst="rect">
            <a:avLst/>
          </a:prstGeom>
        </p:spPr>
      </p:pic>
      <p:sp>
        <p:nvSpPr>
          <p:cNvPr id="6" name="Rectangle 5"/>
          <p:cNvSpPr/>
          <p:nvPr/>
        </p:nvSpPr>
        <p:spPr>
          <a:xfrm>
            <a:off x="838199" y="1604244"/>
            <a:ext cx="6255619" cy="3046988"/>
          </a:xfrm>
          <a:prstGeom prst="rect">
            <a:avLst/>
          </a:prstGeom>
        </p:spPr>
        <p:txBody>
          <a:bodyPr wrap="square">
            <a:spAutoFit/>
          </a:bodyPr>
          <a:lstStyle/>
          <a:p>
            <a:r>
              <a:rPr lang="zh-TW" altLang="en-US" sz="2400" dirty="0" smtClean="0">
                <a:solidFill>
                  <a:srgbClr val="202124"/>
                </a:solidFill>
                <a:latin typeface="Arial Unicode MS" panose="020B0604020202020204" pitchFamily="34" charset="-128"/>
                <a:ea typeface="inherit"/>
              </a:rPr>
              <a:t>使用</a:t>
            </a:r>
            <a:r>
              <a:rPr lang="zh-TW" altLang="en-US" sz="2400" dirty="0">
                <a:solidFill>
                  <a:srgbClr val="202124"/>
                </a:solidFill>
                <a:latin typeface="Arial Unicode MS" panose="020B0604020202020204" pitchFamily="34" charset="-128"/>
                <a:ea typeface="inherit"/>
              </a:rPr>
              <a:t>音頻輸出產生聲音脈衝，然後檢測麥克風上的迴聲。回波信號可以在地圖中可視化、傅立葉變換或只是作為時間序列波形。非常適合調查</a:t>
            </a:r>
            <a:r>
              <a:rPr lang="en-US" altLang="zh-TW" sz="2400" dirty="0">
                <a:solidFill>
                  <a:srgbClr val="202124"/>
                </a:solidFill>
                <a:latin typeface="Arial Unicode MS" panose="020B0604020202020204" pitchFamily="34" charset="-128"/>
                <a:ea typeface="inherit"/>
              </a:rPr>
              <a:t>/</a:t>
            </a:r>
            <a:r>
              <a:rPr lang="zh-TW" altLang="en-US" sz="2400" dirty="0">
                <a:solidFill>
                  <a:srgbClr val="202124"/>
                </a:solidFill>
                <a:latin typeface="Arial Unicode MS" panose="020B0604020202020204" pitchFamily="34" charset="-128"/>
                <a:ea typeface="inherit"/>
              </a:rPr>
              <a:t>演示聲學原理。</a:t>
            </a:r>
            <a:r>
              <a:rPr lang="zh-TW" altLang="en-US" sz="1000" dirty="0"/>
              <a:t> </a:t>
            </a:r>
            <a:endParaRPr lang="zh-TW" altLang="en-US" sz="2400" dirty="0">
              <a:latin typeface="Arial" panose="020B0604020202020204" pitchFamily="34" charset="0"/>
            </a:endParaRPr>
          </a:p>
          <a:p>
            <a:endParaRPr lang="en-US" sz="2400" dirty="0" smtClean="0"/>
          </a:p>
          <a:p>
            <a:endParaRPr lang="en-US" sz="2400" dirty="0"/>
          </a:p>
          <a:p>
            <a:r>
              <a:rPr lang="en-US" sz="2400" dirty="0"/>
              <a:t>• </a:t>
            </a:r>
            <a:r>
              <a:rPr lang="zh-TW" altLang="en-US" sz="2400" dirty="0" smtClean="0">
                <a:solidFill>
                  <a:srgbClr val="202124"/>
                </a:solidFill>
                <a:latin typeface="Arial Unicode MS" panose="020B0604020202020204" pitchFamily="34" charset="-128"/>
                <a:ea typeface="inherit"/>
              </a:rPr>
              <a:t>採</a:t>
            </a:r>
            <a:r>
              <a:rPr lang="zh-TW" altLang="en-US" sz="2400" dirty="0">
                <a:solidFill>
                  <a:srgbClr val="202124"/>
                </a:solidFill>
                <a:latin typeface="Arial Unicode MS" panose="020B0604020202020204" pitchFamily="34" charset="-128"/>
                <a:ea typeface="inherit"/>
              </a:rPr>
              <a:t>樣頻率</a:t>
            </a:r>
            <a:r>
              <a:rPr lang="zh-TW" altLang="en-US" sz="1000" dirty="0"/>
              <a:t> </a:t>
            </a:r>
            <a:r>
              <a:rPr lang="zh-TW" altLang="en-US" sz="1000" dirty="0" smtClean="0"/>
              <a:t> </a:t>
            </a:r>
            <a:r>
              <a:rPr lang="en-US" sz="2400" dirty="0" smtClean="0"/>
              <a:t> </a:t>
            </a:r>
            <a:r>
              <a:rPr lang="en-US" sz="2400" dirty="0"/>
              <a:t>44.1 kHz</a:t>
            </a:r>
            <a:br>
              <a:rPr lang="en-US" sz="2400" dirty="0"/>
            </a:br>
            <a:r>
              <a:rPr lang="en-US" sz="2400" dirty="0" smtClean="0"/>
              <a:t>• </a:t>
            </a:r>
            <a:r>
              <a:rPr lang="zh-TW" altLang="en-US" sz="2400" dirty="0" smtClean="0">
                <a:solidFill>
                  <a:srgbClr val="202124"/>
                </a:solidFill>
                <a:latin typeface="Arial Unicode MS" panose="020B0604020202020204" pitchFamily="34" charset="-128"/>
                <a:ea typeface="inherit"/>
              </a:rPr>
              <a:t>採</a:t>
            </a:r>
            <a:r>
              <a:rPr lang="zh-TW" altLang="en-US" sz="2400" dirty="0">
                <a:solidFill>
                  <a:srgbClr val="202124"/>
                </a:solidFill>
                <a:latin typeface="Arial Unicode MS" panose="020B0604020202020204" pitchFamily="34" charset="-128"/>
                <a:ea typeface="inherit"/>
              </a:rPr>
              <a:t>樣持續時間</a:t>
            </a:r>
            <a:r>
              <a:rPr lang="zh-TW" altLang="en-US" sz="1000" dirty="0"/>
              <a:t> </a:t>
            </a:r>
            <a:r>
              <a:rPr lang="zh-TW" altLang="en-US" sz="2400" dirty="0" smtClean="0">
                <a:latin typeface="Arial" panose="020B0604020202020204" pitchFamily="34" charset="0"/>
              </a:rPr>
              <a:t> </a:t>
            </a:r>
            <a:r>
              <a:rPr lang="en-US" sz="2400" dirty="0" smtClean="0"/>
              <a:t>0.001 </a:t>
            </a:r>
            <a:r>
              <a:rPr lang="en-US" sz="2400" dirty="0"/>
              <a:t>s to 5 </a:t>
            </a:r>
            <a:r>
              <a:rPr lang="en-US" sz="2400" dirty="0" smtClean="0"/>
              <a:t>s</a:t>
            </a:r>
            <a:endParaRPr lang="en-US" sz="2400" dirty="0">
              <a:latin typeface="新細明體" panose="02020500000000000000" pitchFamily="18" charset="-120"/>
              <a:ea typeface="新細明體" panose="02020500000000000000" pitchFamily="18" charset="-120"/>
            </a:endParaRPr>
          </a:p>
        </p:txBody>
      </p:sp>
      <p:sp>
        <p:nvSpPr>
          <p:cNvPr id="8"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1052623" y="5624623"/>
            <a:ext cx="5393271" cy="369332"/>
          </a:xfrm>
          <a:prstGeom prst="rect">
            <a:avLst/>
          </a:prstGeom>
          <a:noFill/>
        </p:spPr>
        <p:txBody>
          <a:bodyPr wrap="none" rtlCol="0">
            <a:spAutoFit/>
          </a:bodyPr>
          <a:lstStyle/>
          <a:p>
            <a:r>
              <a:rPr lang="en-US" dirty="0" smtClean="0"/>
              <a:t>Downloaded from Google Play : Pulse Echo Sonar Meter</a:t>
            </a:r>
            <a:endParaRPr lang="en-US" dirty="0"/>
          </a:p>
        </p:txBody>
      </p:sp>
      <p:sp>
        <p:nvSpPr>
          <p:cNvPr id="7" name="Footer Placeholder 6"/>
          <p:cNvSpPr>
            <a:spLocks noGrp="1"/>
          </p:cNvSpPr>
          <p:nvPr>
            <p:ph type="ftr" sz="quarter" idx="11"/>
          </p:nvPr>
        </p:nvSpPr>
        <p:spPr/>
        <p:txBody>
          <a:bodyPr/>
          <a:lstStyle/>
          <a:p>
            <a:r>
              <a:rPr lang="en-US" altLang="zh-HK" smtClean="0"/>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14</a:t>
            </a:fld>
            <a:endParaRPr lang="zh-HK" altLang="en-US" dirty="0"/>
          </a:p>
        </p:txBody>
      </p:sp>
    </p:spTree>
    <p:extLst>
      <p:ext uri="{BB962C8B-B14F-4D97-AF65-F5344CB8AC3E}">
        <p14:creationId xmlns:p14="http://schemas.microsoft.com/office/powerpoint/2010/main" val="124950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ea typeface="新細明體" panose="02020500000000000000" pitchFamily="18" charset="-120"/>
              </a:rPr>
              <a:t>語音識別技術</a:t>
            </a:r>
            <a:endParaRPr lang="en-US" dirty="0"/>
          </a:p>
        </p:txBody>
      </p:sp>
      <p:sp>
        <p:nvSpPr>
          <p:cNvPr id="5" name="Rectangle 4"/>
          <p:cNvSpPr/>
          <p:nvPr/>
        </p:nvSpPr>
        <p:spPr>
          <a:xfrm>
            <a:off x="838200" y="2136964"/>
            <a:ext cx="4233851" cy="2246769"/>
          </a:xfrm>
          <a:prstGeom prst="rect">
            <a:avLst/>
          </a:prstGeom>
        </p:spPr>
        <p:txBody>
          <a:bodyPr wrap="none">
            <a:spAutoFit/>
          </a:bodyPr>
          <a:lstStyle/>
          <a:p>
            <a:pPr marL="457200" indent="-457200">
              <a:buFont typeface="Wingdings" panose="05000000000000000000" pitchFamily="2" charset="2"/>
              <a:buChar char="v"/>
            </a:pPr>
            <a:r>
              <a:rPr lang="en-US" altLang="zh-TW" sz="2800" dirty="0" smtClean="0">
                <a:latin typeface="新細明體" panose="02020500000000000000" pitchFamily="18" charset="-120"/>
              </a:rPr>
              <a:t>1.</a:t>
            </a:r>
            <a:r>
              <a:rPr lang="zh-TW" altLang="en-US" sz="2800" dirty="0" smtClean="0">
                <a:latin typeface="新細明體" panose="02020500000000000000" pitchFamily="18" charset="-120"/>
              </a:rPr>
              <a:t> 語音輸入</a:t>
            </a:r>
            <a:endParaRPr lang="en-US" altLang="zh-TW" sz="2800" dirty="0" smtClean="0">
              <a:latin typeface="新細明體" panose="02020500000000000000" pitchFamily="18" charset="-120"/>
              <a:ea typeface="新細明體" panose="02020500000000000000" pitchFamily="18" charset="-120"/>
            </a:endParaRPr>
          </a:p>
          <a:p>
            <a:pPr marL="457200" indent="-457200">
              <a:buFont typeface="Wingdings" panose="05000000000000000000" pitchFamily="2" charset="2"/>
              <a:buChar char="v"/>
            </a:pPr>
            <a:r>
              <a:rPr lang="en-US" altLang="zh-TW" sz="2800" dirty="0" smtClean="0">
                <a:latin typeface="新細明體" panose="02020500000000000000" pitchFamily="18" charset="-120"/>
                <a:ea typeface="新細明體" panose="02020500000000000000" pitchFamily="18" charset="-120"/>
              </a:rPr>
              <a:t>2.</a:t>
            </a:r>
            <a:r>
              <a:rPr lang="zh-TW" altLang="en-US" sz="2800" dirty="0" smtClean="0">
                <a:latin typeface="新細明體" panose="02020500000000000000" pitchFamily="18" charset="-120"/>
                <a:ea typeface="新細明體" panose="02020500000000000000" pitchFamily="18" charset="-120"/>
              </a:rPr>
              <a:t> 聲學</a:t>
            </a:r>
            <a:r>
              <a:rPr lang="zh-TW" altLang="en-US" sz="2800" dirty="0">
                <a:latin typeface="新細明體" panose="02020500000000000000" pitchFamily="18" charset="-120"/>
                <a:ea typeface="新細明體" panose="02020500000000000000" pitchFamily="18" charset="-120"/>
              </a:rPr>
              <a:t>特徵</a:t>
            </a:r>
            <a:r>
              <a:rPr lang="zh-TW" altLang="en-US" sz="2800" dirty="0" smtClean="0">
                <a:latin typeface="新細明體" panose="02020500000000000000" pitchFamily="18" charset="-120"/>
                <a:ea typeface="新細明體" panose="02020500000000000000" pitchFamily="18" charset="-120"/>
              </a:rPr>
              <a:t>提取</a:t>
            </a:r>
            <a:endParaRPr lang="en-US" altLang="zh-TW" sz="2800" dirty="0" smtClean="0">
              <a:latin typeface="新細明體" panose="02020500000000000000" pitchFamily="18" charset="-120"/>
              <a:ea typeface="新細明體" panose="02020500000000000000" pitchFamily="18" charset="-120"/>
            </a:endParaRPr>
          </a:p>
          <a:p>
            <a:pPr marL="457200" indent="-457200">
              <a:buFont typeface="Wingdings" panose="05000000000000000000" pitchFamily="2" charset="2"/>
              <a:buChar char="v"/>
            </a:pPr>
            <a:r>
              <a:rPr lang="en-US" altLang="zh-TW" sz="2800" dirty="0" smtClean="0"/>
              <a:t>3.</a:t>
            </a:r>
            <a:r>
              <a:rPr lang="zh-TW" altLang="en-US" sz="2800" dirty="0" smtClean="0"/>
              <a:t> 聲學模型</a:t>
            </a:r>
            <a:endParaRPr lang="en-US" altLang="zh-TW" sz="2800" dirty="0" smtClean="0"/>
          </a:p>
          <a:p>
            <a:pPr marL="457200" indent="-457200">
              <a:buFont typeface="Wingdings" panose="05000000000000000000" pitchFamily="2" charset="2"/>
              <a:buChar char="v"/>
            </a:pPr>
            <a:r>
              <a:rPr lang="en-US" altLang="zh-TW" sz="2800" dirty="0" smtClean="0"/>
              <a:t>4.</a:t>
            </a:r>
            <a:r>
              <a:rPr lang="zh-TW" altLang="en-US" sz="2800" dirty="0" smtClean="0"/>
              <a:t> 語言模型</a:t>
            </a:r>
            <a:r>
              <a:rPr lang="zh-TW" altLang="en-US" sz="2800" dirty="0"/>
              <a:t>與語言</a:t>
            </a:r>
            <a:r>
              <a:rPr lang="zh-TW" altLang="en-US" sz="2800" dirty="0" smtClean="0"/>
              <a:t>處理</a:t>
            </a:r>
            <a:endParaRPr lang="en-US" altLang="zh-TW" sz="2800" dirty="0" smtClean="0"/>
          </a:p>
          <a:p>
            <a:pPr marL="457200" indent="-457200">
              <a:buFont typeface="Wingdings" panose="05000000000000000000" pitchFamily="2" charset="2"/>
              <a:buChar char="v"/>
            </a:pPr>
            <a:r>
              <a:rPr lang="en-US" altLang="zh-TW" sz="2800" dirty="0" smtClean="0">
                <a:latin typeface="新細明體" panose="02020500000000000000" pitchFamily="18" charset="-120"/>
                <a:ea typeface="新細明體" panose="02020500000000000000" pitchFamily="18" charset="-120"/>
              </a:rPr>
              <a:t>5</a:t>
            </a:r>
            <a:r>
              <a:rPr lang="zh-TW" altLang="en-US" sz="2800" dirty="0" smtClean="0">
                <a:latin typeface="新細明體" panose="02020500000000000000" pitchFamily="18" charset="-120"/>
                <a:ea typeface="新細明體" panose="02020500000000000000" pitchFamily="18" charset="-120"/>
              </a:rPr>
              <a:t> 文字輸出</a:t>
            </a:r>
            <a:endParaRPr lang="en-US" sz="2800" dirty="0">
              <a:latin typeface="新細明體" panose="02020500000000000000" pitchFamily="18" charset="-120"/>
              <a:ea typeface="新細明體" panose="02020500000000000000" pitchFamily="18" charset="-120"/>
            </a:endParaRPr>
          </a:p>
        </p:txBody>
      </p:sp>
      <p:sp>
        <p:nvSpPr>
          <p:cNvPr id="7" name="Rectangle 6"/>
          <p:cNvSpPr/>
          <p:nvPr/>
        </p:nvSpPr>
        <p:spPr>
          <a:xfrm>
            <a:off x="828976" y="4681630"/>
            <a:ext cx="11106752" cy="1643527"/>
          </a:xfrm>
          <a:prstGeom prst="rect">
            <a:avLst/>
          </a:prstGeom>
        </p:spPr>
        <p:txBody>
          <a:bodyPr wrap="square">
            <a:spAutoFit/>
          </a:bodyPr>
          <a:lstStyle/>
          <a:p>
            <a:pPr>
              <a:lnSpc>
                <a:spcPct val="140000"/>
              </a:lnSpc>
            </a:pPr>
            <a:r>
              <a:rPr lang="zh-CN" altLang="en-US" sz="2400" dirty="0">
                <a:latin typeface="PMingLiU" panose="02020500000000000000" pitchFamily="18" charset="-120"/>
                <a:ea typeface="PMingLiU" panose="02020500000000000000" pitchFamily="18" charset="-120"/>
              </a:rPr>
              <a:t>主要由特徵提取和模式匹配兩個部分組成</a:t>
            </a:r>
            <a:endParaRPr lang="en-US" altLang="zh-CN" sz="2400" dirty="0">
              <a:latin typeface="PMingLiU" panose="02020500000000000000" pitchFamily="18" charset="-120"/>
              <a:ea typeface="PMingLiU" panose="02020500000000000000" pitchFamily="18" charset="-120"/>
            </a:endParaRPr>
          </a:p>
          <a:p>
            <a:pPr>
              <a:lnSpc>
                <a:spcPct val="140000"/>
              </a:lnSpc>
            </a:pPr>
            <a:r>
              <a:rPr lang="zh-HK" altLang="en-US" sz="2400" b="1" dirty="0">
                <a:latin typeface="PMingLiU" panose="02020500000000000000" pitchFamily="18" charset="-120"/>
                <a:ea typeface="PMingLiU" panose="02020500000000000000" pitchFamily="18" charset="-120"/>
              </a:rPr>
              <a:t>模式匹配</a:t>
            </a:r>
            <a:r>
              <a:rPr lang="zh-CN" altLang="en-US" sz="2400" b="1" dirty="0">
                <a:latin typeface="PMingLiU" panose="02020500000000000000" pitchFamily="18" charset="-120"/>
                <a:ea typeface="PMingLiU" panose="02020500000000000000" pitchFamily="18" charset="-120"/>
              </a:rPr>
              <a:t>：</a:t>
            </a:r>
            <a:r>
              <a:rPr lang="zh-CN" altLang="en-US" sz="2400" dirty="0">
                <a:latin typeface="PMingLiU" panose="02020500000000000000" pitchFamily="18" charset="-120"/>
                <a:ea typeface="PMingLiU" panose="02020500000000000000" pitchFamily="18" charset="-120"/>
              </a:rPr>
              <a:t>一個序列匹配問題 </a:t>
            </a:r>
            <a:r>
              <a:rPr lang="en-US" altLang="zh-CN" sz="2400" dirty="0">
                <a:latin typeface="PMingLiU" panose="02020500000000000000" pitchFamily="18" charset="-120"/>
                <a:ea typeface="PMingLiU" panose="02020500000000000000" pitchFamily="18" charset="-120"/>
              </a:rPr>
              <a:t>/ </a:t>
            </a:r>
            <a:r>
              <a:rPr lang="zh-CN" altLang="en-US" sz="2400" dirty="0">
                <a:latin typeface="PMingLiU" panose="02020500000000000000" pitchFamily="18" charset="-120"/>
                <a:ea typeface="PMingLiU" panose="02020500000000000000" pitchFamily="18" charset="-120"/>
              </a:rPr>
              <a:t>一個搜索過程 </a:t>
            </a:r>
            <a:r>
              <a:rPr lang="en-US" altLang="zh-CN" sz="2400" dirty="0">
                <a:latin typeface="PMingLiU" panose="02020500000000000000" pitchFamily="18" charset="-120"/>
                <a:ea typeface="PMingLiU" panose="02020500000000000000" pitchFamily="18" charset="-120"/>
                <a:sym typeface="Wingdings" panose="05000000000000000000" pitchFamily="2" charset="2"/>
              </a:rPr>
              <a:t> </a:t>
            </a:r>
            <a:r>
              <a:rPr lang="zh-CN" altLang="en-US" sz="2400" dirty="0">
                <a:latin typeface="PMingLiU" panose="02020500000000000000" pitchFamily="18" charset="-120"/>
                <a:ea typeface="PMingLiU" panose="02020500000000000000" pitchFamily="18" charset="-120"/>
                <a:sym typeface="Wingdings" panose="05000000000000000000" pitchFamily="2" charset="2"/>
              </a:rPr>
              <a:t>解碼</a:t>
            </a:r>
            <a:endParaRPr lang="en-US" altLang="zh-CN" sz="2400" dirty="0">
              <a:latin typeface="PMingLiU" panose="02020500000000000000" pitchFamily="18" charset="-120"/>
              <a:ea typeface="PMingLiU" panose="02020500000000000000" pitchFamily="18" charset="-120"/>
              <a:sym typeface="Wingdings" panose="05000000000000000000" pitchFamily="2" charset="2"/>
            </a:endParaRPr>
          </a:p>
          <a:p>
            <a:pPr>
              <a:lnSpc>
                <a:spcPct val="140000"/>
              </a:lnSpc>
            </a:pPr>
            <a:r>
              <a:rPr lang="zh-CN" altLang="en-US" sz="2400" dirty="0">
                <a:latin typeface="PMingLiU" panose="02020500000000000000" pitchFamily="18" charset="-120"/>
                <a:ea typeface="PMingLiU" panose="02020500000000000000" pitchFamily="18" charset="-120"/>
                <a:sym typeface="Wingdings" panose="05000000000000000000" pitchFamily="2" charset="2"/>
              </a:rPr>
              <a:t>解碼</a:t>
            </a:r>
            <a:r>
              <a:rPr lang="zh-HK" altLang="en-US" sz="2400" dirty="0">
                <a:latin typeface="PMingLiU" panose="02020500000000000000" pitchFamily="18" charset="-120"/>
                <a:ea typeface="PMingLiU" panose="02020500000000000000" pitchFamily="18" charset="-120"/>
              </a:rPr>
              <a:t>需要利用</a:t>
            </a:r>
            <a:r>
              <a:rPr lang="zh-CN" altLang="en-US" sz="2400" dirty="0">
                <a:latin typeface="PMingLiU" panose="02020500000000000000" pitchFamily="18" charset="-120"/>
                <a:ea typeface="PMingLiU" panose="02020500000000000000" pitchFamily="18" charset="-120"/>
              </a:rPr>
              <a:t>聲學模型（每個音素如何發音）</a:t>
            </a:r>
            <a:r>
              <a:rPr lang="zh-CN" altLang="en-US" sz="2400" dirty="0" smtClean="0">
                <a:latin typeface="PMingLiU" panose="02020500000000000000" pitchFamily="18" charset="-120"/>
                <a:ea typeface="PMingLiU" panose="02020500000000000000" pitchFamily="18" charset="-120"/>
              </a:rPr>
              <a:t>和語言</a:t>
            </a:r>
            <a:r>
              <a:rPr lang="zh-HK" altLang="en-US" sz="2400" dirty="0" smtClean="0">
                <a:latin typeface="PMingLiU" panose="02020500000000000000" pitchFamily="18" charset="-120"/>
                <a:ea typeface="PMingLiU" panose="02020500000000000000" pitchFamily="18" charset="-120"/>
              </a:rPr>
              <a:t>模型</a:t>
            </a:r>
            <a:r>
              <a:rPr lang="zh-CN" altLang="en-US" sz="2400" dirty="0">
                <a:latin typeface="PMingLiU" panose="02020500000000000000" pitchFamily="18" charset="-120"/>
                <a:ea typeface="PMingLiU" panose="02020500000000000000" pitchFamily="18" charset="-120"/>
              </a:rPr>
              <a:t>（描述單詞組合的規律）</a:t>
            </a:r>
            <a:endParaRPr lang="en-US" altLang="zh-CN" sz="2400" dirty="0">
              <a:latin typeface="PMingLiU" panose="02020500000000000000" pitchFamily="18" charset="-120"/>
              <a:ea typeface="PMingLiU" panose="02020500000000000000" pitchFamily="18" charset="-120"/>
            </a:endParaRPr>
          </a:p>
        </p:txBody>
      </p:sp>
      <p:sp>
        <p:nvSpPr>
          <p:cNvPr id="3" name="Rectangle 2"/>
          <p:cNvSpPr/>
          <p:nvPr/>
        </p:nvSpPr>
        <p:spPr>
          <a:xfrm>
            <a:off x="925346" y="1429078"/>
            <a:ext cx="3594254" cy="523220"/>
          </a:xfrm>
          <a:prstGeom prst="rect">
            <a:avLst/>
          </a:prstGeom>
        </p:spPr>
        <p:txBody>
          <a:bodyPr wrap="none">
            <a:spAutoFit/>
          </a:bodyPr>
          <a:lstStyle/>
          <a:p>
            <a:r>
              <a:rPr lang="zh-CN" altLang="en-US" sz="2800" dirty="0">
                <a:ea typeface="新細明體" panose="02020500000000000000" pitchFamily="18" charset="-120"/>
              </a:rPr>
              <a:t>語音識別</a:t>
            </a:r>
            <a:r>
              <a:rPr lang="zh-CN" altLang="en-US" sz="2800" dirty="0" smtClean="0">
                <a:ea typeface="新細明體" panose="02020500000000000000" pitchFamily="18" charset="-120"/>
              </a:rPr>
              <a:t>技術</a:t>
            </a:r>
            <a:r>
              <a:rPr lang="zh-TW" altLang="en-US" sz="2800" dirty="0" smtClean="0">
                <a:ea typeface="新細明體" panose="02020500000000000000" pitchFamily="18" charset="-120"/>
              </a:rPr>
              <a:t>的流程</a:t>
            </a:r>
            <a:r>
              <a:rPr lang="en-US" altLang="zh-TW" sz="2800" dirty="0" smtClean="0">
                <a:ea typeface="新細明體" panose="02020500000000000000" pitchFamily="18" charset="-120"/>
              </a:rPr>
              <a:t>:</a:t>
            </a:r>
            <a:r>
              <a:rPr lang="zh-CN" altLang="en-US" sz="2800" dirty="0" smtClean="0">
                <a:ea typeface="新細明體" panose="02020500000000000000" pitchFamily="18" charset="-120"/>
              </a:rPr>
              <a:t> </a:t>
            </a:r>
            <a:endParaRPr lang="en-US" sz="2800" dirty="0"/>
          </a:p>
        </p:txBody>
      </p:sp>
      <p:pic>
        <p:nvPicPr>
          <p:cNvPr id="26626" name="Picture 2" descr="语音识别4个流程：输入-编码-解码-输出"/>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58" t="31279" r="8442" b="10903"/>
          <a:stretch/>
        </p:blipFill>
        <p:spPr bwMode="auto">
          <a:xfrm>
            <a:off x="5650029" y="2281385"/>
            <a:ext cx="5842535" cy="17421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84626" y="1767632"/>
            <a:ext cx="772071" cy="369332"/>
          </a:xfrm>
          <a:prstGeom prst="rect">
            <a:avLst/>
          </a:prstGeom>
          <a:noFill/>
        </p:spPr>
        <p:txBody>
          <a:bodyPr wrap="none" rtlCol="0">
            <a:spAutoFit/>
          </a:bodyPr>
          <a:lstStyle/>
          <a:p>
            <a:r>
              <a:rPr lang="en-US" altLang="zh-TW" dirty="0" smtClean="0"/>
              <a:t>S</a:t>
            </a:r>
            <a:r>
              <a:rPr lang="en-US" altLang="zh-CN" dirty="0" smtClean="0"/>
              <a:t>tep </a:t>
            </a:r>
            <a:r>
              <a:rPr lang="en-US" altLang="zh-TW" dirty="0" smtClean="0"/>
              <a:t>1</a:t>
            </a:r>
            <a:endParaRPr lang="en-US" dirty="0"/>
          </a:p>
        </p:txBody>
      </p:sp>
      <p:sp>
        <p:nvSpPr>
          <p:cNvPr id="11" name="TextBox 10"/>
          <p:cNvSpPr txBox="1"/>
          <p:nvPr/>
        </p:nvSpPr>
        <p:spPr>
          <a:xfrm>
            <a:off x="7318633" y="1767632"/>
            <a:ext cx="772071" cy="369332"/>
          </a:xfrm>
          <a:prstGeom prst="rect">
            <a:avLst/>
          </a:prstGeom>
          <a:noFill/>
        </p:spPr>
        <p:txBody>
          <a:bodyPr wrap="none" rtlCol="0">
            <a:spAutoFit/>
          </a:bodyPr>
          <a:lstStyle/>
          <a:p>
            <a:r>
              <a:rPr lang="en-US" altLang="zh-TW" dirty="0" smtClean="0"/>
              <a:t>Step 2</a:t>
            </a:r>
            <a:endParaRPr lang="en-US" dirty="0"/>
          </a:p>
        </p:txBody>
      </p:sp>
      <p:sp>
        <p:nvSpPr>
          <p:cNvPr id="12" name="TextBox 11"/>
          <p:cNvSpPr txBox="1"/>
          <p:nvPr/>
        </p:nvSpPr>
        <p:spPr>
          <a:xfrm>
            <a:off x="8553031" y="1763105"/>
            <a:ext cx="1151982" cy="369332"/>
          </a:xfrm>
          <a:prstGeom prst="rect">
            <a:avLst/>
          </a:prstGeom>
          <a:noFill/>
        </p:spPr>
        <p:txBody>
          <a:bodyPr wrap="none" rtlCol="0">
            <a:spAutoFit/>
          </a:bodyPr>
          <a:lstStyle/>
          <a:p>
            <a:r>
              <a:rPr lang="en-US" altLang="zh-TW" dirty="0" smtClean="0"/>
              <a:t>Step 3</a:t>
            </a:r>
            <a:r>
              <a:rPr lang="zh-TW" altLang="en-US" dirty="0" smtClean="0"/>
              <a:t> </a:t>
            </a:r>
            <a:r>
              <a:rPr lang="en-US" altLang="zh-TW" dirty="0" smtClean="0"/>
              <a:t>&amp;</a:t>
            </a:r>
            <a:r>
              <a:rPr lang="zh-TW" altLang="en-US" dirty="0" smtClean="0"/>
              <a:t> </a:t>
            </a:r>
            <a:r>
              <a:rPr lang="en-US" altLang="zh-TW" dirty="0" smtClean="0"/>
              <a:t>4</a:t>
            </a:r>
            <a:endParaRPr lang="en-US" dirty="0"/>
          </a:p>
        </p:txBody>
      </p:sp>
      <p:sp>
        <p:nvSpPr>
          <p:cNvPr id="15" name="TextBox 14"/>
          <p:cNvSpPr txBox="1"/>
          <p:nvPr/>
        </p:nvSpPr>
        <p:spPr>
          <a:xfrm>
            <a:off x="10120819" y="1763105"/>
            <a:ext cx="772071" cy="369332"/>
          </a:xfrm>
          <a:prstGeom prst="rect">
            <a:avLst/>
          </a:prstGeom>
          <a:noFill/>
        </p:spPr>
        <p:txBody>
          <a:bodyPr wrap="none" rtlCol="0">
            <a:spAutoFit/>
          </a:bodyPr>
          <a:lstStyle/>
          <a:p>
            <a:r>
              <a:rPr lang="en-US" altLang="zh-TW" dirty="0" smtClean="0"/>
              <a:t>Step 5</a:t>
            </a:r>
            <a:endParaRPr lang="en-US" dirty="0"/>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15</a:t>
            </a:fld>
            <a:endParaRPr lang="zh-HK" altLang="en-US" dirty="0"/>
          </a:p>
        </p:txBody>
      </p:sp>
    </p:spTree>
    <p:extLst>
      <p:ext uri="{BB962C8B-B14F-4D97-AF65-F5344CB8AC3E}">
        <p14:creationId xmlns:p14="http://schemas.microsoft.com/office/powerpoint/2010/main" val="3846146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zh-CN" altLang="en-US" dirty="0" smtClean="0">
                <a:ea typeface="新細明體" panose="02020500000000000000" pitchFamily="18" charset="-120"/>
              </a:rPr>
              <a:t>語音識別</a:t>
            </a:r>
            <a:r>
              <a:rPr lang="zh-TW" altLang="en-US" dirty="0"/>
              <a:t>技術</a:t>
            </a:r>
            <a:r>
              <a:rPr lang="zh-TW" altLang="en-US" dirty="0" smtClean="0"/>
              <a:t>的</a:t>
            </a:r>
            <a:r>
              <a:rPr lang="zh-TW" altLang="en-US" dirty="0"/>
              <a:t>傳統</a:t>
            </a:r>
            <a:r>
              <a:rPr lang="zh-CN" altLang="en-US" dirty="0" smtClean="0">
                <a:ea typeface="新細明體" panose="02020500000000000000" pitchFamily="18" charset="-120"/>
              </a:rPr>
              <a:t>系統配置</a:t>
            </a:r>
            <a:endParaRPr lang="en-US" dirty="0"/>
          </a:p>
        </p:txBody>
      </p:sp>
      <p:pic>
        <p:nvPicPr>
          <p:cNvPr id="10" name="圖片 15">
            <a:extLst>
              <a:ext uri="{FF2B5EF4-FFF2-40B4-BE49-F238E27FC236}">
                <a16:creationId xmlns="" xmlns:a16="http://schemas.microsoft.com/office/drawing/2014/main" id="{DA835419-FEFA-436C-A33A-14B493F4DB66}"/>
              </a:ext>
            </a:extLst>
          </p:cNvPr>
          <p:cNvPicPr>
            <a:picLocks noChangeAspect="1"/>
          </p:cNvPicPr>
          <p:nvPr/>
        </p:nvPicPr>
        <p:blipFill rotWithShape="1">
          <a:blip r:embed="rId2" cstate="print"/>
          <a:srcRect l="2511" r="7946"/>
          <a:stretch/>
        </p:blipFill>
        <p:spPr>
          <a:xfrm>
            <a:off x="148229" y="1616259"/>
            <a:ext cx="5587767" cy="3551163"/>
          </a:xfrm>
          <a:prstGeom prst="rect">
            <a:avLst/>
          </a:prstGeom>
        </p:spPr>
      </p:pic>
      <p:sp>
        <p:nvSpPr>
          <p:cNvPr id="7" name="TextBox 6"/>
          <p:cNvSpPr txBox="1"/>
          <p:nvPr/>
        </p:nvSpPr>
        <p:spPr>
          <a:xfrm>
            <a:off x="6202474" y="4645924"/>
            <a:ext cx="1334020" cy="369332"/>
          </a:xfrm>
          <a:prstGeom prst="rect">
            <a:avLst/>
          </a:prstGeom>
          <a:noFill/>
        </p:spPr>
        <p:txBody>
          <a:bodyPr wrap="none" rtlCol="0">
            <a:spAutoFit/>
          </a:bodyPr>
          <a:lstStyle/>
          <a:p>
            <a:r>
              <a:rPr lang="en-US" altLang="zh-TW" dirty="0" smtClean="0"/>
              <a:t>GMM-HMM</a:t>
            </a:r>
            <a:endParaRPr lang="en-US" dirty="0"/>
          </a:p>
        </p:txBody>
      </p:sp>
      <p:sp>
        <p:nvSpPr>
          <p:cNvPr id="12" name="TextBox 11"/>
          <p:cNvSpPr txBox="1"/>
          <p:nvPr/>
        </p:nvSpPr>
        <p:spPr>
          <a:xfrm>
            <a:off x="9523265" y="4695464"/>
            <a:ext cx="920508" cy="369332"/>
          </a:xfrm>
          <a:prstGeom prst="rect">
            <a:avLst/>
          </a:prstGeom>
          <a:noFill/>
        </p:spPr>
        <p:txBody>
          <a:bodyPr wrap="none" rtlCol="0">
            <a:spAutoFit/>
          </a:bodyPr>
          <a:lstStyle/>
          <a:p>
            <a:r>
              <a:rPr lang="en-US" altLang="zh-TW" dirty="0" smtClean="0"/>
              <a:t>N-Gram</a:t>
            </a:r>
            <a:endParaRPr lang="en-US" dirty="0"/>
          </a:p>
        </p:txBody>
      </p:sp>
      <p:pic>
        <p:nvPicPr>
          <p:cNvPr id="9" name="Picture 2" descr="Speech Technologies at Google: an Overview 演講心得- LINE ENGINEE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907" y="1904597"/>
            <a:ext cx="6104641" cy="27616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71062" y="5349574"/>
            <a:ext cx="1620957" cy="523220"/>
          </a:xfrm>
          <a:prstGeom prst="rect">
            <a:avLst/>
          </a:prstGeom>
          <a:solidFill>
            <a:schemeClr val="accent2"/>
          </a:solidFill>
        </p:spPr>
        <p:txBody>
          <a:bodyPr wrap="none" rtlCol="0">
            <a:spAutoFit/>
          </a:bodyPr>
          <a:lstStyle/>
          <a:p>
            <a:r>
              <a:rPr lang="zh-TW" altLang="en-US" sz="2800" dirty="0" smtClean="0">
                <a:solidFill>
                  <a:schemeClr val="bg1"/>
                </a:solidFill>
              </a:rPr>
              <a:t>中文識別</a:t>
            </a:r>
            <a:endParaRPr lang="en-US" sz="2800" dirty="0">
              <a:solidFill>
                <a:schemeClr val="bg1"/>
              </a:solidFill>
            </a:endParaRPr>
          </a:p>
        </p:txBody>
      </p:sp>
      <p:sp>
        <p:nvSpPr>
          <p:cNvPr id="14" name="TextBox 13"/>
          <p:cNvSpPr txBox="1"/>
          <p:nvPr/>
        </p:nvSpPr>
        <p:spPr>
          <a:xfrm>
            <a:off x="7997748" y="5349574"/>
            <a:ext cx="1620957" cy="523220"/>
          </a:xfrm>
          <a:prstGeom prst="rect">
            <a:avLst/>
          </a:prstGeom>
          <a:solidFill>
            <a:schemeClr val="accent5">
              <a:lumMod val="75000"/>
            </a:schemeClr>
          </a:solidFill>
        </p:spPr>
        <p:txBody>
          <a:bodyPr wrap="none" rtlCol="0">
            <a:spAutoFit/>
          </a:bodyPr>
          <a:lstStyle/>
          <a:p>
            <a:r>
              <a:rPr lang="zh-TW" altLang="en-US" sz="2800" dirty="0" smtClean="0">
                <a:solidFill>
                  <a:schemeClr val="bg1"/>
                </a:solidFill>
              </a:rPr>
              <a:t>英文識別</a:t>
            </a:r>
            <a:endParaRPr lang="en-US" sz="2800" dirty="0">
              <a:solidFill>
                <a:schemeClr val="bg1"/>
              </a:solidFill>
            </a:endParaRPr>
          </a:p>
        </p:txBody>
      </p:sp>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16</a:t>
            </a:fld>
            <a:endParaRPr lang="zh-HK" altLang="en-US" dirty="0"/>
          </a:p>
        </p:txBody>
      </p:sp>
    </p:spTree>
    <p:extLst>
      <p:ext uri="{BB962C8B-B14F-4D97-AF65-F5344CB8AC3E}">
        <p14:creationId xmlns:p14="http://schemas.microsoft.com/office/powerpoint/2010/main" val="395707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3DB556F-0F4F-48D5-AFEE-474E94E8B320}"/>
              </a:ext>
            </a:extLst>
          </p:cNvPr>
          <p:cNvSpPr>
            <a:spLocks noGrp="1"/>
          </p:cNvSpPr>
          <p:nvPr>
            <p:ph type="title"/>
          </p:nvPr>
        </p:nvSpPr>
        <p:spPr/>
        <p:txBody>
          <a:bodyPr/>
          <a:lstStyle/>
          <a:p>
            <a:r>
              <a:rPr lang="zh-CN" altLang="en-US" dirty="0" smtClean="0">
                <a:ea typeface="新細明體" panose="02020500000000000000" pitchFamily="18" charset="-120"/>
              </a:rPr>
              <a:t>語音識別</a:t>
            </a:r>
            <a:r>
              <a:rPr lang="zh-TW" altLang="en-US" dirty="0"/>
              <a:t>技術的</a:t>
            </a:r>
            <a:r>
              <a:rPr lang="en-US" altLang="zh-HK" dirty="0" smtClean="0">
                <a:ea typeface="新細明體" panose="02020500000000000000" pitchFamily="18" charset="-120"/>
              </a:rPr>
              <a:t>MFCC </a:t>
            </a:r>
            <a:r>
              <a:rPr lang="zh-CN" altLang="en-US" dirty="0">
                <a:ea typeface="新細明體" panose="02020500000000000000" pitchFamily="18" charset="-120"/>
              </a:rPr>
              <a:t>特徵提取</a:t>
            </a:r>
            <a:endParaRPr lang="zh-HK" altLang="en-US" dirty="0">
              <a:ea typeface="新細明體" panose="02020500000000000000" pitchFamily="18" charset="-120"/>
            </a:endParaRPr>
          </a:p>
        </p:txBody>
      </p:sp>
      <p:sp>
        <p:nvSpPr>
          <p:cNvPr id="3" name="內容版面配置區 2">
            <a:extLst>
              <a:ext uri="{FF2B5EF4-FFF2-40B4-BE49-F238E27FC236}">
                <a16:creationId xmlns="" xmlns:a16="http://schemas.microsoft.com/office/drawing/2014/main" id="{4D54C9B4-DAF4-4B17-BA58-3C743B6E2168}"/>
              </a:ext>
            </a:extLst>
          </p:cNvPr>
          <p:cNvSpPr>
            <a:spLocks noGrp="1"/>
          </p:cNvSpPr>
          <p:nvPr>
            <p:ph idx="1"/>
          </p:nvPr>
        </p:nvSpPr>
        <p:spPr>
          <a:xfrm>
            <a:off x="838200" y="1825625"/>
            <a:ext cx="5190460" cy="4351338"/>
          </a:xfrm>
        </p:spPr>
        <p:txBody>
          <a:bodyPr>
            <a:normAutofit/>
          </a:bodyPr>
          <a:lstStyle/>
          <a:p>
            <a:pPr>
              <a:lnSpc>
                <a:spcPct val="150000"/>
              </a:lnSpc>
            </a:pPr>
            <a:r>
              <a:rPr lang="zh-CN" altLang="en-US" sz="2400" dirty="0">
                <a:ea typeface="新細明體" panose="02020500000000000000" pitchFamily="18" charset="-120"/>
              </a:rPr>
              <a:t>可以提取較好描述發音內容的特徵</a:t>
            </a:r>
            <a:endParaRPr lang="en-US" altLang="zh-HK" sz="2400" dirty="0">
              <a:ea typeface="新細明體" panose="02020500000000000000" pitchFamily="18" charset="-120"/>
            </a:endParaRPr>
          </a:p>
          <a:p>
            <a:pPr>
              <a:lnSpc>
                <a:spcPct val="150000"/>
              </a:lnSpc>
            </a:pPr>
            <a:r>
              <a:rPr lang="en-US" altLang="zh-HK" sz="2400" dirty="0">
                <a:ea typeface="新細明體" panose="02020500000000000000" pitchFamily="18" charset="-120"/>
              </a:rPr>
              <a:t>Mel</a:t>
            </a:r>
            <a:r>
              <a:rPr lang="zh-HK" altLang="en-US" sz="2400" dirty="0">
                <a:ea typeface="新細明體" panose="02020500000000000000" pitchFamily="18" charset="-120"/>
              </a:rPr>
              <a:t>倒譜系數（</a:t>
            </a:r>
            <a:r>
              <a:rPr lang="en-US" altLang="zh-HK" sz="2400" dirty="0">
                <a:ea typeface="新細明體" panose="02020500000000000000" pitchFamily="18" charset="-120"/>
              </a:rPr>
              <a:t>Mel Frequency </a:t>
            </a:r>
            <a:r>
              <a:rPr lang="en-US" altLang="zh-HK" sz="2400" dirty="0" err="1">
                <a:ea typeface="新細明體" panose="02020500000000000000" pitchFamily="18" charset="-120"/>
              </a:rPr>
              <a:t>Cesptrum</a:t>
            </a:r>
            <a:r>
              <a:rPr lang="en-US" altLang="zh-HK" sz="2400" dirty="0">
                <a:ea typeface="新細明體" panose="02020500000000000000" pitchFamily="18" charset="-120"/>
              </a:rPr>
              <a:t> Coefficient, MFCC</a:t>
            </a:r>
            <a:r>
              <a:rPr lang="zh-CN" altLang="en-US" sz="2400" dirty="0">
                <a:ea typeface="新細明體" panose="02020500000000000000" pitchFamily="18" charset="-120"/>
              </a:rPr>
              <a:t>）</a:t>
            </a:r>
            <a:endParaRPr lang="en-US" altLang="zh-CN" sz="2400" dirty="0">
              <a:ea typeface="新細明體" panose="02020500000000000000" pitchFamily="18" charset="-120"/>
            </a:endParaRPr>
          </a:p>
          <a:p>
            <a:pPr>
              <a:lnSpc>
                <a:spcPct val="150000"/>
              </a:lnSpc>
            </a:pPr>
            <a:r>
              <a:rPr lang="zh-CN" altLang="en-US" sz="2400" dirty="0">
                <a:ea typeface="新細明體" panose="02020500000000000000" pitchFamily="18" charset="-120"/>
              </a:rPr>
              <a:t>這特徵主要是描述和發音內容相關的聲道信息，並模擬人耳的聽覺特性，增加對低頻段信息的</a:t>
            </a:r>
            <a:r>
              <a:rPr lang="zh-CN" altLang="en-US" sz="2400" dirty="0" smtClean="0">
                <a:ea typeface="新細明體" panose="02020500000000000000" pitchFamily="18" charset="-120"/>
              </a:rPr>
              <a:t>敏感度。</a:t>
            </a:r>
            <a:endParaRPr lang="zh-HK" altLang="en-US" sz="2400" dirty="0">
              <a:ea typeface="新細明體" panose="02020500000000000000" pitchFamily="18" charset="-120"/>
            </a:endParaRPr>
          </a:p>
        </p:txBody>
      </p:sp>
      <p:grpSp>
        <p:nvGrpSpPr>
          <p:cNvPr id="7" name="Group 6"/>
          <p:cNvGrpSpPr/>
          <p:nvPr/>
        </p:nvGrpSpPr>
        <p:grpSpPr>
          <a:xfrm>
            <a:off x="6641432" y="3898118"/>
            <a:ext cx="3560201" cy="2413782"/>
            <a:chOff x="7330440" y="2329314"/>
            <a:chExt cx="4023360" cy="2685449"/>
          </a:xfrm>
        </p:grpSpPr>
        <p:pic>
          <p:nvPicPr>
            <p:cNvPr id="5" name="圖片 15">
              <a:extLst>
                <a:ext uri="{FF2B5EF4-FFF2-40B4-BE49-F238E27FC236}">
                  <a16:creationId xmlns="" xmlns:a16="http://schemas.microsoft.com/office/drawing/2014/main" id="{DA835419-FEFA-436C-A33A-14B493F4DB66}"/>
                </a:ext>
              </a:extLst>
            </p:cNvPr>
            <p:cNvPicPr>
              <a:picLocks noChangeAspect="1"/>
            </p:cNvPicPr>
            <p:nvPr/>
          </p:nvPicPr>
          <p:blipFill rotWithShape="1">
            <a:blip r:embed="rId2" cstate="print"/>
            <a:srcRect l="5102" t="16966" r="43811" b="23545"/>
            <a:stretch/>
          </p:blipFill>
          <p:spPr>
            <a:xfrm>
              <a:off x="7330440" y="2348565"/>
              <a:ext cx="4023360" cy="2666198"/>
            </a:xfrm>
            <a:prstGeom prst="rect">
              <a:avLst/>
            </a:prstGeom>
          </p:spPr>
        </p:pic>
        <p:sp>
          <p:nvSpPr>
            <p:cNvPr id="6" name="Rectangle 5"/>
            <p:cNvSpPr/>
            <p:nvPr/>
          </p:nvSpPr>
          <p:spPr>
            <a:xfrm>
              <a:off x="9856269" y="2329314"/>
              <a:ext cx="1497531" cy="1049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578" name="Picture 2" descr="https://pic3.zhimg.com/80/v2-68698d43d9b91e3a133bcb3fd9dc03d6_1440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2646" y="2704622"/>
            <a:ext cx="4754340" cy="10796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57077" y="1707992"/>
            <a:ext cx="4723953" cy="923330"/>
          </a:xfrm>
          <a:prstGeom prst="rect">
            <a:avLst/>
          </a:prstGeom>
        </p:spPr>
        <p:txBody>
          <a:bodyPr wrap="square">
            <a:spAutoFit/>
          </a:bodyPr>
          <a:lstStyle/>
          <a:p>
            <a:r>
              <a:rPr lang="zh-TW" altLang="en-US" b="1" dirty="0" smtClean="0">
                <a:solidFill>
                  <a:srgbClr val="00B0F0"/>
                </a:solidFill>
                <a:latin typeface="-apple-system"/>
              </a:rPr>
              <a:t>例子</a:t>
            </a:r>
            <a:r>
              <a:rPr lang="en-US" altLang="zh-TW" b="1" dirty="0" smtClean="0">
                <a:solidFill>
                  <a:srgbClr val="00B0F0"/>
                </a:solidFill>
                <a:latin typeface="-apple-system"/>
              </a:rPr>
              <a:t>:</a:t>
            </a:r>
            <a:r>
              <a:rPr lang="zh-TW" altLang="en-US" b="1" dirty="0" smtClean="0">
                <a:solidFill>
                  <a:srgbClr val="00B0F0"/>
                </a:solidFill>
                <a:latin typeface="-apple-system"/>
              </a:rPr>
              <a:t> </a:t>
            </a:r>
            <a:r>
              <a:rPr lang="zh-CN" altLang="en-US" dirty="0" smtClean="0">
                <a:solidFill>
                  <a:srgbClr val="121212"/>
                </a:solidFill>
                <a:latin typeface="-apple-system"/>
              </a:rPr>
              <a:t>我</a:t>
            </a:r>
            <a:r>
              <a:rPr lang="zh-CN" altLang="en-US" dirty="0">
                <a:solidFill>
                  <a:srgbClr val="121212"/>
                </a:solidFill>
                <a:latin typeface="-apple-system"/>
              </a:rPr>
              <a:t>们把上面</a:t>
            </a:r>
            <a:r>
              <a:rPr lang="en-US" altLang="zh-CN" dirty="0">
                <a:solidFill>
                  <a:srgbClr val="121212"/>
                </a:solidFill>
                <a:latin typeface="-apple-system"/>
              </a:rPr>
              <a:t>2</a:t>
            </a:r>
            <a:r>
              <a:rPr lang="zh-CN" altLang="en-US" dirty="0">
                <a:solidFill>
                  <a:srgbClr val="121212"/>
                </a:solidFill>
                <a:latin typeface="-apple-system"/>
              </a:rPr>
              <a:t>秒的音频分帧，以帧长</a:t>
            </a:r>
            <a:r>
              <a:rPr lang="en-US" altLang="zh-CN" dirty="0">
                <a:solidFill>
                  <a:srgbClr val="121212"/>
                </a:solidFill>
                <a:latin typeface="-apple-system"/>
              </a:rPr>
              <a:t>100ms</a:t>
            </a:r>
            <a:r>
              <a:rPr lang="zh-CN" altLang="en-US" dirty="0">
                <a:solidFill>
                  <a:srgbClr val="121212"/>
                </a:solidFill>
                <a:latin typeface="-apple-system"/>
              </a:rPr>
              <a:t>，帧移</a:t>
            </a:r>
            <a:r>
              <a:rPr lang="en-US" altLang="zh-CN" dirty="0">
                <a:solidFill>
                  <a:srgbClr val="121212"/>
                </a:solidFill>
                <a:latin typeface="-apple-system"/>
              </a:rPr>
              <a:t>100ms</a:t>
            </a:r>
            <a:r>
              <a:rPr lang="zh-CN" altLang="en-US" dirty="0">
                <a:solidFill>
                  <a:srgbClr val="121212"/>
                </a:solidFill>
                <a:latin typeface="-apple-system"/>
              </a:rPr>
              <a:t>为例进行切分，这样上面的音频就被我们分成</a:t>
            </a:r>
            <a:r>
              <a:rPr lang="en-US" altLang="zh-CN" dirty="0">
                <a:solidFill>
                  <a:srgbClr val="121212"/>
                </a:solidFill>
                <a:latin typeface="-apple-system"/>
              </a:rPr>
              <a:t>20</a:t>
            </a:r>
            <a:r>
              <a:rPr lang="zh-CN" altLang="en-US" dirty="0">
                <a:solidFill>
                  <a:srgbClr val="121212"/>
                </a:solidFill>
                <a:latin typeface="-apple-system"/>
              </a:rPr>
              <a:t>帧</a:t>
            </a:r>
            <a:r>
              <a:rPr lang="zh-CN" altLang="en-US" dirty="0" smtClean="0">
                <a:solidFill>
                  <a:srgbClr val="121212"/>
                </a:solidFill>
                <a:latin typeface="-apple-system"/>
              </a:rPr>
              <a:t>。</a:t>
            </a:r>
            <a:endParaRPr lang="en-US" dirty="0"/>
          </a:p>
        </p:txBody>
      </p:sp>
      <p:pic>
        <p:nvPicPr>
          <p:cNvPr id="24580" name="Picture 4" descr="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8591" y="5113661"/>
            <a:ext cx="1640647" cy="112321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altLang="zh-HK" smtClean="0"/>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17</a:t>
            </a:fld>
            <a:endParaRPr lang="zh-HK" altLang="en-US" dirty="0"/>
          </a:p>
        </p:txBody>
      </p:sp>
    </p:spTree>
    <p:extLst>
      <p:ext uri="{BB962C8B-B14F-4D97-AF65-F5344CB8AC3E}">
        <p14:creationId xmlns:p14="http://schemas.microsoft.com/office/powerpoint/2010/main" val="2065087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a:extLst>
              <a:ext uri="{FF2B5EF4-FFF2-40B4-BE49-F238E27FC236}">
                <a16:creationId xmlns="" xmlns:a16="http://schemas.microsoft.com/office/drawing/2014/main" id="{3FE35831-306D-4A3C-AC39-5961858619FF}"/>
              </a:ext>
            </a:extLst>
          </p:cNvPr>
          <p:cNvPicPr>
            <a:picLocks noChangeAspect="1"/>
          </p:cNvPicPr>
          <p:nvPr/>
        </p:nvPicPr>
        <p:blipFill>
          <a:blip r:embed="rId2" cstate="print"/>
          <a:stretch>
            <a:fillRect/>
          </a:stretch>
        </p:blipFill>
        <p:spPr>
          <a:xfrm>
            <a:off x="6794389" y="2798284"/>
            <a:ext cx="4655259" cy="3433253"/>
          </a:xfrm>
          <a:prstGeom prst="rect">
            <a:avLst/>
          </a:prstGeom>
        </p:spPr>
      </p:pic>
      <p:sp>
        <p:nvSpPr>
          <p:cNvPr id="2" name="標題 1">
            <a:extLst>
              <a:ext uri="{FF2B5EF4-FFF2-40B4-BE49-F238E27FC236}">
                <a16:creationId xmlns="" xmlns:a16="http://schemas.microsoft.com/office/drawing/2014/main" id="{D2C80AF4-3F94-42F2-AF20-BFD1659563AF}"/>
              </a:ext>
            </a:extLst>
          </p:cNvPr>
          <p:cNvSpPr>
            <a:spLocks noGrp="1"/>
          </p:cNvSpPr>
          <p:nvPr>
            <p:ph type="title"/>
          </p:nvPr>
        </p:nvSpPr>
        <p:spPr>
          <a:xfrm>
            <a:off x="643467" y="321734"/>
            <a:ext cx="10905066" cy="1135737"/>
          </a:xfrm>
        </p:spPr>
        <p:txBody>
          <a:bodyPr>
            <a:normAutofit/>
          </a:bodyPr>
          <a:lstStyle/>
          <a:p>
            <a:r>
              <a:rPr lang="zh-CN" altLang="en-US" dirty="0" smtClean="0">
                <a:ea typeface="新細明體" panose="02020500000000000000" pitchFamily="18" charset="-120"/>
              </a:rPr>
              <a:t>語音識別</a:t>
            </a:r>
            <a:r>
              <a:rPr lang="zh-TW" altLang="en-US" dirty="0"/>
              <a:t>技術的</a:t>
            </a:r>
            <a:r>
              <a:rPr lang="en-US" altLang="zh-HK" dirty="0" smtClean="0">
                <a:ea typeface="新細明體" panose="02020500000000000000" pitchFamily="18" charset="-120"/>
              </a:rPr>
              <a:t>GMM-HMM </a:t>
            </a:r>
            <a:r>
              <a:rPr lang="zh-HK" altLang="en-US" dirty="0">
                <a:ea typeface="新細明體" panose="02020500000000000000" pitchFamily="18" charset="-120"/>
              </a:rPr>
              <a:t>聲學模型</a:t>
            </a:r>
          </a:p>
        </p:txBody>
      </p:sp>
      <p:sp>
        <p:nvSpPr>
          <p:cNvPr id="3" name="內容版面配置區 2">
            <a:extLst>
              <a:ext uri="{FF2B5EF4-FFF2-40B4-BE49-F238E27FC236}">
                <a16:creationId xmlns="" xmlns:a16="http://schemas.microsoft.com/office/drawing/2014/main" id="{C8E1AB63-BC23-4FEF-9F73-E9792FB7F161}"/>
              </a:ext>
            </a:extLst>
          </p:cNvPr>
          <p:cNvSpPr>
            <a:spLocks noGrp="1"/>
          </p:cNvSpPr>
          <p:nvPr>
            <p:ph idx="1"/>
          </p:nvPr>
        </p:nvSpPr>
        <p:spPr>
          <a:xfrm>
            <a:off x="643467" y="1779204"/>
            <a:ext cx="6150921" cy="4393982"/>
          </a:xfrm>
        </p:spPr>
        <p:txBody>
          <a:bodyPr>
            <a:noAutofit/>
          </a:bodyPr>
          <a:lstStyle/>
          <a:p>
            <a:pPr>
              <a:lnSpc>
                <a:spcPct val="100000"/>
              </a:lnSpc>
            </a:pPr>
            <a:r>
              <a:rPr lang="zh-HK" altLang="en-US" dirty="0">
                <a:ea typeface="新細明體" panose="02020500000000000000" pitchFamily="18" charset="-120"/>
              </a:rPr>
              <a:t>聲學模型</a:t>
            </a:r>
            <a:r>
              <a:rPr lang="zh-CN" altLang="en-US" dirty="0">
                <a:ea typeface="新細明體" panose="02020500000000000000" pitchFamily="18" charset="-120"/>
              </a:rPr>
              <a:t>：描述一個音素的發音過程</a:t>
            </a:r>
            <a:endParaRPr lang="en-US" altLang="zh-CN" dirty="0">
              <a:ea typeface="新細明體" panose="02020500000000000000" pitchFamily="18" charset="-120"/>
            </a:endParaRPr>
          </a:p>
          <a:p>
            <a:pPr>
              <a:lnSpc>
                <a:spcPct val="100000"/>
              </a:lnSpc>
            </a:pPr>
            <a:r>
              <a:rPr lang="en-US" altLang="zh-HK" dirty="0">
                <a:ea typeface="新細明體" panose="02020500000000000000" pitchFamily="18" charset="-120"/>
              </a:rPr>
              <a:t>GMM-HMM</a:t>
            </a:r>
            <a:r>
              <a:rPr lang="zh-CN" altLang="en-US" dirty="0">
                <a:ea typeface="新細明體" panose="02020500000000000000" pitchFamily="18" charset="-120"/>
              </a:rPr>
              <a:t>：</a:t>
            </a:r>
            <a:r>
              <a:rPr lang="zh-HK" altLang="en-US" dirty="0">
                <a:ea typeface="新細明體" panose="02020500000000000000" pitchFamily="18" charset="-120"/>
              </a:rPr>
              <a:t>概率模型</a:t>
            </a:r>
            <a:endParaRPr lang="en-US" altLang="zh-HK" dirty="0">
              <a:ea typeface="新細明體" panose="02020500000000000000" pitchFamily="18" charset="-120"/>
            </a:endParaRPr>
          </a:p>
          <a:p>
            <a:pPr>
              <a:lnSpc>
                <a:spcPct val="100000"/>
              </a:lnSpc>
            </a:pPr>
            <a:r>
              <a:rPr lang="zh-CN" altLang="en-US" dirty="0">
                <a:ea typeface="新細明體" panose="02020500000000000000" pitchFamily="18" charset="-120"/>
              </a:rPr>
              <a:t>包括兩個部分：</a:t>
            </a:r>
            <a:endParaRPr lang="en-US" altLang="zh-CN" dirty="0">
              <a:ea typeface="新細明體" panose="02020500000000000000" pitchFamily="18" charset="-120"/>
            </a:endParaRPr>
          </a:p>
          <a:p>
            <a:pPr lvl="1">
              <a:lnSpc>
                <a:spcPct val="100000"/>
              </a:lnSpc>
            </a:pPr>
            <a:r>
              <a:rPr lang="zh-CN" altLang="en-US" sz="2800" dirty="0">
                <a:ea typeface="新細明體" panose="02020500000000000000" pitchFamily="18" charset="-120"/>
              </a:rPr>
              <a:t>描述發音動態特性的 </a:t>
            </a:r>
            <a:r>
              <a:rPr lang="en-US" altLang="zh-CN" sz="2800" dirty="0">
                <a:ea typeface="新細明體" panose="02020500000000000000" pitchFamily="18" charset="-120"/>
              </a:rPr>
              <a:t>HMM </a:t>
            </a:r>
            <a:r>
              <a:rPr lang="zh-CN" altLang="en-US" sz="2800" dirty="0">
                <a:ea typeface="新細明體" panose="02020500000000000000" pitchFamily="18" charset="-120"/>
              </a:rPr>
              <a:t>模型</a:t>
            </a:r>
            <a:endParaRPr lang="en-US" altLang="zh-CN" sz="2800" dirty="0">
              <a:ea typeface="新細明體" panose="02020500000000000000" pitchFamily="18" charset="-120"/>
            </a:endParaRPr>
          </a:p>
          <a:p>
            <a:pPr lvl="2">
              <a:lnSpc>
                <a:spcPct val="100000"/>
              </a:lnSpc>
            </a:pPr>
            <a:r>
              <a:rPr lang="zh-CN" altLang="en-US" sz="2800" b="1" dirty="0">
                <a:solidFill>
                  <a:srgbClr val="00B0F0"/>
                </a:solidFill>
                <a:ea typeface="新細明體" panose="02020500000000000000" pitchFamily="18" charset="-120"/>
              </a:rPr>
              <a:t>動態特性：</a:t>
            </a:r>
            <a:r>
              <a:rPr lang="zh-CN" altLang="en-US" sz="2800" dirty="0">
                <a:ea typeface="新細明體" panose="02020500000000000000" pitchFamily="18" charset="-120"/>
              </a:rPr>
              <a:t>語音信號在時間順序上的發展演進</a:t>
            </a:r>
            <a:r>
              <a:rPr lang="zh-CN" altLang="en-US" sz="2800" dirty="0" smtClean="0">
                <a:ea typeface="新細明體" panose="02020500000000000000" pitchFamily="18" charset="-120"/>
              </a:rPr>
              <a:t>過程。</a:t>
            </a:r>
            <a:endParaRPr lang="en-US" altLang="zh-CN" sz="2800" dirty="0">
              <a:ea typeface="新細明體" panose="02020500000000000000" pitchFamily="18" charset="-120"/>
            </a:endParaRPr>
          </a:p>
          <a:p>
            <a:pPr lvl="1">
              <a:lnSpc>
                <a:spcPct val="100000"/>
              </a:lnSpc>
            </a:pPr>
            <a:r>
              <a:rPr lang="zh-CN" altLang="en-US" sz="2800" dirty="0">
                <a:ea typeface="新細明體" panose="02020500000000000000" pitchFamily="18" charset="-120"/>
              </a:rPr>
              <a:t>描述短時靜態特性的</a:t>
            </a:r>
            <a:r>
              <a:rPr lang="en-US" altLang="zh-CN" sz="2800" dirty="0">
                <a:ea typeface="新細明體" panose="02020500000000000000" pitchFamily="18" charset="-120"/>
              </a:rPr>
              <a:t>GMM</a:t>
            </a:r>
            <a:r>
              <a:rPr lang="zh-CN" altLang="en-US" sz="2800" dirty="0">
                <a:ea typeface="新細明體" panose="02020500000000000000" pitchFamily="18" charset="-120"/>
              </a:rPr>
              <a:t>模型</a:t>
            </a:r>
            <a:endParaRPr lang="en-US" altLang="zh-CN" sz="2800" dirty="0">
              <a:ea typeface="新細明體" panose="02020500000000000000" pitchFamily="18" charset="-120"/>
            </a:endParaRPr>
          </a:p>
          <a:p>
            <a:pPr lvl="2">
              <a:lnSpc>
                <a:spcPct val="100000"/>
              </a:lnSpc>
            </a:pPr>
            <a:r>
              <a:rPr lang="zh-CN" altLang="en-US" sz="2800" b="1" dirty="0">
                <a:solidFill>
                  <a:srgbClr val="7030A0"/>
                </a:solidFill>
                <a:ea typeface="新細明體" panose="02020500000000000000" pitchFamily="18" charset="-120"/>
              </a:rPr>
              <a:t>靜態特性：</a:t>
            </a:r>
            <a:r>
              <a:rPr lang="zh-CN" altLang="en-US" sz="2800" dirty="0">
                <a:ea typeface="新細明體" panose="02020500000000000000" pitchFamily="18" charset="-120"/>
              </a:rPr>
              <a:t>語音信號在某個短時平穩狀態下的分佈規律 </a:t>
            </a:r>
            <a:r>
              <a:rPr lang="zh-CN" altLang="en-US" sz="2800" dirty="0" smtClean="0">
                <a:ea typeface="新細明體" panose="02020500000000000000" pitchFamily="18" charset="-120"/>
              </a:rPr>
              <a:t>。</a:t>
            </a:r>
            <a:endParaRPr lang="zh-HK" altLang="en-US" sz="2800" dirty="0">
              <a:ea typeface="新細明體" panose="02020500000000000000" pitchFamily="18" charset="-120"/>
            </a:endParaRPr>
          </a:p>
        </p:txBody>
      </p:sp>
      <p:pic>
        <p:nvPicPr>
          <p:cNvPr id="15" name="Picture 2" descr="Speech Technologies at Google: an Overview 演講心得- LINE ENGINEER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046" r="64810"/>
          <a:stretch/>
        </p:blipFill>
        <p:spPr bwMode="auto">
          <a:xfrm>
            <a:off x="7995531" y="1449777"/>
            <a:ext cx="2580293" cy="145797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18</a:t>
            </a:fld>
            <a:endParaRPr lang="zh-HK" altLang="en-US" dirty="0"/>
          </a:p>
        </p:txBody>
      </p:sp>
    </p:spTree>
    <p:extLst>
      <p:ext uri="{BB962C8B-B14F-4D97-AF65-F5344CB8AC3E}">
        <p14:creationId xmlns:p14="http://schemas.microsoft.com/office/powerpoint/2010/main" val="161507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2C80AF4-3F94-42F2-AF20-BFD1659563AF}"/>
              </a:ext>
            </a:extLst>
          </p:cNvPr>
          <p:cNvSpPr>
            <a:spLocks noGrp="1"/>
          </p:cNvSpPr>
          <p:nvPr>
            <p:ph type="title"/>
          </p:nvPr>
        </p:nvSpPr>
        <p:spPr>
          <a:xfrm>
            <a:off x="838200" y="365125"/>
            <a:ext cx="11049000" cy="1325563"/>
          </a:xfrm>
        </p:spPr>
        <p:txBody>
          <a:bodyPr>
            <a:normAutofit/>
          </a:bodyPr>
          <a:lstStyle/>
          <a:p>
            <a:r>
              <a:rPr lang="zh-CN" altLang="en-US" sz="4000" dirty="0" smtClean="0">
                <a:ea typeface="新細明體" panose="02020500000000000000" pitchFamily="18" charset="-120"/>
              </a:rPr>
              <a:t>語音識別</a:t>
            </a:r>
            <a:r>
              <a:rPr lang="zh-TW" altLang="en-US" sz="4000" dirty="0" smtClean="0"/>
              <a:t>技術的</a:t>
            </a:r>
            <a:r>
              <a:rPr lang="en-US" altLang="zh-HK" sz="4000" dirty="0" smtClean="0">
                <a:ea typeface="新細明體" panose="02020500000000000000" pitchFamily="18" charset="-120"/>
              </a:rPr>
              <a:t>GMM-HMM </a:t>
            </a:r>
            <a:r>
              <a:rPr lang="zh-HK" altLang="en-US" sz="4000" dirty="0">
                <a:ea typeface="新細明體" panose="02020500000000000000" pitchFamily="18" charset="-120"/>
              </a:rPr>
              <a:t>模型</a:t>
            </a:r>
            <a:r>
              <a:rPr lang="zh-CN" altLang="en-US" sz="4000" dirty="0">
                <a:ea typeface="新細明體" panose="02020500000000000000" pitchFamily="18" charset="-120"/>
              </a:rPr>
              <a:t>的語音生成過程</a:t>
            </a:r>
            <a:endParaRPr lang="zh-HK" altLang="en-US" sz="4000" dirty="0">
              <a:ea typeface="新細明體" panose="02020500000000000000" pitchFamily="18" charset="-120"/>
            </a:endParaRPr>
          </a:p>
        </p:txBody>
      </p:sp>
      <p:sp>
        <p:nvSpPr>
          <p:cNvPr id="3" name="內容版面配置區 2">
            <a:extLst>
              <a:ext uri="{FF2B5EF4-FFF2-40B4-BE49-F238E27FC236}">
                <a16:creationId xmlns="" xmlns:a16="http://schemas.microsoft.com/office/drawing/2014/main" id="{C8E1AB63-BC23-4FEF-9F73-E9792FB7F161}"/>
              </a:ext>
            </a:extLst>
          </p:cNvPr>
          <p:cNvSpPr>
            <a:spLocks noGrp="1"/>
          </p:cNvSpPr>
          <p:nvPr>
            <p:ph idx="1"/>
          </p:nvPr>
        </p:nvSpPr>
        <p:spPr>
          <a:xfrm>
            <a:off x="838200" y="1767697"/>
            <a:ext cx="5275521" cy="4667250"/>
          </a:xfrm>
        </p:spPr>
        <p:txBody>
          <a:bodyPr>
            <a:noAutofit/>
          </a:bodyPr>
          <a:lstStyle/>
          <a:p>
            <a:pPr>
              <a:lnSpc>
                <a:spcPct val="100000"/>
              </a:lnSpc>
              <a:buFont typeface="Wingdings" panose="05000000000000000000" pitchFamily="2" charset="2"/>
              <a:buChar char="v"/>
            </a:pPr>
            <a:r>
              <a:rPr lang="en-US" altLang="zh-CN" dirty="0">
                <a:ea typeface="新細明體" panose="02020500000000000000" pitchFamily="18" charset="-120"/>
              </a:rPr>
              <a:t>HMM </a:t>
            </a:r>
            <a:r>
              <a:rPr lang="zh-CN" altLang="en-US" dirty="0">
                <a:ea typeface="新細明體" panose="02020500000000000000" pitchFamily="18" charset="-120"/>
              </a:rPr>
              <a:t>模型將發音過程抽象成一個狀態序列，從初始狀態逐步轉移到結束狀態，每次轉移對應一個轉移</a:t>
            </a:r>
            <a:r>
              <a:rPr lang="zh-CN" altLang="en-US" dirty="0" smtClean="0">
                <a:ea typeface="新細明體" panose="02020500000000000000" pitchFamily="18" charset="-120"/>
              </a:rPr>
              <a:t>概率。</a:t>
            </a:r>
            <a:endParaRPr lang="en-US" altLang="zh-CN" dirty="0">
              <a:ea typeface="新細明體" panose="02020500000000000000" pitchFamily="18" charset="-120"/>
            </a:endParaRPr>
          </a:p>
          <a:p>
            <a:pPr>
              <a:lnSpc>
                <a:spcPct val="100000"/>
              </a:lnSpc>
              <a:buFont typeface="Wingdings" panose="05000000000000000000" pitchFamily="2" charset="2"/>
              <a:buChar char="v"/>
            </a:pPr>
            <a:r>
              <a:rPr lang="zh-CN" altLang="en-US" dirty="0">
                <a:ea typeface="新細明體" panose="02020500000000000000" pitchFamily="18" charset="-120"/>
              </a:rPr>
              <a:t>三狀態 </a:t>
            </a:r>
            <a:r>
              <a:rPr lang="en-US" altLang="zh-CN" dirty="0">
                <a:ea typeface="新細明體" panose="02020500000000000000" pitchFamily="18" charset="-120"/>
              </a:rPr>
              <a:t>HMM </a:t>
            </a:r>
            <a:r>
              <a:rPr lang="zh-CN" altLang="en-US" dirty="0">
                <a:ea typeface="新細明體" panose="02020500000000000000" pitchFamily="18" charset="-120"/>
              </a:rPr>
              <a:t>模型中包含三個狀態，分別對應發音過程中「開始發音」、「平穩發音」、「發音尾聲」三個</a:t>
            </a:r>
            <a:r>
              <a:rPr lang="zh-CN" altLang="en-US" dirty="0" smtClean="0">
                <a:ea typeface="新細明體" panose="02020500000000000000" pitchFamily="18" charset="-120"/>
              </a:rPr>
              <a:t>階段。</a:t>
            </a:r>
            <a:endParaRPr lang="en-US" altLang="zh-CN" dirty="0">
              <a:ea typeface="新細明體" panose="02020500000000000000" pitchFamily="18" charset="-120"/>
            </a:endParaRPr>
          </a:p>
        </p:txBody>
      </p:sp>
      <p:pic>
        <p:nvPicPr>
          <p:cNvPr id="23554" name="Picture 2" descr="语音识别中的HMM-GMM模型：从一段语音说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01" y="1839751"/>
            <a:ext cx="5816703" cy="45951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19</a:t>
            </a:fld>
            <a:endParaRPr lang="zh-HK" altLang="en-US" dirty="0"/>
          </a:p>
        </p:txBody>
      </p:sp>
    </p:spTree>
    <p:extLst>
      <p:ext uri="{BB962C8B-B14F-4D97-AF65-F5344CB8AC3E}">
        <p14:creationId xmlns:p14="http://schemas.microsoft.com/office/powerpoint/2010/main" val="2220949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5CDFEC9-6D76-42E2-8A65-F82200E82D57}"/>
              </a:ext>
            </a:extLst>
          </p:cNvPr>
          <p:cNvSpPr>
            <a:spLocks noGrp="1"/>
          </p:cNvSpPr>
          <p:nvPr>
            <p:ph type="title"/>
          </p:nvPr>
        </p:nvSpPr>
        <p:spPr/>
        <p:txBody>
          <a:bodyPr/>
          <a:lstStyle/>
          <a:p>
            <a:r>
              <a:rPr lang="zh-CN" altLang="en-US" dirty="0" smtClean="0">
                <a:ea typeface="新細明體" panose="02020500000000000000" pitchFamily="18" charset="-120"/>
              </a:rPr>
              <a:t>目</a:t>
            </a:r>
            <a:r>
              <a:rPr lang="zh-TW" altLang="en-US" dirty="0" smtClean="0">
                <a:ea typeface="新細明體" panose="02020500000000000000" pitchFamily="18" charset="-120"/>
              </a:rPr>
              <a:t>錄</a:t>
            </a:r>
            <a:r>
              <a:rPr lang="en-US" altLang="zh-TW" dirty="0" smtClean="0">
                <a:ea typeface="新細明體" panose="02020500000000000000" pitchFamily="18" charset="-120"/>
              </a:rPr>
              <a:t>:</a:t>
            </a:r>
            <a:endParaRPr lang="zh-HK" altLang="en-US" dirty="0">
              <a:ea typeface="新細明體" panose="02020500000000000000" pitchFamily="18" charset="-120"/>
            </a:endParaRPr>
          </a:p>
        </p:txBody>
      </p:sp>
      <p:sp>
        <p:nvSpPr>
          <p:cNvPr id="3" name="內容版面配置區 2">
            <a:extLst>
              <a:ext uri="{FF2B5EF4-FFF2-40B4-BE49-F238E27FC236}">
                <a16:creationId xmlns="" xmlns:a16="http://schemas.microsoft.com/office/drawing/2014/main" id="{7A408CEB-6046-4D10-9FC5-BFCCCBBF88FA}"/>
              </a:ext>
            </a:extLst>
          </p:cNvPr>
          <p:cNvSpPr>
            <a:spLocks noGrp="1"/>
          </p:cNvSpPr>
          <p:nvPr>
            <p:ph idx="1"/>
          </p:nvPr>
        </p:nvSpPr>
        <p:spPr>
          <a:xfrm>
            <a:off x="838200" y="1473200"/>
            <a:ext cx="10515600" cy="5105400"/>
          </a:xfrm>
        </p:spPr>
        <p:txBody>
          <a:bodyPr>
            <a:normAutofit fontScale="92500" lnSpcReduction="20000"/>
          </a:bodyPr>
          <a:lstStyle/>
          <a:p>
            <a:pPr>
              <a:lnSpc>
                <a:spcPct val="150000"/>
              </a:lnSpc>
              <a:buFont typeface="Wingdings" panose="05000000000000000000" pitchFamily="2" charset="2"/>
              <a:buChar char="v"/>
            </a:pPr>
            <a:r>
              <a:rPr lang="zh-TW" altLang="en-US" dirty="0" smtClean="0">
                <a:latin typeface="+mj-ea"/>
              </a:rPr>
              <a:t>語音識別簡介</a:t>
            </a:r>
            <a:endParaRPr lang="en-US" altLang="zh-CN" dirty="0" smtClean="0">
              <a:ea typeface="新細明體" panose="02020500000000000000" pitchFamily="18" charset="-120"/>
            </a:endParaRPr>
          </a:p>
          <a:p>
            <a:pPr>
              <a:lnSpc>
                <a:spcPct val="150000"/>
              </a:lnSpc>
              <a:buFont typeface="Wingdings" panose="05000000000000000000" pitchFamily="2" charset="2"/>
              <a:buChar char="v"/>
            </a:pPr>
            <a:r>
              <a:rPr lang="zh-CN" altLang="en-US" dirty="0" smtClean="0">
                <a:ea typeface="新細明體" panose="02020500000000000000" pitchFamily="18" charset="-120"/>
              </a:rPr>
              <a:t>語音</a:t>
            </a:r>
            <a:r>
              <a:rPr lang="zh-CN" altLang="en-US" dirty="0">
                <a:ea typeface="新細明體" panose="02020500000000000000" pitchFamily="18" charset="-120"/>
              </a:rPr>
              <a:t>的</a:t>
            </a:r>
            <a:r>
              <a:rPr lang="zh-CN" altLang="en-US" dirty="0" smtClean="0">
                <a:ea typeface="新細明體" panose="02020500000000000000" pitchFamily="18" charset="-120"/>
              </a:rPr>
              <a:t>產生</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zh-CN" altLang="en-US" dirty="0" smtClean="0">
                <a:ea typeface="新細明體" panose="02020500000000000000" pitchFamily="18" charset="-120"/>
              </a:rPr>
              <a:t>語音識別技術</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zh-CN" altLang="en-US" dirty="0">
                <a:ea typeface="新細明體" panose="02020500000000000000" pitchFamily="18" charset="-120"/>
              </a:rPr>
              <a:t>說話人識別和語音合成的基本</a:t>
            </a:r>
            <a:r>
              <a:rPr lang="zh-CN" altLang="en-US" dirty="0" smtClean="0">
                <a:ea typeface="新細明體" panose="02020500000000000000" pitchFamily="18" charset="-120"/>
              </a:rPr>
              <a:t>方法</a:t>
            </a:r>
            <a:endParaRPr lang="en-US" altLang="zh-CN" dirty="0" smtClean="0">
              <a:ea typeface="新細明體" panose="02020500000000000000" pitchFamily="18" charset="-120"/>
            </a:endParaRPr>
          </a:p>
          <a:p>
            <a:pPr>
              <a:lnSpc>
                <a:spcPct val="150000"/>
              </a:lnSpc>
              <a:buFont typeface="Wingdings" panose="05000000000000000000" pitchFamily="2" charset="2"/>
              <a:buChar char="v"/>
            </a:pPr>
            <a:r>
              <a:rPr lang="zh-CN" altLang="en-US" dirty="0">
                <a:ea typeface="新細明體" panose="02020500000000000000" pitchFamily="18" charset="-120"/>
              </a:rPr>
              <a:t>了解人類語言的複雜性 </a:t>
            </a:r>
            <a:endParaRPr lang="en-US" altLang="zh-CN" dirty="0" smtClean="0">
              <a:ea typeface="新細明體" panose="02020500000000000000" pitchFamily="18" charset="-120"/>
            </a:endParaRPr>
          </a:p>
          <a:p>
            <a:pPr>
              <a:lnSpc>
                <a:spcPct val="150000"/>
              </a:lnSpc>
              <a:buFont typeface="Wingdings" panose="05000000000000000000" pitchFamily="2" charset="2"/>
              <a:buChar char="v"/>
            </a:pPr>
            <a:r>
              <a:rPr lang="zh-CN" altLang="en-US" dirty="0" smtClean="0">
                <a:ea typeface="新細明體" panose="02020500000000000000" pitchFamily="18" charset="-120"/>
              </a:rPr>
              <a:t>基於</a:t>
            </a:r>
            <a:r>
              <a:rPr lang="zh-CN" altLang="en-US" dirty="0">
                <a:ea typeface="新細明體" panose="02020500000000000000" pitchFamily="18" charset="-120"/>
              </a:rPr>
              <a:t>文字的自然語言理解</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zh-CN" altLang="en-US" dirty="0" smtClean="0">
                <a:ea typeface="新細明體" panose="02020500000000000000" pitchFamily="18" charset="-120"/>
              </a:rPr>
              <a:t>機器翻譯</a:t>
            </a:r>
            <a:r>
              <a:rPr lang="zh-CN" altLang="en-US" dirty="0">
                <a:ea typeface="新細明體" panose="02020500000000000000" pitchFamily="18" charset="-120"/>
              </a:rPr>
              <a:t>技術</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zh-CN" altLang="en-US" dirty="0" smtClean="0">
                <a:ea typeface="新細明體" panose="02020500000000000000" pitchFamily="18" charset="-120"/>
              </a:rPr>
              <a:t>自然語言</a:t>
            </a:r>
            <a:r>
              <a:rPr lang="zh-CN" altLang="en-US" dirty="0">
                <a:ea typeface="新細明體" panose="02020500000000000000" pitchFamily="18" charset="-120"/>
              </a:rPr>
              <a:t>理解在搜索引擎、智能推薦系統方面的應用</a:t>
            </a:r>
            <a:endParaRPr lang="zh-HK" altLang="en-US" dirty="0"/>
          </a:p>
          <a:p>
            <a:pPr>
              <a:lnSpc>
                <a:spcPct val="150000"/>
              </a:lnSpc>
            </a:pP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a:xfrm>
            <a:off x="4038600" y="6394850"/>
            <a:ext cx="4114800" cy="365125"/>
          </a:xfrm>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a:t>
            </a:fld>
            <a:endParaRPr lang="zh-HK" altLang="en-US" dirty="0"/>
          </a:p>
        </p:txBody>
      </p:sp>
    </p:spTree>
    <p:extLst>
      <p:ext uri="{BB962C8B-B14F-4D97-AF65-F5344CB8AC3E}">
        <p14:creationId xmlns:p14="http://schemas.microsoft.com/office/powerpoint/2010/main" val="1872301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7735" cy="1325563"/>
          </a:xfrm>
        </p:spPr>
        <p:txBody>
          <a:bodyPr>
            <a:normAutofit/>
          </a:bodyPr>
          <a:lstStyle/>
          <a:p>
            <a:r>
              <a:rPr lang="zh-CN" altLang="en-US" sz="4000" dirty="0">
                <a:ea typeface="新細明體" panose="02020500000000000000" pitchFamily="18" charset="-120"/>
              </a:rPr>
              <a:t>語音識別</a:t>
            </a:r>
            <a:r>
              <a:rPr lang="zh-TW" altLang="en-US" sz="4000" dirty="0"/>
              <a:t>技術的</a:t>
            </a:r>
            <a:r>
              <a:rPr lang="en-US" altLang="zh-HK" sz="4000" dirty="0"/>
              <a:t>GMM-HMM </a:t>
            </a:r>
            <a:r>
              <a:rPr lang="zh-HK" altLang="en-US" sz="4000" dirty="0"/>
              <a:t>模型</a:t>
            </a:r>
            <a:r>
              <a:rPr lang="zh-CN" altLang="en-US" sz="4000" dirty="0">
                <a:ea typeface="新細明體" panose="02020500000000000000" pitchFamily="18" charset="-120"/>
              </a:rPr>
              <a:t>的語音生成過程</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82093" y="1335940"/>
            <a:ext cx="6283842" cy="5418405"/>
          </a:xfrm>
        </p:spPr>
      </p:pic>
      <p:sp>
        <p:nvSpPr>
          <p:cNvPr id="5" name="Rectangle 4"/>
          <p:cNvSpPr/>
          <p:nvPr/>
        </p:nvSpPr>
        <p:spPr>
          <a:xfrm>
            <a:off x="838199" y="1924604"/>
            <a:ext cx="4743895" cy="4401205"/>
          </a:xfrm>
          <a:prstGeom prst="rect">
            <a:avLst/>
          </a:prstGeom>
        </p:spPr>
        <p:txBody>
          <a:bodyPr wrap="square">
            <a:spAutoFit/>
          </a:bodyPr>
          <a:lstStyle/>
          <a:p>
            <a:pPr>
              <a:lnSpc>
                <a:spcPct val="100000"/>
              </a:lnSpc>
              <a:buFont typeface="Wingdings" panose="05000000000000000000" pitchFamily="2" charset="2"/>
              <a:buChar char="v"/>
            </a:pPr>
            <a:r>
              <a:rPr lang="zh-CN" altLang="en-US" sz="2800" dirty="0">
                <a:latin typeface="PMingLiU" panose="02020500000000000000" pitchFamily="18" charset="-120"/>
                <a:ea typeface="PMingLiU" panose="02020500000000000000" pitchFamily="18" charset="-120"/>
              </a:rPr>
              <a:t>在進入某個狀態後， </a:t>
            </a:r>
            <a:r>
              <a:rPr lang="en-US" altLang="zh-CN" sz="2800" dirty="0">
                <a:latin typeface="PMingLiU" panose="02020500000000000000" pitchFamily="18" charset="-120"/>
                <a:ea typeface="PMingLiU" panose="02020500000000000000" pitchFamily="18" charset="-120"/>
              </a:rPr>
              <a:t>GMM </a:t>
            </a:r>
            <a:r>
              <a:rPr lang="zh-CN" altLang="en-US" sz="2800" dirty="0">
                <a:latin typeface="PMingLiU" panose="02020500000000000000" pitchFamily="18" charset="-120"/>
                <a:ea typeface="PMingLiU" panose="02020500000000000000" pitchFamily="18" charset="-120"/>
              </a:rPr>
              <a:t>模型爲概率分佈函數生成屬該狀態的所有語音</a:t>
            </a:r>
            <a:r>
              <a:rPr lang="zh-CN" altLang="en-US" sz="2800" dirty="0" smtClean="0">
                <a:latin typeface="PMingLiU" panose="02020500000000000000" pitchFamily="18" charset="-120"/>
                <a:ea typeface="PMingLiU" panose="02020500000000000000" pitchFamily="18" charset="-120"/>
              </a:rPr>
              <a:t>幀</a:t>
            </a:r>
            <a:r>
              <a:rPr lang="zh-CN" altLang="en-US" sz="2800" dirty="0" smtClean="0">
                <a:ea typeface="新細明體" panose="02020500000000000000" pitchFamily="18" charset="-120"/>
              </a:rPr>
              <a:t>。</a:t>
            </a:r>
            <a:endParaRPr lang="en-US" altLang="zh-CN" sz="2800" dirty="0">
              <a:latin typeface="PMingLiU" panose="02020500000000000000" pitchFamily="18" charset="-120"/>
              <a:ea typeface="PMingLiU" panose="02020500000000000000" pitchFamily="18" charset="-120"/>
            </a:endParaRPr>
          </a:p>
          <a:p>
            <a:pPr>
              <a:lnSpc>
                <a:spcPct val="100000"/>
              </a:lnSpc>
              <a:buFont typeface="Wingdings" panose="05000000000000000000" pitchFamily="2" charset="2"/>
              <a:buChar char="v"/>
            </a:pPr>
            <a:r>
              <a:rPr lang="zh-CN" altLang="en-US" sz="2800" dirty="0">
                <a:latin typeface="PMingLiU" panose="02020500000000000000" pitchFamily="18" charset="-120"/>
                <a:ea typeface="PMingLiU" panose="02020500000000000000" pitchFamily="18" charset="-120"/>
              </a:rPr>
              <a:t>每次語音生成過程都對應一個生成概率</a:t>
            </a:r>
            <a:endParaRPr lang="en-US" altLang="zh-CN" sz="2800" dirty="0">
              <a:latin typeface="PMingLiU" panose="02020500000000000000" pitchFamily="18" charset="-120"/>
              <a:ea typeface="PMingLiU" panose="02020500000000000000" pitchFamily="18" charset="-120"/>
            </a:endParaRPr>
          </a:p>
          <a:p>
            <a:pPr>
              <a:lnSpc>
                <a:spcPct val="100000"/>
              </a:lnSpc>
              <a:buFont typeface="Wingdings" panose="05000000000000000000" pitchFamily="2" charset="2"/>
              <a:buChar char="v"/>
            </a:pPr>
            <a:r>
              <a:rPr lang="zh-CN" altLang="en-US" sz="2800" dirty="0">
                <a:latin typeface="PMingLiU" panose="02020500000000000000" pitchFamily="18" charset="-120"/>
                <a:ea typeface="PMingLiU" panose="02020500000000000000" pitchFamily="18" charset="-120"/>
              </a:rPr>
              <a:t>反之，給任意一段語音，都可以計算出這模型生成該語音的</a:t>
            </a:r>
            <a:r>
              <a:rPr lang="zh-CN" altLang="en-US" sz="2800" dirty="0" smtClean="0">
                <a:latin typeface="PMingLiU" panose="02020500000000000000" pitchFamily="18" charset="-120"/>
                <a:ea typeface="PMingLiU" panose="02020500000000000000" pitchFamily="18" charset="-120"/>
              </a:rPr>
              <a:t>概率</a:t>
            </a:r>
            <a:r>
              <a:rPr lang="zh-CN" altLang="en-US" sz="2800" dirty="0" smtClean="0">
                <a:ea typeface="新細明體" panose="02020500000000000000" pitchFamily="18" charset="-120"/>
              </a:rPr>
              <a:t>。</a:t>
            </a:r>
            <a:endParaRPr lang="en-US" altLang="zh-CN" sz="2800" dirty="0">
              <a:latin typeface="PMingLiU" panose="02020500000000000000" pitchFamily="18" charset="-120"/>
              <a:ea typeface="PMingLiU" panose="02020500000000000000" pitchFamily="18" charset="-120"/>
            </a:endParaRPr>
          </a:p>
          <a:p>
            <a:pPr>
              <a:lnSpc>
                <a:spcPct val="100000"/>
              </a:lnSpc>
              <a:buFont typeface="Wingdings" panose="05000000000000000000" pitchFamily="2" charset="2"/>
              <a:buChar char="v"/>
            </a:pPr>
            <a:r>
              <a:rPr lang="zh-CN" altLang="en-US" sz="2800" dirty="0">
                <a:latin typeface="PMingLiU" panose="02020500000000000000" pitchFamily="18" charset="-120"/>
                <a:ea typeface="PMingLiU" panose="02020500000000000000" pitchFamily="18" charset="-120"/>
              </a:rPr>
              <a:t>概率：某段語音信號與該模型的匹配</a:t>
            </a:r>
            <a:r>
              <a:rPr lang="zh-CN" altLang="en-US" sz="2800" dirty="0" smtClean="0">
                <a:latin typeface="PMingLiU" panose="02020500000000000000" pitchFamily="18" charset="-120"/>
                <a:ea typeface="PMingLiU" panose="02020500000000000000" pitchFamily="18" charset="-120"/>
              </a:rPr>
              <a:t>程度</a:t>
            </a:r>
            <a:r>
              <a:rPr lang="zh-CN" altLang="en-US" sz="2800" dirty="0" smtClean="0">
                <a:ea typeface="新細明體" panose="02020500000000000000" pitchFamily="18" charset="-120"/>
              </a:rPr>
              <a:t>。</a:t>
            </a:r>
            <a:endParaRPr lang="zh-HK" altLang="en-US" sz="2800" dirty="0">
              <a:latin typeface="PMingLiU" panose="02020500000000000000" pitchFamily="18" charset="-120"/>
              <a:ea typeface="PMingLiU" panose="02020500000000000000" pitchFamily="18" charset="-120"/>
            </a:endParaRPr>
          </a:p>
        </p:txBody>
      </p:sp>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20</a:t>
            </a:fld>
            <a:endParaRPr lang="zh-HK" altLang="en-US" dirty="0"/>
          </a:p>
        </p:txBody>
      </p:sp>
    </p:spTree>
    <p:extLst>
      <p:ext uri="{BB962C8B-B14F-4D97-AF65-F5344CB8AC3E}">
        <p14:creationId xmlns:p14="http://schemas.microsoft.com/office/powerpoint/2010/main" val="1300523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7715C81-ED3E-498D-A6D9-DF3A9B8E26DC}"/>
              </a:ext>
            </a:extLst>
          </p:cNvPr>
          <p:cNvSpPr>
            <a:spLocks noGrp="1"/>
          </p:cNvSpPr>
          <p:nvPr>
            <p:ph type="title"/>
          </p:nvPr>
        </p:nvSpPr>
        <p:spPr/>
        <p:txBody>
          <a:bodyPr/>
          <a:lstStyle/>
          <a:p>
            <a:r>
              <a:rPr lang="zh-CN" altLang="en-US" dirty="0" smtClean="0">
                <a:ea typeface="新細明體" panose="02020500000000000000" pitchFamily="18" charset="-120"/>
              </a:rPr>
              <a:t>語音識別</a:t>
            </a:r>
            <a:r>
              <a:rPr lang="zh-TW" altLang="en-US" dirty="0" smtClean="0"/>
              <a:t>技術的</a:t>
            </a:r>
            <a:r>
              <a:rPr lang="en-US" altLang="zh-HK" dirty="0" smtClean="0">
                <a:ea typeface="新細明體" panose="02020500000000000000" pitchFamily="18" charset="-120"/>
              </a:rPr>
              <a:t>N-Gram </a:t>
            </a:r>
            <a:r>
              <a:rPr lang="zh-HK" altLang="en-US" dirty="0">
                <a:ea typeface="新細明體" panose="02020500000000000000" pitchFamily="18" charset="-120"/>
              </a:rPr>
              <a:t>語言模型</a:t>
            </a:r>
          </a:p>
        </p:txBody>
      </p:sp>
      <p:sp>
        <p:nvSpPr>
          <p:cNvPr id="3" name="內容版面配置區 2">
            <a:extLst>
              <a:ext uri="{FF2B5EF4-FFF2-40B4-BE49-F238E27FC236}">
                <a16:creationId xmlns="" xmlns:a16="http://schemas.microsoft.com/office/drawing/2014/main" id="{5B1CA923-8236-4AA5-8B7B-7964E62270F8}"/>
              </a:ext>
            </a:extLst>
          </p:cNvPr>
          <p:cNvSpPr>
            <a:spLocks noGrp="1"/>
          </p:cNvSpPr>
          <p:nvPr>
            <p:ph idx="1"/>
          </p:nvPr>
        </p:nvSpPr>
        <p:spPr>
          <a:xfrm>
            <a:off x="838200" y="1527241"/>
            <a:ext cx="6127170" cy="4803775"/>
          </a:xfrm>
        </p:spPr>
        <p:txBody>
          <a:bodyPr>
            <a:noAutofit/>
          </a:bodyPr>
          <a:lstStyle/>
          <a:p>
            <a:pPr>
              <a:lnSpc>
                <a:spcPct val="150000"/>
              </a:lnSpc>
              <a:buFont typeface="Wingdings" panose="05000000000000000000" pitchFamily="2" charset="2"/>
              <a:buChar char="v"/>
            </a:pPr>
            <a:r>
              <a:rPr lang="zh-CN" altLang="en-US" sz="2400" dirty="0">
                <a:ea typeface="新細明體" panose="02020500000000000000" pitchFamily="18" charset="-120"/>
              </a:rPr>
              <a:t>語言模型：</a:t>
            </a:r>
            <a:endParaRPr lang="en-US" altLang="zh-CN" sz="2400" dirty="0">
              <a:ea typeface="新細明體" panose="02020500000000000000" pitchFamily="18" charset="-120"/>
            </a:endParaRPr>
          </a:p>
          <a:p>
            <a:pPr marL="625475" lvl="1" indent="-355600">
              <a:lnSpc>
                <a:spcPct val="100000"/>
              </a:lnSpc>
              <a:spcBef>
                <a:spcPts val="1000"/>
              </a:spcBef>
              <a:buFont typeface="Wingdings" panose="05000000000000000000" pitchFamily="2" charset="2"/>
              <a:buChar char="v"/>
            </a:pPr>
            <a:r>
              <a:rPr lang="zh-CN" altLang="en-US" dirty="0">
                <a:ea typeface="新細明體" panose="02020500000000000000" pitchFamily="18" charset="-120"/>
              </a:rPr>
              <a:t>描述語言中詞與詞的搭配規律</a:t>
            </a:r>
            <a:endParaRPr lang="en-US" altLang="zh-CN" dirty="0">
              <a:ea typeface="新細明體" panose="02020500000000000000" pitchFamily="18" charset="-120"/>
            </a:endParaRPr>
          </a:p>
          <a:p>
            <a:pPr marL="625475" lvl="1" indent="-355600">
              <a:lnSpc>
                <a:spcPct val="100000"/>
              </a:lnSpc>
              <a:spcBef>
                <a:spcPts val="1000"/>
              </a:spcBef>
              <a:buFont typeface="Wingdings" panose="05000000000000000000" pitchFamily="2" charset="2"/>
              <a:buChar char="v"/>
            </a:pPr>
            <a:r>
              <a:rPr lang="zh-CN" altLang="en-US" dirty="0">
                <a:ea typeface="新細明體" panose="02020500000000000000" pitchFamily="18" charset="-120"/>
              </a:rPr>
              <a:t>幫助識別系統選擇符合搭配規律的詞，减少一音多詞的影響</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en-US" altLang="zh-HK" sz="2400" dirty="0">
                <a:ea typeface="新細明體" panose="02020500000000000000" pitchFamily="18" charset="-120"/>
              </a:rPr>
              <a:t>N-Gram</a:t>
            </a:r>
            <a:r>
              <a:rPr lang="zh-CN" altLang="en-US" sz="2400" dirty="0">
                <a:ea typeface="新細明體" panose="02020500000000000000" pitchFamily="18" charset="-120"/>
              </a:rPr>
              <a:t>：</a:t>
            </a:r>
            <a:endParaRPr lang="en-US" altLang="zh-CN" sz="2400" dirty="0">
              <a:ea typeface="新細明體" panose="02020500000000000000" pitchFamily="18" charset="-120"/>
            </a:endParaRPr>
          </a:p>
          <a:p>
            <a:pPr marL="625475" indent="-355600">
              <a:lnSpc>
                <a:spcPct val="100000"/>
              </a:lnSpc>
              <a:buFont typeface="Wingdings" panose="05000000000000000000" pitchFamily="2" charset="2"/>
              <a:buChar char="v"/>
            </a:pPr>
            <a:r>
              <a:rPr lang="zh-TW" altLang="en-US" sz="2400" dirty="0">
                <a:ea typeface="新細明體" panose="02020500000000000000" pitchFamily="18" charset="-120"/>
              </a:rPr>
              <a:t>使用 </a:t>
            </a:r>
            <a:r>
              <a:rPr lang="en-US" sz="2400" dirty="0">
                <a:ea typeface="新細明體" panose="02020500000000000000" pitchFamily="18" charset="-120"/>
              </a:rPr>
              <a:t>N-gram </a:t>
            </a:r>
            <a:r>
              <a:rPr lang="zh-TW" altLang="en-US" sz="2400" dirty="0">
                <a:ea typeface="新細明體" panose="02020500000000000000" pitchFamily="18" charset="-120"/>
              </a:rPr>
              <a:t>實現輸入文字</a:t>
            </a:r>
            <a:r>
              <a:rPr lang="zh-TW" altLang="en-US" sz="2400" dirty="0" smtClean="0">
                <a:ea typeface="新細明體" panose="02020500000000000000" pitchFamily="18" charset="-120"/>
              </a:rPr>
              <a:t>預測</a:t>
            </a:r>
            <a:endParaRPr lang="en-US" altLang="zh-CN" sz="2400" dirty="0">
              <a:ea typeface="新細明體" panose="02020500000000000000" pitchFamily="18" charset="-120"/>
            </a:endParaRPr>
          </a:p>
          <a:p>
            <a:pPr marL="625475" lvl="1" indent="-355600">
              <a:lnSpc>
                <a:spcPct val="100000"/>
              </a:lnSpc>
              <a:spcBef>
                <a:spcPts val="1000"/>
              </a:spcBef>
              <a:buFont typeface="Wingdings" panose="05000000000000000000" pitchFamily="2" charset="2"/>
              <a:buChar char="v"/>
            </a:pPr>
            <a:r>
              <a:rPr lang="zh-CN" altLang="en-US" dirty="0">
                <a:ea typeface="新細明體" panose="02020500000000000000" pitchFamily="18" charset="-120"/>
              </a:rPr>
              <a:t>刻劃了既定 </a:t>
            </a:r>
            <a:r>
              <a:rPr lang="en-US" altLang="zh-CN" dirty="0">
                <a:ea typeface="新細明體" panose="02020500000000000000" pitchFamily="18" charset="-120"/>
              </a:rPr>
              <a:t>N-1 </a:t>
            </a:r>
            <a:r>
              <a:rPr lang="zh-CN" altLang="en-US" dirty="0">
                <a:ea typeface="新細明體" panose="02020500000000000000" pitchFamily="18" charset="-120"/>
              </a:rPr>
              <a:t>個前序詞，後接某個單詞的</a:t>
            </a:r>
            <a:r>
              <a:rPr lang="zh-CN" altLang="en-US" dirty="0" smtClean="0">
                <a:ea typeface="新細明體" panose="02020500000000000000" pitchFamily="18" charset="-120"/>
              </a:rPr>
              <a:t>概率。</a:t>
            </a:r>
            <a:endParaRPr lang="en-US" altLang="zh-CN" dirty="0">
              <a:ea typeface="新細明體" panose="02020500000000000000" pitchFamily="18" charset="-120"/>
            </a:endParaRPr>
          </a:p>
          <a:p>
            <a:pPr marL="625475" lvl="1" indent="-355600">
              <a:lnSpc>
                <a:spcPct val="100000"/>
              </a:lnSpc>
              <a:spcBef>
                <a:spcPts val="1000"/>
              </a:spcBef>
              <a:buFont typeface="Wingdings" panose="05000000000000000000" pitchFamily="2" charset="2"/>
              <a:buChar char="v"/>
            </a:pPr>
            <a:r>
              <a:rPr lang="zh-CN" altLang="en-US" dirty="0">
                <a:ea typeface="新細明體" panose="02020500000000000000" pitchFamily="18" charset="-120"/>
              </a:rPr>
              <a:t>當聲學模型打分相近時， </a:t>
            </a:r>
            <a:r>
              <a:rPr lang="en-US" altLang="zh-CN" dirty="0">
                <a:ea typeface="新細明體" panose="02020500000000000000" pitchFamily="18" charset="-120"/>
              </a:rPr>
              <a:t>N-Gram </a:t>
            </a:r>
            <a:r>
              <a:rPr lang="zh-CN" altLang="en-US" dirty="0">
                <a:ea typeface="新細明體" panose="02020500000000000000" pitchFamily="18" charset="-120"/>
              </a:rPr>
              <a:t>模型可以選出更符合語言規則的解碼</a:t>
            </a:r>
            <a:r>
              <a:rPr lang="zh-CN" altLang="en-US" dirty="0" smtClean="0">
                <a:ea typeface="新細明體" panose="02020500000000000000" pitchFamily="18" charset="-120"/>
              </a:rPr>
              <a:t>結果。 </a:t>
            </a:r>
            <a:endParaRPr lang="en-US" altLang="zh-CN" dirty="0">
              <a:ea typeface="新細明體" panose="02020500000000000000" pitchFamily="18" charset="-120"/>
            </a:endParaRPr>
          </a:p>
        </p:txBody>
      </p:sp>
      <p:graphicFrame>
        <p:nvGraphicFramePr>
          <p:cNvPr id="6" name="表格 4">
            <a:extLst>
              <a:ext uri="{FF2B5EF4-FFF2-40B4-BE49-F238E27FC236}">
                <a16:creationId xmlns="" xmlns:a16="http://schemas.microsoft.com/office/drawing/2014/main" id="{D39CCCC7-7C13-44B1-A447-85D9E5F60F47}"/>
              </a:ext>
            </a:extLst>
          </p:cNvPr>
          <p:cNvGraphicFramePr>
            <a:graphicFrameLocks noGrp="1"/>
          </p:cNvGraphicFramePr>
          <p:nvPr>
            <p:extLst>
              <p:ext uri="{D42A27DB-BD31-4B8C-83A1-F6EECF244321}">
                <p14:modId xmlns:p14="http://schemas.microsoft.com/office/powerpoint/2010/main" val="2969783776"/>
              </p:ext>
            </p:extLst>
          </p:nvPr>
        </p:nvGraphicFramePr>
        <p:xfrm>
          <a:off x="7343815" y="3899935"/>
          <a:ext cx="4540101" cy="2194560"/>
        </p:xfrm>
        <a:graphic>
          <a:graphicData uri="http://schemas.openxmlformats.org/drawingml/2006/table">
            <a:tbl>
              <a:tblPr firstRow="1" bandRow="1">
                <a:tableStyleId>{5C22544A-7EE6-4342-B048-85BDC9FD1C3A}</a:tableStyleId>
              </a:tblPr>
              <a:tblGrid>
                <a:gridCol w="1513367">
                  <a:extLst>
                    <a:ext uri="{9D8B030D-6E8A-4147-A177-3AD203B41FA5}">
                      <a16:colId xmlns="" xmlns:a16="http://schemas.microsoft.com/office/drawing/2014/main" val="456294615"/>
                    </a:ext>
                  </a:extLst>
                </a:gridCol>
                <a:gridCol w="1169196">
                  <a:extLst>
                    <a:ext uri="{9D8B030D-6E8A-4147-A177-3AD203B41FA5}">
                      <a16:colId xmlns="" xmlns:a16="http://schemas.microsoft.com/office/drawing/2014/main" val="4063589318"/>
                    </a:ext>
                  </a:extLst>
                </a:gridCol>
                <a:gridCol w="1857538">
                  <a:extLst>
                    <a:ext uri="{9D8B030D-6E8A-4147-A177-3AD203B41FA5}">
                      <a16:colId xmlns="" xmlns:a16="http://schemas.microsoft.com/office/drawing/2014/main" val="4257220913"/>
                    </a:ext>
                  </a:extLst>
                </a:gridCol>
              </a:tblGrid>
              <a:tr h="304800">
                <a:tc gridSpan="2">
                  <a:txBody>
                    <a:bodyPr/>
                    <a:lstStyle/>
                    <a:p>
                      <a:pPr algn="ctr"/>
                      <a:r>
                        <a:rPr lang="zh-CN" altLang="en-US" sz="1800" dirty="0">
                          <a:latin typeface="新細明體" panose="02020500000000000000" pitchFamily="18" charset="-120"/>
                          <a:ea typeface="新細明體" panose="02020500000000000000" pitchFamily="18" charset="-120"/>
                        </a:rPr>
                        <a:t>句子</a:t>
                      </a:r>
                    </a:p>
                  </a:txBody>
                  <a:tcPr/>
                </a:tc>
                <a:tc hMerge="1">
                  <a:txBody>
                    <a:bodyPr/>
                    <a:lstStyle/>
                    <a:p>
                      <a:r>
                        <a:rPr lang="zh-CN" altLang="en-US" dirty="0"/>
                        <a:t>句子</a:t>
                      </a:r>
                      <a:endParaRPr lang="zh-HK" altLang="en-US" dirty="0"/>
                    </a:p>
                  </a:txBody>
                  <a:tcPr/>
                </a:tc>
                <a:tc>
                  <a:txBody>
                    <a:bodyPr/>
                    <a:lstStyle/>
                    <a:p>
                      <a:r>
                        <a:rPr lang="zh-CN" altLang="en-US" sz="1800" dirty="0">
                          <a:latin typeface="新細明體" panose="02020500000000000000" pitchFamily="18" charset="-120"/>
                          <a:ea typeface="新細明體" panose="02020500000000000000" pitchFamily="18" charset="-120"/>
                        </a:rPr>
                        <a:t>概率</a:t>
                      </a:r>
                      <a:endParaRPr lang="zh-HK" altLang="en-US" sz="1800" dirty="0">
                        <a:latin typeface="新細明體" panose="02020500000000000000" pitchFamily="18" charset="-120"/>
                        <a:ea typeface="新細明體" panose="02020500000000000000" pitchFamily="18" charset="-120"/>
                      </a:endParaRPr>
                    </a:p>
                  </a:txBody>
                  <a:tcPr/>
                </a:tc>
                <a:extLst>
                  <a:ext uri="{0D108BD9-81ED-4DB2-BD59-A6C34878D82A}">
                    <a16:rowId xmlns="" xmlns:a16="http://schemas.microsoft.com/office/drawing/2014/main" val="2992458979"/>
                  </a:ext>
                </a:extLst>
              </a:tr>
              <a:tr h="304800">
                <a:tc rowSpan="5">
                  <a:txBody>
                    <a:bodyPr/>
                    <a:lstStyle/>
                    <a:p>
                      <a:pPr algn="ctr"/>
                      <a:r>
                        <a:rPr lang="zh-HK" altLang="en-US" sz="1800" dirty="0">
                          <a:latin typeface="新細明體" panose="02020500000000000000" pitchFamily="18" charset="-120"/>
                          <a:ea typeface="新細明體" panose="02020500000000000000" pitchFamily="18" charset="-120"/>
                        </a:rPr>
                        <a:t>我 </a:t>
                      </a:r>
                      <a:r>
                        <a:rPr lang="en-US" altLang="zh-HK" sz="1800" dirty="0">
                          <a:latin typeface="新細明體" panose="02020500000000000000" pitchFamily="18" charset="-120"/>
                          <a:ea typeface="新細明體" panose="02020500000000000000" pitchFamily="18" charset="-120"/>
                        </a:rPr>
                        <a:t>/ </a:t>
                      </a:r>
                      <a:r>
                        <a:rPr lang="zh-HK" altLang="en-US" sz="1800" dirty="0">
                          <a:latin typeface="新細明體" panose="02020500000000000000" pitchFamily="18" charset="-120"/>
                          <a:ea typeface="新細明體" panose="02020500000000000000" pitchFamily="18" charset="-120"/>
                        </a:rPr>
                        <a:t>吃</a:t>
                      </a:r>
                      <a:r>
                        <a:rPr lang="en-US" altLang="zh-HK" sz="1800" dirty="0">
                          <a:latin typeface="新細明體" panose="02020500000000000000" pitchFamily="18" charset="-120"/>
                          <a:ea typeface="新細明體" panose="02020500000000000000" pitchFamily="18" charset="-120"/>
                        </a:rPr>
                        <a:t>/ </a:t>
                      </a:r>
                      <a:endParaRPr lang="zh-HK" altLang="en-US" sz="1800" dirty="0">
                        <a:latin typeface="新細明體" panose="02020500000000000000" pitchFamily="18" charset="-120"/>
                        <a:ea typeface="新細明體" panose="02020500000000000000" pitchFamily="18" charset="-120"/>
                      </a:endParaRPr>
                    </a:p>
                  </a:txBody>
                  <a:tcPr anchor="ctr"/>
                </a:tc>
                <a:tc>
                  <a:txBody>
                    <a:bodyPr/>
                    <a:lstStyle/>
                    <a:p>
                      <a:r>
                        <a:rPr lang="zh-CN" altLang="en-US" sz="1800" dirty="0">
                          <a:latin typeface="新細明體" panose="02020500000000000000" pitchFamily="18" charset="-120"/>
                          <a:ea typeface="新細明體" panose="02020500000000000000" pitchFamily="18" charset="-120"/>
                        </a:rPr>
                        <a:t>水果</a:t>
                      </a:r>
                      <a:endParaRPr lang="zh-HK" altLang="en-US" sz="1800" dirty="0">
                        <a:latin typeface="新細明體" panose="02020500000000000000" pitchFamily="18" charset="-120"/>
                        <a:ea typeface="新細明體" panose="02020500000000000000" pitchFamily="18" charset="-120"/>
                      </a:endParaRPr>
                    </a:p>
                  </a:txBody>
                  <a:tcPr/>
                </a:tc>
                <a:tc>
                  <a:txBody>
                    <a:bodyPr/>
                    <a:lstStyle/>
                    <a:p>
                      <a:r>
                        <a:rPr lang="en-US" altLang="zh-HK" sz="1800" dirty="0">
                          <a:latin typeface="新細明體" panose="02020500000000000000" pitchFamily="18" charset="-120"/>
                          <a:ea typeface="新細明體" panose="02020500000000000000" pitchFamily="18" charset="-120"/>
                        </a:rPr>
                        <a:t>0.1</a:t>
                      </a:r>
                      <a:endParaRPr lang="zh-HK" altLang="en-US" sz="1800" dirty="0">
                        <a:latin typeface="新細明體" panose="02020500000000000000" pitchFamily="18" charset="-120"/>
                        <a:ea typeface="新細明體" panose="02020500000000000000" pitchFamily="18" charset="-120"/>
                      </a:endParaRPr>
                    </a:p>
                  </a:txBody>
                  <a:tcPr/>
                </a:tc>
                <a:extLst>
                  <a:ext uri="{0D108BD9-81ED-4DB2-BD59-A6C34878D82A}">
                    <a16:rowId xmlns="" xmlns:a16="http://schemas.microsoft.com/office/drawing/2014/main" val="3897600972"/>
                  </a:ext>
                </a:extLst>
              </a:tr>
              <a:tr h="304800">
                <a:tc vMerge="1">
                  <a:txBody>
                    <a:bodyPr/>
                    <a:lstStyle/>
                    <a:p>
                      <a:endParaRPr lang="zh-HK" altLang="en-US" dirty="0"/>
                    </a:p>
                  </a:txBody>
                  <a:tcPr/>
                </a:tc>
                <a:tc>
                  <a:txBody>
                    <a:bodyPr/>
                    <a:lstStyle/>
                    <a:p>
                      <a:r>
                        <a:rPr lang="zh-CN" altLang="en-US" sz="1800" dirty="0">
                          <a:latin typeface="新細明體" panose="02020500000000000000" pitchFamily="18" charset="-120"/>
                          <a:ea typeface="新細明體" panose="02020500000000000000" pitchFamily="18" charset="-120"/>
                        </a:rPr>
                        <a:t>魚</a:t>
                      </a:r>
                      <a:endParaRPr lang="en-US" altLang="zh-CN" sz="1800" dirty="0">
                        <a:latin typeface="新細明體" panose="02020500000000000000" pitchFamily="18" charset="-120"/>
                        <a:ea typeface="新細明體" panose="02020500000000000000" pitchFamily="18" charset="-120"/>
                      </a:endParaRPr>
                    </a:p>
                  </a:txBody>
                  <a:tcPr/>
                </a:tc>
                <a:tc>
                  <a:txBody>
                    <a:bodyPr/>
                    <a:lstStyle/>
                    <a:p>
                      <a:r>
                        <a:rPr lang="en-US" altLang="zh-HK" sz="1800" dirty="0">
                          <a:latin typeface="新細明體" panose="02020500000000000000" pitchFamily="18" charset="-120"/>
                          <a:ea typeface="新細明體" panose="02020500000000000000" pitchFamily="18" charset="-120"/>
                        </a:rPr>
                        <a:t>0.2</a:t>
                      </a:r>
                      <a:endParaRPr lang="zh-HK" altLang="en-US" sz="1800" dirty="0">
                        <a:latin typeface="新細明體" panose="02020500000000000000" pitchFamily="18" charset="-120"/>
                        <a:ea typeface="新細明體" panose="02020500000000000000" pitchFamily="18" charset="-120"/>
                      </a:endParaRPr>
                    </a:p>
                  </a:txBody>
                  <a:tcPr/>
                </a:tc>
                <a:extLst>
                  <a:ext uri="{0D108BD9-81ED-4DB2-BD59-A6C34878D82A}">
                    <a16:rowId xmlns="" xmlns:a16="http://schemas.microsoft.com/office/drawing/2014/main" val="297341685"/>
                  </a:ext>
                </a:extLst>
              </a:tr>
              <a:tr h="304800">
                <a:tc vMerge="1">
                  <a:txBody>
                    <a:bodyPr/>
                    <a:lstStyle/>
                    <a:p>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新細明體" panose="02020500000000000000" pitchFamily="18" charset="-120"/>
                          <a:ea typeface="新細明體" panose="02020500000000000000" pitchFamily="18" charset="-120"/>
                        </a:rPr>
                        <a:t>太陽</a:t>
                      </a:r>
                      <a:endParaRPr lang="zh-HK" altLang="en-US" sz="1800" dirty="0">
                        <a:latin typeface="新細明體" panose="02020500000000000000" pitchFamily="18" charset="-120"/>
                        <a:ea typeface="新細明體" panose="02020500000000000000" pitchFamily="18" charset="-120"/>
                      </a:endParaRPr>
                    </a:p>
                  </a:txBody>
                  <a:tcPr/>
                </a:tc>
                <a:tc>
                  <a:txBody>
                    <a:bodyPr/>
                    <a:lstStyle/>
                    <a:p>
                      <a:r>
                        <a:rPr lang="en-US" altLang="zh-HK" sz="1800" dirty="0">
                          <a:latin typeface="新細明體" panose="02020500000000000000" pitchFamily="18" charset="-120"/>
                          <a:ea typeface="新細明體" panose="02020500000000000000" pitchFamily="18" charset="-120"/>
                        </a:rPr>
                        <a:t>0.0000003</a:t>
                      </a:r>
                      <a:endParaRPr lang="zh-HK" altLang="en-US" sz="1800" dirty="0">
                        <a:latin typeface="新細明體" panose="02020500000000000000" pitchFamily="18" charset="-120"/>
                        <a:ea typeface="新細明體" panose="02020500000000000000" pitchFamily="18" charset="-120"/>
                      </a:endParaRPr>
                    </a:p>
                  </a:txBody>
                  <a:tcPr/>
                </a:tc>
                <a:extLst>
                  <a:ext uri="{0D108BD9-81ED-4DB2-BD59-A6C34878D82A}">
                    <a16:rowId xmlns="" xmlns:a16="http://schemas.microsoft.com/office/drawing/2014/main" val="1830348790"/>
                  </a:ext>
                </a:extLst>
              </a:tr>
              <a:tr h="304800">
                <a:tc vMerge="1">
                  <a:txBody>
                    <a:bodyPr/>
                    <a:lstStyle/>
                    <a:p>
                      <a:endParaRPr lang="zh-HK" altLang="en-US" dirty="0"/>
                    </a:p>
                  </a:txBody>
                  <a:tcPr/>
                </a:tc>
                <a:tc>
                  <a:txBody>
                    <a:bodyPr/>
                    <a:lstStyle/>
                    <a:p>
                      <a:r>
                        <a:rPr lang="zh-CN" altLang="en-US" sz="1800" dirty="0">
                          <a:latin typeface="新細明體" panose="02020500000000000000" pitchFamily="18" charset="-120"/>
                          <a:ea typeface="新細明體" panose="02020500000000000000" pitchFamily="18" charset="-120"/>
                        </a:rPr>
                        <a:t>很</a:t>
                      </a:r>
                      <a:endParaRPr lang="zh-HK" altLang="en-US" sz="1800" dirty="0">
                        <a:latin typeface="新細明體" panose="02020500000000000000" pitchFamily="18" charset="-120"/>
                        <a:ea typeface="新細明體" panose="02020500000000000000" pitchFamily="18" charset="-120"/>
                      </a:endParaRPr>
                    </a:p>
                  </a:txBody>
                  <a:tcPr/>
                </a:tc>
                <a:tc>
                  <a:txBody>
                    <a:bodyPr/>
                    <a:lstStyle/>
                    <a:p>
                      <a:r>
                        <a:rPr lang="en-US" altLang="zh-HK" sz="1800" dirty="0">
                          <a:latin typeface="新細明體" panose="02020500000000000000" pitchFamily="18" charset="-120"/>
                          <a:ea typeface="新細明體" panose="02020500000000000000" pitchFamily="18" charset="-120"/>
                        </a:rPr>
                        <a:t>0.000001</a:t>
                      </a:r>
                      <a:endParaRPr lang="zh-HK" altLang="en-US" sz="1800" dirty="0">
                        <a:latin typeface="新細明體" panose="02020500000000000000" pitchFamily="18" charset="-120"/>
                        <a:ea typeface="新細明體" panose="02020500000000000000" pitchFamily="18" charset="-120"/>
                      </a:endParaRPr>
                    </a:p>
                  </a:txBody>
                  <a:tcPr/>
                </a:tc>
                <a:extLst>
                  <a:ext uri="{0D108BD9-81ED-4DB2-BD59-A6C34878D82A}">
                    <a16:rowId xmlns="" xmlns:a16="http://schemas.microsoft.com/office/drawing/2014/main" val="841033665"/>
                  </a:ext>
                </a:extLst>
              </a:tr>
              <a:tr h="304800">
                <a:tc vMerge="1">
                  <a:txBody>
                    <a:bodyPr/>
                    <a:lstStyle/>
                    <a:p>
                      <a:endParaRPr lang="zh-HK" altLang="en-US" dirty="0"/>
                    </a:p>
                  </a:txBody>
                  <a:tcPr/>
                </a:tc>
                <a:tc>
                  <a:txBody>
                    <a:bodyPr/>
                    <a:lstStyle/>
                    <a:p>
                      <a:r>
                        <a:rPr lang="zh-CN" altLang="en-US" sz="1800" dirty="0">
                          <a:latin typeface="新細明體" panose="02020500000000000000" pitchFamily="18" charset="-120"/>
                          <a:ea typeface="新細明體" panose="02020500000000000000" pitchFamily="18" charset="-120"/>
                        </a:rPr>
                        <a:t>去年</a:t>
                      </a:r>
                      <a:endParaRPr lang="zh-HK" altLang="en-US" sz="1800" dirty="0">
                        <a:latin typeface="新細明體" panose="02020500000000000000" pitchFamily="18" charset="-120"/>
                        <a:ea typeface="新細明體" panose="02020500000000000000" pitchFamily="18" charset="-120"/>
                      </a:endParaRPr>
                    </a:p>
                  </a:txBody>
                  <a:tcPr/>
                </a:tc>
                <a:tc>
                  <a:txBody>
                    <a:bodyPr/>
                    <a:lstStyle/>
                    <a:p>
                      <a:r>
                        <a:rPr lang="en-US" altLang="zh-HK" sz="1800" dirty="0">
                          <a:latin typeface="新細明體" panose="02020500000000000000" pitchFamily="18" charset="-120"/>
                          <a:ea typeface="新細明體" panose="02020500000000000000" pitchFamily="18" charset="-120"/>
                        </a:rPr>
                        <a:t>0.000000004</a:t>
                      </a:r>
                      <a:endParaRPr lang="zh-HK" altLang="en-US" sz="1800" dirty="0">
                        <a:latin typeface="新細明體" panose="02020500000000000000" pitchFamily="18" charset="-120"/>
                        <a:ea typeface="新細明體" panose="02020500000000000000" pitchFamily="18" charset="-120"/>
                      </a:endParaRPr>
                    </a:p>
                  </a:txBody>
                  <a:tcPr/>
                </a:tc>
                <a:extLst>
                  <a:ext uri="{0D108BD9-81ED-4DB2-BD59-A6C34878D82A}">
                    <a16:rowId xmlns="" xmlns:a16="http://schemas.microsoft.com/office/drawing/2014/main" val="4027551526"/>
                  </a:ext>
                </a:extLst>
              </a:tr>
            </a:tbl>
          </a:graphicData>
        </a:graphic>
      </p:graphicFrame>
      <p:sp>
        <p:nvSpPr>
          <p:cNvPr id="4" name="Rectangle 3"/>
          <p:cNvSpPr/>
          <p:nvPr/>
        </p:nvSpPr>
        <p:spPr>
          <a:xfrm>
            <a:off x="7247598" y="3439377"/>
            <a:ext cx="2331087" cy="461665"/>
          </a:xfrm>
          <a:prstGeom prst="rect">
            <a:avLst/>
          </a:prstGeom>
        </p:spPr>
        <p:txBody>
          <a:bodyPr wrap="none">
            <a:spAutoFit/>
          </a:bodyPr>
          <a:lstStyle/>
          <a:p>
            <a:r>
              <a:rPr lang="zh-TW" altLang="en-US" sz="2400" dirty="0" smtClean="0"/>
              <a:t>例子</a:t>
            </a:r>
            <a:r>
              <a:rPr lang="en-US" altLang="zh-TW" sz="2400" dirty="0" smtClean="0"/>
              <a:t>:</a:t>
            </a:r>
            <a:r>
              <a:rPr lang="zh-TW" altLang="en-US" sz="2400" dirty="0" smtClean="0"/>
              <a:t> </a:t>
            </a:r>
            <a:r>
              <a:rPr lang="zh-HK" altLang="en-US" sz="2400" dirty="0" smtClean="0"/>
              <a:t>我 </a:t>
            </a:r>
            <a:r>
              <a:rPr lang="en-US" altLang="zh-HK" sz="2400" dirty="0"/>
              <a:t>/ </a:t>
            </a:r>
            <a:r>
              <a:rPr lang="zh-HK" altLang="en-US" sz="2400" dirty="0"/>
              <a:t>吃</a:t>
            </a:r>
            <a:r>
              <a:rPr lang="en-US" altLang="zh-HK" sz="2400" dirty="0"/>
              <a:t>/ XX</a:t>
            </a:r>
          </a:p>
        </p:txBody>
      </p:sp>
      <p:sp>
        <p:nvSpPr>
          <p:cNvPr id="8" name="Rectangle 7"/>
          <p:cNvSpPr/>
          <p:nvPr/>
        </p:nvSpPr>
        <p:spPr>
          <a:xfrm>
            <a:off x="7231557" y="2968128"/>
            <a:ext cx="4834978" cy="461665"/>
          </a:xfrm>
          <a:prstGeom prst="rect">
            <a:avLst/>
          </a:prstGeom>
        </p:spPr>
        <p:txBody>
          <a:bodyPr wrap="none">
            <a:spAutoFit/>
          </a:bodyPr>
          <a:lstStyle/>
          <a:p>
            <a:r>
              <a:rPr lang="zh-CN" altLang="en-US" sz="2400" dirty="0">
                <a:ea typeface="新細明體" panose="02020500000000000000" pitchFamily="18" charset="-120"/>
              </a:rPr>
              <a:t>語言模型給出</a:t>
            </a:r>
            <a:r>
              <a:rPr lang="zh-TW" altLang="en-US" sz="2400" dirty="0" smtClean="0">
                <a:solidFill>
                  <a:srgbClr val="292929"/>
                </a:solidFill>
                <a:latin typeface="charter"/>
              </a:rPr>
              <a:t>最高</a:t>
            </a:r>
            <a:r>
              <a:rPr lang="zh-TW" altLang="en-US" sz="2400" dirty="0">
                <a:solidFill>
                  <a:srgbClr val="292929"/>
                </a:solidFill>
                <a:latin typeface="charter"/>
              </a:rPr>
              <a:t>機率的這 </a:t>
            </a:r>
            <a:r>
              <a:rPr lang="en-US" altLang="zh-TW" sz="2400" dirty="0">
                <a:solidFill>
                  <a:srgbClr val="292929"/>
                </a:solidFill>
                <a:latin typeface="charter"/>
              </a:rPr>
              <a:t>5 </a:t>
            </a:r>
            <a:r>
              <a:rPr lang="zh-TW" altLang="en-US" sz="2400" dirty="0">
                <a:solidFill>
                  <a:srgbClr val="292929"/>
                </a:solidFill>
                <a:latin typeface="charter"/>
              </a:rPr>
              <a:t>個字</a:t>
            </a:r>
            <a:endParaRPr lang="en-US" sz="2400" dirty="0"/>
          </a:p>
        </p:txBody>
      </p:sp>
      <p:sp>
        <p:nvSpPr>
          <p:cNvPr id="9" name="Rounded Rectangle 8"/>
          <p:cNvSpPr/>
          <p:nvPr/>
        </p:nvSpPr>
        <p:spPr>
          <a:xfrm>
            <a:off x="7161196" y="2606208"/>
            <a:ext cx="4834978" cy="3724808"/>
          </a:xfrm>
          <a:prstGeom prst="roundRect">
            <a:avLst>
              <a:gd name="adj" fmla="val 44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2 10"/>
          <p:cNvSpPr/>
          <p:nvPr/>
        </p:nvSpPr>
        <p:spPr>
          <a:xfrm>
            <a:off x="6741043" y="886513"/>
            <a:ext cx="5450957" cy="196629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0882413">
            <a:off x="7370849" y="1547227"/>
            <a:ext cx="3679405" cy="646331"/>
          </a:xfrm>
          <a:prstGeom prst="rect">
            <a:avLst/>
          </a:prstGeom>
        </p:spPr>
        <p:txBody>
          <a:bodyPr wrap="none">
            <a:spAutoFit/>
          </a:bodyPr>
          <a:lstStyle/>
          <a:p>
            <a:r>
              <a:rPr lang="en-US" sz="3600" dirty="0"/>
              <a:t>highest probability</a:t>
            </a:r>
          </a:p>
        </p:txBody>
      </p: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21</a:t>
            </a:fld>
            <a:endParaRPr lang="zh-HK" altLang="en-US" dirty="0"/>
          </a:p>
        </p:txBody>
      </p:sp>
    </p:spTree>
    <p:extLst>
      <p:ext uri="{BB962C8B-B14F-4D97-AF65-F5344CB8AC3E}">
        <p14:creationId xmlns:p14="http://schemas.microsoft.com/office/powerpoint/2010/main" val="1538533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D2D4F38-851E-4F8D-B372-45CCE1315D3E}"/>
              </a:ext>
            </a:extLst>
          </p:cNvPr>
          <p:cNvSpPr>
            <a:spLocks noGrp="1"/>
          </p:cNvSpPr>
          <p:nvPr>
            <p:ph type="title"/>
          </p:nvPr>
        </p:nvSpPr>
        <p:spPr/>
        <p:txBody>
          <a:bodyPr/>
          <a:lstStyle/>
          <a:p>
            <a:r>
              <a:rPr lang="zh-CN" altLang="en-US" dirty="0" smtClean="0">
                <a:ea typeface="新細明體" panose="02020500000000000000" pitchFamily="18" charset="-120"/>
              </a:rPr>
              <a:t>語音識別</a:t>
            </a:r>
            <a:r>
              <a:rPr lang="zh-TW" altLang="en-US" dirty="0" smtClean="0"/>
              <a:t>技術的</a:t>
            </a:r>
            <a:r>
              <a:rPr lang="zh-HK" altLang="en-US" dirty="0" smtClean="0">
                <a:ea typeface="新細明體" panose="02020500000000000000" pitchFamily="18" charset="-120"/>
              </a:rPr>
              <a:t>解碼</a:t>
            </a:r>
            <a:r>
              <a:rPr lang="zh-HK" altLang="en-US" dirty="0">
                <a:ea typeface="新細明體" panose="02020500000000000000" pitchFamily="18" charset="-120"/>
              </a:rPr>
              <a:t>過程</a:t>
            </a:r>
          </a:p>
        </p:txBody>
      </p:sp>
      <p:sp>
        <p:nvSpPr>
          <p:cNvPr id="3" name="內容版面配置區 2">
            <a:extLst>
              <a:ext uri="{FF2B5EF4-FFF2-40B4-BE49-F238E27FC236}">
                <a16:creationId xmlns="" xmlns:a16="http://schemas.microsoft.com/office/drawing/2014/main" id="{852CA8ED-5CB2-488A-ACE0-0A8CD52DB8C8}"/>
              </a:ext>
            </a:extLst>
          </p:cNvPr>
          <p:cNvSpPr>
            <a:spLocks noGrp="1"/>
          </p:cNvSpPr>
          <p:nvPr>
            <p:ph idx="1"/>
          </p:nvPr>
        </p:nvSpPr>
        <p:spPr>
          <a:xfrm>
            <a:off x="838200" y="1825625"/>
            <a:ext cx="10731366" cy="4351338"/>
          </a:xfrm>
        </p:spPr>
        <p:txBody>
          <a:bodyPr>
            <a:normAutofit/>
          </a:bodyPr>
          <a:lstStyle/>
          <a:p>
            <a:pPr>
              <a:lnSpc>
                <a:spcPct val="150000"/>
              </a:lnSpc>
              <a:buFont typeface="Wingdings" panose="05000000000000000000" pitchFamily="2" charset="2"/>
              <a:buChar char="v"/>
            </a:pPr>
            <a:r>
              <a:rPr lang="zh-CN" altLang="en-US" dirty="0">
                <a:ea typeface="新細明體" panose="02020500000000000000" pitchFamily="18" charset="-120"/>
              </a:rPr>
              <a:t>語音轉文字的過程需要考慮聲學模型對語音信號的生成概率和考慮語言模型給出的詞間搭配概率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搜索空間非常</a:t>
            </a:r>
            <a:r>
              <a:rPr lang="zh-CN" altLang="en-US" dirty="0" smtClean="0">
                <a:ea typeface="新細明體" panose="02020500000000000000" pitchFamily="18" charset="-120"/>
              </a:rPr>
              <a:t>巨大。</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zh-CN" altLang="en-US" dirty="0">
                <a:ea typeface="新細明體" panose="02020500000000000000" pitchFamily="18" charset="-120"/>
              </a:rPr>
              <a:t>更何况，每接收一個新的語音幀，解碼器需要考慮加入一個新的音素或單詞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搜索空間的擴展，有機會</a:t>
            </a:r>
            <a:r>
              <a:rPr lang="zh-CN" altLang="en-US" dirty="0" smtClean="0">
                <a:ea typeface="新細明體" panose="02020500000000000000" pitchFamily="18" charset="-120"/>
              </a:rPr>
              <a:t>失控。</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zh-HK" altLang="en-US" dirty="0">
                <a:ea typeface="新細明體" panose="02020500000000000000" pitchFamily="18" charset="-120"/>
              </a:rPr>
              <a:t>剪枝搜索 </a:t>
            </a:r>
            <a:r>
              <a:rPr lang="en-US" altLang="zh-HK"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每次擴展後只保留當前匹配度最高的候選</a:t>
            </a:r>
            <a:r>
              <a:rPr lang="zh-CN" altLang="en-US" dirty="0" smtClean="0">
                <a:ea typeface="新細明體" panose="02020500000000000000" pitchFamily="18" charset="-120"/>
              </a:rPr>
              <a:t>句子。</a:t>
            </a:r>
            <a:endParaRPr lang="zh-CN"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22</a:t>
            </a:fld>
            <a:endParaRPr lang="zh-HK" altLang="en-US" dirty="0"/>
          </a:p>
        </p:txBody>
      </p:sp>
    </p:spTree>
    <p:extLst>
      <p:ext uri="{BB962C8B-B14F-4D97-AF65-F5344CB8AC3E}">
        <p14:creationId xmlns:p14="http://schemas.microsoft.com/office/powerpoint/2010/main" val="2144421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D2D4F38-851E-4F8D-B372-45CCE1315D3E}"/>
              </a:ext>
            </a:extLst>
          </p:cNvPr>
          <p:cNvSpPr>
            <a:spLocks noGrp="1"/>
          </p:cNvSpPr>
          <p:nvPr>
            <p:ph type="title"/>
          </p:nvPr>
        </p:nvSpPr>
        <p:spPr/>
        <p:txBody>
          <a:bodyPr/>
          <a:lstStyle/>
          <a:p>
            <a:r>
              <a:rPr lang="zh-CN" altLang="en-US" dirty="0" smtClean="0">
                <a:ea typeface="新細明體" panose="02020500000000000000" pitchFamily="18" charset="-120"/>
              </a:rPr>
              <a:t>語音識別</a:t>
            </a:r>
            <a:r>
              <a:rPr lang="zh-TW" altLang="en-US" dirty="0" smtClean="0"/>
              <a:t>技術的</a:t>
            </a:r>
            <a:r>
              <a:rPr lang="zh-HK" altLang="en-US" dirty="0" smtClean="0">
                <a:ea typeface="新細明體" panose="02020500000000000000" pitchFamily="18" charset="-120"/>
              </a:rPr>
              <a:t>解碼</a:t>
            </a:r>
            <a:r>
              <a:rPr lang="zh-HK" altLang="en-US" dirty="0">
                <a:ea typeface="新細明體" panose="02020500000000000000" pitchFamily="18" charset="-120"/>
              </a:rPr>
              <a:t>過程</a:t>
            </a:r>
          </a:p>
        </p:txBody>
      </p:sp>
      <p:sp>
        <p:nvSpPr>
          <p:cNvPr id="3" name="內容版面配置區 2">
            <a:extLst>
              <a:ext uri="{FF2B5EF4-FFF2-40B4-BE49-F238E27FC236}">
                <a16:creationId xmlns="" xmlns:a16="http://schemas.microsoft.com/office/drawing/2014/main" id="{852CA8ED-5CB2-488A-ACE0-0A8CD52DB8C8}"/>
              </a:ext>
            </a:extLst>
          </p:cNvPr>
          <p:cNvSpPr>
            <a:spLocks noGrp="1"/>
          </p:cNvSpPr>
          <p:nvPr>
            <p:ph idx="1"/>
          </p:nvPr>
        </p:nvSpPr>
        <p:spPr>
          <a:xfrm>
            <a:off x="838200" y="1690688"/>
            <a:ext cx="8794898" cy="4667250"/>
          </a:xfrm>
        </p:spPr>
        <p:txBody>
          <a:bodyPr>
            <a:noAutofit/>
          </a:bodyPr>
          <a:lstStyle/>
          <a:p>
            <a:pPr>
              <a:lnSpc>
                <a:spcPct val="150000"/>
              </a:lnSpc>
              <a:buFont typeface="Wingdings" panose="05000000000000000000" pitchFamily="2" charset="2"/>
              <a:buChar char="v"/>
            </a:pPr>
            <a:r>
              <a:rPr lang="zh-HK" altLang="en-US" dirty="0">
                <a:ea typeface="新細明體" panose="02020500000000000000" pitchFamily="18" charset="-120"/>
              </a:rPr>
              <a:t>語音識別系統通常</a:t>
            </a:r>
            <a:r>
              <a:rPr lang="zh-CN" altLang="en-US" dirty="0">
                <a:ea typeface="新細明體" panose="02020500000000000000" pitchFamily="18" charset="-120"/>
              </a:rPr>
              <a:t>維持</a:t>
            </a:r>
            <a:r>
              <a:rPr lang="zh-HK" altLang="en-US" b="1" dirty="0">
                <a:ea typeface="新細明體" panose="02020500000000000000" pitchFamily="18" charset="-120"/>
              </a:rPr>
              <a:t>有限狀態轉移機</a:t>
            </a:r>
            <a:r>
              <a:rPr lang="zh-HK" altLang="en-US" dirty="0">
                <a:ea typeface="新細明體" panose="02020500000000000000" pitchFamily="18" charset="-120"/>
              </a:rPr>
              <a:t>（</a:t>
            </a:r>
            <a:r>
              <a:rPr lang="en-US" altLang="zh-HK" dirty="0">
                <a:ea typeface="新細明體" panose="02020500000000000000" pitchFamily="18" charset="-120"/>
              </a:rPr>
              <a:t>Finite State Transducer, FST</a:t>
            </a:r>
            <a:r>
              <a:rPr lang="zh-HK" altLang="en-US" dirty="0" smtClean="0">
                <a:ea typeface="新細明體" panose="02020500000000000000" pitchFamily="18" charset="-120"/>
              </a:rPr>
              <a:t>）</a:t>
            </a:r>
            <a:r>
              <a:rPr lang="zh-CN" altLang="en-US" dirty="0" smtClean="0">
                <a:ea typeface="新細明體" panose="02020500000000000000" pitchFamily="18" charset="-120"/>
              </a:rPr>
              <a:t>的</a:t>
            </a:r>
            <a:r>
              <a:rPr lang="zh-CN" altLang="en-US" dirty="0">
                <a:ea typeface="新細明體" panose="02020500000000000000" pitchFamily="18" charset="-120"/>
              </a:rPr>
              <a:t>結構來整理搜索空間</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en-US" altLang="zh-HK" dirty="0">
                <a:ea typeface="新細明體" panose="02020500000000000000" pitchFamily="18" charset="-120"/>
              </a:rPr>
              <a:t>FST</a:t>
            </a:r>
            <a:r>
              <a:rPr lang="zh-CN" altLang="en-US" dirty="0">
                <a:ea typeface="新細明體" panose="02020500000000000000" pitchFamily="18" charset="-120"/>
              </a:rPr>
              <a:t>：將一個輸入序列映射到輸出序列</a:t>
            </a:r>
            <a:endParaRPr lang="en-US" altLang="zh-CN" dirty="0">
              <a:ea typeface="新細明體" panose="02020500000000000000" pitchFamily="18" charset="-120"/>
            </a:endParaRPr>
          </a:p>
          <a:p>
            <a:pPr lvl="1">
              <a:lnSpc>
                <a:spcPct val="150000"/>
              </a:lnSpc>
              <a:buFont typeface="Wingdings" panose="05000000000000000000" pitchFamily="2" charset="2"/>
              <a:buChar char="v"/>
            </a:pPr>
            <a:r>
              <a:rPr lang="zh-CN" altLang="en-US" sz="2800" dirty="0">
                <a:ea typeface="新細明體" panose="02020500000000000000" pitchFamily="18" charset="-120"/>
              </a:rPr>
              <a:t>構造一個由語音幀序列映射到詞序列的 </a:t>
            </a:r>
            <a:r>
              <a:rPr lang="en-US" altLang="zh-CN" sz="2800" dirty="0">
                <a:ea typeface="新細明體" panose="02020500000000000000" pitchFamily="18" charset="-120"/>
              </a:rPr>
              <a:t>FST </a:t>
            </a:r>
            <a:r>
              <a:rPr lang="zh-CN" altLang="en-US" sz="2800" dirty="0">
                <a:ea typeface="新細明體" panose="02020500000000000000" pitchFamily="18" charset="-120"/>
              </a:rPr>
              <a:t>，並將聲學模型和語言模型的概率集成到這一映射</a:t>
            </a:r>
            <a:r>
              <a:rPr lang="zh-CN" altLang="en-US" sz="2800" dirty="0" smtClean="0">
                <a:ea typeface="新細明體" panose="02020500000000000000" pitchFamily="18" charset="-120"/>
              </a:rPr>
              <a:t>過程。</a:t>
            </a:r>
            <a:endParaRPr lang="en-US" altLang="zh-CN" sz="2800" dirty="0">
              <a:ea typeface="新細明體" panose="02020500000000000000" pitchFamily="18" charset="-120"/>
            </a:endParaRPr>
          </a:p>
          <a:p>
            <a:pPr lvl="1">
              <a:lnSpc>
                <a:spcPct val="150000"/>
              </a:lnSpc>
              <a:buFont typeface="Wingdings" panose="05000000000000000000" pitchFamily="2" charset="2"/>
              <a:buChar char="v"/>
            </a:pPr>
            <a:r>
              <a:rPr lang="zh-CN" altLang="en-US" sz="2800" dirty="0">
                <a:ea typeface="新細明體" panose="02020500000000000000" pitchFamily="18" charset="-120"/>
              </a:rPr>
              <a:t>解碼時，只需在該 </a:t>
            </a:r>
            <a:r>
              <a:rPr lang="en-US" altLang="zh-CN" sz="2800" dirty="0">
                <a:ea typeface="新細明體" panose="02020500000000000000" pitchFamily="18" charset="-120"/>
              </a:rPr>
              <a:t>FST </a:t>
            </a:r>
            <a:r>
              <a:rPr lang="zh-CN" altLang="en-US" sz="2800" dirty="0">
                <a:ea typeface="新細明體" panose="02020500000000000000" pitchFamily="18" charset="-120"/>
              </a:rPr>
              <a:t>中搜索出概率最大的一條路徑即可得到解碼結果 </a:t>
            </a:r>
            <a:r>
              <a:rPr lang="en-US" altLang="zh-CN" sz="2800" dirty="0">
                <a:ea typeface="新細明體" panose="02020500000000000000" pitchFamily="18" charset="-120"/>
                <a:sym typeface="Wingdings" panose="05000000000000000000" pitchFamily="2" charset="2"/>
              </a:rPr>
              <a:t> </a:t>
            </a:r>
            <a:r>
              <a:rPr lang="zh-CN" altLang="en-US" sz="2800" dirty="0">
                <a:ea typeface="新細明體" panose="02020500000000000000" pitchFamily="18" charset="-120"/>
              </a:rPr>
              <a:t>極大幅提高解碼</a:t>
            </a:r>
            <a:r>
              <a:rPr lang="zh-CN" altLang="en-US" sz="2800" dirty="0" smtClean="0">
                <a:ea typeface="新細明體" panose="02020500000000000000" pitchFamily="18" charset="-120"/>
              </a:rPr>
              <a:t>效率。</a:t>
            </a:r>
            <a:endParaRPr lang="zh-HK" altLang="en-US" sz="2800" dirty="0">
              <a:ea typeface="新細明體" panose="02020500000000000000" pitchFamily="18" charset="-120"/>
            </a:endParaRPr>
          </a:p>
        </p:txBody>
      </p:sp>
      <p:pic>
        <p:nvPicPr>
          <p:cNvPr id="6" name="圖片 15">
            <a:extLst>
              <a:ext uri="{FF2B5EF4-FFF2-40B4-BE49-F238E27FC236}">
                <a16:creationId xmlns="" xmlns:a16="http://schemas.microsoft.com/office/drawing/2014/main" id="{DA835419-FEFA-436C-A33A-14B493F4DB66}"/>
              </a:ext>
            </a:extLst>
          </p:cNvPr>
          <p:cNvPicPr>
            <a:picLocks noChangeAspect="1"/>
          </p:cNvPicPr>
          <p:nvPr/>
        </p:nvPicPr>
        <p:blipFill rotWithShape="1">
          <a:blip r:embed="rId2" cstate="print"/>
          <a:srcRect l="54615" t="40205" r="11102"/>
          <a:stretch/>
        </p:blipFill>
        <p:spPr>
          <a:xfrm>
            <a:off x="9633098" y="2319482"/>
            <a:ext cx="2558902" cy="2539817"/>
          </a:xfrm>
          <a:prstGeom prst="rect">
            <a:avLst/>
          </a:prstGeom>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23</a:t>
            </a:fld>
            <a:endParaRPr lang="zh-HK" altLang="en-US" dirty="0"/>
          </a:p>
        </p:txBody>
      </p:sp>
    </p:spTree>
    <p:extLst>
      <p:ext uri="{BB962C8B-B14F-4D97-AF65-F5344CB8AC3E}">
        <p14:creationId xmlns:p14="http://schemas.microsoft.com/office/powerpoint/2010/main" val="3423805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9BCACBA-97F1-4A4B-85F2-8E44A70B82E6}"/>
              </a:ext>
            </a:extLst>
          </p:cNvPr>
          <p:cNvSpPr>
            <a:spLocks noGrp="1"/>
          </p:cNvSpPr>
          <p:nvPr>
            <p:ph type="title"/>
          </p:nvPr>
        </p:nvSpPr>
        <p:spPr>
          <a:xfrm>
            <a:off x="838199" y="365125"/>
            <a:ext cx="11353801" cy="1325563"/>
          </a:xfrm>
        </p:spPr>
        <p:txBody>
          <a:bodyPr/>
          <a:lstStyle/>
          <a:p>
            <a:r>
              <a:rPr lang="zh-CN" altLang="en-US" dirty="0" smtClean="0">
                <a:ea typeface="新細明體" panose="02020500000000000000" pitchFamily="18" charset="-120"/>
              </a:rPr>
              <a:t>語音識別</a:t>
            </a:r>
            <a:r>
              <a:rPr lang="zh-TW" altLang="en-US" dirty="0" smtClean="0"/>
              <a:t>技術 </a:t>
            </a:r>
            <a:r>
              <a:rPr lang="en-US" altLang="zh-TW" dirty="0" smtClean="0"/>
              <a:t>-</a:t>
            </a:r>
            <a:r>
              <a:rPr lang="zh-TW" altLang="en-US" dirty="0" smtClean="0"/>
              <a:t> </a:t>
            </a:r>
            <a:r>
              <a:rPr lang="zh-CN" altLang="en-US" dirty="0" smtClean="0">
                <a:ea typeface="新細明體" panose="02020500000000000000" pitchFamily="18" charset="-120"/>
              </a:rPr>
              <a:t>深度</a:t>
            </a:r>
            <a:r>
              <a:rPr lang="zh-CN" altLang="en-US" dirty="0">
                <a:ea typeface="新細明體" panose="02020500000000000000" pitchFamily="18" charset="-120"/>
              </a:rPr>
              <a:t>學習的</a:t>
            </a:r>
            <a:r>
              <a:rPr lang="zh-CN" altLang="en-US" dirty="0" smtClean="0">
                <a:ea typeface="新細明體" panose="02020500000000000000" pitchFamily="18" charset="-120"/>
              </a:rPr>
              <a:t>語音識別系統</a:t>
            </a:r>
            <a:r>
              <a:rPr lang="en-US" altLang="zh-TW" dirty="0" smtClean="0">
                <a:ea typeface="新細明體" panose="02020500000000000000" pitchFamily="18" charset="-120"/>
              </a:rPr>
              <a:t>DNN</a:t>
            </a:r>
            <a:endParaRPr lang="zh-HK" altLang="en-US" dirty="0">
              <a:ea typeface="新細明體" panose="02020500000000000000" pitchFamily="18" charset="-120"/>
            </a:endParaRPr>
          </a:p>
        </p:txBody>
      </p:sp>
      <p:grpSp>
        <p:nvGrpSpPr>
          <p:cNvPr id="15" name="Group 14"/>
          <p:cNvGrpSpPr>
            <a:grpSpLocks noChangeAspect="1"/>
          </p:cNvGrpSpPr>
          <p:nvPr/>
        </p:nvGrpSpPr>
        <p:grpSpPr>
          <a:xfrm>
            <a:off x="5488870" y="1825625"/>
            <a:ext cx="6485951" cy="3640032"/>
            <a:chOff x="768007" y="1472694"/>
            <a:chExt cx="9011471" cy="5188914"/>
          </a:xfrm>
        </p:grpSpPr>
        <p:pic>
          <p:nvPicPr>
            <p:cNvPr id="4" name="圖片 3">
              <a:extLst>
                <a:ext uri="{FF2B5EF4-FFF2-40B4-BE49-F238E27FC236}">
                  <a16:creationId xmlns="" xmlns:a16="http://schemas.microsoft.com/office/drawing/2014/main" id="{B1004E91-D5E2-4E4A-BF27-DE78E13AB6EE}"/>
                </a:ext>
              </a:extLst>
            </p:cNvPr>
            <p:cNvPicPr>
              <a:picLocks noChangeAspect="1"/>
            </p:cNvPicPr>
            <p:nvPr/>
          </p:nvPicPr>
          <p:blipFill>
            <a:blip r:embed="rId2" cstate="print"/>
            <a:stretch>
              <a:fillRect/>
            </a:stretch>
          </p:blipFill>
          <p:spPr>
            <a:xfrm>
              <a:off x="768007" y="1798729"/>
              <a:ext cx="8466575" cy="3936955"/>
            </a:xfrm>
            <a:prstGeom prst="rect">
              <a:avLst/>
            </a:prstGeom>
          </p:spPr>
        </p:pic>
        <p:sp>
          <p:nvSpPr>
            <p:cNvPr id="5" name="橢圓 4">
              <a:extLst>
                <a:ext uri="{FF2B5EF4-FFF2-40B4-BE49-F238E27FC236}">
                  <a16:creationId xmlns="" xmlns:a16="http://schemas.microsoft.com/office/drawing/2014/main" id="{E09EECE0-A5D6-45C9-90D3-A83624C6EBCD}"/>
                </a:ext>
              </a:extLst>
            </p:cNvPr>
            <p:cNvSpPr/>
            <p:nvPr/>
          </p:nvSpPr>
          <p:spPr>
            <a:xfrm>
              <a:off x="4771788" y="1811061"/>
              <a:ext cx="1653765" cy="14926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6" name="文字方塊 5">
              <a:extLst>
                <a:ext uri="{FF2B5EF4-FFF2-40B4-BE49-F238E27FC236}">
                  <a16:creationId xmlns="" xmlns:a16="http://schemas.microsoft.com/office/drawing/2014/main" id="{8BEF96FE-958D-4908-9162-71830B53A158}"/>
                </a:ext>
              </a:extLst>
            </p:cNvPr>
            <p:cNvSpPr txBox="1"/>
            <p:nvPr/>
          </p:nvSpPr>
          <p:spPr>
            <a:xfrm>
              <a:off x="4893779" y="2205657"/>
              <a:ext cx="1409781" cy="646331"/>
            </a:xfrm>
            <a:prstGeom prst="rect">
              <a:avLst/>
            </a:prstGeom>
            <a:noFill/>
          </p:spPr>
          <p:txBody>
            <a:bodyPr wrap="square" rtlCol="0">
              <a:spAutoFit/>
            </a:bodyPr>
            <a:lstStyle/>
            <a:p>
              <a:pPr algn="ctr"/>
              <a:r>
                <a:rPr lang="zh-CN" altLang="en-US" dirty="0">
                  <a:latin typeface="新細明體" panose="02020500000000000000" pitchFamily="18" charset="-120"/>
                </a:rPr>
                <a:t>聲學模型</a:t>
              </a:r>
              <a:r>
                <a:rPr lang="en-US" altLang="zh-CN" dirty="0">
                  <a:latin typeface="新細明體" panose="02020500000000000000" pitchFamily="18" charset="-120"/>
                </a:rPr>
                <a:t>GMM-HMM</a:t>
              </a:r>
              <a:endParaRPr lang="zh-HK" altLang="en-US" dirty="0">
                <a:latin typeface="新細明體" panose="02020500000000000000" pitchFamily="18" charset="-120"/>
              </a:endParaRPr>
            </a:p>
          </p:txBody>
        </p:sp>
        <p:sp>
          <p:nvSpPr>
            <p:cNvPr id="7" name="橢圓 6">
              <a:extLst>
                <a:ext uri="{FF2B5EF4-FFF2-40B4-BE49-F238E27FC236}">
                  <a16:creationId xmlns="" xmlns:a16="http://schemas.microsoft.com/office/drawing/2014/main" id="{714E2771-48AC-4B6B-8604-3B7FA80CEE2F}"/>
                </a:ext>
              </a:extLst>
            </p:cNvPr>
            <p:cNvSpPr/>
            <p:nvPr/>
          </p:nvSpPr>
          <p:spPr>
            <a:xfrm>
              <a:off x="6833411" y="1798729"/>
              <a:ext cx="1653765" cy="14926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8" name="文字方塊 7">
              <a:extLst>
                <a:ext uri="{FF2B5EF4-FFF2-40B4-BE49-F238E27FC236}">
                  <a16:creationId xmlns="" xmlns:a16="http://schemas.microsoft.com/office/drawing/2014/main" id="{027983DE-AE77-4245-91D9-F8D71A5D72B1}"/>
                </a:ext>
              </a:extLst>
            </p:cNvPr>
            <p:cNvSpPr txBox="1"/>
            <p:nvPr/>
          </p:nvSpPr>
          <p:spPr>
            <a:xfrm>
              <a:off x="7004212" y="2205656"/>
              <a:ext cx="1312160" cy="646331"/>
            </a:xfrm>
            <a:prstGeom prst="rect">
              <a:avLst/>
            </a:prstGeom>
            <a:noFill/>
          </p:spPr>
          <p:txBody>
            <a:bodyPr wrap="square" rtlCol="0">
              <a:spAutoFit/>
            </a:bodyPr>
            <a:lstStyle/>
            <a:p>
              <a:pPr algn="ctr"/>
              <a:r>
                <a:rPr lang="zh-CN" altLang="en-US" dirty="0">
                  <a:latin typeface="新細明體" panose="02020500000000000000" pitchFamily="18" charset="-120"/>
                </a:rPr>
                <a:t>語言模型</a:t>
              </a:r>
              <a:endParaRPr lang="en-US" altLang="zh-CN" dirty="0">
                <a:latin typeface="新細明體" panose="02020500000000000000" pitchFamily="18" charset="-120"/>
              </a:endParaRPr>
            </a:p>
            <a:p>
              <a:pPr algn="ctr"/>
              <a:r>
                <a:rPr lang="en-US" altLang="zh-CN" dirty="0">
                  <a:latin typeface="新細明體" panose="02020500000000000000" pitchFamily="18" charset="-120"/>
                </a:rPr>
                <a:t>N-Gram</a:t>
              </a:r>
              <a:endParaRPr lang="zh-HK" altLang="en-US" dirty="0">
                <a:latin typeface="新細明體" panose="02020500000000000000" pitchFamily="18" charset="-120"/>
              </a:endParaRPr>
            </a:p>
          </p:txBody>
        </p:sp>
        <p:sp>
          <p:nvSpPr>
            <p:cNvPr id="9" name="文字方塊 8">
              <a:extLst>
                <a:ext uri="{FF2B5EF4-FFF2-40B4-BE49-F238E27FC236}">
                  <a16:creationId xmlns="" xmlns:a16="http://schemas.microsoft.com/office/drawing/2014/main" id="{A67329C3-D824-4C3A-B999-50F98F251C05}"/>
                </a:ext>
              </a:extLst>
            </p:cNvPr>
            <p:cNvSpPr txBox="1"/>
            <p:nvPr/>
          </p:nvSpPr>
          <p:spPr>
            <a:xfrm>
              <a:off x="7489490" y="5307888"/>
              <a:ext cx="1653765" cy="400110"/>
            </a:xfrm>
            <a:prstGeom prst="rect">
              <a:avLst/>
            </a:prstGeom>
            <a:solidFill>
              <a:schemeClr val="bg1"/>
            </a:solidFill>
          </p:spPr>
          <p:txBody>
            <a:bodyPr wrap="square" rtlCol="0">
              <a:spAutoFit/>
            </a:bodyPr>
            <a:lstStyle/>
            <a:p>
              <a:r>
                <a:rPr lang="zh-CN" altLang="en-US" sz="2000" dirty="0">
                  <a:latin typeface="新細明體" panose="02020500000000000000" pitchFamily="18" charset="-120"/>
                </a:rPr>
                <a:t>我愛</a:t>
              </a:r>
              <a:r>
                <a:rPr lang="en-US" altLang="zh-CN" sz="2000" dirty="0">
                  <a:latin typeface="新細明體" panose="02020500000000000000" pitchFamily="18" charset="-120"/>
                </a:rPr>
                <a:t>AI</a:t>
              </a:r>
              <a:endParaRPr lang="zh-HK" altLang="en-US" sz="2000" dirty="0">
                <a:latin typeface="新細明體" panose="02020500000000000000" pitchFamily="18" charset="-120"/>
              </a:endParaRPr>
            </a:p>
          </p:txBody>
        </p:sp>
        <p:sp>
          <p:nvSpPr>
            <p:cNvPr id="14" name="矩形 13">
              <a:extLst>
                <a:ext uri="{FF2B5EF4-FFF2-40B4-BE49-F238E27FC236}">
                  <a16:creationId xmlns="" xmlns:a16="http://schemas.microsoft.com/office/drawing/2014/main" id="{B549E5B7-21A2-42BB-B1BB-868A2CE4DDDE}"/>
                </a:ext>
              </a:extLst>
            </p:cNvPr>
            <p:cNvSpPr/>
            <p:nvPr/>
          </p:nvSpPr>
          <p:spPr>
            <a:xfrm>
              <a:off x="5975684" y="3823802"/>
              <a:ext cx="1171073" cy="1684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
          <p:nvSpPr>
            <p:cNvPr id="11" name="文字方塊 10">
              <a:extLst>
                <a:ext uri="{FF2B5EF4-FFF2-40B4-BE49-F238E27FC236}">
                  <a16:creationId xmlns="" xmlns:a16="http://schemas.microsoft.com/office/drawing/2014/main" id="{8E0E5694-24EA-47DF-AB43-A873CA65C7EB}"/>
                </a:ext>
              </a:extLst>
            </p:cNvPr>
            <p:cNvSpPr txBox="1"/>
            <p:nvPr/>
          </p:nvSpPr>
          <p:spPr>
            <a:xfrm>
              <a:off x="5980870" y="3715761"/>
              <a:ext cx="1251283" cy="1096848"/>
            </a:xfrm>
            <a:prstGeom prst="rect">
              <a:avLst/>
            </a:prstGeom>
            <a:solidFill>
              <a:schemeClr val="bg2"/>
            </a:solidFill>
            <a:ln>
              <a:solidFill>
                <a:schemeClr val="tx1"/>
              </a:solidFill>
            </a:ln>
          </p:spPr>
          <p:txBody>
            <a:bodyPr wrap="square" rtlCol="0">
              <a:spAutoFit/>
            </a:bodyPr>
            <a:lstStyle/>
            <a:p>
              <a:pPr algn="ctr"/>
              <a:r>
                <a:rPr lang="zh-CN" altLang="en-US" sz="2200" dirty="0">
                  <a:latin typeface="新細明體" panose="02020500000000000000" pitchFamily="18" charset="-120"/>
                </a:rPr>
                <a:t>解碼</a:t>
              </a:r>
              <a:endParaRPr lang="en-US" altLang="zh-CN" sz="2200" dirty="0">
                <a:latin typeface="新細明體" panose="02020500000000000000" pitchFamily="18" charset="-120"/>
              </a:endParaRPr>
            </a:p>
            <a:p>
              <a:pPr algn="ctr"/>
              <a:r>
                <a:rPr lang="en-US" altLang="zh-CN" sz="2200" dirty="0">
                  <a:latin typeface="新細明體" panose="02020500000000000000" pitchFamily="18" charset="-120"/>
                </a:rPr>
                <a:t>(FST)</a:t>
              </a:r>
            </a:p>
          </p:txBody>
        </p:sp>
        <p:sp>
          <p:nvSpPr>
            <p:cNvPr id="13" name="矩形 12">
              <a:extLst>
                <a:ext uri="{FF2B5EF4-FFF2-40B4-BE49-F238E27FC236}">
                  <a16:creationId xmlns="" xmlns:a16="http://schemas.microsoft.com/office/drawing/2014/main" id="{9930933F-9D14-4B4B-A566-AF4D5CEFFFB4}"/>
                </a:ext>
              </a:extLst>
            </p:cNvPr>
            <p:cNvSpPr/>
            <p:nvPr/>
          </p:nvSpPr>
          <p:spPr>
            <a:xfrm>
              <a:off x="4058652" y="3623746"/>
              <a:ext cx="1171073" cy="1684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sp>
          <p:nvSpPr>
            <p:cNvPr id="10" name="文字方塊 9">
              <a:extLst>
                <a:ext uri="{FF2B5EF4-FFF2-40B4-BE49-F238E27FC236}">
                  <a16:creationId xmlns="" xmlns:a16="http://schemas.microsoft.com/office/drawing/2014/main" id="{DE102ACC-DE4E-4509-BA0E-FC7FE36329A0}"/>
                </a:ext>
              </a:extLst>
            </p:cNvPr>
            <p:cNvSpPr txBox="1"/>
            <p:nvPr/>
          </p:nvSpPr>
          <p:spPr>
            <a:xfrm>
              <a:off x="4018546" y="3702056"/>
              <a:ext cx="1251284" cy="1077218"/>
            </a:xfrm>
            <a:prstGeom prst="rect">
              <a:avLst/>
            </a:prstGeom>
            <a:solidFill>
              <a:schemeClr val="bg2"/>
            </a:solidFill>
            <a:ln>
              <a:solidFill>
                <a:schemeClr val="tx1"/>
              </a:solidFill>
            </a:ln>
          </p:spPr>
          <p:txBody>
            <a:bodyPr wrap="square" rtlCol="0">
              <a:spAutoFit/>
            </a:bodyPr>
            <a:lstStyle/>
            <a:p>
              <a:pPr algn="ctr"/>
              <a:r>
                <a:rPr lang="zh-CN" altLang="en-US" sz="3200" dirty="0">
                  <a:latin typeface="新細明體" panose="02020500000000000000" pitchFamily="18" charset="-120"/>
                </a:rPr>
                <a:t>特徵提取</a:t>
              </a:r>
              <a:endParaRPr lang="zh-HK" altLang="en-US" sz="3200" dirty="0">
                <a:latin typeface="新細明體" panose="02020500000000000000" pitchFamily="18" charset="-120"/>
              </a:endParaRPr>
            </a:p>
          </p:txBody>
        </p:sp>
        <p:pic>
          <p:nvPicPr>
            <p:cNvPr id="16" name="圖片 15">
              <a:extLst>
                <a:ext uri="{FF2B5EF4-FFF2-40B4-BE49-F238E27FC236}">
                  <a16:creationId xmlns="" xmlns:a16="http://schemas.microsoft.com/office/drawing/2014/main" id="{DA835419-FEFA-436C-A33A-14B493F4DB66}"/>
                </a:ext>
              </a:extLst>
            </p:cNvPr>
            <p:cNvPicPr>
              <a:picLocks noChangeAspect="1"/>
            </p:cNvPicPr>
            <p:nvPr/>
          </p:nvPicPr>
          <p:blipFill>
            <a:blip r:embed="rId3" cstate="print"/>
            <a:stretch>
              <a:fillRect/>
            </a:stretch>
          </p:blipFill>
          <p:spPr>
            <a:xfrm>
              <a:off x="936266" y="1472694"/>
              <a:ext cx="8843212" cy="5032425"/>
            </a:xfrm>
            <a:prstGeom prst="rect">
              <a:avLst/>
            </a:prstGeom>
          </p:spPr>
        </p:pic>
        <p:sp>
          <p:nvSpPr>
            <p:cNvPr id="3" name="矩形 2">
              <a:extLst>
                <a:ext uri="{FF2B5EF4-FFF2-40B4-BE49-F238E27FC236}">
                  <a16:creationId xmlns="" xmlns:a16="http://schemas.microsoft.com/office/drawing/2014/main" id="{758EAE95-469D-4AF5-8810-582FFBECB27A}"/>
                </a:ext>
              </a:extLst>
            </p:cNvPr>
            <p:cNvSpPr/>
            <p:nvPr/>
          </p:nvSpPr>
          <p:spPr>
            <a:xfrm>
              <a:off x="3675814" y="3823802"/>
              <a:ext cx="1434518" cy="124486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HK" altLang="en-US" dirty="0">
                <a:latin typeface="新細明體" panose="02020500000000000000" pitchFamily="18" charset="-120"/>
              </a:endParaRPr>
            </a:p>
          </p:txBody>
        </p:sp>
        <p:sp>
          <p:nvSpPr>
            <p:cNvPr id="12" name="橢圓 11">
              <a:extLst>
                <a:ext uri="{FF2B5EF4-FFF2-40B4-BE49-F238E27FC236}">
                  <a16:creationId xmlns="" xmlns:a16="http://schemas.microsoft.com/office/drawing/2014/main" id="{B4E75969-F828-4DC8-B62A-FBCF0D9BD53F}"/>
                </a:ext>
              </a:extLst>
            </p:cNvPr>
            <p:cNvSpPr/>
            <p:nvPr/>
          </p:nvSpPr>
          <p:spPr>
            <a:xfrm>
              <a:off x="4491790" y="1652838"/>
              <a:ext cx="1933764" cy="18028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新細明體" panose="02020500000000000000" pitchFamily="18" charset="-120"/>
              </a:endParaRPr>
            </a:p>
          </p:txBody>
        </p:sp>
        <p:cxnSp>
          <p:nvCxnSpPr>
            <p:cNvPr id="18" name="直線接點 17">
              <a:extLst>
                <a:ext uri="{FF2B5EF4-FFF2-40B4-BE49-F238E27FC236}">
                  <a16:creationId xmlns="" xmlns:a16="http://schemas.microsoft.com/office/drawing/2014/main" id="{A1A438E0-B172-4186-A93B-1BDC6BDBE765}"/>
                </a:ext>
              </a:extLst>
            </p:cNvPr>
            <p:cNvCxnSpPr>
              <a:cxnSpLocks/>
              <a:stCxn id="12" idx="4"/>
              <a:endCxn id="30" idx="0"/>
            </p:cNvCxnSpPr>
            <p:nvPr/>
          </p:nvCxnSpPr>
          <p:spPr>
            <a:xfrm>
              <a:off x="5458673" y="3455691"/>
              <a:ext cx="146740" cy="24600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 xmlns:a16="http://schemas.microsoft.com/office/drawing/2014/main" id="{B43AAFD1-8D97-4258-944C-2D61CEDF17AE}"/>
                </a:ext>
              </a:extLst>
            </p:cNvPr>
            <p:cNvCxnSpPr>
              <a:cxnSpLocks/>
              <a:stCxn id="3" idx="3"/>
              <a:endCxn id="30" idx="0"/>
            </p:cNvCxnSpPr>
            <p:nvPr/>
          </p:nvCxnSpPr>
          <p:spPr>
            <a:xfrm>
              <a:off x="5110331" y="4446235"/>
              <a:ext cx="495082" cy="14695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 xmlns:a16="http://schemas.microsoft.com/office/drawing/2014/main" id="{3439E4F0-2110-4A95-9055-61736EF7CC3B}"/>
                </a:ext>
              </a:extLst>
            </p:cNvPr>
            <p:cNvSpPr txBox="1"/>
            <p:nvPr/>
          </p:nvSpPr>
          <p:spPr>
            <a:xfrm>
              <a:off x="4206615" y="5915751"/>
              <a:ext cx="2797595" cy="745857"/>
            </a:xfrm>
            <a:prstGeom prst="rect">
              <a:avLst/>
            </a:prstGeom>
            <a:noFill/>
            <a:ln w="38100">
              <a:solidFill>
                <a:srgbClr val="FF0000"/>
              </a:solidFill>
            </a:ln>
          </p:spPr>
          <p:txBody>
            <a:bodyPr wrap="square" rtlCol="0">
              <a:spAutoFit/>
            </a:bodyPr>
            <a:lstStyle/>
            <a:p>
              <a:pPr algn="ctr"/>
              <a:r>
                <a:rPr lang="en-US" altLang="zh-TW" sz="2800" dirty="0" smtClean="0">
                  <a:latin typeface="新細明體" panose="02020500000000000000" pitchFamily="18" charset="-120"/>
                  <a:ea typeface="新細明體" panose="02020500000000000000" pitchFamily="18" charset="-120"/>
                </a:rPr>
                <a:t>DNN</a:t>
              </a:r>
              <a:r>
                <a:rPr lang="zh-TW" altLang="en-US" sz="2800" dirty="0" smtClean="0">
                  <a:latin typeface="新細明體" panose="02020500000000000000" pitchFamily="18" charset="-120"/>
                  <a:ea typeface="新細明體" panose="02020500000000000000" pitchFamily="18" charset="-120"/>
                </a:rPr>
                <a:t>取代</a:t>
              </a:r>
              <a:endParaRPr lang="zh-HK" altLang="en-US" sz="2800" dirty="0">
                <a:latin typeface="新細明體" panose="02020500000000000000" pitchFamily="18" charset="-120"/>
                <a:ea typeface="新細明體" panose="02020500000000000000" pitchFamily="18" charset="-120"/>
              </a:endParaRPr>
            </a:p>
          </p:txBody>
        </p:sp>
      </p:grpSp>
      <p:sp>
        <p:nvSpPr>
          <p:cNvPr id="22" name="內容版面配置區 2">
            <a:extLst>
              <a:ext uri="{FF2B5EF4-FFF2-40B4-BE49-F238E27FC236}">
                <a16:creationId xmlns="" xmlns:a16="http://schemas.microsoft.com/office/drawing/2014/main" id="{70C12069-28B4-4936-B92E-9BDF3519934C}"/>
              </a:ext>
            </a:extLst>
          </p:cNvPr>
          <p:cNvSpPr>
            <a:spLocks noGrp="1"/>
          </p:cNvSpPr>
          <p:nvPr>
            <p:ph idx="1"/>
          </p:nvPr>
        </p:nvSpPr>
        <p:spPr>
          <a:xfrm>
            <a:off x="838200" y="1825625"/>
            <a:ext cx="5293530" cy="4351338"/>
          </a:xfrm>
        </p:spPr>
        <p:txBody>
          <a:bodyPr>
            <a:noAutofit/>
          </a:bodyPr>
          <a:lstStyle/>
          <a:p>
            <a:pPr marL="625475" lvl="1" indent="-355600">
              <a:lnSpc>
                <a:spcPct val="120000"/>
              </a:lnSpc>
              <a:spcBef>
                <a:spcPts val="1000"/>
              </a:spcBef>
              <a:buFont typeface="Wingdings" panose="05000000000000000000" pitchFamily="2" charset="2"/>
              <a:buChar char="v"/>
            </a:pPr>
            <a:r>
              <a:rPr lang="en-US" altLang="zh-CN" dirty="0">
                <a:ea typeface="新細明體" panose="02020500000000000000" pitchFamily="18" charset="-120"/>
              </a:rPr>
              <a:t>2009 </a:t>
            </a:r>
            <a:r>
              <a:rPr lang="zh-CN" altLang="en-US" dirty="0">
                <a:ea typeface="新細明體" panose="02020500000000000000" pitchFamily="18" charset="-120"/>
              </a:rPr>
              <a:t>年開始分</a:t>
            </a:r>
            <a:r>
              <a:rPr lang="en-US" altLang="zh-CN" dirty="0">
                <a:ea typeface="新細明體" panose="02020500000000000000" pitchFamily="18" charset="-120"/>
              </a:rPr>
              <a:t>3</a:t>
            </a:r>
            <a:r>
              <a:rPr lang="zh-CN" altLang="en-US" dirty="0">
                <a:ea typeface="新細明體" panose="02020500000000000000" pitchFamily="18" charset="-120"/>
              </a:rPr>
              <a:t>個階段，</a:t>
            </a:r>
            <a:r>
              <a:rPr lang="zh-HK" altLang="en-US" dirty="0">
                <a:ea typeface="新細明體" panose="02020500000000000000" pitchFamily="18" charset="-120"/>
              </a:rPr>
              <a:t>在</a:t>
            </a:r>
            <a:r>
              <a:rPr lang="zh-CN" altLang="en-US" dirty="0">
                <a:ea typeface="新細明體" panose="02020500000000000000" pitchFamily="18" charset="-120"/>
              </a:rPr>
              <a:t>語音識別領域引入深度神經網絡（</a:t>
            </a:r>
            <a:r>
              <a:rPr lang="en-US" altLang="zh-CN" dirty="0">
                <a:ea typeface="新細明體" panose="02020500000000000000" pitchFamily="18" charset="-120"/>
              </a:rPr>
              <a:t>DNN </a:t>
            </a:r>
            <a:r>
              <a:rPr lang="zh-CN" altLang="en-US" dirty="0">
                <a:ea typeface="新細明體" panose="02020500000000000000" pitchFamily="18" charset="-120"/>
              </a:rPr>
              <a:t>）</a:t>
            </a:r>
            <a:endParaRPr lang="en-US" altLang="zh-CN" dirty="0">
              <a:ea typeface="新細明體" panose="02020500000000000000" pitchFamily="18" charset="-120"/>
            </a:endParaRPr>
          </a:p>
          <a:p>
            <a:pPr marL="625475" lvl="1" indent="-355600">
              <a:lnSpc>
                <a:spcPct val="120000"/>
              </a:lnSpc>
              <a:spcBef>
                <a:spcPts val="1000"/>
              </a:spcBef>
              <a:buFont typeface="Wingdings" panose="05000000000000000000" pitchFamily="2" charset="2"/>
              <a:buChar char="v"/>
            </a:pPr>
            <a:r>
              <a:rPr lang="zh-CN" altLang="en-US" dirty="0">
                <a:ea typeface="新細明體" panose="02020500000000000000" pitchFamily="18" charset="-120"/>
              </a:rPr>
              <a:t>利用 </a:t>
            </a:r>
            <a:r>
              <a:rPr lang="en-US" altLang="zh-CN" dirty="0">
                <a:ea typeface="新細明體" panose="02020500000000000000" pitchFamily="18" charset="-120"/>
              </a:rPr>
              <a:t>DNN </a:t>
            </a:r>
            <a:r>
              <a:rPr lang="zh-CN" altLang="en-US" dirty="0">
                <a:ea typeface="新細明體" panose="02020500000000000000" pitchFamily="18" charset="-120"/>
              </a:rPr>
              <a:t>來提取更有效的特徵，取代傳統的 </a:t>
            </a:r>
            <a:r>
              <a:rPr lang="en-US" altLang="zh-CN" dirty="0">
                <a:ea typeface="新細明體" panose="02020500000000000000" pitchFamily="18" charset="-120"/>
              </a:rPr>
              <a:t>MFCC </a:t>
            </a:r>
            <a:r>
              <a:rPr lang="zh-CN" altLang="en-US" dirty="0" smtClean="0">
                <a:ea typeface="新細明體" panose="02020500000000000000" pitchFamily="18" charset="-120"/>
              </a:rPr>
              <a:t>。</a:t>
            </a:r>
            <a:endParaRPr lang="en-US" altLang="zh-CN" dirty="0">
              <a:ea typeface="新細明體" panose="02020500000000000000" pitchFamily="18" charset="-120"/>
            </a:endParaRPr>
          </a:p>
          <a:p>
            <a:pPr marL="625475" lvl="1" indent="-355600">
              <a:lnSpc>
                <a:spcPct val="120000"/>
              </a:lnSpc>
              <a:spcBef>
                <a:spcPts val="1000"/>
              </a:spcBef>
              <a:buFont typeface="Wingdings" panose="05000000000000000000" pitchFamily="2" charset="2"/>
              <a:buChar char="v"/>
            </a:pPr>
            <a:r>
              <a:rPr lang="zh-CN" altLang="en-US" dirty="0">
                <a:ea typeface="新細明體" panose="02020500000000000000" pitchFamily="18" charset="-120"/>
              </a:rPr>
              <a:t>用 </a:t>
            </a:r>
            <a:r>
              <a:rPr lang="en-US" altLang="zh-CN" dirty="0">
                <a:ea typeface="新細明體" panose="02020500000000000000" pitchFamily="18" charset="-120"/>
              </a:rPr>
              <a:t>DNN </a:t>
            </a:r>
            <a:r>
              <a:rPr lang="zh-CN" altLang="en-US" dirty="0">
                <a:ea typeface="新細明體" panose="02020500000000000000" pitchFamily="18" charset="-120"/>
              </a:rPr>
              <a:t>代替 </a:t>
            </a:r>
            <a:r>
              <a:rPr lang="en-US" altLang="zh-CN" dirty="0">
                <a:ea typeface="新細明體" panose="02020500000000000000" pitchFamily="18" charset="-120"/>
              </a:rPr>
              <a:t>GMM </a:t>
            </a:r>
            <a:r>
              <a:rPr lang="zh-CN" altLang="en-US" dirty="0">
                <a:ea typeface="新細明體" panose="02020500000000000000" pitchFamily="18" charset="-120"/>
              </a:rPr>
              <a:t>計算 </a:t>
            </a:r>
            <a:r>
              <a:rPr lang="en-US" altLang="zh-CN" dirty="0">
                <a:ea typeface="新細明體" panose="02020500000000000000" pitchFamily="18" charset="-120"/>
              </a:rPr>
              <a:t>HMM </a:t>
            </a:r>
            <a:r>
              <a:rPr lang="zh-CN" altLang="en-US" dirty="0">
                <a:ea typeface="新細明體" panose="02020500000000000000" pitchFamily="18" charset="-120"/>
              </a:rPr>
              <a:t>每個狀態的</a:t>
            </a:r>
            <a:r>
              <a:rPr lang="zh-CN" altLang="en-US" dirty="0" smtClean="0">
                <a:ea typeface="新細明體" panose="02020500000000000000" pitchFamily="18" charset="-120"/>
              </a:rPr>
              <a:t>概率。</a:t>
            </a:r>
            <a:endParaRPr lang="en-US" altLang="zh-CN" dirty="0">
              <a:ea typeface="新細明體" panose="02020500000000000000" pitchFamily="18" charset="-120"/>
            </a:endParaRPr>
          </a:p>
          <a:p>
            <a:pPr marL="625475" lvl="1" indent="-355600">
              <a:lnSpc>
                <a:spcPct val="120000"/>
              </a:lnSpc>
              <a:spcBef>
                <a:spcPts val="1000"/>
              </a:spcBef>
              <a:buFont typeface="Wingdings" panose="05000000000000000000" pitchFamily="2" charset="2"/>
              <a:buChar char="v"/>
            </a:pPr>
            <a:r>
              <a:rPr lang="zh-CN" altLang="en-US" dirty="0">
                <a:ea typeface="新細明體" panose="02020500000000000000" pitchFamily="18" charset="-120"/>
              </a:rPr>
              <a:t>用遞歸神經網絡 </a:t>
            </a:r>
            <a:r>
              <a:rPr lang="en-US" altLang="zh-CN" dirty="0">
                <a:ea typeface="新細明體" panose="02020500000000000000" pitchFamily="18" charset="-120"/>
              </a:rPr>
              <a:t>(RNN</a:t>
            </a:r>
            <a:r>
              <a:rPr lang="zh-CN" altLang="en-US" dirty="0">
                <a:ea typeface="新細明體" panose="02020500000000000000" pitchFamily="18" charset="-120"/>
              </a:rPr>
              <a:t>）代替 </a:t>
            </a:r>
            <a:r>
              <a:rPr lang="en-US" altLang="zh-CN" dirty="0">
                <a:ea typeface="新細明體" panose="02020500000000000000" pitchFamily="18" charset="-120"/>
              </a:rPr>
              <a:t>HMM </a:t>
            </a:r>
            <a:r>
              <a:rPr lang="zh-CN" altLang="en-US" dirty="0">
                <a:ea typeface="新細明體" panose="02020500000000000000" pitchFamily="18" charset="-120"/>
              </a:rPr>
              <a:t>描述發音過程的動態</a:t>
            </a:r>
            <a:r>
              <a:rPr lang="zh-CN" altLang="en-US" dirty="0" smtClean="0">
                <a:ea typeface="新細明體" panose="02020500000000000000" pitchFamily="18" charset="-120"/>
              </a:rPr>
              <a:t>變化。</a:t>
            </a:r>
            <a:endParaRPr lang="zh-HK" altLang="en-US" dirty="0">
              <a:ea typeface="新細明體" panose="02020500000000000000" pitchFamily="18" charset="-120"/>
            </a:endParaRPr>
          </a:p>
        </p:txBody>
      </p:sp>
      <p:sp>
        <p:nvSpPr>
          <p:cNvPr id="17" name="Footer Placeholder 16"/>
          <p:cNvSpPr>
            <a:spLocks noGrp="1"/>
          </p:cNvSpPr>
          <p:nvPr>
            <p:ph type="ftr" sz="quarter" idx="11"/>
          </p:nvPr>
        </p:nvSpPr>
        <p:spPr/>
        <p:txBody>
          <a:bodyPr/>
          <a:lstStyle/>
          <a:p>
            <a:r>
              <a:rPr lang="en-US" altLang="zh-HK" smtClean="0"/>
              <a:t>Edit by Hammond Lai</a:t>
            </a:r>
            <a:endParaRPr lang="zh-HK" altLang="en-US" dirty="0"/>
          </a:p>
        </p:txBody>
      </p:sp>
      <p:sp>
        <p:nvSpPr>
          <p:cNvPr id="19" name="Slide Number Placeholder 18"/>
          <p:cNvSpPr>
            <a:spLocks noGrp="1"/>
          </p:cNvSpPr>
          <p:nvPr>
            <p:ph type="sldNum" sz="quarter" idx="12"/>
          </p:nvPr>
        </p:nvSpPr>
        <p:spPr/>
        <p:txBody>
          <a:bodyPr/>
          <a:lstStyle/>
          <a:p>
            <a:fld id="{FA36BCE5-770F-41A9-BD0A-CD25FC828818}" type="slidenum">
              <a:rPr lang="zh-HK" altLang="en-US" smtClean="0"/>
              <a:pPr/>
              <a:t>24</a:t>
            </a:fld>
            <a:endParaRPr lang="zh-HK" altLang="en-US" dirty="0"/>
          </a:p>
        </p:txBody>
      </p:sp>
    </p:spTree>
    <p:extLst>
      <p:ext uri="{BB962C8B-B14F-4D97-AF65-F5344CB8AC3E}">
        <p14:creationId xmlns:p14="http://schemas.microsoft.com/office/powerpoint/2010/main" val="319590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0837E88-8DBE-4B8B-ACFF-8E4D7B119D62}"/>
              </a:ext>
            </a:extLst>
          </p:cNvPr>
          <p:cNvSpPr>
            <a:spLocks noGrp="1"/>
          </p:cNvSpPr>
          <p:nvPr>
            <p:ph type="title"/>
          </p:nvPr>
        </p:nvSpPr>
        <p:spPr/>
        <p:txBody>
          <a:bodyPr/>
          <a:lstStyle/>
          <a:p>
            <a:r>
              <a:rPr lang="zh-CN" altLang="en-US" dirty="0" smtClean="0">
                <a:ea typeface="新細明體" panose="02020500000000000000" pitchFamily="18" charset="-120"/>
              </a:rPr>
              <a:t>語音識別</a:t>
            </a:r>
            <a:r>
              <a:rPr lang="zh-TW" altLang="en-US" dirty="0" smtClean="0"/>
              <a:t>技術 </a:t>
            </a:r>
            <a:r>
              <a:rPr lang="en-US" altLang="zh-TW" dirty="0" smtClean="0"/>
              <a:t>-</a:t>
            </a:r>
            <a:r>
              <a:rPr lang="zh-TW" altLang="en-US" dirty="0" smtClean="0"/>
              <a:t> </a:t>
            </a:r>
            <a:r>
              <a:rPr lang="en-US" altLang="zh-HK" dirty="0" smtClean="0">
                <a:ea typeface="新細明體" panose="02020500000000000000" pitchFamily="18" charset="-120"/>
              </a:rPr>
              <a:t>DNN </a:t>
            </a:r>
            <a:r>
              <a:rPr lang="zh-HK" altLang="en-US" dirty="0">
                <a:ea typeface="新細明體" panose="02020500000000000000" pitchFamily="18" charset="-120"/>
              </a:rPr>
              <a:t>特徵提取</a:t>
            </a:r>
          </a:p>
        </p:txBody>
      </p:sp>
      <p:sp>
        <p:nvSpPr>
          <p:cNvPr id="3" name="內容版面配置區 2">
            <a:extLst>
              <a:ext uri="{FF2B5EF4-FFF2-40B4-BE49-F238E27FC236}">
                <a16:creationId xmlns="" xmlns:a16="http://schemas.microsoft.com/office/drawing/2014/main" id="{FCF12A27-1CF7-4480-A9AD-773F9171E44F}"/>
              </a:ext>
            </a:extLst>
          </p:cNvPr>
          <p:cNvSpPr>
            <a:spLocks noGrp="1"/>
          </p:cNvSpPr>
          <p:nvPr>
            <p:ph idx="1"/>
          </p:nvPr>
        </p:nvSpPr>
        <p:spPr>
          <a:xfrm>
            <a:off x="838199" y="1825625"/>
            <a:ext cx="11102163" cy="4351338"/>
          </a:xfrm>
        </p:spPr>
        <p:txBody>
          <a:bodyPr>
            <a:normAutofit/>
          </a:bodyPr>
          <a:lstStyle/>
          <a:p>
            <a:pPr>
              <a:lnSpc>
                <a:spcPct val="150000"/>
              </a:lnSpc>
              <a:buFont typeface="Wingdings" panose="05000000000000000000" pitchFamily="2" charset="2"/>
              <a:buChar char="v"/>
            </a:pPr>
            <a:r>
              <a:rPr lang="en-US" altLang="zh-CN" sz="2600" dirty="0">
                <a:ea typeface="新細明體" panose="02020500000000000000" pitchFamily="18" charset="-120"/>
              </a:rPr>
              <a:t>MFCC</a:t>
            </a:r>
            <a:r>
              <a:rPr lang="zh-CN" altLang="en-US" sz="2600" dirty="0">
                <a:ea typeface="新細明體" panose="02020500000000000000" pitchFamily="18" charset="-120"/>
              </a:rPr>
              <a:t>特徵受噪聲干擾較大，在實際應用場景中，區分度會</a:t>
            </a:r>
            <a:r>
              <a:rPr lang="zh-CN" altLang="en-US" sz="2600" dirty="0" smtClean="0">
                <a:ea typeface="新細明體" panose="02020500000000000000" pitchFamily="18" charset="-120"/>
              </a:rPr>
              <a:t>下降</a:t>
            </a:r>
            <a:r>
              <a:rPr lang="zh-CN" altLang="en-US" sz="2400" dirty="0" smtClean="0">
                <a:ea typeface="新細明體" panose="02020500000000000000" pitchFamily="18" charset="-120"/>
              </a:rPr>
              <a:t>。</a:t>
            </a:r>
            <a:endParaRPr lang="zh-HK" altLang="en-US" sz="2600" dirty="0">
              <a:ea typeface="新細明體" panose="02020500000000000000" pitchFamily="18" charset="-120"/>
            </a:endParaRPr>
          </a:p>
          <a:p>
            <a:pPr>
              <a:lnSpc>
                <a:spcPct val="150000"/>
              </a:lnSpc>
              <a:buFont typeface="Wingdings" panose="05000000000000000000" pitchFamily="2" charset="2"/>
              <a:buChar char="v"/>
            </a:pPr>
            <a:r>
              <a:rPr lang="en-US" altLang="zh-CN" sz="2600" dirty="0">
                <a:ea typeface="新細明體" panose="02020500000000000000" pitchFamily="18" charset="-120"/>
              </a:rPr>
              <a:t>DNN</a:t>
            </a:r>
            <a:r>
              <a:rPr lang="zh-CN" altLang="en-US" sz="2600" dirty="0">
                <a:ea typeface="新細明體" panose="02020500000000000000" pitchFamily="18" charset="-120"/>
              </a:rPr>
              <a:t>從原始數據中提取出和目標任務相關的典型</a:t>
            </a:r>
            <a:r>
              <a:rPr lang="zh-CN" altLang="en-US" sz="2600" dirty="0" smtClean="0">
                <a:ea typeface="新細明體" panose="02020500000000000000" pitchFamily="18" charset="-120"/>
              </a:rPr>
              <a:t>特徵</a:t>
            </a:r>
            <a:r>
              <a:rPr lang="zh-CN" altLang="en-US" sz="2400" dirty="0" smtClean="0">
                <a:ea typeface="新細明體" panose="02020500000000000000" pitchFamily="18" charset="-120"/>
              </a:rPr>
              <a:t>。</a:t>
            </a:r>
            <a:endParaRPr lang="en-US" altLang="zh-CN" sz="2600" dirty="0">
              <a:ea typeface="新細明體" panose="02020500000000000000" pitchFamily="18" charset="-120"/>
            </a:endParaRPr>
          </a:p>
          <a:p>
            <a:pPr>
              <a:lnSpc>
                <a:spcPct val="150000"/>
              </a:lnSpc>
              <a:buFont typeface="Wingdings" panose="05000000000000000000" pitchFamily="2" charset="2"/>
              <a:buChar char="v"/>
            </a:pPr>
            <a:r>
              <a:rPr lang="en-US" altLang="zh-CN" sz="2600" dirty="0">
                <a:ea typeface="新細明體" panose="02020500000000000000" pitchFamily="18" charset="-120"/>
              </a:rPr>
              <a:t>DNN </a:t>
            </a:r>
            <a:r>
              <a:rPr lang="zh-CN" altLang="en-US" sz="2600" dirty="0">
                <a:ea typeface="新細明體" panose="02020500000000000000" pitchFamily="18" charset="-120"/>
              </a:rPr>
              <a:t>特徵是從原始數據中通過學習自動發現的特徵，具有更强的區分</a:t>
            </a:r>
            <a:r>
              <a:rPr lang="zh-CN" altLang="en-US" sz="2600" dirty="0" smtClean="0">
                <a:ea typeface="新細明體" panose="02020500000000000000" pitchFamily="18" charset="-120"/>
              </a:rPr>
              <a:t>性</a:t>
            </a:r>
            <a:r>
              <a:rPr lang="zh-CN" altLang="en-US" sz="2400" dirty="0" smtClean="0">
                <a:ea typeface="新細明體" panose="02020500000000000000" pitchFamily="18" charset="-120"/>
              </a:rPr>
              <a:t>。</a:t>
            </a:r>
            <a:endParaRPr lang="en-US" altLang="zh-CN" sz="2600" dirty="0">
              <a:ea typeface="新細明體" panose="02020500000000000000" pitchFamily="18" charset="-120"/>
            </a:endParaRPr>
          </a:p>
          <a:p>
            <a:pPr>
              <a:lnSpc>
                <a:spcPct val="150000"/>
              </a:lnSpc>
              <a:buFont typeface="Wingdings" panose="05000000000000000000" pitchFamily="2" charset="2"/>
              <a:buChar char="v"/>
            </a:pPr>
            <a:r>
              <a:rPr lang="en-US" altLang="zh-CN" sz="2600" dirty="0">
                <a:ea typeface="新細明體" panose="02020500000000000000" pitchFamily="18" charset="-120"/>
              </a:rPr>
              <a:t>DNN</a:t>
            </a:r>
            <a:r>
              <a:rPr lang="zh-CN" altLang="en-US" sz="2600" dirty="0">
                <a:ea typeface="新細明體" panose="02020500000000000000" pitchFamily="18" charset="-120"/>
              </a:rPr>
              <a:t>提高系統</a:t>
            </a:r>
            <a:r>
              <a:rPr lang="zh-CN" altLang="en-US" sz="2600" dirty="0" smtClean="0">
                <a:ea typeface="新細明體" panose="02020500000000000000" pitchFamily="18" charset="-120"/>
              </a:rPr>
              <a:t>性能</a:t>
            </a:r>
            <a:r>
              <a:rPr lang="zh-CN" altLang="en-US" sz="2400" dirty="0" smtClean="0">
                <a:ea typeface="新細明體" panose="02020500000000000000" pitchFamily="18" charset="-120"/>
              </a:rPr>
              <a:t>。</a:t>
            </a:r>
            <a:endParaRPr lang="en-US" altLang="zh-CN" sz="2600"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25</a:t>
            </a:fld>
            <a:endParaRPr lang="zh-HK" altLang="en-US" dirty="0"/>
          </a:p>
        </p:txBody>
      </p:sp>
    </p:spTree>
    <p:extLst>
      <p:ext uri="{BB962C8B-B14F-4D97-AF65-F5344CB8AC3E}">
        <p14:creationId xmlns:p14="http://schemas.microsoft.com/office/powerpoint/2010/main" val="666909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 xmlns:a16="http://schemas.microsoft.com/office/drawing/2014/main" id="{30837E88-8DBE-4B8B-ACFF-8E4D7B119D62}"/>
              </a:ext>
            </a:extLst>
          </p:cNvPr>
          <p:cNvSpPr>
            <a:spLocks noGrp="1"/>
          </p:cNvSpPr>
          <p:nvPr>
            <p:ph type="title"/>
          </p:nvPr>
        </p:nvSpPr>
        <p:spPr/>
        <p:txBody>
          <a:bodyPr/>
          <a:lstStyle/>
          <a:p>
            <a:r>
              <a:rPr lang="zh-CN" altLang="en-US" dirty="0" smtClean="0">
                <a:ea typeface="新細明體" panose="02020500000000000000" pitchFamily="18" charset="-120"/>
              </a:rPr>
              <a:t>語音識別</a:t>
            </a:r>
            <a:r>
              <a:rPr lang="zh-TW" altLang="en-US" dirty="0" smtClean="0"/>
              <a:t>技術 </a:t>
            </a:r>
            <a:r>
              <a:rPr lang="en-US" altLang="zh-TW" dirty="0" smtClean="0"/>
              <a:t>-</a:t>
            </a:r>
            <a:r>
              <a:rPr lang="zh-TW" altLang="en-US" dirty="0" smtClean="0"/>
              <a:t> </a:t>
            </a:r>
            <a:r>
              <a:rPr lang="en-US" altLang="zh-HK" dirty="0" smtClean="0">
                <a:ea typeface="新細明體" panose="02020500000000000000" pitchFamily="18" charset="-120"/>
              </a:rPr>
              <a:t>DNN </a:t>
            </a:r>
            <a:r>
              <a:rPr lang="zh-HK" altLang="en-US" dirty="0">
                <a:ea typeface="新細明體" panose="02020500000000000000" pitchFamily="18" charset="-120"/>
              </a:rPr>
              <a:t>特徵提取</a:t>
            </a:r>
          </a:p>
        </p:txBody>
      </p:sp>
      <p:pic>
        <p:nvPicPr>
          <p:cNvPr id="18434" name="Picture 2" descr="http://i2.kknews.cc/-ahIJZI53JIJ7gOrUqGytkli6PhZOfL4Elt-EV0/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05212" y="1680505"/>
            <a:ext cx="5672359" cy="4667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1724" y="3256883"/>
            <a:ext cx="2379177" cy="646331"/>
          </a:xfrm>
          <a:prstGeom prst="rect">
            <a:avLst/>
          </a:prstGeom>
          <a:noFill/>
        </p:spPr>
        <p:txBody>
          <a:bodyPr wrap="none" rtlCol="0">
            <a:spAutoFit/>
          </a:bodyPr>
          <a:lstStyle/>
          <a:p>
            <a:r>
              <a:rPr lang="zh-TW" altLang="en-US" b="1" dirty="0" smtClean="0">
                <a:solidFill>
                  <a:srgbClr val="00B0F0"/>
                </a:solidFill>
              </a:rPr>
              <a:t>輸入</a:t>
            </a:r>
            <a:r>
              <a:rPr lang="en-US" altLang="zh-TW" b="1" dirty="0" smtClean="0">
                <a:solidFill>
                  <a:srgbClr val="00B0F0"/>
                </a:solidFill>
              </a:rPr>
              <a:t>:</a:t>
            </a:r>
            <a:r>
              <a:rPr lang="zh-TW" altLang="en-US" b="1" dirty="0" smtClean="0">
                <a:solidFill>
                  <a:srgbClr val="00B0F0"/>
                </a:solidFill>
              </a:rPr>
              <a:t> </a:t>
            </a:r>
            <a:r>
              <a:rPr lang="en-US" altLang="zh-TW" dirty="0" smtClean="0"/>
              <a:t>6</a:t>
            </a:r>
            <a:r>
              <a:rPr lang="zh-TW" altLang="en-US" dirty="0" smtClean="0"/>
              <a:t>個圓圈</a:t>
            </a:r>
            <a:endParaRPr lang="en-US" altLang="zh-TW" dirty="0" smtClean="0"/>
          </a:p>
          <a:p>
            <a:r>
              <a:rPr lang="zh-TW" altLang="en-US" dirty="0" smtClean="0"/>
              <a:t>收集了</a:t>
            </a:r>
            <a:r>
              <a:rPr lang="en-US" altLang="zh-TW" dirty="0" smtClean="0"/>
              <a:t>6</a:t>
            </a:r>
            <a:r>
              <a:rPr lang="zh-TW" altLang="en-US" dirty="0" smtClean="0"/>
              <a:t>種特徵的數據</a:t>
            </a:r>
            <a:endParaRPr lang="en-US" dirty="0"/>
          </a:p>
        </p:txBody>
      </p:sp>
      <p:sp>
        <p:nvSpPr>
          <p:cNvPr id="7" name="Rounded Rectangle 6"/>
          <p:cNvSpPr/>
          <p:nvPr/>
        </p:nvSpPr>
        <p:spPr>
          <a:xfrm>
            <a:off x="3551274" y="2720594"/>
            <a:ext cx="797442" cy="310649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a:stCxn id="4" idx="2"/>
            <a:endCxn id="7" idx="1"/>
          </p:cNvCxnSpPr>
          <p:nvPr/>
        </p:nvCxnSpPr>
        <p:spPr>
          <a:xfrm rot="16200000" flipH="1">
            <a:off x="2570978" y="3293548"/>
            <a:ext cx="370630" cy="1589961"/>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475766" y="2066186"/>
            <a:ext cx="798709" cy="4365111"/>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24631" y="1379763"/>
            <a:ext cx="4105611" cy="646331"/>
          </a:xfrm>
          <a:prstGeom prst="rect">
            <a:avLst/>
          </a:prstGeom>
          <a:noFill/>
        </p:spPr>
        <p:txBody>
          <a:bodyPr wrap="none" rtlCol="0">
            <a:spAutoFit/>
          </a:bodyPr>
          <a:lstStyle/>
          <a:p>
            <a:r>
              <a:rPr lang="zh-TW" altLang="en-US" b="1" dirty="0">
                <a:solidFill>
                  <a:srgbClr val="00B0F0"/>
                </a:solidFill>
              </a:rPr>
              <a:t>分析</a:t>
            </a:r>
            <a:r>
              <a:rPr lang="en-US" altLang="zh-TW" b="1" dirty="0" smtClean="0">
                <a:solidFill>
                  <a:srgbClr val="00B0F0"/>
                </a:solidFill>
              </a:rPr>
              <a:t>:</a:t>
            </a:r>
            <a:r>
              <a:rPr lang="zh-TW" altLang="en-US" b="1" dirty="0" smtClean="0">
                <a:solidFill>
                  <a:srgbClr val="00B0F0"/>
                </a:solidFill>
              </a:rPr>
              <a:t> </a:t>
            </a:r>
            <a:r>
              <a:rPr lang="en-US" altLang="zh-TW" dirty="0" smtClean="0"/>
              <a:t>9</a:t>
            </a:r>
            <a:r>
              <a:rPr lang="zh-TW" altLang="en-US" dirty="0" smtClean="0"/>
              <a:t>個圓圈</a:t>
            </a:r>
            <a:endParaRPr lang="en-US" altLang="zh-TW" dirty="0" smtClean="0"/>
          </a:p>
          <a:p>
            <a:r>
              <a:rPr lang="zh-TW" altLang="en-US" dirty="0" smtClean="0"/>
              <a:t>有</a:t>
            </a:r>
            <a:r>
              <a:rPr lang="en-US" altLang="zh-TW" dirty="0" smtClean="0"/>
              <a:t>8</a:t>
            </a:r>
            <a:r>
              <a:rPr lang="zh-TW" altLang="en-US" dirty="0" smtClean="0"/>
              <a:t>個不同的崗位</a:t>
            </a:r>
            <a:r>
              <a:rPr lang="en-US" altLang="zh-TW" dirty="0" smtClean="0"/>
              <a:t>,</a:t>
            </a:r>
            <a:r>
              <a:rPr lang="zh-TW" altLang="en-US" dirty="0" smtClean="0"/>
              <a:t> 負責不同的分析工作</a:t>
            </a:r>
            <a:endParaRPr lang="en-US" dirty="0"/>
          </a:p>
        </p:txBody>
      </p:sp>
      <p:sp>
        <p:nvSpPr>
          <p:cNvPr id="14" name="Rounded Rectangle 13"/>
          <p:cNvSpPr/>
          <p:nvPr/>
        </p:nvSpPr>
        <p:spPr>
          <a:xfrm>
            <a:off x="7383794" y="3103774"/>
            <a:ext cx="797442" cy="2331932"/>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722238" y="4056554"/>
            <a:ext cx="3302507" cy="646331"/>
          </a:xfrm>
          <a:prstGeom prst="rect">
            <a:avLst/>
          </a:prstGeom>
          <a:noFill/>
        </p:spPr>
        <p:txBody>
          <a:bodyPr wrap="none" rtlCol="0">
            <a:spAutoFit/>
          </a:bodyPr>
          <a:lstStyle/>
          <a:p>
            <a:r>
              <a:rPr lang="zh-TW" altLang="en-US" b="1" dirty="0" smtClean="0">
                <a:solidFill>
                  <a:srgbClr val="00B0F0"/>
                </a:solidFill>
              </a:rPr>
              <a:t> 輸出</a:t>
            </a:r>
            <a:r>
              <a:rPr lang="en-US" altLang="zh-TW" b="1" dirty="0" smtClean="0">
                <a:solidFill>
                  <a:srgbClr val="00B0F0"/>
                </a:solidFill>
              </a:rPr>
              <a:t>:</a:t>
            </a:r>
            <a:r>
              <a:rPr lang="zh-TW" altLang="en-US" b="1" dirty="0" smtClean="0">
                <a:solidFill>
                  <a:srgbClr val="00B0F0"/>
                </a:solidFill>
              </a:rPr>
              <a:t> </a:t>
            </a:r>
            <a:r>
              <a:rPr lang="en-US" altLang="zh-TW" dirty="0" smtClean="0"/>
              <a:t>4</a:t>
            </a:r>
            <a:r>
              <a:rPr lang="zh-TW" altLang="en-US" dirty="0" smtClean="0"/>
              <a:t>個圓圈</a:t>
            </a:r>
            <a:endParaRPr lang="en-US" altLang="zh-TW" dirty="0" smtClean="0"/>
          </a:p>
          <a:p>
            <a:r>
              <a:rPr lang="zh-TW" altLang="en-US" dirty="0" smtClean="0"/>
              <a:t>最終有</a:t>
            </a:r>
            <a:r>
              <a:rPr lang="en-US" altLang="zh-TW" dirty="0" smtClean="0"/>
              <a:t>4</a:t>
            </a:r>
            <a:r>
              <a:rPr lang="zh-TW" altLang="en-US" dirty="0" smtClean="0"/>
              <a:t>個不同的決定產生出來</a:t>
            </a:r>
            <a:endParaRPr lang="en-US" dirty="0"/>
          </a:p>
        </p:txBody>
      </p:sp>
      <p:cxnSp>
        <p:nvCxnSpPr>
          <p:cNvPr id="16" name="Elbow Connector 15"/>
          <p:cNvCxnSpPr>
            <a:stCxn id="15" idx="2"/>
          </p:cNvCxnSpPr>
          <p:nvPr/>
        </p:nvCxnSpPr>
        <p:spPr>
          <a:xfrm rot="5400000">
            <a:off x="8981298" y="3902823"/>
            <a:ext cx="592132" cy="2192256"/>
          </a:xfrm>
          <a:prstGeom prst="bentConnector2">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3" idx="2"/>
          </p:cNvCxnSpPr>
          <p:nvPr/>
        </p:nvCxnSpPr>
        <p:spPr>
          <a:xfrm rot="5400000">
            <a:off x="7343389" y="957180"/>
            <a:ext cx="365135" cy="250296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26</a:t>
            </a:fld>
            <a:endParaRPr lang="zh-HK" altLang="en-US" dirty="0"/>
          </a:p>
        </p:txBody>
      </p:sp>
    </p:spTree>
    <p:extLst>
      <p:ext uri="{BB962C8B-B14F-4D97-AF65-F5344CB8AC3E}">
        <p14:creationId xmlns:p14="http://schemas.microsoft.com/office/powerpoint/2010/main" val="809287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 xmlns:a16="http://schemas.microsoft.com/office/drawing/2014/main" id="{8E98CFF1-D991-4AF9-B96A-140A6D42D3ED}"/>
              </a:ext>
            </a:extLst>
          </p:cNvPr>
          <p:cNvSpPr>
            <a:spLocks noGrp="1"/>
          </p:cNvSpPr>
          <p:nvPr>
            <p:ph type="title"/>
          </p:nvPr>
        </p:nvSpPr>
        <p:spPr>
          <a:xfrm>
            <a:off x="839788" y="552450"/>
            <a:ext cx="3932237" cy="800100"/>
          </a:xfrm>
        </p:spPr>
        <p:txBody>
          <a:bodyPr>
            <a:normAutofit/>
          </a:bodyPr>
          <a:lstStyle/>
          <a:p>
            <a:r>
              <a:rPr lang="zh-CN" altLang="en-US" sz="4400" dirty="0" smtClean="0">
                <a:ea typeface="新細明體" panose="02020500000000000000" pitchFamily="18" charset="-120"/>
              </a:rPr>
              <a:t>語音識別</a:t>
            </a:r>
            <a:r>
              <a:rPr lang="zh-TW" altLang="en-US" sz="4400" dirty="0" smtClean="0"/>
              <a:t>技術 </a:t>
            </a:r>
            <a:endParaRPr lang="zh-HK" altLang="en-US" sz="4400" dirty="0">
              <a:ea typeface="新細明體" panose="02020500000000000000" pitchFamily="18" charset="-120"/>
            </a:endParaRPr>
          </a:p>
        </p:txBody>
      </p:sp>
      <p:sp>
        <p:nvSpPr>
          <p:cNvPr id="6" name="文字版面配置區 5">
            <a:extLst>
              <a:ext uri="{FF2B5EF4-FFF2-40B4-BE49-F238E27FC236}">
                <a16:creationId xmlns="" xmlns:a16="http://schemas.microsoft.com/office/drawing/2014/main" id="{8D5206BA-D4A2-4F22-BB19-1890E0EEF441}"/>
              </a:ext>
            </a:extLst>
          </p:cNvPr>
          <p:cNvSpPr>
            <a:spLocks noGrp="1"/>
          </p:cNvSpPr>
          <p:nvPr>
            <p:ph type="body" sz="half" idx="2"/>
          </p:nvPr>
        </p:nvSpPr>
        <p:spPr>
          <a:xfrm>
            <a:off x="839788" y="2794869"/>
            <a:ext cx="4411369" cy="3811588"/>
          </a:xfrm>
        </p:spPr>
        <p:txBody>
          <a:bodyPr>
            <a:normAutofit/>
          </a:bodyPr>
          <a:lstStyle/>
          <a:p>
            <a:pPr marL="342900" indent="-342900">
              <a:lnSpc>
                <a:spcPct val="100000"/>
              </a:lnSpc>
              <a:buFont typeface="Wingdings" panose="05000000000000000000" pitchFamily="2" charset="2"/>
              <a:buChar char="v"/>
            </a:pPr>
            <a:r>
              <a:rPr lang="zh-CN" altLang="en-US" sz="2800" dirty="0">
                <a:ea typeface="新細明體" panose="02020500000000000000" pitchFamily="18" charset="-120"/>
              </a:rPr>
              <a:t>句子爲「太陽光芒萬丈，却不及蠟燭只爲一個人發亮</a:t>
            </a:r>
            <a:r>
              <a:rPr lang="zh-CN" altLang="en-US" sz="2800" dirty="0" smtClean="0">
                <a:ea typeface="新細明體" panose="02020500000000000000" pitchFamily="18" charset="-120"/>
              </a:rPr>
              <a:t>」 。</a:t>
            </a:r>
            <a:endParaRPr lang="en-US" altLang="zh-CN" sz="2800" dirty="0">
              <a:ea typeface="新細明體" panose="02020500000000000000" pitchFamily="18" charset="-120"/>
            </a:endParaRPr>
          </a:p>
          <a:p>
            <a:pPr marL="342900" indent="-342900">
              <a:lnSpc>
                <a:spcPct val="100000"/>
              </a:lnSpc>
              <a:buFont typeface="Wingdings" panose="05000000000000000000" pitchFamily="2" charset="2"/>
              <a:buChar char="v"/>
            </a:pPr>
            <a:r>
              <a:rPr lang="en-US" altLang="zh-CN" sz="2800" dirty="0">
                <a:ea typeface="新細明體" panose="02020500000000000000" pitchFamily="18" charset="-120"/>
              </a:rPr>
              <a:t>DNN </a:t>
            </a:r>
            <a:r>
              <a:rPr lang="zh-CN" altLang="en-US" sz="2800" dirty="0">
                <a:ea typeface="新細明體" panose="02020500000000000000" pitchFamily="18" charset="-120"/>
              </a:rPr>
              <a:t>特徵比</a:t>
            </a:r>
            <a:r>
              <a:rPr lang="en-US" altLang="zh-CN" sz="2800" dirty="0">
                <a:ea typeface="新細明體" panose="02020500000000000000" pitchFamily="18" charset="-120"/>
              </a:rPr>
              <a:t>MFCC </a:t>
            </a:r>
            <a:r>
              <a:rPr lang="zh-CN" altLang="en-US" sz="2800" dirty="0">
                <a:ea typeface="新細明體" panose="02020500000000000000" pitchFamily="18" charset="-120"/>
              </a:rPr>
              <a:t>特徵顯示出更强的規律性，對音素的區分性更</a:t>
            </a:r>
            <a:r>
              <a:rPr lang="zh-CN" altLang="en-US" sz="2800" dirty="0" smtClean="0">
                <a:ea typeface="新細明體" panose="02020500000000000000" pitchFamily="18" charset="-120"/>
              </a:rPr>
              <a:t>好。</a:t>
            </a:r>
            <a:endParaRPr lang="en-US" altLang="zh-CN" sz="2800" dirty="0">
              <a:ea typeface="新細明體" panose="02020500000000000000" pitchFamily="18" charset="-120"/>
            </a:endParaRPr>
          </a:p>
          <a:p>
            <a:pPr marL="342900" indent="-342900">
              <a:lnSpc>
                <a:spcPct val="100000"/>
              </a:lnSpc>
              <a:buFont typeface="Arial" panose="020B0604020202020204" pitchFamily="34" charset="0"/>
              <a:buChar char="•"/>
            </a:pPr>
            <a:endParaRPr lang="en-US" altLang="zh-HK" sz="2800" dirty="0">
              <a:ea typeface="新細明體" panose="02020500000000000000" pitchFamily="18" charset="-120"/>
            </a:endParaRPr>
          </a:p>
          <a:p>
            <a:pPr marL="342900" indent="-342900">
              <a:lnSpc>
                <a:spcPct val="100000"/>
              </a:lnSpc>
              <a:buFont typeface="Arial" panose="020B0604020202020204" pitchFamily="34" charset="0"/>
              <a:buChar char="•"/>
            </a:pPr>
            <a:endParaRPr lang="zh-HK" altLang="en-US" sz="2800" dirty="0">
              <a:ea typeface="新細明體" panose="02020500000000000000" pitchFamily="18" charset="-120"/>
            </a:endParaRPr>
          </a:p>
        </p:txBody>
      </p:sp>
      <p:pic>
        <p:nvPicPr>
          <p:cNvPr id="8" name="圖片 7">
            <a:extLst>
              <a:ext uri="{FF2B5EF4-FFF2-40B4-BE49-F238E27FC236}">
                <a16:creationId xmlns="" xmlns:a16="http://schemas.microsoft.com/office/drawing/2014/main" id="{A2DA6CA1-583B-482E-90E5-459F1DB9BD3B}"/>
              </a:ext>
            </a:extLst>
          </p:cNvPr>
          <p:cNvPicPr>
            <a:picLocks noChangeAspect="1"/>
          </p:cNvPicPr>
          <p:nvPr/>
        </p:nvPicPr>
        <p:blipFill>
          <a:blip r:embed="rId2" cstate="print"/>
          <a:stretch>
            <a:fillRect/>
          </a:stretch>
        </p:blipFill>
        <p:spPr>
          <a:xfrm>
            <a:off x="5938335" y="765544"/>
            <a:ext cx="5269626" cy="5840913"/>
          </a:xfrm>
          <a:prstGeom prst="rect">
            <a:avLst/>
          </a:prstGeom>
        </p:spPr>
      </p:pic>
      <p:sp>
        <p:nvSpPr>
          <p:cNvPr id="10" name="文字方塊 9">
            <a:extLst>
              <a:ext uri="{FF2B5EF4-FFF2-40B4-BE49-F238E27FC236}">
                <a16:creationId xmlns="" xmlns:a16="http://schemas.microsoft.com/office/drawing/2014/main" id="{2A74967C-9D2D-42A4-B94E-ECFA51B9871C}"/>
              </a:ext>
            </a:extLst>
          </p:cNvPr>
          <p:cNvSpPr txBox="1"/>
          <p:nvPr/>
        </p:nvSpPr>
        <p:spPr>
          <a:xfrm>
            <a:off x="5352798" y="4948807"/>
            <a:ext cx="1171074" cy="369332"/>
          </a:xfrm>
          <a:prstGeom prst="rect">
            <a:avLst/>
          </a:prstGeom>
          <a:noFill/>
        </p:spPr>
        <p:txBody>
          <a:bodyPr wrap="square">
            <a:spAutoFit/>
          </a:bodyPr>
          <a:lstStyle/>
          <a:p>
            <a:r>
              <a:rPr lang="en-US" altLang="zh-CN" dirty="0">
                <a:latin typeface="新細明體" panose="02020500000000000000" pitchFamily="18" charset="-120"/>
              </a:rPr>
              <a:t>DNN</a:t>
            </a:r>
            <a:endParaRPr lang="zh-HK" altLang="en-US" dirty="0">
              <a:latin typeface="新細明體" panose="02020500000000000000" pitchFamily="18" charset="-120"/>
            </a:endParaRPr>
          </a:p>
        </p:txBody>
      </p:sp>
      <p:sp>
        <p:nvSpPr>
          <p:cNvPr id="12" name="文字方塊 11">
            <a:extLst>
              <a:ext uri="{FF2B5EF4-FFF2-40B4-BE49-F238E27FC236}">
                <a16:creationId xmlns="" xmlns:a16="http://schemas.microsoft.com/office/drawing/2014/main" id="{0F92BDEA-E666-41CF-A84A-207432E4AAC5}"/>
              </a:ext>
            </a:extLst>
          </p:cNvPr>
          <p:cNvSpPr txBox="1"/>
          <p:nvPr/>
        </p:nvSpPr>
        <p:spPr>
          <a:xfrm>
            <a:off x="5251157" y="1756611"/>
            <a:ext cx="946484" cy="369332"/>
          </a:xfrm>
          <a:prstGeom prst="rect">
            <a:avLst/>
          </a:prstGeom>
          <a:noFill/>
        </p:spPr>
        <p:txBody>
          <a:bodyPr wrap="square">
            <a:spAutoFit/>
          </a:bodyPr>
          <a:lstStyle/>
          <a:p>
            <a:r>
              <a:rPr lang="en-US" altLang="zh-CN" dirty="0">
                <a:latin typeface="新細明體" panose="02020500000000000000" pitchFamily="18" charset="-120"/>
              </a:rPr>
              <a:t>MFCC</a:t>
            </a:r>
            <a:endParaRPr lang="zh-HK" altLang="en-US" dirty="0">
              <a:latin typeface="新細明體" panose="02020500000000000000" pitchFamily="18" charset="-120"/>
            </a:endParaRPr>
          </a:p>
        </p:txBody>
      </p:sp>
      <p:sp>
        <p:nvSpPr>
          <p:cNvPr id="2" name="Rectangle 1"/>
          <p:cNvSpPr/>
          <p:nvPr/>
        </p:nvSpPr>
        <p:spPr>
          <a:xfrm>
            <a:off x="839788" y="1864333"/>
            <a:ext cx="2330638" cy="523220"/>
          </a:xfrm>
          <a:prstGeom prst="rect">
            <a:avLst/>
          </a:prstGeom>
        </p:spPr>
        <p:txBody>
          <a:bodyPr wrap="none">
            <a:spAutoFit/>
          </a:bodyPr>
          <a:lstStyle/>
          <a:p>
            <a:r>
              <a:rPr lang="en-US" altLang="zh-CN" sz="2800" dirty="0">
                <a:ea typeface="新細明體" panose="02020500000000000000" pitchFamily="18" charset="-120"/>
              </a:rPr>
              <a:t>DNN </a:t>
            </a:r>
            <a:r>
              <a:rPr lang="en-US" altLang="zh-CN" sz="2800" i="1" dirty="0">
                <a:ea typeface="新細明體" panose="02020500000000000000" pitchFamily="18" charset="-120"/>
              </a:rPr>
              <a:t>VS </a:t>
            </a:r>
            <a:r>
              <a:rPr lang="en-US" altLang="zh-CN" sz="2800" dirty="0">
                <a:ea typeface="新細明體" panose="02020500000000000000" pitchFamily="18" charset="-120"/>
              </a:rPr>
              <a:t> MFCC</a:t>
            </a:r>
            <a:endParaRPr lang="en-US" sz="2800" dirty="0"/>
          </a:p>
        </p:txBody>
      </p:sp>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27</a:t>
            </a:fld>
            <a:endParaRPr lang="zh-HK" altLang="en-US" dirty="0"/>
          </a:p>
        </p:txBody>
      </p:sp>
    </p:spTree>
    <p:extLst>
      <p:ext uri="{BB962C8B-B14F-4D97-AF65-F5344CB8AC3E}">
        <p14:creationId xmlns:p14="http://schemas.microsoft.com/office/powerpoint/2010/main" val="420362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https://pic1.zhimg.com/80/v2-ac61a497f3feab22dddcfc92ecfd09ec_1440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2456" y="2109471"/>
            <a:ext cx="5784111" cy="4107261"/>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4">
            <a:extLst>
              <a:ext uri="{FF2B5EF4-FFF2-40B4-BE49-F238E27FC236}">
                <a16:creationId xmlns="" xmlns:a16="http://schemas.microsoft.com/office/drawing/2014/main" id="{A9484F00-41A3-45D1-8441-448C9FA63BC8}"/>
              </a:ext>
            </a:extLst>
          </p:cNvPr>
          <p:cNvSpPr>
            <a:spLocks noGrp="1"/>
          </p:cNvSpPr>
          <p:nvPr>
            <p:ph type="title"/>
          </p:nvPr>
        </p:nvSpPr>
        <p:spPr>
          <a:xfrm>
            <a:off x="775084" y="596562"/>
            <a:ext cx="8494044" cy="1330840"/>
          </a:xfrm>
        </p:spPr>
        <p:txBody>
          <a:bodyPr>
            <a:normAutofit/>
          </a:bodyPr>
          <a:lstStyle/>
          <a:p>
            <a:r>
              <a:rPr lang="zh-CN" altLang="en-US" dirty="0">
                <a:ea typeface="新細明體" panose="02020500000000000000" pitchFamily="18" charset="-120"/>
              </a:rPr>
              <a:t>語音識別</a:t>
            </a:r>
            <a:r>
              <a:rPr lang="zh-TW" altLang="en-US" dirty="0" smtClean="0"/>
              <a:t>技術的</a:t>
            </a:r>
            <a:r>
              <a:rPr lang="en-US" altLang="zh-HK" dirty="0" smtClean="0">
                <a:ea typeface="新細明體" panose="02020500000000000000" pitchFamily="18" charset="-120"/>
              </a:rPr>
              <a:t>DNN </a:t>
            </a:r>
            <a:r>
              <a:rPr lang="zh-HK" altLang="en-US" dirty="0">
                <a:ea typeface="新細明體" panose="02020500000000000000" pitchFamily="18" charset="-120"/>
              </a:rPr>
              <a:t>靜態建模</a:t>
            </a:r>
          </a:p>
        </p:txBody>
      </p:sp>
      <p:sp>
        <p:nvSpPr>
          <p:cNvPr id="6" name="內容版面配置區 5">
            <a:extLst>
              <a:ext uri="{FF2B5EF4-FFF2-40B4-BE49-F238E27FC236}">
                <a16:creationId xmlns="" xmlns:a16="http://schemas.microsoft.com/office/drawing/2014/main" id="{F78471A5-DA3D-4BC1-AC6C-6AC81D345A3D}"/>
              </a:ext>
            </a:extLst>
          </p:cNvPr>
          <p:cNvSpPr>
            <a:spLocks noGrp="1"/>
          </p:cNvSpPr>
          <p:nvPr>
            <p:ph idx="1"/>
          </p:nvPr>
        </p:nvSpPr>
        <p:spPr>
          <a:xfrm>
            <a:off x="775084" y="1797816"/>
            <a:ext cx="5094088" cy="4730573"/>
          </a:xfrm>
        </p:spPr>
        <p:txBody>
          <a:bodyPr>
            <a:normAutofit/>
          </a:bodyPr>
          <a:lstStyle/>
          <a:p>
            <a:pPr>
              <a:lnSpc>
                <a:spcPct val="100000"/>
              </a:lnSpc>
              <a:buFont typeface="Wingdings" panose="05000000000000000000" pitchFamily="2" charset="2"/>
              <a:buChar char="v"/>
            </a:pPr>
            <a:r>
              <a:rPr lang="en-US" altLang="zh-CN" sz="2400" dirty="0">
                <a:ea typeface="新細明體" panose="02020500000000000000" pitchFamily="18" charset="-120"/>
              </a:rPr>
              <a:t>GMM </a:t>
            </a:r>
            <a:r>
              <a:rPr lang="zh-CN" altLang="en-US" sz="2400" dirty="0">
                <a:ea typeface="新細明體" panose="02020500000000000000" pitchFamily="18" charset="-120"/>
              </a:rPr>
              <a:t>的顯著缺點：</a:t>
            </a:r>
            <a:endParaRPr lang="en-US" altLang="zh-CN" sz="2400" dirty="0">
              <a:ea typeface="新細明體" panose="02020500000000000000" pitchFamily="18" charset="-120"/>
            </a:endParaRPr>
          </a:p>
          <a:p>
            <a:pPr lvl="1">
              <a:lnSpc>
                <a:spcPct val="100000"/>
              </a:lnSpc>
              <a:buFont typeface="Wingdings" panose="05000000000000000000" pitchFamily="2" charset="2"/>
              <a:buChar char="v"/>
            </a:pPr>
            <a:r>
              <a:rPr lang="zh-CN" altLang="en-US" dirty="0">
                <a:ea typeface="新細明體" panose="02020500000000000000" pitchFamily="18" charset="-120"/>
              </a:rPr>
              <a:t>對複雜發音需要大量高斯分佈才能實現較好的描述，效率不</a:t>
            </a:r>
            <a:r>
              <a:rPr lang="zh-CN" altLang="en-US" dirty="0" smtClean="0">
                <a:ea typeface="新細明體" panose="02020500000000000000" pitchFamily="18" charset="-120"/>
              </a:rPr>
              <a:t>高。</a:t>
            </a:r>
            <a:endParaRPr lang="en-US" altLang="zh-CN" dirty="0">
              <a:ea typeface="新細明體" panose="02020500000000000000" pitchFamily="18" charset="-120"/>
            </a:endParaRPr>
          </a:p>
          <a:p>
            <a:pPr lvl="1">
              <a:lnSpc>
                <a:spcPct val="100000"/>
              </a:lnSpc>
              <a:buFont typeface="Wingdings" panose="05000000000000000000" pitchFamily="2" charset="2"/>
              <a:buChar char="v"/>
            </a:pPr>
            <a:r>
              <a:rPr lang="zh-CN" altLang="en-US" dirty="0">
                <a:ea typeface="新細明體" panose="02020500000000000000" pitchFamily="18" charset="-120"/>
              </a:rPr>
              <a:t>僅關注對發音本身的描述，不關心不同發音之間的區分</a:t>
            </a:r>
            <a:r>
              <a:rPr lang="zh-CN" altLang="en-US" dirty="0" smtClean="0">
                <a:ea typeface="新細明體" panose="02020500000000000000" pitchFamily="18" charset="-120"/>
              </a:rPr>
              <a:t>性。</a:t>
            </a:r>
            <a:endParaRPr lang="en-US" altLang="zh-CN" dirty="0">
              <a:ea typeface="新細明體" panose="02020500000000000000" pitchFamily="18" charset="-120"/>
            </a:endParaRPr>
          </a:p>
          <a:p>
            <a:pPr>
              <a:lnSpc>
                <a:spcPct val="100000"/>
              </a:lnSpc>
              <a:buFont typeface="Wingdings" panose="05000000000000000000" pitchFamily="2" charset="2"/>
              <a:buChar char="v"/>
            </a:pPr>
            <a:r>
              <a:rPr lang="en-US" altLang="zh-CN" sz="2400" dirty="0">
                <a:ea typeface="新細明體" panose="02020500000000000000" pitchFamily="18" charset="-120"/>
              </a:rPr>
              <a:t>DNN</a:t>
            </a:r>
            <a:r>
              <a:rPr lang="zh-CN" altLang="en-US" sz="2400" dirty="0">
                <a:ea typeface="新細明體" panose="02020500000000000000" pitchFamily="18" charset="-120"/>
              </a:rPr>
              <a:t>能彌補上述缺陷，取代</a:t>
            </a:r>
            <a:r>
              <a:rPr lang="en-US" altLang="zh-CN" sz="2400" dirty="0">
                <a:ea typeface="新細明體" panose="02020500000000000000" pitchFamily="18" charset="-120"/>
              </a:rPr>
              <a:t>GMM </a:t>
            </a:r>
            <a:r>
              <a:rPr lang="zh-CN" altLang="en-US" sz="2400" dirty="0" smtClean="0">
                <a:ea typeface="新細明體" panose="02020500000000000000" pitchFamily="18" charset="-120"/>
              </a:rPr>
              <a:t>。</a:t>
            </a:r>
            <a:endParaRPr lang="en-US" altLang="zh-CN" sz="2400" dirty="0">
              <a:ea typeface="新細明體" panose="02020500000000000000" pitchFamily="18" charset="-120"/>
              <a:sym typeface="Wingdings" panose="05000000000000000000" pitchFamily="2" charset="2"/>
            </a:endParaRPr>
          </a:p>
          <a:p>
            <a:pPr>
              <a:lnSpc>
                <a:spcPct val="100000"/>
              </a:lnSpc>
              <a:buFont typeface="Wingdings" panose="05000000000000000000" pitchFamily="2" charset="2"/>
              <a:buChar char="v"/>
            </a:pPr>
            <a:r>
              <a:rPr lang="en-US" altLang="zh-HK" sz="2400" dirty="0">
                <a:ea typeface="新細明體" panose="02020500000000000000" pitchFamily="18" charset="-120"/>
              </a:rPr>
              <a:t>DNN-HMM </a:t>
            </a:r>
            <a:r>
              <a:rPr lang="zh-HK" altLang="en-US" sz="2400" dirty="0" smtClean="0">
                <a:ea typeface="新細明體" panose="02020500000000000000" pitchFamily="18" charset="-120"/>
              </a:rPr>
              <a:t>模型</a:t>
            </a:r>
            <a:r>
              <a:rPr lang="zh-CN" altLang="en-US" sz="2400" dirty="0" smtClean="0">
                <a:ea typeface="新細明體" panose="02020500000000000000" pitchFamily="18" charset="-120"/>
              </a:rPr>
              <a:t>。</a:t>
            </a:r>
            <a:endParaRPr lang="en-US" altLang="zh-HK" sz="2400" dirty="0">
              <a:ea typeface="新細明體" panose="02020500000000000000" pitchFamily="18" charset="-120"/>
            </a:endParaRPr>
          </a:p>
          <a:p>
            <a:pPr>
              <a:lnSpc>
                <a:spcPct val="100000"/>
              </a:lnSpc>
              <a:buFont typeface="Wingdings" panose="05000000000000000000" pitchFamily="2" charset="2"/>
              <a:buChar char="v"/>
            </a:pPr>
            <a:r>
              <a:rPr lang="en-US" altLang="zh-CN" sz="2400" dirty="0">
                <a:ea typeface="新細明體" panose="02020500000000000000" pitchFamily="18" charset="-120"/>
              </a:rPr>
              <a:t>DNN-HMM </a:t>
            </a:r>
            <a:r>
              <a:rPr lang="zh-CN" altLang="en-US" sz="2400" dirty="0">
                <a:ea typeface="新細明體" panose="02020500000000000000" pitchFamily="18" charset="-120"/>
              </a:rPr>
              <a:t>模型將 </a:t>
            </a:r>
            <a:r>
              <a:rPr lang="en-US" altLang="zh-CN" sz="2400" dirty="0">
                <a:ea typeface="新細明體" panose="02020500000000000000" pitchFamily="18" charset="-120"/>
              </a:rPr>
              <a:t>DNN </a:t>
            </a:r>
            <a:r>
              <a:rPr lang="zh-CN" altLang="en-US" sz="2400" dirty="0">
                <a:ea typeface="新細明體" panose="02020500000000000000" pitchFamily="18" charset="-120"/>
              </a:rPr>
              <a:t>特徵提取和 </a:t>
            </a:r>
            <a:r>
              <a:rPr lang="en-US" altLang="zh-CN" sz="2400" dirty="0">
                <a:ea typeface="新細明體" panose="02020500000000000000" pitchFamily="18" charset="-120"/>
              </a:rPr>
              <a:t>DNN </a:t>
            </a:r>
            <a:r>
              <a:rPr lang="zh-CN" altLang="en-US" sz="2400" dirty="0">
                <a:ea typeface="新細明體" panose="02020500000000000000" pitchFamily="18" charset="-120"/>
              </a:rPr>
              <a:t>的靜態建模合併成了一個網絡  </a:t>
            </a:r>
            <a:r>
              <a:rPr lang="en-US" altLang="zh-CN" sz="2400" dirty="0">
                <a:ea typeface="新細明體" panose="02020500000000000000" pitchFamily="18" charset="-120"/>
                <a:sym typeface="Wingdings" panose="05000000000000000000" pitchFamily="2" charset="2"/>
              </a:rPr>
              <a:t></a:t>
            </a:r>
            <a:r>
              <a:rPr lang="zh-CN" altLang="en-US" sz="2400" dirty="0">
                <a:ea typeface="新細明體" panose="02020500000000000000" pitchFamily="18" charset="-120"/>
              </a:rPr>
              <a:t>沒有單獨的特徵提取過程。</a:t>
            </a:r>
            <a:endParaRPr lang="zh-HK" altLang="en-US" sz="2400" dirty="0">
              <a:ea typeface="新細明體" panose="02020500000000000000" pitchFamily="18" charset="-120"/>
            </a:endParaRPr>
          </a:p>
        </p:txBody>
      </p:sp>
      <p:sp>
        <p:nvSpPr>
          <p:cNvPr id="10" name="TextBox 9"/>
          <p:cNvSpPr txBox="1"/>
          <p:nvPr/>
        </p:nvSpPr>
        <p:spPr>
          <a:xfrm>
            <a:off x="10488660" y="5570400"/>
            <a:ext cx="1387907" cy="646331"/>
          </a:xfrm>
          <a:prstGeom prst="rect">
            <a:avLst/>
          </a:prstGeom>
          <a:solidFill>
            <a:schemeClr val="bg1"/>
          </a:solidFill>
        </p:spPr>
        <p:txBody>
          <a:bodyPr wrap="square" rtlCol="0">
            <a:spAutoFit/>
          </a:bodyPr>
          <a:lstStyle/>
          <a:p>
            <a:r>
              <a:rPr lang="en-US" altLang="zh-TW" dirty="0" smtClean="0"/>
              <a:t>Input Layer (Audio)</a:t>
            </a:r>
            <a:endParaRPr lang="en-US" dirty="0"/>
          </a:p>
        </p:txBody>
      </p:sp>
      <p:sp>
        <p:nvSpPr>
          <p:cNvPr id="11" name="TextBox 10"/>
          <p:cNvSpPr txBox="1"/>
          <p:nvPr/>
        </p:nvSpPr>
        <p:spPr>
          <a:xfrm>
            <a:off x="10459897" y="3999700"/>
            <a:ext cx="1416670" cy="646331"/>
          </a:xfrm>
          <a:prstGeom prst="rect">
            <a:avLst/>
          </a:prstGeom>
          <a:noFill/>
        </p:spPr>
        <p:txBody>
          <a:bodyPr wrap="none" rtlCol="0">
            <a:spAutoFit/>
          </a:bodyPr>
          <a:lstStyle/>
          <a:p>
            <a:r>
              <a:rPr lang="en-US" altLang="zh-TW" dirty="0" smtClean="0"/>
              <a:t>Hidden Layer</a:t>
            </a:r>
          </a:p>
          <a:p>
            <a:r>
              <a:rPr lang="en-US" altLang="zh-TW" dirty="0" smtClean="0"/>
              <a:t>(DNN)</a:t>
            </a:r>
            <a:r>
              <a:rPr lang="zh-TW" altLang="en-US" dirty="0" smtClean="0"/>
              <a:t> </a:t>
            </a:r>
            <a:endParaRPr lang="en-US" dirty="0"/>
          </a:p>
        </p:txBody>
      </p:sp>
      <p:sp>
        <p:nvSpPr>
          <p:cNvPr id="12" name="TextBox 11"/>
          <p:cNvSpPr txBox="1"/>
          <p:nvPr/>
        </p:nvSpPr>
        <p:spPr>
          <a:xfrm>
            <a:off x="10371375" y="1378197"/>
            <a:ext cx="1622475" cy="646331"/>
          </a:xfrm>
          <a:prstGeom prst="rect">
            <a:avLst/>
          </a:prstGeom>
          <a:noFill/>
        </p:spPr>
        <p:txBody>
          <a:bodyPr wrap="square" rtlCol="0">
            <a:spAutoFit/>
          </a:bodyPr>
          <a:lstStyle/>
          <a:p>
            <a:r>
              <a:rPr lang="en-US" altLang="zh-TW" dirty="0" smtClean="0"/>
              <a:t>Output Layer</a:t>
            </a:r>
          </a:p>
          <a:p>
            <a:r>
              <a:rPr lang="en-US" altLang="zh-TW" dirty="0" smtClean="0"/>
              <a:t>(HMM)</a:t>
            </a:r>
            <a:endParaRPr lang="en-US" dirty="0"/>
          </a:p>
        </p:txBody>
      </p:sp>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28</a:t>
            </a:fld>
            <a:endParaRPr lang="zh-HK" altLang="en-US" dirty="0"/>
          </a:p>
        </p:txBody>
      </p:sp>
    </p:spTree>
    <p:extLst>
      <p:ext uri="{BB962C8B-B14F-4D97-AF65-F5344CB8AC3E}">
        <p14:creationId xmlns:p14="http://schemas.microsoft.com/office/powerpoint/2010/main" val="192901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DC0F85C-8D63-4A93-8656-10027C5EC0BA}"/>
              </a:ext>
            </a:extLst>
          </p:cNvPr>
          <p:cNvSpPr>
            <a:spLocks noGrp="1"/>
          </p:cNvSpPr>
          <p:nvPr>
            <p:ph type="title"/>
          </p:nvPr>
        </p:nvSpPr>
        <p:spPr>
          <a:xfrm>
            <a:off x="838200" y="643467"/>
            <a:ext cx="8517555" cy="1800526"/>
          </a:xfrm>
        </p:spPr>
        <p:txBody>
          <a:bodyPr>
            <a:normAutofit/>
          </a:bodyPr>
          <a:lstStyle/>
          <a:p>
            <a:r>
              <a:rPr lang="zh-CN" altLang="en-US" dirty="0" smtClean="0">
                <a:ea typeface="新細明體" panose="02020500000000000000" pitchFamily="18" charset="-120"/>
              </a:rPr>
              <a:t>語音識別</a:t>
            </a:r>
            <a:r>
              <a:rPr lang="zh-TW" altLang="en-US" dirty="0" smtClean="0"/>
              <a:t>技術的</a:t>
            </a:r>
            <a:r>
              <a:rPr lang="en-US" altLang="zh-HK" dirty="0" smtClean="0">
                <a:ea typeface="新細明體" panose="02020500000000000000" pitchFamily="18" charset="-120"/>
              </a:rPr>
              <a:t>RNN </a:t>
            </a:r>
            <a:r>
              <a:rPr lang="zh-HK" altLang="en-US" dirty="0">
                <a:ea typeface="新細明體" panose="02020500000000000000" pitchFamily="18" charset="-120"/>
              </a:rPr>
              <a:t>動態建模</a:t>
            </a:r>
          </a:p>
        </p:txBody>
      </p:sp>
      <p:sp>
        <p:nvSpPr>
          <p:cNvPr id="3" name="內容版面配置區 2">
            <a:extLst>
              <a:ext uri="{FF2B5EF4-FFF2-40B4-BE49-F238E27FC236}">
                <a16:creationId xmlns="" xmlns:a16="http://schemas.microsoft.com/office/drawing/2014/main" id="{CD7C2E94-463C-425D-A54F-B00B5E3B7386}"/>
              </a:ext>
            </a:extLst>
          </p:cNvPr>
          <p:cNvSpPr>
            <a:spLocks noGrp="1"/>
          </p:cNvSpPr>
          <p:nvPr>
            <p:ph idx="1"/>
          </p:nvPr>
        </p:nvSpPr>
        <p:spPr>
          <a:xfrm>
            <a:off x="838201" y="2443993"/>
            <a:ext cx="4956543" cy="4178188"/>
          </a:xfrm>
        </p:spPr>
        <p:txBody>
          <a:bodyPr>
            <a:normAutofit/>
          </a:bodyPr>
          <a:lstStyle/>
          <a:p>
            <a:pPr>
              <a:lnSpc>
                <a:spcPct val="100000"/>
              </a:lnSpc>
              <a:spcBef>
                <a:spcPts val="1800"/>
              </a:spcBef>
            </a:pPr>
            <a:r>
              <a:rPr lang="en-US" altLang="zh-CN" dirty="0">
                <a:ea typeface="新細明體" panose="02020500000000000000" pitchFamily="18" charset="-120"/>
              </a:rPr>
              <a:t>HMM </a:t>
            </a:r>
            <a:r>
              <a:rPr lang="zh-CN" altLang="en-US" dirty="0">
                <a:ea typeface="新細明體" panose="02020500000000000000" pitchFamily="18" charset="-120"/>
              </a:rPr>
              <a:t>模型：把語音的</a:t>
            </a:r>
            <a:r>
              <a:rPr lang="zh-CN" altLang="en-US" dirty="0" smtClean="0">
                <a:ea typeface="新細明體" panose="02020500000000000000" pitchFamily="18" charset="-120"/>
              </a:rPr>
              <a:t>發展過程</a:t>
            </a:r>
            <a:r>
              <a:rPr lang="zh-CN" altLang="en-US" dirty="0">
                <a:ea typeface="新細明體" panose="02020500000000000000" pitchFamily="18" charset="-120"/>
              </a:rPr>
              <a:t>簡化爲一些離散狀態的序列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rPr>
              <a:t>不符合發音是連續變動的過程</a:t>
            </a:r>
            <a:r>
              <a:rPr lang="en-US" altLang="zh-CN" dirty="0">
                <a:ea typeface="新細明體" panose="02020500000000000000" pitchFamily="18" charset="-120"/>
              </a:rPr>
              <a:t> </a:t>
            </a:r>
            <a:r>
              <a:rPr lang="en-US" altLang="zh-CN" dirty="0">
                <a:ea typeface="新細明體" panose="02020500000000000000" pitchFamily="18" charset="-120"/>
                <a:sym typeface="Wingdings" panose="05000000000000000000" pitchFamily="2" charset="2"/>
              </a:rPr>
              <a:t> </a:t>
            </a:r>
            <a:r>
              <a:rPr lang="zh-CN" altLang="en-US" dirty="0">
                <a:ea typeface="新細明體" panose="02020500000000000000" pitchFamily="18" charset="-120"/>
                <a:sym typeface="Wingdings" panose="05000000000000000000" pitchFamily="2" charset="2"/>
              </a:rPr>
              <a:t>以</a:t>
            </a:r>
            <a:r>
              <a:rPr lang="zh-CN" altLang="en-US" dirty="0">
                <a:ea typeface="新細明體" panose="02020500000000000000" pitchFamily="18" charset="-120"/>
              </a:rPr>
              <a:t>遞歸神經網絡（</a:t>
            </a:r>
            <a:r>
              <a:rPr lang="en-US" altLang="zh-CN" dirty="0">
                <a:ea typeface="新細明體" panose="02020500000000000000" pitchFamily="18" charset="-120"/>
              </a:rPr>
              <a:t>RNN</a:t>
            </a:r>
            <a:r>
              <a:rPr lang="zh-CN" altLang="en-US" dirty="0">
                <a:ea typeface="新細明體" panose="02020500000000000000" pitchFamily="18" charset="-120"/>
              </a:rPr>
              <a:t>）</a:t>
            </a:r>
            <a:r>
              <a:rPr lang="zh-CN" altLang="en-US" dirty="0" smtClean="0">
                <a:ea typeface="新細明體" panose="02020500000000000000" pitchFamily="18" charset="-120"/>
              </a:rPr>
              <a:t>代替。</a:t>
            </a:r>
            <a:endParaRPr lang="en-US" altLang="zh-CN" dirty="0">
              <a:ea typeface="新細明體" panose="02020500000000000000" pitchFamily="18" charset="-120"/>
            </a:endParaRPr>
          </a:p>
          <a:p>
            <a:pPr>
              <a:lnSpc>
                <a:spcPct val="100000"/>
              </a:lnSpc>
              <a:spcBef>
                <a:spcPts val="1800"/>
              </a:spcBef>
            </a:pPr>
            <a:r>
              <a:rPr lang="en-US" altLang="zh-CN" dirty="0">
                <a:ea typeface="新細明體" panose="02020500000000000000" pitchFamily="18" charset="-120"/>
              </a:rPr>
              <a:t>RNN</a:t>
            </a:r>
            <a:r>
              <a:rPr lang="zh-CN" altLang="en-US" dirty="0">
                <a:ea typeface="新細明體" panose="02020500000000000000" pitchFamily="18" charset="-120"/>
              </a:rPr>
              <a:t>在節點上加入了一個反饋連接，接受上一刻的信息，因此具有記憶</a:t>
            </a:r>
            <a:r>
              <a:rPr lang="zh-CN" altLang="en-US" dirty="0" smtClean="0">
                <a:ea typeface="新細明體" panose="02020500000000000000" pitchFamily="18" charset="-120"/>
              </a:rPr>
              <a:t>功能。</a:t>
            </a:r>
            <a:endParaRPr lang="en-US" altLang="zh-CN" dirty="0">
              <a:ea typeface="新細明體" panose="02020500000000000000" pitchFamily="18" charset="-120"/>
            </a:endParaRPr>
          </a:p>
          <a:p>
            <a:pPr>
              <a:lnSpc>
                <a:spcPct val="100000"/>
              </a:lnSpc>
              <a:spcBef>
                <a:spcPts val="1800"/>
              </a:spcBef>
            </a:pPr>
            <a:endParaRPr lang="zh-HK" altLang="en-US" sz="2400" dirty="0">
              <a:ea typeface="新細明體" panose="02020500000000000000" pitchFamily="18" charset="-120"/>
            </a:endParaRPr>
          </a:p>
        </p:txBody>
      </p:sp>
      <p:pic>
        <p:nvPicPr>
          <p:cNvPr id="5" name="圖片 4">
            <a:extLst>
              <a:ext uri="{FF2B5EF4-FFF2-40B4-BE49-F238E27FC236}">
                <a16:creationId xmlns="" xmlns:a16="http://schemas.microsoft.com/office/drawing/2014/main" id="{2147B7BB-E03E-4B8B-A441-948631149170}"/>
              </a:ext>
            </a:extLst>
          </p:cNvPr>
          <p:cNvPicPr>
            <a:picLocks noChangeAspect="1"/>
          </p:cNvPicPr>
          <p:nvPr/>
        </p:nvPicPr>
        <p:blipFill rotWithShape="1">
          <a:blip r:embed="rId2" cstate="print"/>
          <a:srcRect l="7752"/>
          <a:stretch/>
        </p:blipFill>
        <p:spPr>
          <a:xfrm>
            <a:off x="6282006" y="2221699"/>
            <a:ext cx="5792427" cy="3296600"/>
          </a:xfrm>
          <a:prstGeom prst="rect">
            <a:avLst/>
          </a:prstGeom>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29</a:t>
            </a:fld>
            <a:endParaRPr lang="zh-HK" altLang="en-US" dirty="0"/>
          </a:p>
        </p:txBody>
      </p:sp>
    </p:spTree>
    <p:extLst>
      <p:ext uri="{BB962C8B-B14F-4D97-AF65-F5344CB8AC3E}">
        <p14:creationId xmlns:p14="http://schemas.microsoft.com/office/powerpoint/2010/main" val="2678305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mj-ea"/>
              </a:rPr>
              <a:t>語音識別簡介</a:t>
            </a:r>
            <a:endParaRPr lang="en-US" dirty="0"/>
          </a:p>
        </p:txBody>
      </p:sp>
      <p:sp>
        <p:nvSpPr>
          <p:cNvPr id="3" name="Content Placeholder 2"/>
          <p:cNvSpPr>
            <a:spLocks noGrp="1"/>
          </p:cNvSpPr>
          <p:nvPr>
            <p:ph idx="1"/>
          </p:nvPr>
        </p:nvSpPr>
        <p:spPr>
          <a:xfrm>
            <a:off x="838200" y="1594332"/>
            <a:ext cx="10515600" cy="4351338"/>
          </a:xfrm>
        </p:spPr>
        <p:txBody>
          <a:bodyPr/>
          <a:lstStyle/>
          <a:p>
            <a:pPr>
              <a:buFont typeface="Wingdings" panose="05000000000000000000" pitchFamily="2" charset="2"/>
              <a:buChar char="v"/>
            </a:pPr>
            <a:r>
              <a:rPr lang="en-US" dirty="0" smtClean="0"/>
              <a:t>Google </a:t>
            </a:r>
            <a:r>
              <a:rPr lang="en-US" dirty="0" err="1" smtClean="0"/>
              <a:t>Gboard</a:t>
            </a:r>
            <a:r>
              <a:rPr lang="zh-TW" altLang="en-US" dirty="0" smtClean="0"/>
              <a:t> </a:t>
            </a:r>
            <a:r>
              <a:rPr lang="en-US" altLang="zh-TW" dirty="0" smtClean="0"/>
              <a:t>in WhatsApp</a:t>
            </a:r>
            <a:endParaRPr lang="en-US" dirty="0" smtClean="0"/>
          </a:p>
          <a:p>
            <a:pPr marL="0" indent="0">
              <a:buNone/>
            </a:pPr>
            <a:endParaRPr lang="en-US" dirty="0"/>
          </a:p>
        </p:txBody>
      </p:sp>
      <p:pic>
        <p:nvPicPr>
          <p:cNvPr id="4" name="Picture 4" descr="Google又逆天：语音输入离线实时输出文字，仅占80MB！然而…… - 知乎"/>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149" y="2634848"/>
            <a:ext cx="6850291" cy="385329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board complete your sentences in apps like WhatsApp or Telegram -  MeTimeTe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906" y="2634848"/>
            <a:ext cx="2508883" cy="38093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64476" y="4309013"/>
            <a:ext cx="1232033" cy="298383"/>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760180" y="4371579"/>
            <a:ext cx="1458227" cy="202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38787" y="4299389"/>
            <a:ext cx="1232033" cy="298383"/>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altLang="zh-HK" smtClean="0"/>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3</a:t>
            </a:fld>
            <a:endParaRPr lang="zh-HK" altLang="en-US" dirty="0"/>
          </a:p>
        </p:txBody>
      </p:sp>
    </p:spTree>
    <p:extLst>
      <p:ext uri="{BB962C8B-B14F-4D97-AF65-F5344CB8AC3E}">
        <p14:creationId xmlns:p14="http://schemas.microsoft.com/office/powerpoint/2010/main" val="2491419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570"/>
            <a:ext cx="10515600" cy="1325563"/>
          </a:xfrm>
        </p:spPr>
        <p:txBody>
          <a:bodyPr/>
          <a:lstStyle/>
          <a:p>
            <a:r>
              <a:rPr lang="zh-CN" altLang="en-US" dirty="0" smtClean="0">
                <a:ea typeface="新細明體" panose="02020500000000000000" pitchFamily="18" charset="-120"/>
              </a:rPr>
              <a:t>語音識別</a:t>
            </a:r>
            <a:r>
              <a:rPr lang="zh-TW" altLang="en-US" dirty="0" smtClean="0"/>
              <a:t>技術的範例</a:t>
            </a:r>
            <a:r>
              <a:rPr lang="en-US" altLang="zh-TW" dirty="0" smtClean="0"/>
              <a:t>-</a:t>
            </a:r>
            <a:r>
              <a:rPr lang="zh-TW" altLang="en-US" dirty="0" smtClean="0"/>
              <a:t> </a:t>
            </a:r>
            <a:r>
              <a:rPr lang="en-US" altLang="zh-CN" dirty="0" smtClean="0"/>
              <a:t>Deep Playground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35357399"/>
              </p:ext>
            </p:extLst>
          </p:nvPr>
        </p:nvGraphicFramePr>
        <p:xfrm>
          <a:off x="838200" y="1307904"/>
          <a:ext cx="10249962" cy="4635689"/>
        </p:xfrm>
        <a:graphic>
          <a:graphicData uri="http://schemas.openxmlformats.org/presentationml/2006/ole">
            <mc:AlternateContent xmlns:mc="http://schemas.openxmlformats.org/markup-compatibility/2006">
              <mc:Choice xmlns:v="urn:schemas-microsoft-com:vml" Requires="v">
                <p:oleObj spid="_x0000_s22563" name="Bitmap Image" r:id="rId3" imgW="11639520" imgH="5264280" progId="PBrush">
                  <p:embed/>
                </p:oleObj>
              </mc:Choice>
              <mc:Fallback>
                <p:oleObj name="Bitmap Image" r:id="rId3" imgW="11639520" imgH="5264280" progId="PBrush">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07904"/>
                        <a:ext cx="10249962" cy="46356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708127" y="6054291"/>
            <a:ext cx="7829481" cy="369332"/>
          </a:xfrm>
          <a:prstGeom prst="rect">
            <a:avLst/>
          </a:prstGeom>
        </p:spPr>
        <p:txBody>
          <a:bodyPr wrap="square">
            <a:spAutoFit/>
          </a:bodyPr>
          <a:lstStyle/>
          <a:p>
            <a:r>
              <a:rPr lang="en-US" sz="600" dirty="0">
                <a:hlinkClick r:id="rId5"/>
              </a:rPr>
              <a:t>https://deeperplayground.org/#activation=tanh&amp;regularization=L2&amp;batchSize=10&amp;dataset=circle&amp;regDataset=reg-plane&amp;learningRate=0.03&amp;regularizationRate=0&amp;noise=0&amp;networkShape=4,2&amp;seed=0.26799&amp;showTestData=false&amp;discretize=false&amp;percTrainData=50&amp;x=true&amp;y=true&amp;xTimesY=false&amp;xSquared=false&amp;ySquared=false&amp;cosX=false&amp;sinX=false&amp;cosY=false&amp;sinY=false&amp;collectStats=false&amp;problem=classification&amp;initZero=false&amp;hideText=false&amp;animationSpeed=100&amp;layerwiseGradientNormalization=0&amp;learningRateAutotuning=-1&amp;preventLossIncreases=false&amp;dropout=0&amp;momentum=0</a:t>
            </a:r>
            <a:endParaRPr lang="en-US" sz="600" dirty="0"/>
          </a:p>
        </p:txBody>
      </p:sp>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30</a:t>
            </a:fld>
            <a:endParaRPr lang="zh-HK" altLang="en-US" dirty="0"/>
          </a:p>
        </p:txBody>
      </p:sp>
    </p:spTree>
    <p:extLst>
      <p:ext uri="{BB962C8B-B14F-4D97-AF65-F5344CB8AC3E}">
        <p14:creationId xmlns:p14="http://schemas.microsoft.com/office/powerpoint/2010/main" val="3643767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8990D01-E8E8-4B72-8C8E-0C4966A62F40}"/>
              </a:ext>
            </a:extLst>
          </p:cNvPr>
          <p:cNvSpPr>
            <a:spLocks noGrp="1"/>
          </p:cNvSpPr>
          <p:nvPr>
            <p:ph type="title"/>
          </p:nvPr>
        </p:nvSpPr>
        <p:spPr>
          <a:xfrm>
            <a:off x="852235" y="469711"/>
            <a:ext cx="8542022" cy="654374"/>
          </a:xfrm>
        </p:spPr>
        <p:txBody>
          <a:bodyPr>
            <a:normAutofit/>
          </a:bodyPr>
          <a:lstStyle/>
          <a:p>
            <a:r>
              <a:rPr lang="zh-CN" altLang="en-US" sz="4000" dirty="0" smtClean="0">
                <a:ea typeface="新細明體" panose="02020500000000000000" pitchFamily="18" charset="-120"/>
              </a:rPr>
              <a:t>語音識別</a:t>
            </a:r>
            <a:r>
              <a:rPr lang="zh-TW" altLang="en-US" sz="4000" dirty="0" smtClean="0"/>
              <a:t>技術的範例</a:t>
            </a:r>
            <a:r>
              <a:rPr lang="en-US" altLang="zh-TW" sz="4100" dirty="0">
                <a:ea typeface="新細明體" panose="02020500000000000000" pitchFamily="18" charset="-120"/>
              </a:rPr>
              <a:t>-</a:t>
            </a:r>
            <a:r>
              <a:rPr lang="zh-TW" altLang="en-US" sz="4100" dirty="0" smtClean="0">
                <a:ea typeface="新細明體" panose="02020500000000000000" pitchFamily="18" charset="-120"/>
              </a:rPr>
              <a:t> </a:t>
            </a:r>
            <a:r>
              <a:rPr lang="en-US" altLang="zh-TW" sz="4100" dirty="0" smtClean="0">
                <a:ea typeface="新細明體" panose="02020500000000000000" pitchFamily="18" charset="-120"/>
              </a:rPr>
              <a:t>SPEECHTEXTER</a:t>
            </a:r>
            <a:endParaRPr lang="zh-HK" altLang="en-US" sz="4100" dirty="0">
              <a:ea typeface="新細明體" panose="02020500000000000000" pitchFamily="18" charset="-12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53431754"/>
              </p:ext>
            </p:extLst>
          </p:nvPr>
        </p:nvGraphicFramePr>
        <p:xfrm>
          <a:off x="1040280" y="2121087"/>
          <a:ext cx="10685873" cy="4304896"/>
        </p:xfrm>
        <a:graphic>
          <a:graphicData uri="http://schemas.openxmlformats.org/presentationml/2006/ole">
            <mc:AlternateContent xmlns:mc="http://schemas.openxmlformats.org/markup-compatibility/2006">
              <mc:Choice xmlns:v="urn:schemas-microsoft-com:vml" Requires="v">
                <p:oleObj spid="_x0000_s14390" name="Bitmap Image" r:id="rId3" imgW="11995200" imgH="4832280" progId="PBrush">
                  <p:embed/>
                </p:oleObj>
              </mc:Choice>
              <mc:Fallback>
                <p:oleObj name="Bitmap Image" r:id="rId3" imgW="11995200" imgH="4832280" progId="PBrush">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280" y="2121087"/>
                        <a:ext cx="10685873" cy="43048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962526" y="1252801"/>
            <a:ext cx="10765186" cy="769441"/>
          </a:xfrm>
          <a:prstGeom prst="rect">
            <a:avLst/>
          </a:prstGeom>
        </p:spPr>
        <p:txBody>
          <a:bodyPr wrap="square">
            <a:spAutoFit/>
          </a:bodyPr>
          <a:lstStyle/>
          <a:p>
            <a:r>
              <a:rPr lang="en-US" sz="2200" dirty="0" err="1">
                <a:latin typeface="新細明體" panose="02020500000000000000" pitchFamily="18" charset="-120"/>
                <a:ea typeface="新細明體" panose="02020500000000000000" pitchFamily="18" charset="-120"/>
              </a:rPr>
              <a:t>SpeechTexter</a:t>
            </a:r>
            <a:r>
              <a:rPr lang="en-US" sz="2200" dirty="0">
                <a:latin typeface="新細明體" panose="02020500000000000000" pitchFamily="18" charset="-120"/>
                <a:ea typeface="新細明體" panose="02020500000000000000" pitchFamily="18" charset="-120"/>
              </a:rPr>
              <a:t> is using Google Speech recognition to convert the speech into text in real-time. This technology is supported by Chrome browser (for desktop) and some browsers on Android OS.</a:t>
            </a:r>
          </a:p>
        </p:txBody>
      </p:sp>
      <p:sp>
        <p:nvSpPr>
          <p:cNvPr id="14" name="Rectangle 13"/>
          <p:cNvSpPr/>
          <p:nvPr/>
        </p:nvSpPr>
        <p:spPr>
          <a:xfrm>
            <a:off x="9001703" y="754753"/>
            <a:ext cx="3190297" cy="369332"/>
          </a:xfrm>
          <a:prstGeom prst="rect">
            <a:avLst/>
          </a:prstGeom>
        </p:spPr>
        <p:txBody>
          <a:bodyPr wrap="none">
            <a:spAutoFit/>
          </a:bodyPr>
          <a:lstStyle/>
          <a:p>
            <a:r>
              <a:rPr lang="en-US" dirty="0">
                <a:hlinkClick r:id="rId5"/>
              </a:rPr>
              <a:t>https://www.speechtexter.com/</a:t>
            </a:r>
            <a:endParaRPr lang="en-US" dirty="0"/>
          </a:p>
        </p:txBody>
      </p:sp>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31</a:t>
            </a:fld>
            <a:endParaRPr lang="zh-HK" altLang="en-US" dirty="0"/>
          </a:p>
        </p:txBody>
      </p:sp>
    </p:spTree>
    <p:extLst>
      <p:ext uri="{BB962C8B-B14F-4D97-AF65-F5344CB8AC3E}">
        <p14:creationId xmlns:p14="http://schemas.microsoft.com/office/powerpoint/2010/main" val="1699894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23CB1B3-B3D1-4937-AA0A-49A8900D171B}"/>
              </a:ext>
            </a:extLst>
          </p:cNvPr>
          <p:cNvSpPr>
            <a:spLocks noGrp="1"/>
          </p:cNvSpPr>
          <p:nvPr>
            <p:ph type="title"/>
          </p:nvPr>
        </p:nvSpPr>
        <p:spPr/>
        <p:txBody>
          <a:bodyPr/>
          <a:lstStyle/>
          <a:p>
            <a:r>
              <a:rPr lang="zh-CN" altLang="en-US" dirty="0" smtClean="0">
                <a:ea typeface="新細明體" panose="02020500000000000000" pitchFamily="18" charset="-120"/>
              </a:rPr>
              <a:t>語音合成的基本方法</a:t>
            </a:r>
            <a:endParaRPr lang="zh-HK" altLang="en-US" dirty="0">
              <a:solidFill>
                <a:schemeClr val="bg1"/>
              </a:solidFill>
              <a:ea typeface="新細明體" panose="02020500000000000000" pitchFamily="18" charset="-120"/>
            </a:endParaRPr>
          </a:p>
        </p:txBody>
      </p:sp>
      <p:sp>
        <p:nvSpPr>
          <p:cNvPr id="3" name="內容版面配置區 2">
            <a:extLst>
              <a:ext uri="{FF2B5EF4-FFF2-40B4-BE49-F238E27FC236}">
                <a16:creationId xmlns="" xmlns:a16="http://schemas.microsoft.com/office/drawing/2014/main" id="{2713E691-F3A5-4D13-A5FF-F69735328D81}"/>
              </a:ext>
            </a:extLst>
          </p:cNvPr>
          <p:cNvSpPr>
            <a:spLocks noGrp="1"/>
          </p:cNvSpPr>
          <p:nvPr>
            <p:ph idx="1"/>
          </p:nvPr>
        </p:nvSpPr>
        <p:spPr>
          <a:xfrm>
            <a:off x="838200" y="1825625"/>
            <a:ext cx="9294628" cy="4351338"/>
          </a:xfrm>
        </p:spPr>
        <p:txBody>
          <a:bodyPr>
            <a:normAutofit/>
          </a:bodyPr>
          <a:lstStyle/>
          <a:p>
            <a:pPr>
              <a:lnSpc>
                <a:spcPct val="150000"/>
              </a:lnSpc>
              <a:buFont typeface="Wingdings" panose="05000000000000000000" pitchFamily="2" charset="2"/>
              <a:buChar char="v"/>
            </a:pPr>
            <a:r>
              <a:rPr lang="zh-CN" altLang="en-US" dirty="0">
                <a:ea typeface="新細明體" panose="02020500000000000000" pitchFamily="18" charset="-120"/>
              </a:rPr>
              <a:t>由文字生成聲音的</a:t>
            </a:r>
            <a:r>
              <a:rPr lang="zh-CN" altLang="en-US" dirty="0" smtClean="0">
                <a:ea typeface="新細明體" panose="02020500000000000000" pitchFamily="18" charset="-120"/>
              </a:rPr>
              <a:t>過程。</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zh-CN" altLang="en-US" dirty="0">
                <a:ea typeface="新細明體" panose="02020500000000000000" pitchFamily="18" charset="-120"/>
              </a:rPr>
              <a:t>讓機器按人的指令發出</a:t>
            </a:r>
            <a:r>
              <a:rPr lang="zh-CN" altLang="en-US" dirty="0" smtClean="0">
                <a:ea typeface="新細明體" panose="02020500000000000000" pitchFamily="18" charset="-120"/>
              </a:rPr>
              <a:t>聲音。</a:t>
            </a:r>
            <a:endParaRPr lang="en-US" altLang="zh-CN" dirty="0">
              <a:ea typeface="新細明體" panose="02020500000000000000" pitchFamily="18" charset="-120"/>
            </a:endParaRPr>
          </a:p>
          <a:p>
            <a:pPr>
              <a:lnSpc>
                <a:spcPct val="150000"/>
              </a:lnSpc>
              <a:buFont typeface="Wingdings" panose="05000000000000000000" pitchFamily="2" charset="2"/>
              <a:buChar char="v"/>
            </a:pPr>
            <a:r>
              <a:rPr lang="zh-CN" altLang="en-US" dirty="0">
                <a:ea typeface="新細明體" panose="02020500000000000000" pitchFamily="18" charset="-120"/>
              </a:rPr>
              <a:t>語音合成方法分爲參數合成、拼接合成、統計模型</a:t>
            </a:r>
            <a:r>
              <a:rPr lang="zh-CN" altLang="en-US" dirty="0" smtClean="0">
                <a:ea typeface="新細明體" panose="02020500000000000000" pitchFamily="18" charset="-120"/>
              </a:rPr>
              <a:t>合成和</a:t>
            </a:r>
            <a:r>
              <a:rPr lang="zh-CN" altLang="en-US" dirty="0">
                <a:ea typeface="新細明體" panose="02020500000000000000" pitchFamily="18" charset="-120"/>
              </a:rPr>
              <a:t>神經模型合成四</a:t>
            </a:r>
            <a:r>
              <a:rPr lang="zh-CN" altLang="en-US" dirty="0" smtClean="0">
                <a:ea typeface="新細明體" panose="02020500000000000000" pitchFamily="18" charset="-120"/>
              </a:rPr>
              <a:t>種。</a:t>
            </a: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32</a:t>
            </a:fld>
            <a:endParaRPr lang="zh-HK" altLang="en-US" dirty="0"/>
          </a:p>
        </p:txBody>
      </p:sp>
    </p:spTree>
    <p:extLst>
      <p:ext uri="{BB962C8B-B14F-4D97-AF65-F5344CB8AC3E}">
        <p14:creationId xmlns:p14="http://schemas.microsoft.com/office/powerpoint/2010/main" val="2584990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 xmlns:a16="http://schemas.microsoft.com/office/drawing/2014/main" id="{423CB1B3-B3D1-4937-AA0A-49A8900D171B}"/>
              </a:ext>
            </a:extLst>
          </p:cNvPr>
          <p:cNvSpPr>
            <a:spLocks noGrp="1"/>
          </p:cNvSpPr>
          <p:nvPr>
            <p:ph type="title"/>
          </p:nvPr>
        </p:nvSpPr>
        <p:spPr/>
        <p:txBody>
          <a:bodyPr/>
          <a:lstStyle/>
          <a:p>
            <a:r>
              <a:rPr lang="zh-HK" altLang="en-US" dirty="0" smtClean="0">
                <a:ea typeface="新細明體" panose="02020500000000000000" pitchFamily="18" charset="-120"/>
              </a:rPr>
              <a:t>語音合成</a:t>
            </a:r>
            <a:r>
              <a:rPr lang="zh-CN" altLang="en-US" dirty="0" smtClean="0">
                <a:ea typeface="新細明體" panose="02020500000000000000" pitchFamily="18" charset="-120"/>
              </a:rPr>
              <a:t>的基本方法</a:t>
            </a:r>
            <a:endParaRPr lang="zh-HK" altLang="en-US" dirty="0">
              <a:ea typeface="新細明體" panose="02020500000000000000" pitchFamily="18" charset="-120"/>
            </a:endParaRPr>
          </a:p>
        </p:txBody>
      </p:sp>
      <p:sp>
        <p:nvSpPr>
          <p:cNvPr id="3" name="Content Placeholder 2"/>
          <p:cNvSpPr>
            <a:spLocks noGrp="1"/>
          </p:cNvSpPr>
          <p:nvPr>
            <p:ph idx="1"/>
          </p:nvPr>
        </p:nvSpPr>
        <p:spPr>
          <a:xfrm>
            <a:off x="838200" y="1613873"/>
            <a:ext cx="5637028" cy="5032376"/>
          </a:xfrm>
        </p:spPr>
        <p:txBody>
          <a:bodyPr>
            <a:normAutofit fontScale="77500" lnSpcReduction="20000"/>
          </a:bodyPr>
          <a:lstStyle/>
          <a:p>
            <a:pPr>
              <a:lnSpc>
                <a:spcPct val="120000"/>
              </a:lnSpc>
              <a:buFont typeface="Wingdings" panose="05000000000000000000" pitchFamily="2" charset="2"/>
              <a:buChar char="v"/>
            </a:pPr>
            <a:r>
              <a:rPr lang="zh-CN" altLang="en-US" sz="3100" b="1" dirty="0">
                <a:ea typeface="新細明體" panose="02020500000000000000" pitchFamily="18" charset="-120"/>
              </a:rPr>
              <a:t>參數</a:t>
            </a:r>
            <a:r>
              <a:rPr lang="zh-CN" altLang="en-US" sz="3100" b="1" dirty="0" smtClean="0">
                <a:ea typeface="新細明體" panose="02020500000000000000" pitchFamily="18" charset="-120"/>
              </a:rPr>
              <a:t>合成</a:t>
            </a:r>
            <a:r>
              <a:rPr lang="zh-TW" altLang="en-US" sz="3100" b="1" dirty="0" smtClean="0">
                <a:ea typeface="新細明體" panose="02020500000000000000" pitchFamily="18" charset="-120"/>
              </a:rPr>
              <a:t> </a:t>
            </a:r>
            <a:r>
              <a:rPr lang="en-US" altLang="zh-TW" sz="3100" dirty="0" smtClean="0">
                <a:ea typeface="新細明體" panose="02020500000000000000" pitchFamily="18" charset="-120"/>
              </a:rPr>
              <a:t>-</a:t>
            </a:r>
            <a:r>
              <a:rPr lang="zh-CN" altLang="en-US" sz="3100" dirty="0">
                <a:ea typeface="新細明體" panose="02020500000000000000" pitchFamily="18" charset="-120"/>
              </a:rPr>
              <a:t>通過調整聲道的共振峰參數發出不同</a:t>
            </a:r>
            <a:r>
              <a:rPr lang="zh-CN" altLang="en-US" sz="3100" dirty="0" smtClean="0">
                <a:ea typeface="新細明體" panose="02020500000000000000" pitchFamily="18" charset="-120"/>
              </a:rPr>
              <a:t>聲音</a:t>
            </a:r>
            <a:r>
              <a:rPr lang="zh-CN" altLang="en-US" sz="3200" dirty="0" smtClean="0">
                <a:ea typeface="新細明體" panose="02020500000000000000" pitchFamily="18" charset="-120"/>
              </a:rPr>
              <a:t>。</a:t>
            </a:r>
            <a:endParaRPr lang="en-US" altLang="zh-CN" sz="3100" dirty="0" smtClean="0">
              <a:ea typeface="新細明體" panose="02020500000000000000" pitchFamily="18" charset="-120"/>
            </a:endParaRPr>
          </a:p>
          <a:p>
            <a:pPr>
              <a:lnSpc>
                <a:spcPct val="120000"/>
              </a:lnSpc>
              <a:buFont typeface="Wingdings" panose="05000000000000000000" pitchFamily="2" charset="2"/>
              <a:buChar char="v"/>
            </a:pPr>
            <a:r>
              <a:rPr lang="zh-CN" altLang="en-US" sz="3100" b="1" dirty="0">
                <a:ea typeface="新細明體" panose="02020500000000000000" pitchFamily="18" charset="-120"/>
              </a:rPr>
              <a:t>拼接合</a:t>
            </a:r>
            <a:r>
              <a:rPr lang="zh-CN" altLang="en-US" sz="3100" b="1" dirty="0" smtClean="0">
                <a:ea typeface="新細明體" panose="02020500000000000000" pitchFamily="18" charset="-120"/>
              </a:rPr>
              <a:t>成</a:t>
            </a:r>
            <a:r>
              <a:rPr lang="zh-TW" altLang="en-US" sz="3100" b="1" dirty="0" smtClean="0">
                <a:ea typeface="新細明體" panose="02020500000000000000" pitchFamily="18" charset="-120"/>
              </a:rPr>
              <a:t> </a:t>
            </a:r>
            <a:r>
              <a:rPr lang="en-US" altLang="zh-TW" sz="3100" dirty="0" smtClean="0">
                <a:ea typeface="新細明體" panose="02020500000000000000" pitchFamily="18" charset="-120"/>
              </a:rPr>
              <a:t>-</a:t>
            </a:r>
            <a:r>
              <a:rPr lang="zh-TW" altLang="en-US" sz="3100" dirty="0" smtClean="0">
                <a:ea typeface="新細明體" panose="02020500000000000000" pitchFamily="18" charset="-120"/>
              </a:rPr>
              <a:t> </a:t>
            </a:r>
            <a:r>
              <a:rPr lang="zh-CN" altLang="en-US" sz="3100" dirty="0" smtClean="0">
                <a:ea typeface="新細明體" panose="02020500000000000000" pitchFamily="18" charset="-120"/>
              </a:rPr>
              <a:t>將</a:t>
            </a:r>
            <a:r>
              <a:rPr lang="zh-CN" altLang="en-US" sz="3100" dirty="0">
                <a:ea typeface="新細明體" panose="02020500000000000000" pitchFamily="18" charset="-120"/>
              </a:rPr>
              <a:t>事先錄好的語音切分成發音片段（一般爲音素</a:t>
            </a:r>
            <a:r>
              <a:rPr lang="zh-CN" altLang="en-US" sz="3100" dirty="0" smtClean="0">
                <a:ea typeface="新細明體" panose="02020500000000000000" pitchFamily="18" charset="-120"/>
              </a:rPr>
              <a:t>）合成</a:t>
            </a:r>
            <a:r>
              <a:rPr lang="zh-CN" altLang="en-US" sz="3100" dirty="0">
                <a:ea typeface="新細明體" panose="02020500000000000000" pitchFamily="18" charset="-120"/>
              </a:rPr>
              <a:t>時，從這些片段中選擇合適的候選進行拼接組成</a:t>
            </a:r>
            <a:r>
              <a:rPr lang="zh-CN" altLang="en-US" sz="3100" dirty="0" smtClean="0">
                <a:ea typeface="新細明體" panose="02020500000000000000" pitchFamily="18" charset="-120"/>
              </a:rPr>
              <a:t>句子</a:t>
            </a:r>
            <a:r>
              <a:rPr lang="zh-CN" altLang="en-US" sz="3200" dirty="0" smtClean="0">
                <a:ea typeface="新細明體" panose="02020500000000000000" pitchFamily="18" charset="-120"/>
              </a:rPr>
              <a:t>。</a:t>
            </a:r>
            <a:endParaRPr lang="en-US" altLang="zh-CN" sz="3100" dirty="0" smtClean="0">
              <a:ea typeface="新細明體" panose="02020500000000000000" pitchFamily="18" charset="-120"/>
            </a:endParaRPr>
          </a:p>
          <a:p>
            <a:pPr>
              <a:lnSpc>
                <a:spcPct val="120000"/>
              </a:lnSpc>
              <a:buFont typeface="Wingdings" panose="05000000000000000000" pitchFamily="2" charset="2"/>
              <a:buChar char="v"/>
            </a:pPr>
            <a:r>
              <a:rPr lang="zh-CN" altLang="en-US" sz="3100" b="1" dirty="0">
                <a:ea typeface="新細明體" panose="02020500000000000000" pitchFamily="18" charset="-120"/>
              </a:rPr>
              <a:t>統計模型</a:t>
            </a:r>
            <a:r>
              <a:rPr lang="zh-CN" altLang="en-US" sz="3100" b="1" dirty="0" smtClean="0">
                <a:ea typeface="新細明體" panose="02020500000000000000" pitchFamily="18" charset="-120"/>
              </a:rPr>
              <a:t>合成</a:t>
            </a:r>
            <a:r>
              <a:rPr lang="zh-TW" altLang="en-US" sz="3100" b="1" dirty="0" smtClean="0">
                <a:ea typeface="新細明體" panose="02020500000000000000" pitchFamily="18" charset="-120"/>
              </a:rPr>
              <a:t> </a:t>
            </a:r>
            <a:r>
              <a:rPr lang="en-US" altLang="zh-TW" sz="3100" dirty="0" smtClean="0">
                <a:ea typeface="新細明體" panose="02020500000000000000" pitchFamily="18" charset="-120"/>
              </a:rPr>
              <a:t>-</a:t>
            </a:r>
            <a:r>
              <a:rPr lang="zh-CN" altLang="en-US" sz="3100" dirty="0">
                <a:ea typeface="新細明體" panose="02020500000000000000" pitchFamily="18" charset="-120"/>
              </a:rPr>
              <a:t>爲每個發音單元建立一個統計模型，在合成時僅利用這些模型進行</a:t>
            </a:r>
            <a:r>
              <a:rPr lang="zh-CN" altLang="en-US" sz="3100" dirty="0" smtClean="0">
                <a:ea typeface="新細明體" panose="02020500000000000000" pitchFamily="18" charset="-120"/>
              </a:rPr>
              <a:t>生成</a:t>
            </a:r>
            <a:r>
              <a:rPr lang="zh-CN" altLang="en-US" sz="3200" dirty="0" smtClean="0">
                <a:ea typeface="新細明體" panose="02020500000000000000" pitchFamily="18" charset="-120"/>
              </a:rPr>
              <a:t>。</a:t>
            </a:r>
            <a:endParaRPr lang="en-US" altLang="zh-CN" sz="3100" dirty="0" smtClean="0">
              <a:ea typeface="新細明體" panose="02020500000000000000" pitchFamily="18" charset="-120"/>
            </a:endParaRPr>
          </a:p>
          <a:p>
            <a:pPr>
              <a:lnSpc>
                <a:spcPct val="120000"/>
              </a:lnSpc>
              <a:buFont typeface="Wingdings" panose="05000000000000000000" pitchFamily="2" charset="2"/>
              <a:buChar char="v"/>
            </a:pPr>
            <a:r>
              <a:rPr lang="zh-CN" altLang="en-US" sz="3100" b="1" dirty="0">
                <a:ea typeface="新細明體" panose="02020500000000000000" pitchFamily="18" charset="-120"/>
              </a:rPr>
              <a:t>神經模型</a:t>
            </a:r>
            <a:r>
              <a:rPr lang="zh-CN" altLang="en-US" sz="3100" b="1" dirty="0" smtClean="0">
                <a:ea typeface="新細明體" panose="02020500000000000000" pitchFamily="18" charset="-120"/>
              </a:rPr>
              <a:t>合成 </a:t>
            </a:r>
            <a:r>
              <a:rPr lang="en-US" altLang="zh-CN" sz="3100" dirty="0" smtClean="0">
                <a:ea typeface="新細明體" panose="02020500000000000000" pitchFamily="18" charset="-120"/>
              </a:rPr>
              <a:t>- </a:t>
            </a:r>
            <a:r>
              <a:rPr lang="zh-CN" altLang="en-US" sz="3100" dirty="0" smtClean="0">
                <a:ea typeface="新細明體" panose="02020500000000000000" pitchFamily="18" charset="-120"/>
              </a:rPr>
              <a:t>基於</a:t>
            </a:r>
            <a:r>
              <a:rPr lang="en-US" altLang="zh-CN" sz="3100" dirty="0">
                <a:ea typeface="新細明體" panose="02020500000000000000" pitchFamily="18" charset="-120"/>
              </a:rPr>
              <a:t>RNN </a:t>
            </a:r>
            <a:r>
              <a:rPr lang="zh-CN" altLang="en-US" sz="3100" dirty="0">
                <a:ea typeface="新細明體" panose="02020500000000000000" pitchFamily="18" charset="-120"/>
              </a:rPr>
              <a:t>的合成系統。</a:t>
            </a:r>
            <a:r>
              <a:rPr lang="en-US" altLang="zh-CN" sz="3100" dirty="0">
                <a:ea typeface="新細明體" panose="02020500000000000000" pitchFamily="18" charset="-120"/>
              </a:rPr>
              <a:t>RNN </a:t>
            </a:r>
            <a:r>
              <a:rPr lang="zh-CN" altLang="en-US" sz="3100" dirty="0">
                <a:ea typeface="新細明體" panose="02020500000000000000" pitchFamily="18" charset="-120"/>
              </a:rPr>
              <a:t>模型可以學習發音過程中的前後相關性，從而</a:t>
            </a:r>
            <a:r>
              <a:rPr lang="zh-CN" altLang="en-US" sz="3100" dirty="0" smtClean="0">
                <a:ea typeface="新細明體" panose="02020500000000000000" pitchFamily="18" charset="-120"/>
              </a:rPr>
              <a:t>得到更</a:t>
            </a:r>
            <a:r>
              <a:rPr lang="zh-CN" altLang="en-US" sz="3100" dirty="0">
                <a:ea typeface="新細明體" panose="02020500000000000000" pitchFamily="18" charset="-120"/>
              </a:rPr>
              <a:t>平滑自然的</a:t>
            </a:r>
            <a:r>
              <a:rPr lang="zh-CN" altLang="en-US" sz="3100" dirty="0" smtClean="0">
                <a:ea typeface="新細明體" panose="02020500000000000000" pitchFamily="18" charset="-120"/>
              </a:rPr>
              <a:t>發音</a:t>
            </a:r>
            <a:r>
              <a:rPr lang="zh-CN" altLang="en-US" sz="3200" dirty="0" smtClean="0">
                <a:ea typeface="新細明體" panose="02020500000000000000" pitchFamily="18" charset="-120"/>
              </a:rPr>
              <a:t>。</a:t>
            </a:r>
            <a:endParaRPr lang="zh-HK" altLang="en-US" sz="3100" dirty="0"/>
          </a:p>
        </p:txBody>
      </p:sp>
      <p:pic>
        <p:nvPicPr>
          <p:cNvPr id="21506" name="Picture 2" descr="AI大语音（五）| 隐马尔科夫模型（HMM）（深度解析） - 知乎"/>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362" y="1938377"/>
            <a:ext cx="2796364" cy="2007336"/>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4">
            <a:extLst>
              <a:ext uri="{FF2B5EF4-FFF2-40B4-BE49-F238E27FC236}">
                <a16:creationId xmlns="" xmlns:a16="http://schemas.microsoft.com/office/drawing/2014/main" id="{E844AAC8-279A-420B-AA40-09FE50E652A7}"/>
              </a:ext>
            </a:extLst>
          </p:cNvPr>
          <p:cNvPicPr>
            <a:picLocks noChangeAspect="1"/>
          </p:cNvPicPr>
          <p:nvPr/>
        </p:nvPicPr>
        <p:blipFill>
          <a:blip r:embed="rId3" cstate="print"/>
          <a:stretch>
            <a:fillRect/>
          </a:stretch>
        </p:blipFill>
        <p:spPr>
          <a:xfrm>
            <a:off x="9545413" y="490149"/>
            <a:ext cx="2578207" cy="2337740"/>
          </a:xfrm>
          <a:prstGeom prst="rect">
            <a:avLst/>
          </a:prstGeom>
        </p:spPr>
      </p:pic>
      <p:cxnSp>
        <p:nvCxnSpPr>
          <p:cNvPr id="8" name="Elbow Connector 7"/>
          <p:cNvCxnSpPr/>
          <p:nvPr/>
        </p:nvCxnSpPr>
        <p:spPr>
          <a:xfrm flipV="1">
            <a:off x="6326372" y="3540642"/>
            <a:ext cx="1041990" cy="7985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48497" y="1803441"/>
            <a:ext cx="3254594" cy="1286559"/>
          </a:xfrm>
          <a:prstGeom prst="bentConnector3">
            <a:avLst>
              <a:gd name="adj1" fmla="val 13084"/>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510" name="Picture 6" descr="http://jst.tsinghuajournals.com/CN/rhhtml/PIC/qhdxxbzrkxb-57-3-25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0500" y="4058466"/>
            <a:ext cx="2036265" cy="2664598"/>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Elbow Connector 22"/>
          <p:cNvCxnSpPr/>
          <p:nvPr/>
        </p:nvCxnSpPr>
        <p:spPr>
          <a:xfrm>
            <a:off x="6396086" y="5390765"/>
            <a:ext cx="2684414" cy="6634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33</a:t>
            </a:fld>
            <a:endParaRPr lang="zh-HK" altLang="en-US" dirty="0"/>
          </a:p>
        </p:txBody>
      </p:sp>
    </p:spTree>
    <p:extLst>
      <p:ext uri="{BB962C8B-B14F-4D97-AF65-F5344CB8AC3E}">
        <p14:creationId xmlns:p14="http://schemas.microsoft.com/office/powerpoint/2010/main" val="11505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8990D01-E8E8-4B72-8C8E-0C4966A62F40}"/>
              </a:ext>
            </a:extLst>
          </p:cNvPr>
          <p:cNvSpPr>
            <a:spLocks noGrp="1"/>
          </p:cNvSpPr>
          <p:nvPr>
            <p:ph type="title"/>
          </p:nvPr>
        </p:nvSpPr>
        <p:spPr>
          <a:xfrm>
            <a:off x="852234" y="469711"/>
            <a:ext cx="9764431" cy="654374"/>
          </a:xfrm>
        </p:spPr>
        <p:txBody>
          <a:bodyPr>
            <a:noAutofit/>
          </a:bodyPr>
          <a:lstStyle/>
          <a:p>
            <a:r>
              <a:rPr lang="zh-HK" altLang="en-US" dirty="0"/>
              <a:t>語音合成</a:t>
            </a:r>
            <a:r>
              <a:rPr lang="zh-CN" altLang="en-US" dirty="0" smtClean="0">
                <a:ea typeface="新細明體" panose="02020500000000000000" pitchFamily="18" charset="-120"/>
              </a:rPr>
              <a:t>的基本方法</a:t>
            </a:r>
            <a:r>
              <a:rPr lang="zh-TW" altLang="en-US" dirty="0" smtClean="0">
                <a:ea typeface="新細明體" panose="02020500000000000000" pitchFamily="18" charset="-120"/>
              </a:rPr>
              <a:t>範例</a:t>
            </a:r>
            <a:endParaRPr lang="zh-HK" altLang="en-US" dirty="0">
              <a:ea typeface="新細明體" panose="02020500000000000000" pitchFamily="18" charset="-120"/>
            </a:endParaRPr>
          </a:p>
        </p:txBody>
      </p:sp>
      <p:sp>
        <p:nvSpPr>
          <p:cNvPr id="11" name="Rectangle 10"/>
          <p:cNvSpPr/>
          <p:nvPr/>
        </p:nvSpPr>
        <p:spPr>
          <a:xfrm>
            <a:off x="962526" y="1377926"/>
            <a:ext cx="9514175" cy="1815882"/>
          </a:xfrm>
          <a:prstGeom prst="rect">
            <a:avLst/>
          </a:prstGeom>
        </p:spPr>
        <p:txBody>
          <a:bodyPr wrap="square">
            <a:spAutoFit/>
          </a:bodyPr>
          <a:lstStyle/>
          <a:p>
            <a:r>
              <a:rPr lang="en-US" altLang="zh-TW" sz="2800" dirty="0" smtClean="0"/>
              <a:t>Text </a:t>
            </a:r>
            <a:r>
              <a:rPr lang="en-US" altLang="zh-TW" sz="2800" dirty="0"/>
              <a:t>to Speech </a:t>
            </a:r>
            <a:r>
              <a:rPr lang="en-US" altLang="zh-TW" sz="2800" dirty="0" smtClean="0"/>
              <a:t>Online</a:t>
            </a:r>
          </a:p>
          <a:p>
            <a:r>
              <a:rPr lang="en-US" sz="2800" dirty="0" smtClean="0">
                <a:solidFill>
                  <a:srgbClr val="4D5156"/>
                </a:solidFill>
                <a:latin typeface="PMingLiU" panose="02020500000000000000" pitchFamily="18" charset="-120"/>
                <a:ea typeface="PMingLiU" panose="02020500000000000000" pitchFamily="18" charset="-120"/>
              </a:rPr>
              <a:t>Type</a:t>
            </a:r>
            <a:r>
              <a:rPr lang="en-US" sz="2800" dirty="0">
                <a:solidFill>
                  <a:srgbClr val="4D5156"/>
                </a:solidFill>
                <a:latin typeface="PMingLiU" panose="02020500000000000000" pitchFamily="18" charset="-120"/>
                <a:ea typeface="PMingLiU" panose="02020500000000000000" pitchFamily="18" charset="-120"/>
              </a:rPr>
              <a:t>, paste, and edit text here. Natural Reader Online is a </a:t>
            </a:r>
            <a:r>
              <a:rPr lang="en-US" sz="2800" dirty="0">
                <a:solidFill>
                  <a:srgbClr val="EA4335"/>
                </a:solidFill>
                <a:latin typeface="PMingLiU" panose="02020500000000000000" pitchFamily="18" charset="-120"/>
                <a:ea typeface="PMingLiU" panose="02020500000000000000" pitchFamily="18" charset="-120"/>
              </a:rPr>
              <a:t>text to speech web</a:t>
            </a:r>
            <a:r>
              <a:rPr lang="en-US" sz="2800" dirty="0">
                <a:solidFill>
                  <a:srgbClr val="4D5156"/>
                </a:solidFill>
                <a:latin typeface="PMingLiU" panose="02020500000000000000" pitchFamily="18" charset="-120"/>
                <a:ea typeface="PMingLiU" panose="02020500000000000000" pitchFamily="18" charset="-120"/>
              </a:rPr>
              <a:t> application that converts any written text into spoken words</a:t>
            </a:r>
            <a:r>
              <a:rPr lang="en-US" sz="2800" dirty="0" smtClean="0">
                <a:solidFill>
                  <a:srgbClr val="4D5156"/>
                </a:solidFill>
                <a:latin typeface="PMingLiU" panose="02020500000000000000" pitchFamily="18" charset="-120"/>
                <a:ea typeface="PMingLiU" panose="02020500000000000000" pitchFamily="18" charset="-120"/>
              </a:rPr>
              <a:t>.</a:t>
            </a:r>
            <a:endParaRPr lang="en-US" sz="2800" dirty="0">
              <a:latin typeface="PMingLiU" panose="02020500000000000000" pitchFamily="18" charset="-120"/>
              <a:ea typeface="PMingLiU" panose="02020500000000000000" pitchFamily="18" charset="-120"/>
            </a:endParaRPr>
          </a:p>
        </p:txBody>
      </p:sp>
      <p:sp>
        <p:nvSpPr>
          <p:cNvPr id="14" name="Rectangle 13"/>
          <p:cNvSpPr/>
          <p:nvPr/>
        </p:nvSpPr>
        <p:spPr>
          <a:xfrm>
            <a:off x="7963041" y="1008594"/>
            <a:ext cx="4043928" cy="369332"/>
          </a:xfrm>
          <a:prstGeom prst="rect">
            <a:avLst/>
          </a:prstGeom>
        </p:spPr>
        <p:txBody>
          <a:bodyPr wrap="none">
            <a:spAutoFit/>
          </a:bodyPr>
          <a:lstStyle/>
          <a:p>
            <a:r>
              <a:rPr lang="en-US" dirty="0">
                <a:hlinkClick r:id="rId3"/>
              </a:rPr>
              <a:t>https://www.naturalreaders.com/online/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07359665"/>
              </p:ext>
            </p:extLst>
          </p:nvPr>
        </p:nvGraphicFramePr>
        <p:xfrm>
          <a:off x="962526" y="2754427"/>
          <a:ext cx="9514175" cy="3814622"/>
        </p:xfrm>
        <a:graphic>
          <a:graphicData uri="http://schemas.openxmlformats.org/presentationml/2006/ole">
            <mc:AlternateContent xmlns:mc="http://schemas.openxmlformats.org/markup-compatibility/2006">
              <mc:Choice xmlns:v="urn:schemas-microsoft-com:vml" Requires="v">
                <p:oleObj spid="_x0000_s17453" name="Bitmap Image" r:id="rId4" imgW="12147480" imgH="4870440" progId="PBrush">
                  <p:embed/>
                </p:oleObj>
              </mc:Choice>
              <mc:Fallback>
                <p:oleObj name="Bitmap Image" r:id="rId4" imgW="12147480" imgH="4870440" progId="PBrush">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526" y="2754427"/>
                        <a:ext cx="9514175" cy="3814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34</a:t>
            </a:fld>
            <a:endParaRPr lang="zh-HK" altLang="en-US" dirty="0"/>
          </a:p>
        </p:txBody>
      </p:sp>
    </p:spTree>
    <p:extLst>
      <p:ext uri="{BB962C8B-B14F-4D97-AF65-F5344CB8AC3E}">
        <p14:creationId xmlns:p14="http://schemas.microsoft.com/office/powerpoint/2010/main" val="2591745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E7FAEF9-0F33-4341-B522-223D38E568D6}"/>
              </a:ext>
            </a:extLst>
          </p:cNvPr>
          <p:cNvSpPr>
            <a:spLocks noGrp="1"/>
          </p:cNvSpPr>
          <p:nvPr>
            <p:ph type="title"/>
          </p:nvPr>
        </p:nvSpPr>
        <p:spPr/>
        <p:txBody>
          <a:bodyPr/>
          <a:lstStyle/>
          <a:p>
            <a:r>
              <a:rPr lang="zh-HK" altLang="en-US" dirty="0"/>
              <a:t>語音合成</a:t>
            </a:r>
            <a:r>
              <a:rPr lang="zh-CN" altLang="en-US" dirty="0" smtClean="0">
                <a:ea typeface="新細明體" panose="02020500000000000000" pitchFamily="18" charset="-120"/>
              </a:rPr>
              <a:t>的實驗</a:t>
            </a:r>
            <a:r>
              <a:rPr lang="zh-CN" altLang="en-US" dirty="0">
                <a:ea typeface="新細明體" panose="02020500000000000000" pitchFamily="18" charset="-120"/>
              </a:rPr>
              <a:t>説明</a:t>
            </a:r>
            <a:endParaRPr lang="zh-HK" altLang="en-US" dirty="0">
              <a:ea typeface="新細明體" panose="02020500000000000000" pitchFamily="18" charset="-120"/>
            </a:endParaRPr>
          </a:p>
        </p:txBody>
      </p:sp>
      <p:sp>
        <p:nvSpPr>
          <p:cNvPr id="3" name="內容版面配置區 2">
            <a:extLst>
              <a:ext uri="{FF2B5EF4-FFF2-40B4-BE49-F238E27FC236}">
                <a16:creationId xmlns="" xmlns:a16="http://schemas.microsoft.com/office/drawing/2014/main" id="{FBB4EA4D-3E74-4F2F-906E-CA15F0BE5E93}"/>
              </a:ext>
            </a:extLst>
          </p:cNvPr>
          <p:cNvSpPr>
            <a:spLocks noGrp="1"/>
          </p:cNvSpPr>
          <p:nvPr>
            <p:ph idx="1"/>
          </p:nvPr>
        </p:nvSpPr>
        <p:spPr>
          <a:xfrm>
            <a:off x="838200" y="1873752"/>
            <a:ext cx="10644739" cy="4351338"/>
          </a:xfrm>
        </p:spPr>
        <p:txBody>
          <a:bodyPr>
            <a:normAutofit/>
          </a:bodyPr>
          <a:lstStyle/>
          <a:p>
            <a:pPr>
              <a:buFont typeface="Wingdings" panose="05000000000000000000" pitchFamily="2" charset="2"/>
              <a:buChar char="v"/>
            </a:pPr>
            <a:r>
              <a:rPr lang="zh-CN" altLang="en-US" dirty="0">
                <a:ea typeface="新細明體" panose="02020500000000000000" pitchFamily="18" charset="-120"/>
              </a:rPr>
              <a:t>日常生活聽到的聲音都是多音源混雜：人聲、噪聲、樂音等</a:t>
            </a:r>
            <a:endParaRPr lang="en-US" altLang="zh-CN" dirty="0">
              <a:ea typeface="新細明體" panose="02020500000000000000" pitchFamily="18" charset="-120"/>
            </a:endParaRPr>
          </a:p>
          <a:p>
            <a:pPr>
              <a:buFont typeface="Wingdings" panose="05000000000000000000" pitchFamily="2" charset="2"/>
              <a:buChar char="v"/>
            </a:pPr>
            <a:r>
              <a:rPr lang="zh-CN" altLang="en-US" dirty="0">
                <a:ea typeface="新細明體" panose="02020500000000000000" pitchFamily="18" charset="-120"/>
              </a:rPr>
              <a:t>分開聲音的三個方法</a:t>
            </a:r>
            <a:endParaRPr lang="en-US" altLang="zh-CN" dirty="0">
              <a:ea typeface="新細明體" panose="02020500000000000000" pitchFamily="18" charset="-120"/>
            </a:endParaRPr>
          </a:p>
          <a:p>
            <a:pPr marL="447675" indent="-179388">
              <a:buNone/>
            </a:pPr>
            <a:r>
              <a:rPr lang="en-HK" altLang="zh-CN" dirty="0" smtClean="0">
                <a:ea typeface="新細明體" panose="02020500000000000000" pitchFamily="18" charset="-120"/>
              </a:rPr>
              <a:t>-</a:t>
            </a:r>
            <a:r>
              <a:rPr lang="en-HK" altLang="zh-CN" b="1" dirty="0" smtClean="0">
                <a:ea typeface="新細明體" panose="02020500000000000000" pitchFamily="18" charset="-120"/>
              </a:rPr>
              <a:t> </a:t>
            </a:r>
            <a:r>
              <a:rPr lang="zh-CN" altLang="en-US" b="1" dirty="0" smtClean="0">
                <a:solidFill>
                  <a:srgbClr val="FF0000"/>
                </a:solidFill>
                <a:ea typeface="新細明體" panose="02020500000000000000" pitchFamily="18" charset="-120"/>
              </a:rPr>
              <a:t>多</a:t>
            </a:r>
            <a:r>
              <a:rPr lang="zh-CN" altLang="en-US" b="1" dirty="0">
                <a:solidFill>
                  <a:srgbClr val="FF0000"/>
                </a:solidFill>
                <a:ea typeface="新細明體" panose="02020500000000000000" pitchFamily="18" charset="-120"/>
              </a:rPr>
              <a:t>信道法</a:t>
            </a:r>
            <a:r>
              <a:rPr lang="zh-CN" altLang="en-US" dirty="0">
                <a:ea typeface="新細明體" panose="02020500000000000000" pitchFamily="18" charset="-120"/>
              </a:rPr>
              <a:t>（ </a:t>
            </a:r>
            <a:r>
              <a:rPr lang="en-US" altLang="zh-CN" b="1" dirty="0">
                <a:ea typeface="新細明體" panose="02020500000000000000" pitchFamily="18" charset="-120"/>
              </a:rPr>
              <a:t>Multi-Channel Approach</a:t>
            </a:r>
            <a:r>
              <a:rPr lang="zh-CN" altLang="en-US" dirty="0">
                <a:ea typeface="新細明體" panose="02020500000000000000" pitchFamily="18" charset="-120"/>
              </a:rPr>
              <a:t>）：利用多個麥克風同時</a:t>
            </a:r>
            <a:r>
              <a:rPr lang="zh-CN" altLang="en-US" dirty="0" smtClean="0">
                <a:ea typeface="新細明體" panose="02020500000000000000" pitchFamily="18" charset="-120"/>
              </a:rPr>
              <a:t>錄音</a:t>
            </a:r>
            <a:r>
              <a:rPr lang="zh-CN" altLang="en-US" dirty="0">
                <a:ea typeface="新細明體" panose="02020500000000000000" pitchFamily="18" charset="-120"/>
              </a:rPr>
              <a:t>，利用不同音源、在各個麥克風之間的時空信息來定位和分離某一音源的聲音</a:t>
            </a:r>
            <a:endParaRPr lang="en-US" altLang="zh-CN" dirty="0">
              <a:ea typeface="新細明體" panose="02020500000000000000" pitchFamily="18" charset="-120"/>
            </a:endParaRPr>
          </a:p>
          <a:p>
            <a:pPr marL="447675" indent="-179388">
              <a:buNone/>
            </a:pPr>
            <a:r>
              <a:rPr lang="en-HK" altLang="zh-HK" dirty="0" smtClean="0">
                <a:ea typeface="新細明體" panose="02020500000000000000" pitchFamily="18" charset="-120"/>
              </a:rPr>
              <a:t>-</a:t>
            </a:r>
            <a:r>
              <a:rPr lang="en-HK" altLang="zh-HK" b="1" dirty="0" smtClean="0">
                <a:ea typeface="新細明體" panose="02020500000000000000" pitchFamily="18" charset="-120"/>
              </a:rPr>
              <a:t> </a:t>
            </a:r>
            <a:r>
              <a:rPr lang="zh-HK" altLang="en-US" b="1" dirty="0" smtClean="0">
                <a:solidFill>
                  <a:srgbClr val="0070C0"/>
                </a:solidFill>
                <a:ea typeface="新細明體" panose="02020500000000000000" pitchFamily="18" charset="-120"/>
              </a:rPr>
              <a:t>單</a:t>
            </a:r>
            <a:r>
              <a:rPr lang="zh-CN" altLang="en-US" b="1" dirty="0">
                <a:solidFill>
                  <a:srgbClr val="0070C0"/>
                </a:solidFill>
                <a:ea typeface="新細明體" panose="02020500000000000000" pitchFamily="18" charset="-120"/>
              </a:rPr>
              <a:t>信道法</a:t>
            </a:r>
            <a:r>
              <a:rPr lang="zh-HK" altLang="en-US" dirty="0">
                <a:ea typeface="新細明體" panose="02020500000000000000" pitchFamily="18" charset="-120"/>
              </a:rPr>
              <a:t>（ </a:t>
            </a:r>
            <a:r>
              <a:rPr lang="en-US" altLang="zh-HK" b="1" dirty="0">
                <a:ea typeface="新細明體" panose="02020500000000000000" pitchFamily="18" charset="-120"/>
              </a:rPr>
              <a:t>Single-</a:t>
            </a:r>
            <a:r>
              <a:rPr lang="en-US" altLang="zh-CN" b="1" dirty="0">
                <a:ea typeface="新細明體" panose="02020500000000000000" pitchFamily="18" charset="-120"/>
              </a:rPr>
              <a:t>Channel Approach</a:t>
            </a:r>
            <a:r>
              <a:rPr lang="zh-CN" altLang="en-US" dirty="0">
                <a:ea typeface="新細明體" panose="02020500000000000000" pitchFamily="18" charset="-120"/>
              </a:rPr>
              <a:t>）</a:t>
            </a:r>
            <a:r>
              <a:rPr lang="en-US" altLang="zh-CN" dirty="0">
                <a:ea typeface="新細明體" panose="02020500000000000000" pitchFamily="18" charset="-120"/>
              </a:rPr>
              <a:t>: </a:t>
            </a:r>
            <a:r>
              <a:rPr lang="zh-CN" altLang="en-US" dirty="0">
                <a:ea typeface="新細明體" panose="02020500000000000000" pitchFamily="18" charset="-120"/>
              </a:rPr>
              <a:t>用一個麥克風錄音，</a:t>
            </a:r>
            <a:r>
              <a:rPr lang="zh-CN" altLang="en-US" dirty="0" smtClean="0">
                <a:ea typeface="新細明體" panose="02020500000000000000" pitchFamily="18" charset="-120"/>
              </a:rPr>
              <a:t>利用</a:t>
            </a:r>
            <a:r>
              <a:rPr lang="zh-CN" altLang="en-US" dirty="0">
                <a:ea typeface="新細明體" panose="02020500000000000000" pitchFamily="18" charset="-120"/>
              </a:rPr>
              <a:t>每個音源的獨特模式或各自的信號連續性對不同音源進行分離</a:t>
            </a:r>
            <a:endParaRPr lang="en-US" altLang="zh-CN" dirty="0">
              <a:ea typeface="新細明體" panose="02020500000000000000" pitchFamily="18" charset="-120"/>
            </a:endParaRPr>
          </a:p>
          <a:p>
            <a:pPr marL="0" indent="269875">
              <a:buNone/>
            </a:pPr>
            <a:r>
              <a:rPr lang="en-HK" altLang="zh-HK" dirty="0" smtClean="0">
                <a:ea typeface="新細明體" panose="02020500000000000000" pitchFamily="18" charset="-120"/>
              </a:rPr>
              <a:t>- </a:t>
            </a:r>
            <a:r>
              <a:rPr lang="zh-HK" altLang="en-US" b="1" dirty="0" smtClean="0">
                <a:solidFill>
                  <a:srgbClr val="7030A0"/>
                </a:solidFill>
                <a:ea typeface="新細明體" panose="02020500000000000000" pitchFamily="18" charset="-120"/>
              </a:rPr>
              <a:t>深度</a:t>
            </a:r>
            <a:r>
              <a:rPr lang="zh-HK" altLang="en-US" b="1" dirty="0">
                <a:solidFill>
                  <a:srgbClr val="7030A0"/>
                </a:solidFill>
                <a:ea typeface="新細明體" panose="02020500000000000000" pitchFamily="18" charset="-120"/>
              </a:rPr>
              <a:t>聚類</a:t>
            </a:r>
            <a:r>
              <a:rPr lang="zh-HK" altLang="en-US" dirty="0">
                <a:ea typeface="新細明體" panose="02020500000000000000" pitchFamily="18" charset="-120"/>
              </a:rPr>
              <a:t>（</a:t>
            </a:r>
            <a:r>
              <a:rPr lang="en-US" altLang="zh-HK" b="1" dirty="0">
                <a:ea typeface="新細明體" panose="02020500000000000000" pitchFamily="18" charset="-120"/>
              </a:rPr>
              <a:t>Deep </a:t>
            </a:r>
            <a:r>
              <a:rPr lang="en-US" altLang="zh-HK" b="1" dirty="0" smtClean="0">
                <a:ea typeface="新細明體" panose="02020500000000000000" pitchFamily="18" charset="-120"/>
              </a:rPr>
              <a:t>Clustering Approach</a:t>
            </a:r>
            <a:r>
              <a:rPr lang="zh-HK" altLang="en-US" dirty="0" smtClean="0">
                <a:ea typeface="新細明體" panose="02020500000000000000" pitchFamily="18" charset="-120"/>
              </a:rPr>
              <a:t>）</a:t>
            </a:r>
            <a:r>
              <a:rPr lang="zh-TW" altLang="en-US" dirty="0" smtClean="0">
                <a:ea typeface="新細明體" panose="02020500000000000000" pitchFamily="18" charset="-120"/>
              </a:rPr>
              <a:t>對</a:t>
            </a:r>
            <a:r>
              <a:rPr lang="zh-TW" altLang="en-US" dirty="0">
                <a:ea typeface="新細明體" panose="02020500000000000000" pitchFamily="18" charset="-120"/>
              </a:rPr>
              <a:t>混雜語音進行分離</a:t>
            </a:r>
            <a:endParaRPr lang="zh-HK" altLang="en-US" dirty="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35</a:t>
            </a:fld>
            <a:endParaRPr lang="zh-HK" altLang="en-US" dirty="0"/>
          </a:p>
        </p:txBody>
      </p:sp>
    </p:spTree>
    <p:extLst>
      <p:ext uri="{BB962C8B-B14F-4D97-AF65-F5344CB8AC3E}">
        <p14:creationId xmlns:p14="http://schemas.microsoft.com/office/powerpoint/2010/main" val="1160157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7450F9D-066F-4212-8703-5DDEFD33B5E2}"/>
              </a:ext>
            </a:extLst>
          </p:cNvPr>
          <p:cNvSpPr>
            <a:spLocks noGrp="1"/>
          </p:cNvSpPr>
          <p:nvPr>
            <p:ph type="title"/>
          </p:nvPr>
        </p:nvSpPr>
        <p:spPr/>
        <p:txBody>
          <a:bodyPr/>
          <a:lstStyle/>
          <a:p>
            <a:r>
              <a:rPr lang="zh-HK" altLang="en-US" dirty="0">
                <a:ea typeface="新細明體" panose="02020500000000000000" pitchFamily="18" charset="-120"/>
              </a:rPr>
              <a:t>深度聚類（</a:t>
            </a:r>
            <a:r>
              <a:rPr lang="en-US" altLang="zh-HK" dirty="0">
                <a:ea typeface="新細明體" panose="02020500000000000000" pitchFamily="18" charset="-120"/>
              </a:rPr>
              <a:t>Deep Clustering </a:t>
            </a:r>
            <a:r>
              <a:rPr lang="zh-HK" altLang="en-US" dirty="0">
                <a:ea typeface="新細明體" panose="02020500000000000000" pitchFamily="18" charset="-120"/>
              </a:rPr>
              <a:t>）</a:t>
            </a:r>
          </a:p>
        </p:txBody>
      </p:sp>
      <p:sp>
        <p:nvSpPr>
          <p:cNvPr id="3" name="內容版面配置區 2">
            <a:extLst>
              <a:ext uri="{FF2B5EF4-FFF2-40B4-BE49-F238E27FC236}">
                <a16:creationId xmlns="" xmlns:a16="http://schemas.microsoft.com/office/drawing/2014/main" id="{9C7C51FC-55D2-4635-B72C-2377FDB65F3B}"/>
              </a:ext>
            </a:extLst>
          </p:cNvPr>
          <p:cNvSpPr>
            <a:spLocks noGrp="1"/>
          </p:cNvSpPr>
          <p:nvPr>
            <p:ph idx="1"/>
          </p:nvPr>
        </p:nvSpPr>
        <p:spPr>
          <a:xfrm>
            <a:off x="838200" y="1825625"/>
            <a:ext cx="5062870" cy="4351338"/>
          </a:xfrm>
        </p:spPr>
        <p:txBody>
          <a:bodyPr>
            <a:noAutofit/>
          </a:bodyPr>
          <a:lstStyle/>
          <a:p>
            <a:pPr>
              <a:buFont typeface="Wingdings" panose="05000000000000000000" pitchFamily="2" charset="2"/>
              <a:buChar char="v"/>
            </a:pPr>
            <a:r>
              <a:rPr lang="zh-CN" altLang="en-US" dirty="0">
                <a:ea typeface="新細明體" panose="02020500000000000000" pitchFamily="18" charset="-120"/>
              </a:rPr>
              <a:t>將聲音轉化爲頻譜圖</a:t>
            </a:r>
            <a:endParaRPr lang="en-US" altLang="zh-CN" dirty="0">
              <a:ea typeface="新細明體" panose="02020500000000000000" pitchFamily="18" charset="-120"/>
            </a:endParaRPr>
          </a:p>
          <a:p>
            <a:pPr>
              <a:buFont typeface="Wingdings" panose="05000000000000000000" pitchFamily="2" charset="2"/>
              <a:buChar char="v"/>
            </a:pPr>
            <a:r>
              <a:rPr lang="zh-CN" altLang="en-US" dirty="0">
                <a:ea typeface="新細明體" panose="02020500000000000000" pitchFamily="18" charset="-120"/>
              </a:rPr>
              <a:t>通過深度神經網絡，將該圖上每個</a:t>
            </a:r>
            <a:r>
              <a:rPr lang="zh-CN" altLang="en-US" b="1" dirty="0">
                <a:solidFill>
                  <a:srgbClr val="00B0F0"/>
                </a:solidFill>
                <a:ea typeface="新細明體" panose="02020500000000000000" pitchFamily="18" charset="-120"/>
              </a:rPr>
              <a:t>時</a:t>
            </a:r>
            <a:r>
              <a:rPr lang="en-US" altLang="zh-CN" b="1" dirty="0">
                <a:solidFill>
                  <a:srgbClr val="00B0F0"/>
                </a:solidFill>
                <a:ea typeface="新細明體" panose="02020500000000000000" pitchFamily="18" charset="-120"/>
              </a:rPr>
              <a:t>—</a:t>
            </a:r>
            <a:r>
              <a:rPr lang="zh-CN" altLang="en-US" b="1" dirty="0">
                <a:solidFill>
                  <a:srgbClr val="00B0F0"/>
                </a:solidFill>
                <a:ea typeface="新細明體" panose="02020500000000000000" pitchFamily="18" charset="-120"/>
              </a:rPr>
              <a:t>頻塊</a:t>
            </a:r>
            <a:r>
              <a:rPr lang="zh-CN" altLang="en-US" dirty="0">
                <a:ea typeface="新細明體" panose="02020500000000000000" pitchFamily="18" charset="-120"/>
              </a:rPr>
              <a:t>（</a:t>
            </a:r>
            <a:r>
              <a:rPr lang="en-US" altLang="zh-CN" dirty="0">
                <a:ea typeface="新細明體" panose="02020500000000000000" pitchFamily="18" charset="-120"/>
              </a:rPr>
              <a:t>TF</a:t>
            </a:r>
            <a:r>
              <a:rPr lang="zh-CN" altLang="en-US" dirty="0">
                <a:ea typeface="新細明體" panose="02020500000000000000" pitchFamily="18" charset="-120"/>
              </a:rPr>
              <a:t>）映射到一個特徵</a:t>
            </a:r>
            <a:r>
              <a:rPr lang="zh-CN" altLang="en-US" dirty="0" smtClean="0">
                <a:ea typeface="新細明體" panose="02020500000000000000" pitchFamily="18" charset="-120"/>
              </a:rPr>
              <a:t>空間。</a:t>
            </a:r>
            <a:endParaRPr lang="en-US" altLang="zh-CN" dirty="0">
              <a:ea typeface="新細明體" panose="02020500000000000000" pitchFamily="18" charset="-120"/>
            </a:endParaRPr>
          </a:p>
          <a:p>
            <a:pPr>
              <a:buFont typeface="Wingdings" panose="05000000000000000000" pitchFamily="2" charset="2"/>
              <a:buChar char="v"/>
            </a:pPr>
            <a:r>
              <a:rPr lang="zh-CN" altLang="en-US" dirty="0">
                <a:ea typeface="新細明體" panose="02020500000000000000" pitchFamily="18" charset="-120"/>
              </a:rPr>
              <a:t>使特徵空間中每個 </a:t>
            </a:r>
            <a:r>
              <a:rPr lang="en-US" altLang="zh-CN" dirty="0">
                <a:ea typeface="新細明體" panose="02020500000000000000" pitchFamily="18" charset="-120"/>
              </a:rPr>
              <a:t>TF </a:t>
            </a:r>
            <a:r>
              <a:rPr lang="zh-CN" altLang="en-US" dirty="0">
                <a:ea typeface="新細明體" panose="02020500000000000000" pitchFamily="18" charset="-120"/>
              </a:rPr>
              <a:t>塊的相鄰矩陣與實際標注的相鄰矩陣盡量</a:t>
            </a:r>
            <a:r>
              <a:rPr lang="zh-CN" altLang="en-US" dirty="0" smtClean="0">
                <a:ea typeface="新細明體" panose="02020500000000000000" pitchFamily="18" charset="-120"/>
              </a:rPr>
              <a:t>相似。</a:t>
            </a:r>
            <a:endParaRPr lang="en-US" altLang="zh-CN" dirty="0">
              <a:ea typeface="新細明體" panose="02020500000000000000" pitchFamily="18" charset="-120"/>
            </a:endParaRPr>
          </a:p>
          <a:p>
            <a:pPr>
              <a:buFont typeface="Wingdings" panose="05000000000000000000" pitchFamily="2" charset="2"/>
              <a:buChar char="v"/>
            </a:pPr>
            <a:r>
              <a:rPr lang="zh-CN" altLang="en-US" dirty="0">
                <a:ea typeface="新細明體" panose="02020500000000000000" pitchFamily="18" charset="-120"/>
              </a:rPr>
              <a:t>對混合語音的 </a:t>
            </a:r>
            <a:r>
              <a:rPr lang="en-US" altLang="zh-CN" dirty="0">
                <a:ea typeface="新細明體" panose="02020500000000000000" pitchFamily="18" charset="-120"/>
              </a:rPr>
              <a:t>TF </a:t>
            </a:r>
            <a:r>
              <a:rPr lang="zh-CN" altLang="en-US" dirty="0">
                <a:ea typeface="新細明體" panose="02020500000000000000" pitchFamily="18" charset="-120"/>
              </a:rPr>
              <a:t>塊進行聚類</a:t>
            </a:r>
            <a:endParaRPr lang="en-US" altLang="zh-CN" dirty="0">
              <a:ea typeface="新細明體" panose="02020500000000000000" pitchFamily="18" charset="-120"/>
            </a:endParaRPr>
          </a:p>
          <a:p>
            <a:pPr>
              <a:buFont typeface="Wingdings" panose="05000000000000000000" pitchFamily="2" charset="2"/>
              <a:buChar char="v"/>
            </a:pPr>
            <a:r>
              <a:rPr lang="zh-CN" altLang="en-US" dirty="0">
                <a:ea typeface="新細明體" panose="02020500000000000000" pitchFamily="18" charset="-120"/>
              </a:rPr>
              <a:t>選同一類的</a:t>
            </a:r>
            <a:r>
              <a:rPr lang="en-US" altLang="zh-CN" dirty="0">
                <a:ea typeface="新細明體" panose="02020500000000000000" pitchFamily="18" charset="-120"/>
              </a:rPr>
              <a:t>TF</a:t>
            </a:r>
            <a:r>
              <a:rPr lang="zh-CN" altLang="en-US" dirty="0">
                <a:ea typeface="新細明體" panose="02020500000000000000" pitchFamily="18" charset="-120"/>
              </a:rPr>
              <a:t>塊作爲一個聲源的頻</a:t>
            </a:r>
            <a:r>
              <a:rPr lang="zh-CN" altLang="en-US" dirty="0" smtClean="0">
                <a:ea typeface="新細明體" panose="02020500000000000000" pitchFamily="18" charset="-120"/>
              </a:rPr>
              <a:t>譜。</a:t>
            </a:r>
            <a:endParaRPr lang="zh-HK" altLang="en-US" dirty="0">
              <a:ea typeface="新細明體" panose="02020500000000000000" pitchFamily="18" charset="-12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720918138"/>
              </p:ext>
            </p:extLst>
          </p:nvPr>
        </p:nvGraphicFramePr>
        <p:xfrm>
          <a:off x="6124353" y="2408236"/>
          <a:ext cx="5690049" cy="2768025"/>
        </p:xfrm>
        <a:graphic>
          <a:graphicData uri="http://schemas.openxmlformats.org/presentationml/2006/ole">
            <mc:AlternateContent xmlns:mc="http://schemas.openxmlformats.org/markup-compatibility/2006">
              <mc:Choice xmlns:v="urn:schemas-microsoft-com:vml" Requires="v">
                <p:oleObj spid="_x0000_s20518" name="Bitmap Image" r:id="rId3" imgW="9150480" imgH="4451400" progId="PBrush">
                  <p:embed/>
                </p:oleObj>
              </mc:Choice>
              <mc:Fallback>
                <p:oleObj name="Bitmap Image" r:id="rId3" imgW="9150480" imgH="4451400" progId="PBrush">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353" y="2408236"/>
                        <a:ext cx="5690049" cy="276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36</a:t>
            </a:fld>
            <a:endParaRPr lang="zh-HK" altLang="en-US" dirty="0"/>
          </a:p>
        </p:txBody>
      </p:sp>
    </p:spTree>
    <p:extLst>
      <p:ext uri="{BB962C8B-B14F-4D97-AF65-F5344CB8AC3E}">
        <p14:creationId xmlns:p14="http://schemas.microsoft.com/office/powerpoint/2010/main" val="306127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dirty="0"/>
              <a:t>深度聚類（</a:t>
            </a:r>
            <a:r>
              <a:rPr lang="en-US" altLang="zh-HK" dirty="0"/>
              <a:t>Deep Clustering </a:t>
            </a:r>
            <a:r>
              <a:rPr lang="zh-HK" altLang="en-US" dirty="0"/>
              <a:t>）</a:t>
            </a:r>
            <a:endParaRPr lang="en-US" dirty="0"/>
          </a:p>
        </p:txBody>
      </p:sp>
      <p:sp>
        <p:nvSpPr>
          <p:cNvPr id="5" name="Rectangle 4"/>
          <p:cNvSpPr/>
          <p:nvPr/>
        </p:nvSpPr>
        <p:spPr>
          <a:xfrm>
            <a:off x="1411078" y="5648263"/>
            <a:ext cx="5567358" cy="369332"/>
          </a:xfrm>
          <a:prstGeom prst="rect">
            <a:avLst/>
          </a:prstGeom>
        </p:spPr>
        <p:txBody>
          <a:bodyPr wrap="none">
            <a:spAutoFit/>
          </a:bodyPr>
          <a:lstStyle/>
          <a:p>
            <a:r>
              <a:rPr lang="en-US" dirty="0">
                <a:hlinkClick r:id="rId3"/>
              </a:rPr>
              <a:t>https://www.youtube.com/watch?v=NzZDnRni-8A&amp;t=34s</a:t>
            </a:r>
            <a:endParaRPr lang="en-US" dirty="0"/>
          </a:p>
        </p:txBody>
      </p:sp>
      <p:sp>
        <p:nvSpPr>
          <p:cNvPr id="6" name="Rectangle 5"/>
          <p:cNvSpPr/>
          <p:nvPr/>
        </p:nvSpPr>
        <p:spPr>
          <a:xfrm>
            <a:off x="1411078" y="6056097"/>
            <a:ext cx="4882812" cy="369332"/>
          </a:xfrm>
          <a:prstGeom prst="rect">
            <a:avLst/>
          </a:prstGeom>
        </p:spPr>
        <p:txBody>
          <a:bodyPr wrap="none">
            <a:spAutoFit/>
          </a:bodyPr>
          <a:lstStyle/>
          <a:p>
            <a:r>
              <a:rPr lang="en-US" dirty="0">
                <a:hlinkClick r:id="rId4"/>
              </a:rPr>
              <a:t>https://www.youtube.com/watch?v=Z_ogAiVoE1g</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84071868"/>
              </p:ext>
            </p:extLst>
          </p:nvPr>
        </p:nvGraphicFramePr>
        <p:xfrm>
          <a:off x="954370" y="1356954"/>
          <a:ext cx="7658003" cy="4283787"/>
        </p:xfrm>
        <a:graphic>
          <a:graphicData uri="http://schemas.openxmlformats.org/presentationml/2006/ole">
            <mc:AlternateContent xmlns:mc="http://schemas.openxmlformats.org/markup-compatibility/2006">
              <mc:Choice xmlns:v="urn:schemas-microsoft-com:vml" Requires="v">
                <p:oleObj spid="_x0000_s28684" name="Bitmap Image" r:id="rId5" imgW="6629400" imgH="3708360" progId="PBrush">
                  <p:embed/>
                </p:oleObj>
              </mc:Choice>
              <mc:Fallback>
                <p:oleObj name="Bitmap Image" r:id="rId5" imgW="6629400" imgH="3708360" progId="PBrush">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370" y="1356954"/>
                        <a:ext cx="7658003" cy="428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38200" y="5648263"/>
            <a:ext cx="744114" cy="369332"/>
          </a:xfrm>
          <a:prstGeom prst="rect">
            <a:avLst/>
          </a:prstGeom>
          <a:noFill/>
        </p:spPr>
        <p:txBody>
          <a:bodyPr wrap="none" rtlCol="0">
            <a:spAutoFit/>
          </a:bodyPr>
          <a:lstStyle/>
          <a:p>
            <a:r>
              <a:rPr lang="en-US" altLang="zh-CN" dirty="0" smtClean="0"/>
              <a:t>Ex1</a:t>
            </a:r>
            <a:r>
              <a:rPr lang="zh-CN" altLang="en-US" dirty="0" smtClean="0"/>
              <a:t>：</a:t>
            </a:r>
            <a:endParaRPr lang="en-US" dirty="0"/>
          </a:p>
        </p:txBody>
      </p:sp>
      <p:sp>
        <p:nvSpPr>
          <p:cNvPr id="9" name="TextBox 8"/>
          <p:cNvSpPr txBox="1"/>
          <p:nvPr/>
        </p:nvSpPr>
        <p:spPr>
          <a:xfrm>
            <a:off x="848044" y="6056097"/>
            <a:ext cx="744114" cy="369332"/>
          </a:xfrm>
          <a:prstGeom prst="rect">
            <a:avLst/>
          </a:prstGeom>
          <a:noFill/>
        </p:spPr>
        <p:txBody>
          <a:bodyPr wrap="none" rtlCol="0">
            <a:spAutoFit/>
          </a:bodyPr>
          <a:lstStyle/>
          <a:p>
            <a:r>
              <a:rPr lang="en-US" altLang="zh-CN" dirty="0" smtClean="0"/>
              <a:t>Ex2</a:t>
            </a:r>
            <a:r>
              <a:rPr lang="zh-CN" altLang="en-US" dirty="0" smtClean="0"/>
              <a:t>：</a:t>
            </a:r>
            <a:endParaRPr lang="en-US" dirty="0"/>
          </a:p>
        </p:txBody>
      </p:sp>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4" name="Slide Number Placeholder 3"/>
          <p:cNvSpPr>
            <a:spLocks noGrp="1"/>
          </p:cNvSpPr>
          <p:nvPr>
            <p:ph type="sldNum" sz="quarter" idx="12"/>
          </p:nvPr>
        </p:nvSpPr>
        <p:spPr/>
        <p:txBody>
          <a:bodyPr/>
          <a:lstStyle/>
          <a:p>
            <a:fld id="{FA36BCE5-770F-41A9-BD0A-CD25FC828818}" type="slidenum">
              <a:rPr lang="zh-HK" altLang="en-US" smtClean="0"/>
              <a:pPr/>
              <a:t>37</a:t>
            </a:fld>
            <a:endParaRPr lang="zh-HK" altLang="en-US" dirty="0"/>
          </a:p>
        </p:txBody>
      </p:sp>
    </p:spTree>
    <p:extLst>
      <p:ext uri="{BB962C8B-B14F-4D97-AF65-F5344CB8AC3E}">
        <p14:creationId xmlns:p14="http://schemas.microsoft.com/office/powerpoint/2010/main" val="1461163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 xmlns:a16="http://schemas.microsoft.com/office/drawing/2014/main" id="{57450F9D-066F-4212-8703-5DDEFD33B5E2}"/>
              </a:ext>
            </a:extLst>
          </p:cNvPr>
          <p:cNvSpPr>
            <a:spLocks noGrp="1"/>
          </p:cNvSpPr>
          <p:nvPr>
            <p:ph type="title"/>
          </p:nvPr>
        </p:nvSpPr>
        <p:spPr/>
        <p:txBody>
          <a:bodyPr/>
          <a:lstStyle/>
          <a:p>
            <a:r>
              <a:rPr lang="zh-CN" altLang="en-US" dirty="0">
                <a:ea typeface="新細明體" panose="02020500000000000000" pitchFamily="18" charset="-120"/>
              </a:rPr>
              <a:t>了解人類語言的複雜性 </a:t>
            </a:r>
            <a:endParaRPr lang="zh-HK" altLang="en-US" dirty="0">
              <a:ea typeface="新細明體" panose="02020500000000000000" pitchFamily="18" charset="-120"/>
            </a:endParaRPr>
          </a:p>
        </p:txBody>
      </p:sp>
      <p:graphicFrame>
        <p:nvGraphicFramePr>
          <p:cNvPr id="4" name="內容版面配置區 3">
            <a:extLst>
              <a:ext uri="{FF2B5EF4-FFF2-40B4-BE49-F238E27FC236}">
                <a16:creationId xmlns:a16="http://schemas.microsoft.com/office/drawing/2014/main" xmlns="" id="{F842E8DF-C949-4098-A94B-A7BE9BF2AE83}"/>
              </a:ext>
            </a:extLst>
          </p:cNvPr>
          <p:cNvGraphicFramePr>
            <a:graphicFrameLocks noGrp="1" noChangeAspect="1"/>
          </p:cNvGraphicFramePr>
          <p:nvPr>
            <p:ph idx="1"/>
            <p:extLst>
              <p:ext uri="{D42A27DB-BD31-4B8C-83A1-F6EECF244321}">
                <p14:modId xmlns:p14="http://schemas.microsoft.com/office/powerpoint/2010/main" val="3041901863"/>
              </p:ext>
            </p:extLst>
          </p:nvPr>
        </p:nvGraphicFramePr>
        <p:xfrm>
          <a:off x="1768145" y="1701432"/>
          <a:ext cx="8651324" cy="4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38</a:t>
            </a:fld>
            <a:endParaRPr lang="zh-HK" altLang="en-US" dirty="0"/>
          </a:p>
        </p:txBody>
      </p:sp>
    </p:spTree>
    <p:extLst>
      <p:ext uri="{BB962C8B-B14F-4D97-AF65-F5344CB8AC3E}">
        <p14:creationId xmlns:p14="http://schemas.microsoft.com/office/powerpoint/2010/main" val="855248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6C0D232-67AE-4E60-87D1-EE4F80CB472D}"/>
              </a:ext>
            </a:extLst>
          </p:cNvPr>
          <p:cNvSpPr>
            <a:spLocks noGrp="1"/>
          </p:cNvSpPr>
          <p:nvPr>
            <p:ph type="title"/>
          </p:nvPr>
        </p:nvSpPr>
        <p:spPr/>
        <p:txBody>
          <a:bodyPr/>
          <a:lstStyle/>
          <a:p>
            <a:r>
              <a:rPr lang="zh-CN" altLang="en-US" dirty="0" smtClean="0">
                <a:ea typeface="新細明體" panose="02020500000000000000" pitchFamily="18" charset="-120"/>
              </a:rPr>
              <a:t>了解人類語言的複雜性</a:t>
            </a:r>
            <a:r>
              <a:rPr lang="zh-TW" altLang="en-US" dirty="0" smtClean="0">
                <a:ea typeface="新細明體" panose="02020500000000000000" pitchFamily="18" charset="-120"/>
              </a:rPr>
              <a:t> </a:t>
            </a:r>
            <a:r>
              <a:rPr lang="en-US" altLang="zh-TW" dirty="0" smtClean="0">
                <a:ea typeface="新細明體" panose="02020500000000000000" pitchFamily="18" charset="-120"/>
              </a:rPr>
              <a:t>-</a:t>
            </a:r>
            <a:r>
              <a:rPr lang="zh-TW" altLang="en-US" dirty="0" smtClean="0">
                <a:ea typeface="新細明體" panose="02020500000000000000" pitchFamily="18" charset="-120"/>
              </a:rPr>
              <a:t> </a:t>
            </a:r>
            <a:r>
              <a:rPr lang="zh-HK" altLang="en-US" dirty="0" smtClean="0"/>
              <a:t>結構</a:t>
            </a:r>
            <a:r>
              <a:rPr lang="zh-HK" altLang="en-US" dirty="0"/>
              <a:t>複雜性</a:t>
            </a:r>
          </a:p>
        </p:txBody>
      </p:sp>
      <p:sp>
        <p:nvSpPr>
          <p:cNvPr id="3" name="內容版面配置區 2">
            <a:extLst>
              <a:ext uri="{FF2B5EF4-FFF2-40B4-BE49-F238E27FC236}">
                <a16:creationId xmlns:a16="http://schemas.microsoft.com/office/drawing/2014/main" xmlns="" id="{B0369C44-EB78-4237-A585-98C2A3D8B1A7}"/>
              </a:ext>
            </a:extLst>
          </p:cNvPr>
          <p:cNvSpPr>
            <a:spLocks noGrp="1"/>
          </p:cNvSpPr>
          <p:nvPr>
            <p:ph idx="1"/>
          </p:nvPr>
        </p:nvSpPr>
        <p:spPr>
          <a:xfrm>
            <a:off x="838199" y="1825625"/>
            <a:ext cx="11251131" cy="4351338"/>
          </a:xfrm>
        </p:spPr>
        <p:txBody>
          <a:bodyPr/>
          <a:lstStyle/>
          <a:p>
            <a:pPr>
              <a:lnSpc>
                <a:spcPct val="100000"/>
              </a:lnSpc>
              <a:buFont typeface="Wingdings" panose="05000000000000000000" pitchFamily="2" charset="2"/>
              <a:buChar char="v"/>
            </a:pPr>
            <a:r>
              <a:rPr lang="zh-HK" altLang="en-US" dirty="0">
                <a:latin typeface="新細明體" panose="02020500000000000000" pitchFamily="18" charset="-120"/>
                <a:ea typeface="新細明體" panose="02020500000000000000" pitchFamily="18" charset="-120"/>
              </a:rPr>
              <a:t>先</a:t>
            </a:r>
            <a:r>
              <a:rPr lang="zh-CN" altLang="en-US" dirty="0">
                <a:latin typeface="新細明體" panose="02020500000000000000" pitchFamily="18" charset="-120"/>
                <a:ea typeface="新細明體" panose="02020500000000000000" pitchFamily="18" charset="-120"/>
              </a:rPr>
              <a:t>在腦海中形成需要表達的意圖 （</a:t>
            </a:r>
            <a:r>
              <a:rPr lang="en-US" altLang="zh-CN" dirty="0">
                <a:latin typeface="新細明體" panose="02020500000000000000" pitchFamily="18" charset="-120"/>
                <a:ea typeface="新細明體" panose="02020500000000000000" pitchFamily="18" charset="-120"/>
              </a:rPr>
              <a:t>Intention</a:t>
            </a:r>
            <a:r>
              <a:rPr lang="zh-CN" altLang="en-US" dirty="0" smtClean="0">
                <a:latin typeface="新細明體" panose="02020500000000000000" pitchFamily="18" charset="-120"/>
                <a:ea typeface="新細明體" panose="02020500000000000000" pitchFamily="18" charset="-120"/>
              </a:rPr>
              <a:t>）</a:t>
            </a:r>
            <a:r>
              <a:rPr lang="zh-CN" altLang="en-US" dirty="0" smtClean="0">
                <a:ea typeface="新細明體" panose="02020500000000000000" pitchFamily="18" charset="-120"/>
              </a:rPr>
              <a:t> </a:t>
            </a:r>
            <a:endParaRPr lang="en-US" altLang="zh-CN"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依據這些意圖選擇合理的表達方式</a:t>
            </a:r>
            <a:r>
              <a:rPr lang="en-US" altLang="zh-CN" dirty="0">
                <a:latin typeface="新細明體" panose="02020500000000000000" pitchFamily="18" charset="-120"/>
                <a:ea typeface="新細明體" panose="02020500000000000000" pitchFamily="18" charset="-120"/>
              </a:rPr>
              <a:t> </a:t>
            </a: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選擇適合表達</a:t>
            </a:r>
            <a:r>
              <a:rPr lang="zh-HK" altLang="en-US" dirty="0">
                <a:latin typeface="新細明體" panose="02020500000000000000" pitchFamily="18" charset="-120"/>
                <a:ea typeface="新細明體" panose="02020500000000000000" pitchFamily="18" charset="-120"/>
              </a:rPr>
              <a:t>核心</a:t>
            </a:r>
            <a:r>
              <a:rPr lang="zh-CN" altLang="en-US" dirty="0">
                <a:latin typeface="新細明體" panose="02020500000000000000" pitchFamily="18" charset="-120"/>
                <a:ea typeface="新細明體" panose="02020500000000000000" pitchFamily="18" charset="-120"/>
              </a:rPr>
              <a:t>思想的</a:t>
            </a:r>
            <a:r>
              <a:rPr lang="zh-CN" altLang="en-US" dirty="0" smtClean="0">
                <a:latin typeface="新細明體" panose="02020500000000000000" pitchFamily="18" charset="-120"/>
                <a:ea typeface="新細明體" panose="02020500000000000000" pitchFamily="18" charset="-120"/>
              </a:rPr>
              <a:t>詞</a:t>
            </a:r>
            <a:endParaRPr lang="en-US" altLang="zh-CN"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根據</a:t>
            </a:r>
            <a:r>
              <a:rPr lang="zh-HK" altLang="en-US" dirty="0">
                <a:latin typeface="新細明體" panose="02020500000000000000" pitchFamily="18" charset="-120"/>
                <a:ea typeface="新細明體" panose="02020500000000000000" pitchFamily="18" charset="-120"/>
              </a:rPr>
              <a:t>語法組織句子</a:t>
            </a:r>
            <a:endParaRPr lang="en-US" altLang="zh-HK" dirty="0">
              <a:latin typeface="新細明體" panose="02020500000000000000" pitchFamily="18" charset="-120"/>
              <a:ea typeface="新細明體" panose="02020500000000000000" pitchFamily="18" charset="-120"/>
            </a:endParaRPr>
          </a:p>
          <a:p>
            <a:pPr marL="0" indent="0">
              <a:lnSpc>
                <a:spcPct val="100000"/>
              </a:lnSpc>
              <a:buNone/>
            </a:pPr>
            <a:r>
              <a:rPr lang="en-US" altLang="zh-CN" dirty="0">
                <a:latin typeface="新細明體" panose="02020500000000000000" pitchFamily="18" charset="-120"/>
                <a:ea typeface="新細明體" panose="02020500000000000000" pitchFamily="18" charset="-120"/>
              </a:rPr>
              <a:t>	</a:t>
            </a:r>
            <a:r>
              <a:rPr lang="zh-CN" altLang="en-US" dirty="0" smtClean="0">
                <a:latin typeface="新細明體" panose="02020500000000000000" pitchFamily="18" charset="-120"/>
                <a:ea typeface="新細明體" panose="02020500000000000000" pitchFamily="18" charset="-120"/>
              </a:rPr>
              <a:t>豐富</a:t>
            </a:r>
            <a:r>
              <a:rPr lang="zh-CN" altLang="en-US" dirty="0">
                <a:latin typeface="新細明體" panose="02020500000000000000" pitchFamily="18" charset="-120"/>
                <a:ea typeface="新細明體" panose="02020500000000000000" pitchFamily="18" charset="-120"/>
              </a:rPr>
              <a:t>的層次性（詞、小句、句子、段落）</a:t>
            </a:r>
            <a:endParaRPr lang="en-US" altLang="zh-CN" dirty="0">
              <a:latin typeface="新細明體" panose="02020500000000000000" pitchFamily="18" charset="-120"/>
              <a:ea typeface="新細明體" panose="02020500000000000000" pitchFamily="18" charset="-120"/>
            </a:endParaRPr>
          </a:p>
          <a:p>
            <a:pPr marL="0" indent="0">
              <a:lnSpc>
                <a:spcPct val="100000"/>
              </a:lnSpc>
              <a:buNone/>
            </a:pPr>
            <a:r>
              <a:rPr lang="en-US" altLang="zh-CN" dirty="0">
                <a:latin typeface="新細明體" panose="02020500000000000000" pitchFamily="18" charset="-120"/>
                <a:ea typeface="新細明體" panose="02020500000000000000" pitchFamily="18" charset="-120"/>
              </a:rPr>
              <a:t>	</a:t>
            </a:r>
            <a:r>
              <a:rPr lang="zh-CN" altLang="en-US" dirty="0" smtClean="0">
                <a:latin typeface="新細明體" panose="02020500000000000000" pitchFamily="18" charset="-120"/>
                <a:ea typeface="新細明體" panose="02020500000000000000" pitchFamily="18" charset="-120"/>
              </a:rPr>
              <a:t>複雜</a:t>
            </a:r>
            <a:r>
              <a:rPr lang="zh-CN" altLang="en-US" dirty="0">
                <a:latin typeface="新細明體" panose="02020500000000000000" pitchFamily="18" charset="-120"/>
                <a:ea typeface="新細明體" panose="02020500000000000000" pitchFamily="18" charset="-120"/>
              </a:rPr>
              <a:t>的依賴關係 （詞匯之間的相關性，小句之間的語義關聯性，   </a:t>
            </a:r>
            <a:endParaRPr lang="en-US" altLang="zh-CN" dirty="0">
              <a:latin typeface="新細明體" panose="02020500000000000000" pitchFamily="18" charset="-120"/>
              <a:ea typeface="新細明體" panose="02020500000000000000" pitchFamily="18" charset="-120"/>
            </a:endParaRPr>
          </a:p>
          <a:p>
            <a:pPr marL="0" indent="0">
              <a:lnSpc>
                <a:spcPct val="100000"/>
              </a:lnSpc>
              <a:buNone/>
            </a:pPr>
            <a:r>
              <a:rPr lang="en-US" altLang="zh-CN" dirty="0">
                <a:latin typeface="新細明體" panose="02020500000000000000" pitchFamily="18" charset="-120"/>
                <a:ea typeface="新細明體" panose="02020500000000000000" pitchFamily="18" charset="-120"/>
              </a:rPr>
              <a:t>	</a:t>
            </a:r>
            <a:r>
              <a:rPr lang="zh-CN" altLang="en-US" dirty="0" smtClean="0">
                <a:latin typeface="新細明體" panose="02020500000000000000" pitchFamily="18" charset="-120"/>
                <a:ea typeface="新細明體" panose="02020500000000000000" pitchFamily="18" charset="-120"/>
              </a:rPr>
              <a:t>句子</a:t>
            </a:r>
            <a:r>
              <a:rPr lang="zh-CN" altLang="en-US" dirty="0">
                <a:latin typeface="新細明體" panose="02020500000000000000" pitchFamily="18" charset="-120"/>
                <a:ea typeface="新細明體" panose="02020500000000000000" pitchFamily="18" charset="-120"/>
              </a:rPr>
              <a:t>之間的邏輯連續性</a:t>
            </a:r>
            <a:r>
              <a:rPr lang="zh-CN" altLang="en-US" dirty="0" smtClean="0">
                <a:latin typeface="新細明體" panose="02020500000000000000" pitchFamily="18" charset="-120"/>
                <a:ea typeface="新細明體" panose="02020500000000000000" pitchFamily="18" charset="-120"/>
              </a:rPr>
              <a:t>）</a:t>
            </a:r>
            <a:r>
              <a:rPr lang="zh-CN" altLang="en-US" dirty="0" smtClean="0">
                <a:ea typeface="新細明體" panose="02020500000000000000" pitchFamily="18" charset="-120"/>
              </a:rPr>
              <a:t> 。</a:t>
            </a:r>
            <a:endParaRPr lang="zh-HK" altLang="en-US" dirty="0">
              <a:latin typeface="新細明體" panose="02020500000000000000" pitchFamily="18" charset="-120"/>
              <a:ea typeface="新細明體" panose="02020500000000000000" pitchFamily="18" charset="-120"/>
            </a:endParaRPr>
          </a:p>
        </p:txBody>
      </p:sp>
      <p:grpSp>
        <p:nvGrpSpPr>
          <p:cNvPr id="5" name="Group 4"/>
          <p:cNvGrpSpPr/>
          <p:nvPr/>
        </p:nvGrpSpPr>
        <p:grpSpPr>
          <a:xfrm>
            <a:off x="10343091" y="365125"/>
            <a:ext cx="1287771" cy="1287771"/>
            <a:chOff x="3681776" y="2354"/>
            <a:chExt cx="1287771" cy="1287771"/>
          </a:xfrm>
        </p:grpSpPr>
        <p:sp>
          <p:nvSpPr>
            <p:cNvPr id="6" name="Oval 5"/>
            <p:cNvSpPr/>
            <p:nvPr/>
          </p:nvSpPr>
          <p:spPr>
            <a:xfrm>
              <a:off x="3681776" y="2354"/>
              <a:ext cx="1287771" cy="128777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Oval 4"/>
            <p:cNvSpPr/>
            <p:nvPr/>
          </p:nvSpPr>
          <p:spPr>
            <a:xfrm>
              <a:off x="3870366" y="190944"/>
              <a:ext cx="910591" cy="91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結構</a:t>
              </a:r>
              <a:endParaRPr lang="zh-HK" altLang="en-US" sz="2500" kern="1200" dirty="0">
                <a:latin typeface="新細明體" panose="02020500000000000000" pitchFamily="18" charset="-120"/>
                <a:ea typeface="新細明體" panose="02020500000000000000" pitchFamily="18" charset="-120"/>
              </a:endParaRPr>
            </a:p>
          </p:txBody>
        </p:sp>
      </p:gr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39</a:t>
            </a:fld>
            <a:endParaRPr lang="zh-HK" altLang="en-US" dirty="0"/>
          </a:p>
        </p:txBody>
      </p:sp>
    </p:spTree>
    <p:extLst>
      <p:ext uri="{BB962C8B-B14F-4D97-AF65-F5344CB8AC3E}">
        <p14:creationId xmlns:p14="http://schemas.microsoft.com/office/powerpoint/2010/main" val="507204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mj-ea"/>
              </a:rPr>
              <a:t>語音識別簡介</a:t>
            </a:r>
            <a:endParaRPr lang="en-US" dirty="0"/>
          </a:p>
        </p:txBody>
      </p:sp>
      <p:sp>
        <p:nvSpPr>
          <p:cNvPr id="4" name="Content Placeholder 2"/>
          <p:cNvSpPr>
            <a:spLocks noGrp="1"/>
          </p:cNvSpPr>
          <p:nvPr>
            <p:ph idx="1"/>
          </p:nvPr>
        </p:nvSpPr>
        <p:spPr/>
        <p:txBody>
          <a:bodyPr/>
          <a:lstStyle/>
          <a:p>
            <a:pPr>
              <a:buFont typeface="Wingdings" panose="05000000000000000000" pitchFamily="2" charset="2"/>
              <a:buChar char="v"/>
            </a:pPr>
            <a:r>
              <a:rPr lang="en-US" altLang="zh-TW" dirty="0" smtClean="0"/>
              <a:t>Google Assistant</a:t>
            </a:r>
          </a:p>
          <a:p>
            <a:pPr marL="0" indent="0">
              <a:buNone/>
            </a:pPr>
            <a:endParaRPr lang="en-US" dirty="0"/>
          </a:p>
        </p:txBody>
      </p:sp>
      <p:pic>
        <p:nvPicPr>
          <p:cNvPr id="7170" name="Picture 2" descr="How to Use Google Assistant | PCM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631" y="2498506"/>
            <a:ext cx="6163348" cy="34668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928" y="741145"/>
            <a:ext cx="2657730" cy="5909912"/>
          </a:xfrm>
          <a:prstGeom prst="rect">
            <a:avLst/>
          </a:prstGeom>
        </p:spPr>
      </p:pic>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4</a:t>
            </a:fld>
            <a:endParaRPr lang="zh-HK" altLang="en-US" dirty="0"/>
          </a:p>
        </p:txBody>
      </p:sp>
    </p:spTree>
    <p:extLst>
      <p:ext uri="{BB962C8B-B14F-4D97-AF65-F5344CB8AC3E}">
        <p14:creationId xmlns:p14="http://schemas.microsoft.com/office/powerpoint/2010/main" val="149675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6C0D232-67AE-4E60-87D1-EE4F80CB472D}"/>
              </a:ext>
            </a:extLst>
          </p:cNvPr>
          <p:cNvSpPr>
            <a:spLocks noGrp="1"/>
          </p:cNvSpPr>
          <p:nvPr>
            <p:ph type="title"/>
          </p:nvPr>
        </p:nvSpPr>
        <p:spPr/>
        <p:txBody>
          <a:bodyPr/>
          <a:lstStyle/>
          <a:p>
            <a:r>
              <a:rPr lang="zh-CN" altLang="en-US" dirty="0" smtClean="0">
                <a:ea typeface="新細明體" panose="02020500000000000000" pitchFamily="18" charset="-120"/>
              </a:rPr>
              <a:t>了解人類語言的複雜性</a:t>
            </a:r>
            <a:r>
              <a:rPr lang="zh-TW" altLang="en-US" dirty="0" smtClean="0">
                <a:ea typeface="新細明體" panose="02020500000000000000" pitchFamily="18" charset="-120"/>
              </a:rPr>
              <a:t> </a:t>
            </a:r>
            <a:r>
              <a:rPr lang="en-US" altLang="zh-TW" dirty="0" smtClean="0">
                <a:ea typeface="新細明體" panose="02020500000000000000" pitchFamily="18" charset="-120"/>
              </a:rPr>
              <a:t>-</a:t>
            </a:r>
            <a:r>
              <a:rPr lang="zh-TW" altLang="en-US" dirty="0" smtClean="0">
                <a:ea typeface="新細明體" panose="02020500000000000000" pitchFamily="18" charset="-120"/>
              </a:rPr>
              <a:t> </a:t>
            </a:r>
            <a:r>
              <a:rPr lang="zh-HK" altLang="en-US" dirty="0" smtClean="0">
                <a:latin typeface="新細明體" panose="02020500000000000000" pitchFamily="18" charset="-120"/>
                <a:ea typeface="新細明體" panose="02020500000000000000" pitchFamily="18" charset="-120"/>
              </a:rPr>
              <a:t>結構</a:t>
            </a:r>
            <a:r>
              <a:rPr lang="zh-HK" altLang="en-US" dirty="0">
                <a:latin typeface="新細明體" panose="02020500000000000000" pitchFamily="18" charset="-120"/>
                <a:ea typeface="新細明體" panose="02020500000000000000" pitchFamily="18" charset="-120"/>
              </a:rPr>
              <a:t>複雜性</a:t>
            </a:r>
          </a:p>
        </p:txBody>
      </p:sp>
      <p:sp>
        <p:nvSpPr>
          <p:cNvPr id="3" name="內容版面配置區 2">
            <a:extLst>
              <a:ext uri="{FF2B5EF4-FFF2-40B4-BE49-F238E27FC236}">
                <a16:creationId xmlns:a16="http://schemas.microsoft.com/office/drawing/2014/main" xmlns="" id="{B0369C44-EB78-4237-A585-98C2A3D8B1A7}"/>
              </a:ext>
            </a:extLst>
          </p:cNvPr>
          <p:cNvSpPr>
            <a:spLocks noGrp="1"/>
          </p:cNvSpPr>
          <p:nvPr>
            <p:ph idx="1"/>
          </p:nvPr>
        </p:nvSpPr>
        <p:spPr>
          <a:xfrm>
            <a:off x="838200" y="1825625"/>
            <a:ext cx="5222358" cy="4815186"/>
          </a:xfrm>
        </p:spPr>
        <p:txBody>
          <a:bodyPr>
            <a:normAutofit/>
          </a:bodyPr>
          <a:lstStyle/>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以「我們認真努力地工作，就會作出更大貢獻，讓我們的國家更强大。否則，別的國家就會看不起我們。 」為例</a:t>
            </a:r>
            <a:endParaRPr lang="en-US" altLang="zh-CN"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內有三個子句，兩個推理關係</a:t>
            </a:r>
            <a:endParaRPr lang="en-US" altLang="zh-CN"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努力工作 → 作出貢獻 → 國家强</a:t>
            </a:r>
            <a:r>
              <a:rPr lang="zh-CN" altLang="en-US" dirty="0" smtClean="0">
                <a:latin typeface="新細明體" panose="02020500000000000000" pitchFamily="18" charset="-120"/>
                <a:ea typeface="新細明體" panose="02020500000000000000" pitchFamily="18" charset="-120"/>
              </a:rPr>
              <a:t>大</a:t>
            </a:r>
            <a:endParaRPr lang="en-US" altLang="zh-CN" dirty="0" smtClean="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ea typeface="新細明體" panose="02020500000000000000" pitchFamily="18" charset="-120"/>
              </a:rPr>
              <a:t>以</a:t>
            </a:r>
            <a:r>
              <a:rPr lang="zh-HK" altLang="en-US" dirty="0"/>
              <a:t>子句</a:t>
            </a:r>
            <a:r>
              <a:rPr lang="zh-CN" altLang="en-US" dirty="0">
                <a:ea typeface="新細明體" panose="02020500000000000000" pitchFamily="18" charset="-120"/>
              </a:rPr>
              <a:t>「</a:t>
            </a:r>
            <a:r>
              <a:rPr lang="zh-CN" altLang="en-US" b="1" dirty="0">
                <a:ea typeface="新細明體" panose="02020500000000000000" pitchFamily="18" charset="-120"/>
              </a:rPr>
              <a:t>我們認真努力地工作</a:t>
            </a:r>
            <a:r>
              <a:rPr lang="zh-CN" altLang="en-US" dirty="0">
                <a:ea typeface="新細明體" panose="02020500000000000000" pitchFamily="18" charset="-120"/>
              </a:rPr>
              <a:t>」爲例：</a:t>
            </a:r>
            <a:endParaRPr lang="zh-HK" altLang="en-US" dirty="0"/>
          </a:p>
          <a:p>
            <a:pPr>
              <a:lnSpc>
                <a:spcPct val="100000"/>
              </a:lnSpc>
            </a:pPr>
            <a:endParaRPr lang="en-US" altLang="zh-CN" dirty="0">
              <a:latin typeface="新細明體" panose="02020500000000000000" pitchFamily="18" charset="-120"/>
              <a:ea typeface="新細明體" panose="02020500000000000000" pitchFamily="18" charset="-120"/>
            </a:endParaRPr>
          </a:p>
        </p:txBody>
      </p:sp>
      <p:pic>
        <p:nvPicPr>
          <p:cNvPr id="5" name="圖片 43">
            <a:extLst>
              <a:ext uri="{FF2B5EF4-FFF2-40B4-BE49-F238E27FC236}">
                <a16:creationId xmlns:a16="http://schemas.microsoft.com/office/drawing/2014/main" xmlns="" id="{DC1C38A5-4657-4863-ADFE-487D79D339FC}"/>
              </a:ext>
            </a:extLst>
          </p:cNvPr>
          <p:cNvPicPr>
            <a:picLocks noChangeAspect="1"/>
          </p:cNvPicPr>
          <p:nvPr/>
        </p:nvPicPr>
        <p:blipFill>
          <a:blip r:embed="rId2" cstate="print"/>
          <a:stretch>
            <a:fillRect/>
          </a:stretch>
        </p:blipFill>
        <p:spPr>
          <a:xfrm>
            <a:off x="6209411" y="1871444"/>
            <a:ext cx="5704266" cy="3891403"/>
          </a:xfrm>
          <a:prstGeom prst="rect">
            <a:avLst/>
          </a:prstGeom>
        </p:spPr>
      </p:pic>
      <p:grpSp>
        <p:nvGrpSpPr>
          <p:cNvPr id="6" name="Group 5"/>
          <p:cNvGrpSpPr/>
          <p:nvPr/>
        </p:nvGrpSpPr>
        <p:grpSpPr>
          <a:xfrm>
            <a:off x="10343091" y="365125"/>
            <a:ext cx="1287771" cy="1287771"/>
            <a:chOff x="3681776" y="2354"/>
            <a:chExt cx="1287771" cy="1287771"/>
          </a:xfrm>
        </p:grpSpPr>
        <p:sp>
          <p:nvSpPr>
            <p:cNvPr id="7" name="Oval 6"/>
            <p:cNvSpPr/>
            <p:nvPr/>
          </p:nvSpPr>
          <p:spPr>
            <a:xfrm>
              <a:off x="3681776" y="2354"/>
              <a:ext cx="1287771" cy="128777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Oval 4"/>
            <p:cNvSpPr/>
            <p:nvPr/>
          </p:nvSpPr>
          <p:spPr>
            <a:xfrm>
              <a:off x="3870366" y="190944"/>
              <a:ext cx="910591" cy="91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結構</a:t>
              </a:r>
              <a:endParaRPr lang="zh-HK" altLang="en-US" sz="2500" kern="1200" dirty="0">
                <a:latin typeface="新細明體" panose="02020500000000000000" pitchFamily="18" charset="-120"/>
                <a:ea typeface="新細明體" panose="02020500000000000000" pitchFamily="18" charset="-120"/>
              </a:endParaRPr>
            </a:p>
          </p:txBody>
        </p:sp>
      </p:gr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9" name="Slide Number Placeholder 8"/>
          <p:cNvSpPr>
            <a:spLocks noGrp="1"/>
          </p:cNvSpPr>
          <p:nvPr>
            <p:ph type="sldNum" sz="quarter" idx="12"/>
          </p:nvPr>
        </p:nvSpPr>
        <p:spPr/>
        <p:txBody>
          <a:bodyPr/>
          <a:lstStyle/>
          <a:p>
            <a:fld id="{FA36BCE5-770F-41A9-BD0A-CD25FC828818}" type="slidenum">
              <a:rPr lang="zh-HK" altLang="en-US" smtClean="0"/>
              <a:pPr/>
              <a:t>40</a:t>
            </a:fld>
            <a:endParaRPr lang="zh-HK" altLang="en-US" dirty="0"/>
          </a:p>
        </p:txBody>
      </p:sp>
    </p:spTree>
    <p:extLst>
      <p:ext uri="{BB962C8B-B14F-4D97-AF65-F5344CB8AC3E}">
        <p14:creationId xmlns:p14="http://schemas.microsoft.com/office/powerpoint/2010/main" val="3936577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A97672F-8BB8-4287-8B47-BE02032A98E6}"/>
              </a:ext>
            </a:extLst>
          </p:cNvPr>
          <p:cNvSpPr>
            <a:spLocks noGrp="1"/>
          </p:cNvSpPr>
          <p:nvPr>
            <p:ph type="title"/>
          </p:nvPr>
        </p:nvSpPr>
        <p:spPr/>
        <p:txBody>
          <a:bodyPr/>
          <a:lstStyle/>
          <a:p>
            <a:r>
              <a:rPr lang="zh-CN" altLang="en-US" dirty="0" smtClean="0">
                <a:ea typeface="新細明體" panose="02020500000000000000" pitchFamily="18" charset="-120"/>
              </a:rPr>
              <a:t>了解人類語言的複雜性</a:t>
            </a:r>
            <a:r>
              <a:rPr lang="zh-TW" altLang="en-US" dirty="0" smtClean="0">
                <a:ea typeface="新細明體" panose="02020500000000000000" pitchFamily="18" charset="-120"/>
              </a:rPr>
              <a:t> </a:t>
            </a:r>
            <a:r>
              <a:rPr lang="en-US" altLang="zh-TW" dirty="0" smtClean="0">
                <a:ea typeface="新細明體" panose="02020500000000000000" pitchFamily="18" charset="-120"/>
              </a:rPr>
              <a:t>-</a:t>
            </a:r>
            <a:r>
              <a:rPr lang="zh-TW" altLang="en-US" dirty="0" smtClean="0">
                <a:ea typeface="新細明體" panose="02020500000000000000" pitchFamily="18" charset="-120"/>
              </a:rPr>
              <a:t> </a:t>
            </a:r>
            <a:r>
              <a:rPr lang="zh-CN" altLang="en-US" dirty="0" smtClean="0">
                <a:latin typeface="新細明體" panose="02020500000000000000" pitchFamily="18" charset="-120"/>
                <a:ea typeface="新細明體" panose="02020500000000000000" pitchFamily="18" charset="-120"/>
              </a:rPr>
              <a:t>語義</a:t>
            </a:r>
            <a:r>
              <a:rPr lang="zh-HK" altLang="en-US" dirty="0">
                <a:latin typeface="新細明體" panose="02020500000000000000" pitchFamily="18" charset="-120"/>
                <a:ea typeface="新細明體" panose="02020500000000000000" pitchFamily="18" charset="-120"/>
              </a:rPr>
              <a:t>複雜性</a:t>
            </a:r>
          </a:p>
        </p:txBody>
      </p:sp>
      <p:sp>
        <p:nvSpPr>
          <p:cNvPr id="3" name="內容版面配置區 2">
            <a:extLst>
              <a:ext uri="{FF2B5EF4-FFF2-40B4-BE49-F238E27FC236}">
                <a16:creationId xmlns:a16="http://schemas.microsoft.com/office/drawing/2014/main" xmlns="" id="{E85497E8-F69A-49BC-B6A7-7B995CBF3A4B}"/>
              </a:ext>
            </a:extLst>
          </p:cNvPr>
          <p:cNvSpPr>
            <a:spLocks noGrp="1"/>
          </p:cNvSpPr>
          <p:nvPr>
            <p:ph idx="1"/>
          </p:nvPr>
        </p:nvSpPr>
        <p:spPr>
          <a:xfrm>
            <a:off x="838200" y="1825624"/>
            <a:ext cx="9235698" cy="4245391"/>
          </a:xfrm>
        </p:spPr>
        <p:txBody>
          <a:bodyPr>
            <a:normAutofit/>
          </a:bodyPr>
          <a:lstStyle/>
          <a:p>
            <a:pPr>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源於詞本身的歧義性 </a:t>
            </a:r>
            <a:r>
              <a:rPr lang="en-US" altLang="zh-CN" dirty="0">
                <a:latin typeface="新細明體" panose="02020500000000000000" pitchFamily="18" charset="-120"/>
                <a:ea typeface="新細明體" panose="02020500000000000000" pitchFamily="18" charset="-120"/>
              </a:rPr>
              <a:t>+ </a:t>
            </a:r>
            <a:r>
              <a:rPr lang="zh-CN" altLang="en-US" dirty="0">
                <a:latin typeface="新細明體" panose="02020500000000000000" pitchFamily="18" charset="-120"/>
                <a:ea typeface="新細明體" panose="02020500000000000000" pitchFamily="18" charset="-120"/>
              </a:rPr>
              <a:t>詞與詞互相結合時的結構歧義性</a:t>
            </a: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研究所有東西</a:t>
            </a: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endParaRPr lang="en-US" altLang="zh-HK"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endParaRPr lang="en-US" altLang="zh-HK"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「研究所有」這四個字的不同分法</a:t>
            </a:r>
            <a:endParaRPr lang="zh-HK" altLang="en-US" dirty="0">
              <a:latin typeface="新細明體" panose="02020500000000000000" pitchFamily="18" charset="-120"/>
              <a:ea typeface="新細明體" panose="02020500000000000000" pitchFamily="18" charset="-120"/>
            </a:endParaRPr>
          </a:p>
        </p:txBody>
      </p:sp>
      <p:sp>
        <p:nvSpPr>
          <p:cNvPr id="5" name="文字方塊 4">
            <a:extLst>
              <a:ext uri="{FF2B5EF4-FFF2-40B4-BE49-F238E27FC236}">
                <a16:creationId xmlns:a16="http://schemas.microsoft.com/office/drawing/2014/main" xmlns="" id="{2CBFEAE3-3009-472A-82A2-48D2D1A23627}"/>
              </a:ext>
            </a:extLst>
          </p:cNvPr>
          <p:cNvSpPr txBox="1"/>
          <p:nvPr/>
        </p:nvSpPr>
        <p:spPr>
          <a:xfrm>
            <a:off x="4308423" y="3059668"/>
            <a:ext cx="6093500" cy="523220"/>
          </a:xfrm>
          <a:prstGeom prst="rect">
            <a:avLst/>
          </a:prstGeom>
          <a:noFill/>
        </p:spPr>
        <p:txBody>
          <a:bodyPr wrap="square">
            <a:spAutoFit/>
          </a:bodyPr>
          <a:lstStyle/>
          <a:p>
            <a:r>
              <a:rPr lang="zh-CN" altLang="en-US" sz="2800" dirty="0">
                <a:latin typeface="新細明體" panose="02020500000000000000" pitchFamily="18" charset="-120"/>
                <a:ea typeface="新細明體" panose="02020500000000000000" pitchFamily="18" charset="-120"/>
              </a:rPr>
              <a:t>研究所 </a:t>
            </a:r>
            <a:r>
              <a:rPr lang="en-US" altLang="zh-CN" sz="2800" dirty="0">
                <a:latin typeface="新細明體" panose="02020500000000000000" pitchFamily="18" charset="-120"/>
                <a:ea typeface="新細明體" panose="02020500000000000000" pitchFamily="18" charset="-120"/>
              </a:rPr>
              <a:t>/ </a:t>
            </a:r>
            <a:r>
              <a:rPr lang="zh-CN" altLang="en-US" sz="2800" dirty="0">
                <a:latin typeface="新細明體" panose="02020500000000000000" pitchFamily="18" charset="-120"/>
                <a:ea typeface="新細明體" panose="02020500000000000000" pitchFamily="18" charset="-120"/>
              </a:rPr>
              <a:t>有東西</a:t>
            </a:r>
            <a:endParaRPr lang="zh-HK" altLang="en-US" sz="2800" dirty="0">
              <a:latin typeface="新細明體" panose="02020500000000000000" pitchFamily="18" charset="-120"/>
              <a:ea typeface="新細明體" panose="02020500000000000000" pitchFamily="18" charset="-120"/>
            </a:endParaRPr>
          </a:p>
        </p:txBody>
      </p:sp>
      <p:sp>
        <p:nvSpPr>
          <p:cNvPr id="6" name="文字方塊 5">
            <a:extLst>
              <a:ext uri="{FF2B5EF4-FFF2-40B4-BE49-F238E27FC236}">
                <a16:creationId xmlns:a16="http://schemas.microsoft.com/office/drawing/2014/main" xmlns="" id="{0836D532-C1F2-4E53-A97C-BE3429249007}"/>
              </a:ext>
            </a:extLst>
          </p:cNvPr>
          <p:cNvSpPr txBox="1"/>
          <p:nvPr/>
        </p:nvSpPr>
        <p:spPr>
          <a:xfrm>
            <a:off x="4308423" y="4287187"/>
            <a:ext cx="6093500" cy="523220"/>
          </a:xfrm>
          <a:prstGeom prst="rect">
            <a:avLst/>
          </a:prstGeom>
          <a:noFill/>
        </p:spPr>
        <p:txBody>
          <a:bodyPr wrap="square">
            <a:spAutoFit/>
          </a:bodyPr>
          <a:lstStyle/>
          <a:p>
            <a:r>
              <a:rPr lang="zh-CN" altLang="en-US" sz="2800" dirty="0">
                <a:latin typeface="新細明體" panose="02020500000000000000" pitchFamily="18" charset="-120"/>
                <a:ea typeface="新細明體" panose="02020500000000000000" pitchFamily="18" charset="-120"/>
              </a:rPr>
              <a:t>研究 </a:t>
            </a:r>
            <a:r>
              <a:rPr lang="en-US" altLang="zh-CN" sz="2800" dirty="0">
                <a:latin typeface="新細明體" panose="02020500000000000000" pitchFamily="18" charset="-120"/>
                <a:ea typeface="新細明體" panose="02020500000000000000" pitchFamily="18" charset="-120"/>
              </a:rPr>
              <a:t>/ </a:t>
            </a:r>
            <a:r>
              <a:rPr lang="zh-CN" altLang="en-US" sz="2800" dirty="0">
                <a:latin typeface="新細明體" panose="02020500000000000000" pitchFamily="18" charset="-120"/>
                <a:ea typeface="新細明體" panose="02020500000000000000" pitchFamily="18" charset="-120"/>
              </a:rPr>
              <a:t>所有 </a:t>
            </a:r>
            <a:r>
              <a:rPr lang="en-US" altLang="zh-CN" sz="2800" dirty="0">
                <a:latin typeface="新細明體" panose="02020500000000000000" pitchFamily="18" charset="-120"/>
                <a:ea typeface="新細明體" panose="02020500000000000000" pitchFamily="18" charset="-120"/>
              </a:rPr>
              <a:t>/ </a:t>
            </a:r>
            <a:r>
              <a:rPr lang="zh-CN" altLang="en-US" sz="2800" dirty="0">
                <a:latin typeface="新細明體" panose="02020500000000000000" pitchFamily="18" charset="-120"/>
                <a:ea typeface="新細明體" panose="02020500000000000000" pitchFamily="18" charset="-120"/>
              </a:rPr>
              <a:t>東西</a:t>
            </a:r>
            <a:endParaRPr lang="zh-HK" altLang="en-US" sz="2800" dirty="0">
              <a:latin typeface="新細明體" panose="02020500000000000000" pitchFamily="18" charset="-120"/>
              <a:ea typeface="新細明體" panose="02020500000000000000" pitchFamily="18" charset="-120"/>
            </a:endParaRPr>
          </a:p>
        </p:txBody>
      </p:sp>
      <p:cxnSp>
        <p:nvCxnSpPr>
          <p:cNvPr id="8" name="直線接點 7">
            <a:extLst>
              <a:ext uri="{FF2B5EF4-FFF2-40B4-BE49-F238E27FC236}">
                <a16:creationId xmlns:a16="http://schemas.microsoft.com/office/drawing/2014/main" xmlns="" id="{5D235F96-462E-438F-9317-A8D417BC675B}"/>
              </a:ext>
            </a:extLst>
          </p:cNvPr>
          <p:cNvCxnSpPr>
            <a:cxnSpLocks/>
          </p:cNvCxnSpPr>
          <p:nvPr/>
        </p:nvCxnSpPr>
        <p:spPr>
          <a:xfrm flipV="1">
            <a:off x="3372787" y="3354791"/>
            <a:ext cx="935636" cy="726066"/>
          </a:xfrm>
          <a:prstGeom prst="line">
            <a:avLst/>
          </a:prstGeom>
        </p:spPr>
        <p:style>
          <a:lnRef idx="1">
            <a:schemeClr val="dk1"/>
          </a:lnRef>
          <a:fillRef idx="0">
            <a:schemeClr val="dk1"/>
          </a:fillRef>
          <a:effectRef idx="0">
            <a:schemeClr val="dk1"/>
          </a:effectRef>
          <a:fontRef idx="minor">
            <a:schemeClr val="tx1"/>
          </a:fontRef>
        </p:style>
      </p:cxnSp>
      <p:cxnSp>
        <p:nvCxnSpPr>
          <p:cNvPr id="9" name="直線接點 8">
            <a:extLst>
              <a:ext uri="{FF2B5EF4-FFF2-40B4-BE49-F238E27FC236}">
                <a16:creationId xmlns:a16="http://schemas.microsoft.com/office/drawing/2014/main" xmlns="" id="{1FAA344B-1256-4BE1-B0E4-13EDFD530FDB}"/>
              </a:ext>
            </a:extLst>
          </p:cNvPr>
          <p:cNvCxnSpPr>
            <a:cxnSpLocks/>
          </p:cNvCxnSpPr>
          <p:nvPr/>
        </p:nvCxnSpPr>
        <p:spPr>
          <a:xfrm>
            <a:off x="3372787" y="4080857"/>
            <a:ext cx="935636" cy="556058"/>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10348758" y="365125"/>
            <a:ext cx="1287771" cy="1287771"/>
            <a:chOff x="5538140" y="1351081"/>
            <a:chExt cx="1287771" cy="1287771"/>
          </a:xfrm>
        </p:grpSpPr>
        <p:sp>
          <p:nvSpPr>
            <p:cNvPr id="11" name="Oval 10"/>
            <p:cNvSpPr/>
            <p:nvPr/>
          </p:nvSpPr>
          <p:spPr>
            <a:xfrm>
              <a:off x="5538140" y="1351081"/>
              <a:ext cx="1287771" cy="1287771"/>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Oval 4"/>
            <p:cNvSpPr/>
            <p:nvPr/>
          </p:nvSpPr>
          <p:spPr>
            <a:xfrm>
              <a:off x="5726730" y="1539671"/>
              <a:ext cx="910591" cy="91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語義</a:t>
              </a:r>
              <a:endParaRPr lang="zh-HK" altLang="en-US" sz="2500" kern="1200" dirty="0">
                <a:latin typeface="新細明體" panose="02020500000000000000" pitchFamily="18" charset="-120"/>
                <a:ea typeface="新細明體" panose="02020500000000000000" pitchFamily="18" charset="-120"/>
              </a:endParaRPr>
            </a:p>
          </p:txBody>
        </p:sp>
      </p:gr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41</a:t>
            </a:fld>
            <a:endParaRPr lang="zh-HK" altLang="en-US" dirty="0"/>
          </a:p>
        </p:txBody>
      </p:sp>
    </p:spTree>
    <p:extLst>
      <p:ext uri="{BB962C8B-B14F-4D97-AF65-F5344CB8AC3E}">
        <p14:creationId xmlns:p14="http://schemas.microsoft.com/office/powerpoint/2010/main" val="2187926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7EDF825-2ECE-46C9-9BDB-8D8D62B26381}"/>
              </a:ext>
            </a:extLst>
          </p:cNvPr>
          <p:cNvSpPr>
            <a:spLocks noGrp="1"/>
          </p:cNvSpPr>
          <p:nvPr>
            <p:ph type="title"/>
          </p:nvPr>
        </p:nvSpPr>
        <p:spPr/>
        <p:txBody>
          <a:bodyPr/>
          <a:lstStyle/>
          <a:p>
            <a:r>
              <a:rPr lang="zh-CN" altLang="en-US" dirty="0" smtClean="0">
                <a:ea typeface="新細明體" panose="02020500000000000000" pitchFamily="18" charset="-120"/>
              </a:rPr>
              <a:t>了解人類語言的複雜性</a:t>
            </a:r>
            <a:r>
              <a:rPr lang="zh-TW" altLang="en-US" dirty="0" smtClean="0">
                <a:ea typeface="新細明體" panose="02020500000000000000" pitchFamily="18" charset="-120"/>
              </a:rPr>
              <a:t> </a:t>
            </a:r>
            <a:r>
              <a:rPr lang="en-US" altLang="zh-TW" dirty="0" smtClean="0">
                <a:ea typeface="新細明體" panose="02020500000000000000" pitchFamily="18" charset="-120"/>
              </a:rPr>
              <a:t>-</a:t>
            </a:r>
            <a:r>
              <a:rPr lang="zh-TW" altLang="en-US" dirty="0" smtClean="0">
                <a:ea typeface="新細明體" panose="02020500000000000000" pitchFamily="18" charset="-120"/>
              </a:rPr>
              <a:t> </a:t>
            </a:r>
            <a:r>
              <a:rPr lang="zh-HK" altLang="en-US" dirty="0" smtClean="0"/>
              <a:t>知識</a:t>
            </a:r>
            <a:r>
              <a:rPr lang="zh-HK" altLang="en-US" dirty="0"/>
              <a:t>複雜性</a:t>
            </a:r>
          </a:p>
        </p:txBody>
      </p:sp>
      <p:sp>
        <p:nvSpPr>
          <p:cNvPr id="3" name="內容版面配置區 2">
            <a:extLst>
              <a:ext uri="{FF2B5EF4-FFF2-40B4-BE49-F238E27FC236}">
                <a16:creationId xmlns:a16="http://schemas.microsoft.com/office/drawing/2014/main" xmlns="" id="{743E4597-D28D-48DE-A367-104458763F48}"/>
              </a:ext>
            </a:extLst>
          </p:cNvPr>
          <p:cNvSpPr>
            <a:spLocks noGrp="1"/>
          </p:cNvSpPr>
          <p:nvPr>
            <p:ph idx="1"/>
          </p:nvPr>
        </p:nvSpPr>
        <p:spPr/>
        <p:txBody>
          <a:bodyPr/>
          <a:lstStyle/>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語言中不僅包含語法結構和語義內容，還包含豐富的知識</a:t>
            </a:r>
            <a:endParaRPr lang="en-US" altLang="zh-CN"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latin typeface="標楷體" panose="03000509000000000000" pitchFamily="65" charset="-120"/>
                <a:ea typeface="標楷體" panose="03000509000000000000" pitchFamily="65" charset="-120"/>
              </a:rPr>
              <a:t>煤中含碳元素，不充分燃燒時會産生一氧化碳。一氧化碳進入人體和血紅細胞結合，使血紅細胞失去携氧功能，產生一氧化碳中毒。因此，我們在燒煤時要儘量保持通風，特別是在低壓天氣，要特別注意。</a:t>
            </a:r>
            <a:endParaRPr lang="en-US" altLang="zh-CN" dirty="0">
              <a:latin typeface="標楷體" panose="03000509000000000000" pitchFamily="65" charset="-120"/>
              <a:ea typeface="標楷體" panose="03000509000000000000" pitchFamily="65" charset="-120"/>
            </a:endParaRP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上述句子涉及專業知識，例如：</a:t>
            </a:r>
            <a:endParaRPr lang="en-US" altLang="zh-CN" dirty="0">
              <a:latin typeface="新細明體" panose="02020500000000000000" pitchFamily="18" charset="-120"/>
              <a:ea typeface="新細明體" panose="02020500000000000000" pitchFamily="18" charset="-120"/>
            </a:endParaRPr>
          </a:p>
          <a:p>
            <a:pPr lvl="1">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一氧化碳的化學知識</a:t>
            </a:r>
            <a:endParaRPr lang="en-US" altLang="zh-CN" dirty="0">
              <a:latin typeface="新細明體" panose="02020500000000000000" pitchFamily="18" charset="-120"/>
              <a:ea typeface="新細明體" panose="02020500000000000000" pitchFamily="18" charset="-120"/>
            </a:endParaRPr>
          </a:p>
          <a:p>
            <a:pPr lvl="1">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血紅細胞携氧的生理學知識</a:t>
            </a:r>
            <a:endParaRPr lang="zh-HK" altLang="en-US" dirty="0">
              <a:latin typeface="新細明體" panose="02020500000000000000" pitchFamily="18" charset="-120"/>
              <a:ea typeface="新細明體" panose="02020500000000000000" pitchFamily="18" charset="-120"/>
            </a:endParaRPr>
          </a:p>
        </p:txBody>
      </p:sp>
      <p:grpSp>
        <p:nvGrpSpPr>
          <p:cNvPr id="5" name="Group 4"/>
          <p:cNvGrpSpPr/>
          <p:nvPr/>
        </p:nvGrpSpPr>
        <p:grpSpPr>
          <a:xfrm>
            <a:off x="10396249" y="362754"/>
            <a:ext cx="1287771" cy="1287771"/>
            <a:chOff x="4829072" y="3533369"/>
            <a:chExt cx="1287771" cy="1287771"/>
          </a:xfrm>
        </p:grpSpPr>
        <p:sp>
          <p:nvSpPr>
            <p:cNvPr id="6" name="Oval 5"/>
            <p:cNvSpPr/>
            <p:nvPr/>
          </p:nvSpPr>
          <p:spPr>
            <a:xfrm>
              <a:off x="4829072" y="3533369"/>
              <a:ext cx="1287771" cy="1287771"/>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Oval 4"/>
            <p:cNvSpPr/>
            <p:nvPr/>
          </p:nvSpPr>
          <p:spPr>
            <a:xfrm>
              <a:off x="5017662" y="3721959"/>
              <a:ext cx="910591" cy="91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HK" altLang="en-US" sz="2500" kern="1200" dirty="0">
                  <a:latin typeface="新細明體" panose="02020500000000000000" pitchFamily="18" charset="-120"/>
                  <a:ea typeface="新細明體" panose="02020500000000000000" pitchFamily="18" charset="-120"/>
                </a:rPr>
                <a:t>知識</a:t>
              </a:r>
            </a:p>
          </p:txBody>
        </p:sp>
      </p:gr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42</a:t>
            </a:fld>
            <a:endParaRPr lang="zh-HK" altLang="en-US" dirty="0"/>
          </a:p>
        </p:txBody>
      </p:sp>
    </p:spTree>
    <p:extLst>
      <p:ext uri="{BB962C8B-B14F-4D97-AF65-F5344CB8AC3E}">
        <p14:creationId xmlns:p14="http://schemas.microsoft.com/office/powerpoint/2010/main" val="1509966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A1B41B9-2DEE-4602-94F4-7C870ABB0A54}"/>
              </a:ext>
            </a:extLst>
          </p:cNvPr>
          <p:cNvSpPr>
            <a:spLocks noGrp="1"/>
          </p:cNvSpPr>
          <p:nvPr>
            <p:ph type="title"/>
          </p:nvPr>
        </p:nvSpPr>
        <p:spPr/>
        <p:txBody>
          <a:bodyPr/>
          <a:lstStyle/>
          <a:p>
            <a:r>
              <a:rPr lang="zh-CN" altLang="en-US" dirty="0" smtClean="0">
                <a:ea typeface="新細明體" panose="02020500000000000000" pitchFamily="18" charset="-120"/>
              </a:rPr>
              <a:t>了解人類語言的複雜性</a:t>
            </a:r>
            <a:r>
              <a:rPr lang="zh-TW" altLang="en-US" dirty="0" smtClean="0">
                <a:ea typeface="新細明體" panose="02020500000000000000" pitchFamily="18" charset="-120"/>
              </a:rPr>
              <a:t> </a:t>
            </a:r>
            <a:r>
              <a:rPr lang="en-US" altLang="zh-TW" dirty="0" smtClean="0">
                <a:ea typeface="新細明體" panose="02020500000000000000" pitchFamily="18" charset="-120"/>
              </a:rPr>
              <a:t>-</a:t>
            </a:r>
            <a:r>
              <a:rPr lang="zh-TW" altLang="en-US" dirty="0" smtClean="0">
                <a:ea typeface="新細明體" panose="02020500000000000000" pitchFamily="18" charset="-120"/>
              </a:rPr>
              <a:t> </a:t>
            </a:r>
            <a:r>
              <a:rPr lang="zh-HK" altLang="en-US" dirty="0" smtClean="0">
                <a:latin typeface="新細明體" panose="02020500000000000000" pitchFamily="18" charset="-120"/>
                <a:ea typeface="新細明體" panose="02020500000000000000" pitchFamily="18" charset="-120"/>
              </a:rPr>
              <a:t>時空</a:t>
            </a:r>
            <a:r>
              <a:rPr lang="zh-HK" altLang="en-US" dirty="0">
                <a:latin typeface="新細明體" panose="02020500000000000000" pitchFamily="18" charset="-120"/>
                <a:ea typeface="新細明體" panose="02020500000000000000" pitchFamily="18" charset="-120"/>
              </a:rPr>
              <a:t>複雜性</a:t>
            </a:r>
          </a:p>
        </p:txBody>
      </p:sp>
      <p:sp>
        <p:nvSpPr>
          <p:cNvPr id="3" name="內容版面配置區 2">
            <a:extLst>
              <a:ext uri="{FF2B5EF4-FFF2-40B4-BE49-F238E27FC236}">
                <a16:creationId xmlns:a16="http://schemas.microsoft.com/office/drawing/2014/main" xmlns="" id="{079F854F-AED4-4EFC-94B3-5A6834F98E11}"/>
              </a:ext>
            </a:extLst>
          </p:cNvPr>
          <p:cNvSpPr>
            <a:spLocks noGrp="1"/>
          </p:cNvSpPr>
          <p:nvPr>
            <p:ph idx="1"/>
          </p:nvPr>
        </p:nvSpPr>
        <p:spPr/>
        <p:txBody>
          <a:bodyPr>
            <a:normAutofit/>
          </a:bodyPr>
          <a:lstStyle/>
          <a:p>
            <a:pPr>
              <a:lnSpc>
                <a:spcPct val="15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不同地域的人所使用語言的差異性：</a:t>
            </a:r>
            <a:endParaRPr lang="en-US" altLang="zh-CN" sz="2600" dirty="0">
              <a:latin typeface="新細明體" panose="02020500000000000000" pitchFamily="18" charset="-120"/>
              <a:ea typeface="新細明體" panose="02020500000000000000" pitchFamily="18" charset="-120"/>
            </a:endParaRPr>
          </a:p>
          <a:p>
            <a:pPr lvl="1">
              <a:lnSpc>
                <a:spcPct val="15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全球有近 </a:t>
            </a:r>
            <a:r>
              <a:rPr lang="en-US" altLang="zh-CN" sz="2600" dirty="0">
                <a:latin typeface="新細明體" panose="02020500000000000000" pitchFamily="18" charset="-120"/>
                <a:ea typeface="新細明體" panose="02020500000000000000" pitchFamily="18" charset="-120"/>
              </a:rPr>
              <a:t>7000 </a:t>
            </a:r>
            <a:r>
              <a:rPr lang="zh-CN" altLang="en-US" sz="2600" dirty="0">
                <a:latin typeface="新細明體" panose="02020500000000000000" pitchFamily="18" charset="-120"/>
                <a:ea typeface="新細明體" panose="02020500000000000000" pitchFamily="18" charset="-120"/>
              </a:rPr>
              <a:t>種語言</a:t>
            </a:r>
            <a:endParaRPr lang="en-US" altLang="zh-CN" sz="2600" dirty="0">
              <a:latin typeface="新細明體" panose="02020500000000000000" pitchFamily="18" charset="-120"/>
              <a:ea typeface="新細明體" panose="02020500000000000000" pitchFamily="18" charset="-120"/>
            </a:endParaRPr>
          </a:p>
          <a:p>
            <a:pPr>
              <a:lnSpc>
                <a:spcPct val="15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不同時代的人所使用語言的差異性： </a:t>
            </a:r>
            <a:endParaRPr lang="en-US" altLang="zh-CN" sz="2600" dirty="0">
              <a:latin typeface="新細明體" panose="02020500000000000000" pitchFamily="18" charset="-120"/>
              <a:ea typeface="新細明體" panose="02020500000000000000" pitchFamily="18" charset="-120"/>
            </a:endParaRPr>
          </a:p>
          <a:p>
            <a:pPr lvl="1">
              <a:lnSpc>
                <a:spcPct val="15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同一種語言在不同歷史時期在遣詞造句方面也有很大差異：</a:t>
            </a:r>
            <a:endParaRPr lang="en-US" altLang="zh-CN" sz="2600" dirty="0">
              <a:latin typeface="新細明體" panose="02020500000000000000" pitchFamily="18" charset="-120"/>
              <a:ea typeface="新細明體" panose="02020500000000000000" pitchFamily="18" charset="-120"/>
            </a:endParaRPr>
          </a:p>
          <a:p>
            <a:pPr lvl="1">
              <a:lnSpc>
                <a:spcPct val="15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文言文 </a:t>
            </a:r>
            <a:r>
              <a:rPr lang="en-US" altLang="zh-CN" sz="2600" dirty="0">
                <a:latin typeface="新細明體" panose="02020500000000000000" pitchFamily="18" charset="-120"/>
                <a:ea typeface="新細明體" panose="02020500000000000000" pitchFamily="18" charset="-120"/>
              </a:rPr>
              <a:t>vs </a:t>
            </a:r>
            <a:r>
              <a:rPr lang="zh-TW" altLang="en-US" sz="2600" dirty="0" smtClean="0">
                <a:latin typeface="新細明體" panose="02020500000000000000" pitchFamily="18" charset="-120"/>
                <a:ea typeface="新細明體" panose="02020500000000000000" pitchFamily="18" charset="-120"/>
              </a:rPr>
              <a:t>白話</a:t>
            </a:r>
            <a:r>
              <a:rPr lang="zh-CN" altLang="en-US" sz="2600" b="0" i="0" dirty="0" smtClean="0">
                <a:effectLst/>
                <a:latin typeface="新細明體" panose="02020500000000000000" pitchFamily="18" charset="-120"/>
                <a:ea typeface="新細明體" panose="02020500000000000000" pitchFamily="18" charset="-120"/>
              </a:rPr>
              <a:t>文</a:t>
            </a:r>
            <a:endParaRPr lang="en-US" altLang="zh-CN" sz="2600" b="0" i="0" dirty="0">
              <a:effectLst/>
              <a:latin typeface="新細明體" panose="02020500000000000000" pitchFamily="18" charset="-120"/>
              <a:ea typeface="新細明體" panose="02020500000000000000" pitchFamily="18" charset="-120"/>
            </a:endParaRPr>
          </a:p>
          <a:p>
            <a:pPr lvl="1">
              <a:lnSpc>
                <a:spcPct val="15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網絡潮語</a:t>
            </a:r>
            <a:endParaRPr lang="en-US" altLang="zh-CN" sz="2600" b="0" i="0" dirty="0">
              <a:effectLst/>
              <a:latin typeface="新細明體" panose="02020500000000000000" pitchFamily="18" charset="-120"/>
              <a:ea typeface="新細明體" panose="02020500000000000000" pitchFamily="18" charset="-120"/>
            </a:endParaRPr>
          </a:p>
        </p:txBody>
      </p:sp>
      <p:grpSp>
        <p:nvGrpSpPr>
          <p:cNvPr id="5" name="Group 4"/>
          <p:cNvGrpSpPr/>
          <p:nvPr/>
        </p:nvGrpSpPr>
        <p:grpSpPr>
          <a:xfrm>
            <a:off x="10417517" y="371018"/>
            <a:ext cx="1287771" cy="1287771"/>
            <a:chOff x="2534479" y="3533369"/>
            <a:chExt cx="1287771" cy="1287771"/>
          </a:xfrm>
        </p:grpSpPr>
        <p:sp>
          <p:nvSpPr>
            <p:cNvPr id="6" name="Oval 5"/>
            <p:cNvSpPr/>
            <p:nvPr/>
          </p:nvSpPr>
          <p:spPr>
            <a:xfrm>
              <a:off x="2534479" y="3533369"/>
              <a:ext cx="1287771" cy="1287771"/>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Oval 4"/>
            <p:cNvSpPr/>
            <p:nvPr/>
          </p:nvSpPr>
          <p:spPr>
            <a:xfrm>
              <a:off x="2723069" y="3721959"/>
              <a:ext cx="910591" cy="91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時空</a:t>
              </a:r>
              <a:endParaRPr lang="zh-HK" altLang="en-US" sz="2500" kern="1200" dirty="0">
                <a:latin typeface="新細明體" panose="02020500000000000000" pitchFamily="18" charset="-120"/>
                <a:ea typeface="新細明體" panose="02020500000000000000" pitchFamily="18" charset="-120"/>
              </a:endParaRPr>
            </a:p>
          </p:txBody>
        </p:sp>
      </p:gr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43</a:t>
            </a:fld>
            <a:endParaRPr lang="zh-HK" altLang="en-US" dirty="0"/>
          </a:p>
        </p:txBody>
      </p:sp>
    </p:spTree>
    <p:extLst>
      <p:ext uri="{BB962C8B-B14F-4D97-AF65-F5344CB8AC3E}">
        <p14:creationId xmlns:p14="http://schemas.microsoft.com/office/powerpoint/2010/main" val="1934238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4610792-D875-4F58-A37D-AC97C8989B9E}"/>
              </a:ext>
            </a:extLst>
          </p:cNvPr>
          <p:cNvSpPr>
            <a:spLocks noGrp="1"/>
          </p:cNvSpPr>
          <p:nvPr>
            <p:ph type="title"/>
          </p:nvPr>
        </p:nvSpPr>
        <p:spPr/>
        <p:txBody>
          <a:bodyPr/>
          <a:lstStyle/>
          <a:p>
            <a:r>
              <a:rPr lang="zh-CN" altLang="en-US" dirty="0" smtClean="0">
                <a:ea typeface="新細明體" panose="02020500000000000000" pitchFamily="18" charset="-120"/>
              </a:rPr>
              <a:t>了解人類語言的複雜性</a:t>
            </a:r>
            <a:r>
              <a:rPr lang="zh-TW" altLang="en-US" dirty="0" smtClean="0">
                <a:ea typeface="新細明體" panose="02020500000000000000" pitchFamily="18" charset="-120"/>
              </a:rPr>
              <a:t> </a:t>
            </a:r>
            <a:r>
              <a:rPr lang="en-US" altLang="zh-TW" dirty="0" smtClean="0">
                <a:ea typeface="新細明體" panose="02020500000000000000" pitchFamily="18" charset="-120"/>
              </a:rPr>
              <a:t>-</a:t>
            </a:r>
            <a:r>
              <a:rPr lang="zh-TW" altLang="en-US" dirty="0" smtClean="0">
                <a:ea typeface="新細明體" panose="02020500000000000000" pitchFamily="18" charset="-120"/>
              </a:rPr>
              <a:t> </a:t>
            </a:r>
            <a:r>
              <a:rPr lang="zh-HK" altLang="en-US" dirty="0" smtClean="0">
                <a:latin typeface="新細明體" panose="02020500000000000000" pitchFamily="18" charset="-120"/>
                <a:ea typeface="新細明體" panose="02020500000000000000" pitchFamily="18" charset="-120"/>
              </a:rPr>
              <a:t>應用</a:t>
            </a:r>
            <a:r>
              <a:rPr lang="zh-HK" altLang="en-US" dirty="0">
                <a:latin typeface="新細明體" panose="02020500000000000000" pitchFamily="18" charset="-120"/>
                <a:ea typeface="新細明體" panose="02020500000000000000" pitchFamily="18" charset="-120"/>
              </a:rPr>
              <a:t>複雜性</a:t>
            </a:r>
          </a:p>
        </p:txBody>
      </p:sp>
      <p:sp>
        <p:nvSpPr>
          <p:cNvPr id="3" name="內容版面配置區 2">
            <a:extLst>
              <a:ext uri="{FF2B5EF4-FFF2-40B4-BE49-F238E27FC236}">
                <a16:creationId xmlns:a16="http://schemas.microsoft.com/office/drawing/2014/main" xmlns="" id="{3697F761-CF33-47D5-89C7-CB61412A06C0}"/>
              </a:ext>
            </a:extLst>
          </p:cNvPr>
          <p:cNvSpPr>
            <a:spLocks noGrp="1"/>
          </p:cNvSpPr>
          <p:nvPr>
            <p:ph idx="1"/>
          </p:nvPr>
        </p:nvSpPr>
        <p:spPr/>
        <p:txBody>
          <a:bodyPr/>
          <a:lstStyle/>
          <a:p>
            <a:pPr>
              <a:lnSpc>
                <a:spcPct val="15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口語和書面語</a:t>
            </a:r>
            <a:endParaRPr lang="en-US" altLang="zh-CN" dirty="0">
              <a:latin typeface="新細明體" panose="02020500000000000000" pitchFamily="18" charset="-120"/>
              <a:ea typeface="新細明體" panose="02020500000000000000" pitchFamily="18" charset="-120"/>
            </a:endParaRPr>
          </a:p>
          <a:p>
            <a:pPr>
              <a:lnSpc>
                <a:spcPct val="15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容易出現拼寫錯誤和句法錯誤</a:t>
            </a:r>
            <a:endParaRPr lang="en-US" altLang="zh-CN" dirty="0">
              <a:latin typeface="新細明體" panose="02020500000000000000" pitchFamily="18" charset="-120"/>
              <a:ea typeface="新細明體" panose="02020500000000000000" pitchFamily="18" charset="-120"/>
            </a:endParaRPr>
          </a:p>
          <a:p>
            <a:pPr>
              <a:lnSpc>
                <a:spcPct val="150000"/>
              </a:lnSpc>
              <a:buFont typeface="Wingdings" panose="05000000000000000000" pitchFamily="2" charset="2"/>
              <a:buChar char="v"/>
            </a:pPr>
            <a:r>
              <a:rPr lang="zh-HK" altLang="en-US" dirty="0">
                <a:latin typeface="新細明體" panose="02020500000000000000" pitchFamily="18" charset="-120"/>
                <a:ea typeface="新細明體" panose="02020500000000000000" pitchFamily="18" charset="-120"/>
              </a:rPr>
              <a:t>新</a:t>
            </a:r>
            <a:r>
              <a:rPr lang="zh-CN" altLang="en-US" dirty="0">
                <a:latin typeface="新細明體" panose="02020500000000000000" pitchFamily="18" charset="-120"/>
                <a:ea typeface="新細明體" panose="02020500000000000000" pitchFamily="18" charset="-120"/>
              </a:rPr>
              <a:t>聞</a:t>
            </a:r>
            <a:r>
              <a:rPr lang="zh-HK" altLang="en-US" dirty="0">
                <a:latin typeface="新細明體" panose="02020500000000000000" pitchFamily="18" charset="-120"/>
                <a:ea typeface="新細明體" panose="02020500000000000000" pitchFamily="18" charset="-120"/>
              </a:rPr>
              <a:t>標題</a:t>
            </a:r>
            <a:r>
              <a:rPr lang="zh-CN" altLang="en-US" dirty="0">
                <a:latin typeface="新細明體" panose="02020500000000000000" pitchFamily="18" charset="-120"/>
                <a:ea typeface="新細明體" panose="02020500000000000000" pitchFamily="18" charset="-120"/>
              </a:rPr>
              <a:t>出錯： 消防安全隱患構建和諧糧庫</a:t>
            </a:r>
            <a:endParaRPr lang="zh-HK" altLang="en-US" dirty="0">
              <a:latin typeface="新細明體" panose="02020500000000000000" pitchFamily="18" charset="-120"/>
              <a:ea typeface="新細明體" panose="02020500000000000000" pitchFamily="18" charset="-120"/>
            </a:endParaRPr>
          </a:p>
        </p:txBody>
      </p:sp>
      <p:grpSp>
        <p:nvGrpSpPr>
          <p:cNvPr id="5" name="Group 4"/>
          <p:cNvGrpSpPr/>
          <p:nvPr/>
        </p:nvGrpSpPr>
        <p:grpSpPr>
          <a:xfrm>
            <a:off x="10396255" y="365125"/>
            <a:ext cx="1287771" cy="1287771"/>
            <a:chOff x="1825411" y="1351081"/>
            <a:chExt cx="1287771" cy="1287771"/>
          </a:xfrm>
        </p:grpSpPr>
        <p:sp>
          <p:nvSpPr>
            <p:cNvPr id="6" name="Oval 5"/>
            <p:cNvSpPr/>
            <p:nvPr/>
          </p:nvSpPr>
          <p:spPr>
            <a:xfrm>
              <a:off x="1825411" y="1351081"/>
              <a:ext cx="1287771" cy="1287771"/>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 name="Oval 4"/>
            <p:cNvSpPr/>
            <p:nvPr/>
          </p:nvSpPr>
          <p:spPr>
            <a:xfrm>
              <a:off x="2014001" y="1539671"/>
              <a:ext cx="910591" cy="91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a:latin typeface="新細明體" panose="02020500000000000000" pitchFamily="18" charset="-120"/>
                  <a:ea typeface="新細明體" panose="02020500000000000000" pitchFamily="18" charset="-120"/>
                </a:rPr>
                <a:t>應用</a:t>
              </a:r>
              <a:endParaRPr lang="zh-HK" altLang="en-US" sz="2500" kern="1200" dirty="0">
                <a:latin typeface="新細明體" panose="02020500000000000000" pitchFamily="18" charset="-120"/>
                <a:ea typeface="新細明體" panose="02020500000000000000" pitchFamily="18" charset="-120"/>
              </a:endParaRPr>
            </a:p>
          </p:txBody>
        </p:sp>
      </p:gr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8" name="Slide Number Placeholder 7"/>
          <p:cNvSpPr>
            <a:spLocks noGrp="1"/>
          </p:cNvSpPr>
          <p:nvPr>
            <p:ph type="sldNum" sz="quarter" idx="12"/>
          </p:nvPr>
        </p:nvSpPr>
        <p:spPr/>
        <p:txBody>
          <a:bodyPr/>
          <a:lstStyle/>
          <a:p>
            <a:fld id="{FA36BCE5-770F-41A9-BD0A-CD25FC828818}" type="slidenum">
              <a:rPr lang="zh-HK" altLang="en-US" smtClean="0"/>
              <a:pPr/>
              <a:t>44</a:t>
            </a:fld>
            <a:endParaRPr lang="zh-HK" altLang="en-US" dirty="0"/>
          </a:p>
        </p:txBody>
      </p:sp>
    </p:spTree>
    <p:extLst>
      <p:ext uri="{BB962C8B-B14F-4D97-AF65-F5344CB8AC3E}">
        <p14:creationId xmlns:p14="http://schemas.microsoft.com/office/powerpoint/2010/main" val="3911241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55DD458-8204-41BB-A706-246767FF9B91}"/>
              </a:ext>
            </a:extLst>
          </p:cNvPr>
          <p:cNvSpPr>
            <a:spLocks noGrp="1"/>
          </p:cNvSpPr>
          <p:nvPr>
            <p:ph type="title"/>
          </p:nvPr>
        </p:nvSpPr>
        <p:spPr/>
        <p:txBody>
          <a:bodyPr/>
          <a:lstStyle/>
          <a:p>
            <a:r>
              <a:rPr lang="zh-CN" altLang="en-US" dirty="0" smtClean="0">
                <a:ea typeface="新細明體" panose="02020500000000000000" pitchFamily="18" charset="-120"/>
              </a:rPr>
              <a:t>基於文字的自然語言理解</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B905219C-E72F-4105-BFE6-813F6A20948B}"/>
              </a:ext>
            </a:extLst>
          </p:cNvPr>
          <p:cNvSpPr>
            <a:spLocks noGrp="1"/>
          </p:cNvSpPr>
          <p:nvPr>
            <p:ph idx="1"/>
          </p:nvPr>
        </p:nvSpPr>
        <p:spPr/>
        <p:txBody>
          <a:bodyPr/>
          <a:lstStyle/>
          <a:p>
            <a:pPr marL="0" indent="0">
              <a:lnSpc>
                <a:spcPct val="100000"/>
              </a:lnSpc>
              <a:buNone/>
            </a:pPr>
            <a:r>
              <a:rPr lang="zh-CN" altLang="en-US" dirty="0" smtClean="0">
                <a:latin typeface="新細明體" panose="02020500000000000000" pitchFamily="18" charset="-120"/>
                <a:ea typeface="新細明體" panose="02020500000000000000" pitchFamily="18" charset="-120"/>
              </a:rPr>
              <a:t>甚麽是</a:t>
            </a:r>
            <a:r>
              <a:rPr lang="zh-CN" altLang="en-US" b="1" dirty="0" smtClean="0">
                <a:latin typeface="新細明體" panose="02020500000000000000" pitchFamily="18" charset="-120"/>
                <a:ea typeface="新細明體" panose="02020500000000000000" pitchFamily="18" charset="-120"/>
              </a:rPr>
              <a:t>語言理解</a:t>
            </a:r>
            <a:r>
              <a:rPr lang="zh-CN" altLang="en-US" dirty="0" smtClean="0">
                <a:latin typeface="新細明體" panose="02020500000000000000" pitchFamily="18" charset="-120"/>
                <a:ea typeface="新細明體" panose="02020500000000000000" pitchFamily="18" charset="-120"/>
              </a:rPr>
              <a:t>？</a:t>
            </a:r>
            <a:endParaRPr lang="en-US" altLang="zh-CN" dirty="0" smtClean="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smtClean="0">
                <a:latin typeface="新細明體" panose="02020500000000000000" pitchFamily="18" charset="-120"/>
                <a:ea typeface="新細明體" panose="02020500000000000000" pitchFamily="18" charset="-120"/>
              </a:rPr>
              <a:t>機器</a:t>
            </a:r>
            <a:r>
              <a:rPr lang="zh-CN" altLang="en-US" dirty="0">
                <a:latin typeface="新細明體" panose="02020500000000000000" pitchFamily="18" charset="-120"/>
                <a:ea typeface="新細明體" panose="02020500000000000000" pitchFamily="18" charset="-120"/>
              </a:rPr>
              <a:t>做到什麽程度才算是「理解」了語言？</a:t>
            </a:r>
            <a:endParaRPr lang="en-US" altLang="zh-CN"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解析思路：清楚地</a:t>
            </a:r>
            <a:r>
              <a:rPr lang="zh-HK" altLang="en-US" dirty="0">
                <a:latin typeface="新細明體" panose="02020500000000000000" pitchFamily="18" charset="-120"/>
                <a:ea typeface="新細明體" panose="02020500000000000000" pitchFamily="18" charset="-120"/>
              </a:rPr>
              <a:t>分析</a:t>
            </a:r>
            <a:r>
              <a:rPr lang="zh-CN" altLang="en-US" dirty="0">
                <a:latin typeface="新細明體" panose="02020500000000000000" pitchFamily="18" charset="-120"/>
                <a:ea typeface="新細明體" panose="02020500000000000000" pitchFamily="18" charset="-120"/>
              </a:rPr>
              <a:t>一句句子的各個組成成分及其關係</a:t>
            </a:r>
            <a:endParaRPr lang="en-US" altLang="zh-CN"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反饋思路：不論機器如何對句子進行解析，只要它能給出足够合 理的反饋便有語言理解能力，如</a:t>
            </a:r>
            <a:r>
              <a:rPr lang="zh-HK" altLang="en-US" dirty="0">
                <a:latin typeface="新細明體" panose="02020500000000000000" pitchFamily="18" charset="-120"/>
                <a:ea typeface="新細明體" panose="02020500000000000000" pitchFamily="18" charset="-120"/>
              </a:rPr>
              <a:t>圖靈測試</a:t>
            </a:r>
            <a:r>
              <a:rPr lang="zh-CN" altLang="en-US" dirty="0">
                <a:latin typeface="新細明體" panose="02020500000000000000" pitchFamily="18" charset="-120"/>
                <a:ea typeface="新細明體" panose="02020500000000000000" pitchFamily="18" charset="-120"/>
              </a:rPr>
              <a:t>認爲機器有</a:t>
            </a:r>
            <a:r>
              <a:rPr lang="en-US" altLang="zh-CN" dirty="0">
                <a:latin typeface="新細明體" panose="02020500000000000000" pitchFamily="18" charset="-120"/>
                <a:ea typeface="新細明體" panose="02020500000000000000" pitchFamily="18" charset="-120"/>
              </a:rPr>
              <a:t>30% </a:t>
            </a:r>
            <a:r>
              <a:rPr lang="zh-CN" altLang="en-US" dirty="0">
                <a:latin typeface="新細明體" panose="02020500000000000000" pitchFamily="18" charset="-120"/>
                <a:ea typeface="新細明體" panose="02020500000000000000" pitchFamily="18" charset="-120"/>
              </a:rPr>
              <a:t>的機會騙過測試者便是理解了人的語言，擁有了人的智能</a:t>
            </a:r>
            <a:endParaRPr lang="en-US" altLang="zh-CN"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傳統語言理解方法 </a:t>
            </a:r>
            <a:r>
              <a:rPr lang="en-US" altLang="zh-CN" dirty="0">
                <a:latin typeface="新細明體" panose="02020500000000000000" pitchFamily="18" charset="-120"/>
                <a:ea typeface="新細明體" panose="02020500000000000000" pitchFamily="18" charset="-120"/>
              </a:rPr>
              <a:t>&amp; </a:t>
            </a:r>
            <a:r>
              <a:rPr lang="zh-CN" altLang="en-US" dirty="0">
                <a:latin typeface="新細明體" panose="02020500000000000000" pitchFamily="18" charset="-120"/>
                <a:ea typeface="新細明體" panose="02020500000000000000" pitchFamily="18" charset="-120"/>
              </a:rPr>
              <a:t>基於深度學習的語言理解</a:t>
            </a:r>
            <a:endParaRPr lang="zh-HK" altLang="en-US" dirty="0">
              <a:latin typeface="新細明體" panose="02020500000000000000" pitchFamily="18" charset="-12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45</a:t>
            </a:fld>
            <a:endParaRPr lang="zh-HK" altLang="en-US" dirty="0"/>
          </a:p>
        </p:txBody>
      </p:sp>
    </p:spTree>
    <p:extLst>
      <p:ext uri="{BB962C8B-B14F-4D97-AF65-F5344CB8AC3E}">
        <p14:creationId xmlns:p14="http://schemas.microsoft.com/office/powerpoint/2010/main" val="16101053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xmlns="" id="{507FC1C2-DBEB-404D-A563-6506FFA30C9A}"/>
              </a:ext>
            </a:extLst>
          </p:cNvPr>
          <p:cNvGraphicFramePr>
            <a:graphicFrameLocks noGrp="1"/>
          </p:cNvGraphicFramePr>
          <p:nvPr>
            <p:ph idx="1"/>
            <p:extLst>
              <p:ext uri="{D42A27DB-BD31-4B8C-83A1-F6EECF244321}">
                <p14:modId xmlns:p14="http://schemas.microsoft.com/office/powerpoint/2010/main" val="2637715856"/>
              </p:ext>
            </p:extLst>
          </p:nvPr>
        </p:nvGraphicFramePr>
        <p:xfrm>
          <a:off x="437322" y="269505"/>
          <a:ext cx="11449878" cy="239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54223" y="2681937"/>
            <a:ext cx="3527345" cy="3477875"/>
          </a:xfrm>
          <a:prstGeom prst="rect">
            <a:avLst/>
          </a:prstGeom>
        </p:spPr>
        <p:txBody>
          <a:bodyPr wrap="square">
            <a:spAutoFit/>
          </a:bodyPr>
          <a:lstStyle/>
          <a:p>
            <a:pPr marL="342900" indent="-342900">
              <a:lnSpc>
                <a:spcPct val="100000"/>
              </a:lnSpc>
              <a:buFont typeface="Wingdings" panose="05000000000000000000" pitchFamily="2" charset="2"/>
              <a:buChar char="v"/>
            </a:pPr>
            <a:r>
              <a:rPr lang="zh-CN" altLang="en-US" sz="2000" dirty="0">
                <a:latin typeface="新細明體" panose="02020500000000000000" pitchFamily="18" charset="-120"/>
                <a:ea typeface="新細明體" panose="02020500000000000000" pitchFamily="18" charset="-120"/>
              </a:rPr>
              <a:t>詞：可以是一個</a:t>
            </a:r>
            <a:r>
              <a:rPr lang="zh-HK" altLang="en-US" sz="2000" dirty="0">
                <a:latin typeface="新細明體" panose="02020500000000000000" pitchFamily="18" charset="-120"/>
              </a:rPr>
              <a:t>字</a:t>
            </a:r>
            <a:r>
              <a:rPr lang="zh-CN" altLang="en-US" sz="2000" dirty="0">
                <a:latin typeface="新細明體" panose="02020500000000000000" pitchFamily="18" charset="-120"/>
                <a:ea typeface="新細明體" panose="02020500000000000000" pitchFamily="18" charset="-120"/>
              </a:rPr>
              <a:t>或多個</a:t>
            </a:r>
            <a:r>
              <a:rPr lang="zh-HK" altLang="en-US" sz="2000" dirty="0" smtClean="0">
                <a:latin typeface="新細明體" panose="02020500000000000000" pitchFamily="18" charset="-120"/>
              </a:rPr>
              <a:t>字</a:t>
            </a:r>
            <a:r>
              <a:rPr lang="zh-TW" altLang="en-US" sz="2000" dirty="0" smtClean="0">
                <a:latin typeface="新細明體" panose="02020500000000000000" pitchFamily="18" charset="-120"/>
              </a:rPr>
              <a:t>如 </a:t>
            </a:r>
            <a:r>
              <a:rPr lang="zh-CN" altLang="en-US" sz="2000" dirty="0" smtClean="0">
                <a:latin typeface="新細明體" panose="02020500000000000000" pitchFamily="18" charset="-120"/>
                <a:ea typeface="新細明體" panose="02020500000000000000" pitchFamily="18" charset="-120"/>
              </a:rPr>
              <a:t>跑</a:t>
            </a:r>
            <a:r>
              <a:rPr lang="zh-CN" altLang="en-US" sz="2000" dirty="0">
                <a:latin typeface="新細明體" panose="02020500000000000000" pitchFamily="18" charset="-120"/>
                <a:ea typeface="新細明體" panose="02020500000000000000" pitchFamily="18" charset="-120"/>
              </a:rPr>
              <a:t>，</a:t>
            </a:r>
            <a:r>
              <a:rPr lang="zh-CN" altLang="en-US" sz="2000" dirty="0" smtClean="0">
                <a:latin typeface="新細明體" panose="02020500000000000000" pitchFamily="18" charset="-120"/>
                <a:ea typeface="新細明體" panose="02020500000000000000" pitchFamily="18" charset="-120"/>
              </a:rPr>
              <a:t>太陽</a:t>
            </a:r>
            <a:endParaRPr lang="en-US" altLang="zh-CN" sz="2000" dirty="0" smtClean="0">
              <a:latin typeface="新細明體" panose="02020500000000000000" pitchFamily="18" charset="-120"/>
              <a:ea typeface="新細明體" panose="02020500000000000000" pitchFamily="18" charset="-120"/>
            </a:endParaRPr>
          </a:p>
          <a:p>
            <a:pPr marL="342900" indent="-342900">
              <a:lnSpc>
                <a:spcPct val="100000"/>
              </a:lnSpc>
              <a:buFont typeface="Wingdings" panose="05000000000000000000" pitchFamily="2" charset="2"/>
              <a:buChar char="v"/>
            </a:pPr>
            <a:r>
              <a:rPr lang="zh-CN" altLang="en-US" sz="2000" dirty="0">
                <a:latin typeface="新細明體" panose="02020500000000000000" pitchFamily="18" charset="-120"/>
                <a:ea typeface="新細明體" panose="02020500000000000000" pitchFamily="18" charset="-120"/>
              </a:rPr>
              <a:t>詞性 ：</a:t>
            </a:r>
            <a:endParaRPr lang="en-US" altLang="zh-HK" sz="2000" dirty="0">
              <a:latin typeface="新細明體" panose="02020500000000000000" pitchFamily="18" charset="-120"/>
              <a:ea typeface="新細明體" panose="02020500000000000000" pitchFamily="18" charset="-120"/>
            </a:endParaRPr>
          </a:p>
          <a:p>
            <a:pPr marL="698500" lvl="1" indent="-342900">
              <a:lnSpc>
                <a:spcPct val="100000"/>
              </a:lnSpc>
              <a:buFont typeface="Wingdings" panose="05000000000000000000" pitchFamily="2" charset="2"/>
              <a:buChar char="v"/>
            </a:pPr>
            <a:r>
              <a:rPr lang="zh-CN" altLang="en-US" sz="2000" dirty="0">
                <a:latin typeface="新細明體" panose="02020500000000000000" pitchFamily="18" charset="-120"/>
                <a:ea typeface="新細明體" panose="02020500000000000000" pitchFamily="18" charset="-120"/>
              </a:rPr>
              <a:t>跑 </a:t>
            </a:r>
            <a:r>
              <a:rPr lang="en-US" altLang="zh-CN" sz="2000" dirty="0">
                <a:latin typeface="新細明體" panose="02020500000000000000" pitchFamily="18" charset="-120"/>
                <a:ea typeface="新細明體" panose="02020500000000000000" pitchFamily="18" charset="-120"/>
              </a:rPr>
              <a:t>= </a:t>
            </a:r>
            <a:r>
              <a:rPr lang="zh-CN" altLang="en-US" sz="2000" dirty="0">
                <a:latin typeface="新細明體" panose="02020500000000000000" pitchFamily="18" charset="-120"/>
                <a:ea typeface="新細明體" panose="02020500000000000000" pitchFamily="18" charset="-120"/>
              </a:rPr>
              <a:t>動詞，代</a:t>
            </a:r>
            <a:r>
              <a:rPr lang="zh-HK" altLang="en-US" sz="2000" dirty="0">
                <a:latin typeface="新細明體" panose="02020500000000000000" pitchFamily="18" charset="-120"/>
                <a:ea typeface="新細明體" panose="02020500000000000000" pitchFamily="18" charset="-120"/>
              </a:rPr>
              <a:t>表一個動作</a:t>
            </a:r>
            <a:endParaRPr lang="en-US" altLang="zh-HK" sz="2000" dirty="0">
              <a:latin typeface="新細明體" panose="02020500000000000000" pitchFamily="18" charset="-120"/>
              <a:ea typeface="新細明體" panose="02020500000000000000" pitchFamily="18" charset="-120"/>
            </a:endParaRPr>
          </a:p>
          <a:p>
            <a:pPr marL="698500" lvl="1" indent="-342900">
              <a:lnSpc>
                <a:spcPct val="100000"/>
              </a:lnSpc>
              <a:buFont typeface="Wingdings" panose="05000000000000000000" pitchFamily="2" charset="2"/>
              <a:buChar char="v"/>
            </a:pPr>
            <a:r>
              <a:rPr lang="zh-CN" altLang="en-US" sz="2000" dirty="0">
                <a:latin typeface="新細明體" panose="02020500000000000000" pitchFamily="18" charset="-120"/>
                <a:ea typeface="新細明體" panose="02020500000000000000" pitchFamily="18" charset="-120"/>
              </a:rPr>
              <a:t>太陽 </a:t>
            </a:r>
            <a:r>
              <a:rPr lang="en-US" altLang="zh-CN" sz="2000" dirty="0">
                <a:latin typeface="新細明體" panose="02020500000000000000" pitchFamily="18" charset="-120"/>
                <a:ea typeface="新細明體" panose="02020500000000000000" pitchFamily="18" charset="-120"/>
              </a:rPr>
              <a:t>= </a:t>
            </a:r>
            <a:r>
              <a:rPr lang="zh-CN" altLang="en-US" sz="2000" dirty="0">
                <a:latin typeface="新細明體" panose="02020500000000000000" pitchFamily="18" charset="-120"/>
                <a:ea typeface="新細明體" panose="02020500000000000000" pitchFamily="18" charset="-120"/>
              </a:rPr>
              <a:t>名詞，代</a:t>
            </a:r>
            <a:r>
              <a:rPr lang="zh-HK" altLang="en-US" sz="2000" dirty="0">
                <a:latin typeface="新細明體" panose="02020500000000000000" pitchFamily="18" charset="-120"/>
                <a:ea typeface="新細明體" panose="02020500000000000000" pitchFamily="18" charset="-120"/>
              </a:rPr>
              <a:t>表一個</a:t>
            </a:r>
            <a:r>
              <a:rPr lang="zh-CN" altLang="en-US" sz="2000" dirty="0" smtClean="0">
                <a:latin typeface="新細明體" panose="02020500000000000000" pitchFamily="18" charset="-120"/>
                <a:ea typeface="新細明體" panose="02020500000000000000" pitchFamily="18" charset="-120"/>
              </a:rPr>
              <a:t>物體</a:t>
            </a:r>
            <a:endParaRPr lang="en-US" altLang="zh-CN" sz="2000" dirty="0" smtClean="0">
              <a:latin typeface="新細明體" panose="02020500000000000000" pitchFamily="18" charset="-120"/>
              <a:ea typeface="新細明體" panose="02020500000000000000" pitchFamily="18" charset="-120"/>
            </a:endParaRPr>
          </a:p>
          <a:p>
            <a:pPr marL="355600" lvl="1" indent="-355600">
              <a:buFont typeface="Wingdings" panose="05000000000000000000" pitchFamily="2" charset="2"/>
              <a:buChar char="v"/>
            </a:pPr>
            <a:r>
              <a:rPr lang="zh-CN" altLang="en-US" sz="2000" dirty="0" smtClean="0">
                <a:latin typeface="新細明體" panose="02020500000000000000" pitchFamily="18" charset="-120"/>
                <a:ea typeface="新細明體" panose="02020500000000000000" pitchFamily="18" charset="-120"/>
              </a:rPr>
              <a:t>大多數詞都有數個意思</a:t>
            </a:r>
            <a:r>
              <a:rPr lang="zh-CN" altLang="en-US" sz="2000" dirty="0">
                <a:latin typeface="新細明體" panose="02020500000000000000" pitchFamily="18" charset="-120"/>
                <a:ea typeface="新細明體" panose="02020500000000000000" pitchFamily="18" charset="-120"/>
              </a:rPr>
              <a:t>：</a:t>
            </a:r>
            <a:endParaRPr lang="en-US" altLang="zh-CN" sz="2000" dirty="0" smtClean="0">
              <a:latin typeface="新細明體" panose="02020500000000000000" pitchFamily="18" charset="-120"/>
              <a:ea typeface="新細明體" panose="02020500000000000000" pitchFamily="18" charset="-120"/>
            </a:endParaRPr>
          </a:p>
          <a:p>
            <a:pPr marL="698500" lvl="1" indent="-342900">
              <a:buFont typeface="Wingdings" panose="05000000000000000000" pitchFamily="2" charset="2"/>
              <a:buChar char="v"/>
            </a:pPr>
            <a:r>
              <a:rPr lang="zh-CN" altLang="en-US" sz="2000" dirty="0" smtClean="0">
                <a:latin typeface="新細明體" panose="02020500000000000000" pitchFamily="18" charset="-120"/>
                <a:ea typeface="新細明體" panose="02020500000000000000" pitchFamily="18" charset="-120"/>
              </a:rPr>
              <a:t>「</a:t>
            </a:r>
            <a:r>
              <a:rPr lang="zh-HK" altLang="en-US" sz="2000" dirty="0">
                <a:latin typeface="新細明體" panose="02020500000000000000" pitchFamily="18" charset="-120"/>
                <a:ea typeface="新細明體" panose="02020500000000000000" pitchFamily="18" charset="-120"/>
              </a:rPr>
              <a:t>走」可指行走</a:t>
            </a:r>
            <a:r>
              <a:rPr lang="zh-CN" altLang="en-US" sz="2000" dirty="0">
                <a:latin typeface="新細明體" panose="02020500000000000000" pitchFamily="18" charset="-120"/>
                <a:ea typeface="新細明體" panose="02020500000000000000" pitchFamily="18" charset="-120"/>
              </a:rPr>
              <a:t>或</a:t>
            </a:r>
            <a:r>
              <a:rPr lang="zh-HK" altLang="en-US" sz="2000" dirty="0">
                <a:latin typeface="新細明體" panose="02020500000000000000" pitchFamily="18" charset="-120"/>
                <a:ea typeface="新細明體" panose="02020500000000000000" pitchFamily="18" charset="-120"/>
              </a:rPr>
              <a:t>離</a:t>
            </a:r>
            <a:r>
              <a:rPr lang="zh-CN" altLang="en-US" sz="2000" dirty="0">
                <a:latin typeface="新細明體" panose="02020500000000000000" pitchFamily="18" charset="-120"/>
                <a:ea typeface="新細明體" panose="02020500000000000000" pitchFamily="18" charset="-120"/>
              </a:rPr>
              <a:t>開</a:t>
            </a:r>
            <a:endParaRPr lang="en-US" altLang="zh-CN" sz="2000" dirty="0">
              <a:latin typeface="新細明體" panose="02020500000000000000" pitchFamily="18" charset="-120"/>
              <a:ea typeface="新細明體" panose="02020500000000000000" pitchFamily="18" charset="-120"/>
            </a:endParaRPr>
          </a:p>
          <a:p>
            <a:pPr lvl="1">
              <a:lnSpc>
                <a:spcPct val="100000"/>
              </a:lnSpc>
            </a:pPr>
            <a:endParaRPr lang="en-US" altLang="zh-CN" sz="2000" dirty="0">
              <a:latin typeface="新細明體" panose="02020500000000000000" pitchFamily="18" charset="-120"/>
              <a:ea typeface="新細明體" panose="02020500000000000000" pitchFamily="18" charset="-120"/>
            </a:endParaRPr>
          </a:p>
          <a:p>
            <a:pPr lvl="1">
              <a:lnSpc>
                <a:spcPct val="100000"/>
              </a:lnSpc>
            </a:pPr>
            <a:endParaRPr lang="en-US" altLang="zh-CN" sz="2000" dirty="0" smtClean="0">
              <a:latin typeface="新細明體" panose="02020500000000000000" pitchFamily="18" charset="-120"/>
              <a:ea typeface="新細明體" panose="02020500000000000000" pitchFamily="18" charset="-120"/>
            </a:endParaRPr>
          </a:p>
        </p:txBody>
      </p:sp>
      <p:sp>
        <p:nvSpPr>
          <p:cNvPr id="3" name="Rectangle 2"/>
          <p:cNvSpPr/>
          <p:nvPr/>
        </p:nvSpPr>
        <p:spPr>
          <a:xfrm>
            <a:off x="4365545" y="2691876"/>
            <a:ext cx="3476429" cy="3785652"/>
          </a:xfrm>
          <a:prstGeom prst="rect">
            <a:avLst/>
          </a:prstGeom>
        </p:spPr>
        <p:txBody>
          <a:bodyPr wrap="square">
            <a:spAutoFit/>
          </a:bodyPr>
          <a:lstStyle/>
          <a:p>
            <a:pPr marL="342900" indent="-342900">
              <a:buFont typeface="Wingdings" panose="05000000000000000000" pitchFamily="2" charset="2"/>
              <a:buChar char="v"/>
            </a:pPr>
            <a:r>
              <a:rPr lang="zh-HK" altLang="en-US" sz="2000" dirty="0">
                <a:latin typeface="新細明體" panose="02020500000000000000" pitchFamily="18" charset="-120"/>
              </a:rPr>
              <a:t>中</a:t>
            </a:r>
            <a:r>
              <a:rPr lang="zh-CN" altLang="en-US" sz="2000" dirty="0">
                <a:latin typeface="新細明體" panose="02020500000000000000" pitchFamily="18" charset="-120"/>
                <a:ea typeface="新細明體" panose="02020500000000000000" pitchFamily="18" charset="-120"/>
              </a:rPr>
              <a:t>文</a:t>
            </a:r>
            <a:r>
              <a:rPr lang="zh-HK" altLang="en-US" sz="2000" dirty="0">
                <a:latin typeface="新細明體" panose="02020500000000000000" pitchFamily="18" charset="-120"/>
              </a:rPr>
              <a:t>詞法分析</a:t>
            </a:r>
            <a:r>
              <a:rPr lang="zh-CN" altLang="en-US" sz="2000" dirty="0">
                <a:latin typeface="新細明體" panose="02020500000000000000" pitchFamily="18" charset="-120"/>
                <a:ea typeface="新細明體" panose="02020500000000000000" pitchFamily="18" charset="-120"/>
              </a:rPr>
              <a:t>獨有的</a:t>
            </a:r>
            <a:r>
              <a:rPr lang="zh-CN" altLang="en-US" sz="2000" dirty="0" smtClean="0">
                <a:latin typeface="新細明體" panose="02020500000000000000" pitchFamily="18" charset="-120"/>
                <a:ea typeface="新細明體" panose="02020500000000000000" pitchFamily="18" charset="-120"/>
              </a:rPr>
              <a:t>分詞</a:t>
            </a:r>
            <a:endParaRPr lang="en-US" altLang="zh-CN" sz="2000" dirty="0">
              <a:latin typeface="新細明體" panose="02020500000000000000" pitchFamily="18" charset="-120"/>
              <a:ea typeface="新細明體" panose="02020500000000000000" pitchFamily="18" charset="-120"/>
            </a:endParaRPr>
          </a:p>
          <a:p>
            <a:pPr marL="342900" indent="-342900">
              <a:buFont typeface="Wingdings" panose="05000000000000000000" pitchFamily="2" charset="2"/>
              <a:buChar char="v"/>
            </a:pPr>
            <a:r>
              <a:rPr lang="zh-HK" altLang="en-US" sz="2000" dirty="0">
                <a:latin typeface="新細明體" panose="02020500000000000000" pitchFamily="18" charset="-120"/>
              </a:rPr>
              <a:t>中</a:t>
            </a:r>
            <a:r>
              <a:rPr lang="zh-CN" altLang="en-US" sz="2000" dirty="0">
                <a:latin typeface="新細明體" panose="02020500000000000000" pitchFamily="18" charset="-120"/>
                <a:ea typeface="新細明體" panose="02020500000000000000" pitchFamily="18" charset="-120"/>
              </a:rPr>
              <a:t>文沒有明確的詞邊界 </a:t>
            </a:r>
            <a:r>
              <a:rPr lang="en-US" altLang="zh-CN" sz="2000"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sz="2000" dirty="0">
                <a:latin typeface="新細明體" panose="02020500000000000000" pitchFamily="18" charset="-120"/>
                <a:ea typeface="新細明體" panose="02020500000000000000" pitchFamily="18" charset="-120"/>
              </a:rPr>
              <a:t>詞法分析首要任務是將連續的漢字序列切分成獨立的</a:t>
            </a:r>
            <a:r>
              <a:rPr lang="zh-CN" altLang="en-US" sz="2000" dirty="0" smtClean="0">
                <a:latin typeface="新細明體" panose="02020500000000000000" pitchFamily="18" charset="-120"/>
                <a:ea typeface="新細明體" panose="02020500000000000000" pitchFamily="18" charset="-120"/>
              </a:rPr>
              <a:t>詞</a:t>
            </a:r>
            <a:endParaRPr lang="en-US" altLang="zh-CN" sz="2000" dirty="0" smtClean="0">
              <a:latin typeface="新細明體" panose="02020500000000000000" pitchFamily="18" charset="-120"/>
              <a:ea typeface="新細明體" panose="02020500000000000000" pitchFamily="18" charset="-120"/>
            </a:endParaRPr>
          </a:p>
          <a:p>
            <a:pPr marL="342900" indent="-342900">
              <a:buFont typeface="Wingdings" panose="05000000000000000000" pitchFamily="2" charset="2"/>
              <a:buChar char="v"/>
            </a:pPr>
            <a:r>
              <a:rPr lang="zh-CN" altLang="en-US" sz="2000" dirty="0">
                <a:latin typeface="新細明體" panose="02020500000000000000" pitchFamily="18" charset="-120"/>
                <a:ea typeface="新細明體" panose="02020500000000000000" pitchFamily="18" charset="-120"/>
              </a:rPr>
              <a:t>最常見的分詞是最長匹配法：盡可能用詞表中最長的詞對句子進行切</a:t>
            </a:r>
            <a:r>
              <a:rPr lang="zh-CN" altLang="en-US" sz="2000" dirty="0" smtClean="0">
                <a:latin typeface="新細明體" panose="02020500000000000000" pitchFamily="18" charset="-120"/>
                <a:ea typeface="新細明體" panose="02020500000000000000" pitchFamily="18" charset="-120"/>
              </a:rPr>
              <a:t>分</a:t>
            </a:r>
            <a:endParaRPr lang="en-US" altLang="zh-CN" sz="2000" dirty="0" smtClean="0">
              <a:latin typeface="新細明體" panose="02020500000000000000" pitchFamily="18" charset="-120"/>
              <a:ea typeface="新細明體" panose="02020500000000000000" pitchFamily="18" charset="-120"/>
            </a:endParaRPr>
          </a:p>
          <a:p>
            <a:pPr marL="342900" indent="-342900">
              <a:buFont typeface="Wingdings" panose="05000000000000000000" pitchFamily="2" charset="2"/>
              <a:buChar char="v"/>
            </a:pPr>
            <a:r>
              <a:rPr lang="zh-CN" altLang="en-US" sz="2000" dirty="0">
                <a:latin typeface="新細明體" panose="02020500000000000000" pitchFamily="18" charset="-120"/>
                <a:ea typeface="新細明體" panose="02020500000000000000" pitchFamily="18" charset="-120"/>
              </a:rPr>
              <a:t>較早的詞性標注算法依賴規則，如動詞後面一般接名詞，名詞前多出現形容詞</a:t>
            </a:r>
            <a:r>
              <a:rPr lang="zh-CN" altLang="en-US" sz="2000" dirty="0" smtClean="0">
                <a:latin typeface="新細明體" panose="02020500000000000000" pitchFamily="18" charset="-120"/>
                <a:ea typeface="新細明體" panose="02020500000000000000" pitchFamily="18" charset="-120"/>
              </a:rPr>
              <a:t>等</a:t>
            </a:r>
            <a:endParaRPr lang="en-US" altLang="zh-CN" sz="2000" dirty="0">
              <a:latin typeface="新細明體" panose="02020500000000000000" pitchFamily="18" charset="-120"/>
              <a:ea typeface="新細明體" panose="02020500000000000000" pitchFamily="18" charset="-120"/>
            </a:endParaRPr>
          </a:p>
        </p:txBody>
      </p:sp>
      <p:sp>
        <p:nvSpPr>
          <p:cNvPr id="8" name="Rectangle 7"/>
          <p:cNvSpPr/>
          <p:nvPr/>
        </p:nvSpPr>
        <p:spPr>
          <a:xfrm>
            <a:off x="8518122" y="2497913"/>
            <a:ext cx="3576646" cy="4385816"/>
          </a:xfrm>
          <a:prstGeom prst="rect">
            <a:avLst/>
          </a:prstGeom>
        </p:spPr>
        <p:txBody>
          <a:bodyPr wrap="square">
            <a:spAutoFit/>
          </a:bodyPr>
          <a:lstStyle/>
          <a:p>
            <a:pPr marL="285750" indent="-285750">
              <a:lnSpc>
                <a:spcPct val="15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對句子內容的</a:t>
            </a:r>
            <a:r>
              <a:rPr lang="zh-CN" altLang="en-US" dirty="0" smtClean="0">
                <a:latin typeface="新細明體" panose="02020500000000000000" pitchFamily="18" charset="-120"/>
                <a:ea typeface="新細明體" panose="02020500000000000000" pitchFamily="18" charset="-120"/>
              </a:rPr>
              <a:t>解析</a:t>
            </a:r>
            <a:endParaRPr lang="en-US" altLang="zh-CN" dirty="0" smtClean="0">
              <a:latin typeface="新細明體" panose="02020500000000000000" pitchFamily="18" charset="-120"/>
              <a:ea typeface="新細明體" panose="02020500000000000000" pitchFamily="18" charset="-120"/>
            </a:endParaRPr>
          </a:p>
          <a:p>
            <a:pPr marL="285750" indent="-285750">
              <a:lnSpc>
                <a:spcPct val="15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將自然語言表達的句子轉化爲一種</a:t>
            </a:r>
            <a:r>
              <a:rPr lang="zh-CN" altLang="en-US" dirty="0" smtClean="0">
                <a:latin typeface="新細明體" panose="02020500000000000000" pitchFamily="18" charset="-120"/>
                <a:ea typeface="新細明體" panose="02020500000000000000" pitchFamily="18" charset="-120"/>
              </a:rPr>
              <a:t>知識</a:t>
            </a:r>
            <a:endParaRPr lang="en-US" altLang="zh-CN" dirty="0" smtClean="0">
              <a:latin typeface="新細明體" panose="02020500000000000000" pitchFamily="18" charset="-120"/>
              <a:ea typeface="新細明體" panose="02020500000000000000" pitchFamily="18" charset="-120"/>
            </a:endParaRPr>
          </a:p>
          <a:p>
            <a:pPr marL="342900" indent="-342900">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語義角色標注（淺層語義分析）</a:t>
            </a:r>
            <a:endParaRPr lang="en-US" altLang="zh-CN" dirty="0">
              <a:latin typeface="新細明體" panose="02020500000000000000" pitchFamily="18" charset="-120"/>
              <a:ea typeface="新細明體" panose="02020500000000000000" pitchFamily="18" charset="-120"/>
            </a:endParaRPr>
          </a:p>
          <a:p>
            <a:pPr marL="742950" lvl="1" indent="-285750">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找到一句話的中心謂詞，確定該謂詞的相關成分，</a:t>
            </a:r>
            <a:r>
              <a:rPr lang="zh-CN" altLang="en-US" dirty="0" smtClean="0">
                <a:latin typeface="新細明體" panose="02020500000000000000" pitchFamily="18" charset="-120"/>
                <a:ea typeface="新細明體" panose="02020500000000000000" pitchFamily="18" charset="-120"/>
              </a:rPr>
              <a:t>如施事</a:t>
            </a:r>
            <a:r>
              <a:rPr lang="zh-CN" altLang="en-US" dirty="0">
                <a:latin typeface="新細明體" panose="02020500000000000000" pitchFamily="18" charset="-120"/>
                <a:ea typeface="新細明體" panose="02020500000000000000" pitchFamily="18" charset="-120"/>
              </a:rPr>
              <a:t>、受事、時間和</a:t>
            </a:r>
            <a:r>
              <a:rPr lang="zh-CN" altLang="en-US" dirty="0" smtClean="0">
                <a:latin typeface="新細明體" panose="02020500000000000000" pitchFamily="18" charset="-120"/>
                <a:ea typeface="新細明體" panose="02020500000000000000" pitchFamily="18" charset="-120"/>
              </a:rPr>
              <a:t>地點</a:t>
            </a:r>
            <a:endParaRPr lang="en-US" altLang="zh-CN" dirty="0" smtClean="0">
              <a:latin typeface="新細明體" panose="02020500000000000000" pitchFamily="18" charset="-120"/>
              <a:ea typeface="新細明體" panose="02020500000000000000" pitchFamily="18" charset="-120"/>
            </a:endParaRPr>
          </a:p>
          <a:p>
            <a:pPr marL="285750" lvl="1" indent="-285750">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更完整的語義分析：</a:t>
            </a:r>
            <a:endParaRPr lang="en-US" altLang="zh-CN" dirty="0">
              <a:latin typeface="新細明體" panose="02020500000000000000" pitchFamily="18" charset="-120"/>
              <a:ea typeface="新細明體" panose="02020500000000000000" pitchFamily="18" charset="-120"/>
            </a:endParaRPr>
          </a:p>
          <a:p>
            <a:pPr marL="742950" lvl="1" indent="-285750">
              <a:lnSpc>
                <a:spcPct val="10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語義表達格式化</a:t>
            </a:r>
            <a:endParaRPr lang="en-US" altLang="zh-CN" dirty="0">
              <a:latin typeface="新細明體" panose="02020500000000000000" pitchFamily="18" charset="-120"/>
              <a:ea typeface="新細明體" panose="02020500000000000000" pitchFamily="18" charset="-120"/>
            </a:endParaRPr>
          </a:p>
          <a:p>
            <a:pPr marL="742950" lvl="1" indent="-285750">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表達出來的意義是明確、沒有歧義</a:t>
            </a:r>
            <a:r>
              <a:rPr lang="zh-CN" altLang="en-US" dirty="0" smtClean="0">
                <a:latin typeface="新細明體" panose="02020500000000000000" pitchFamily="18" charset="-120"/>
                <a:ea typeface="新細明體" panose="02020500000000000000" pitchFamily="18" charset="-120"/>
              </a:rPr>
              <a:t>的靈活</a:t>
            </a:r>
            <a:r>
              <a:rPr lang="zh-CN" altLang="en-US" dirty="0">
                <a:latin typeface="新細明體" panose="02020500000000000000" pitchFamily="18" charset="-120"/>
                <a:ea typeface="新細明體" panose="02020500000000000000" pitchFamily="18" charset="-120"/>
              </a:rPr>
              <a:t>表達，能表示較複雜的語義</a:t>
            </a:r>
            <a:endParaRPr lang="en-US" altLang="zh-CN" dirty="0">
              <a:latin typeface="新細明體" panose="02020500000000000000" pitchFamily="18" charset="-120"/>
              <a:ea typeface="新細明體" panose="02020500000000000000" pitchFamily="18" charset="-120"/>
            </a:endParaRPr>
          </a:p>
          <a:p>
            <a:pPr marL="285750" lvl="1" indent="-285750">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語義依存</a:t>
            </a:r>
            <a:r>
              <a:rPr lang="zh-CN" altLang="en-US" dirty="0" smtClean="0">
                <a:latin typeface="新細明體" panose="02020500000000000000" pitchFamily="18" charset="-120"/>
                <a:ea typeface="新細明體" panose="02020500000000000000" pitchFamily="18" charset="-120"/>
              </a:rPr>
              <a:t>樹</a:t>
            </a:r>
            <a:endParaRPr lang="en-US" altLang="zh-CN" dirty="0">
              <a:latin typeface="新細明體" panose="02020500000000000000" pitchFamily="18" charset="-120"/>
              <a:ea typeface="新細明體" panose="02020500000000000000" pitchFamily="18" charset="-120"/>
            </a:endParaRPr>
          </a:p>
        </p:txBody>
      </p:sp>
      <p:sp>
        <p:nvSpPr>
          <p:cNvPr id="5" name="Rectangle 4"/>
          <p:cNvSpPr/>
          <p:nvPr/>
        </p:nvSpPr>
        <p:spPr>
          <a:xfrm>
            <a:off x="437322" y="285811"/>
            <a:ext cx="4698722" cy="769441"/>
          </a:xfrm>
          <a:prstGeom prst="rect">
            <a:avLst/>
          </a:prstGeom>
        </p:spPr>
        <p:txBody>
          <a:bodyPr wrap="none">
            <a:spAutoFit/>
          </a:bodyPr>
          <a:lstStyle/>
          <a:p>
            <a:r>
              <a:rPr lang="zh-CN" altLang="en-US" sz="4400" dirty="0">
                <a:latin typeface="新細明體" panose="02020500000000000000" pitchFamily="18" charset="-120"/>
                <a:ea typeface="新細明體" panose="02020500000000000000" pitchFamily="18" charset="-120"/>
              </a:rPr>
              <a:t>甚麽是語言理解？</a:t>
            </a:r>
            <a:endParaRPr lang="en-US" sz="4400" dirty="0"/>
          </a:p>
        </p:txBody>
      </p:sp>
      <p:sp>
        <p:nvSpPr>
          <p:cNvPr id="6" name="Footer Placeholder 5"/>
          <p:cNvSpPr>
            <a:spLocks noGrp="1"/>
          </p:cNvSpPr>
          <p:nvPr>
            <p:ph type="ftr" sz="quarter" idx="11"/>
          </p:nvPr>
        </p:nvSpPr>
        <p:spPr/>
        <p:txBody>
          <a:bodyPr/>
          <a:lstStyle/>
          <a:p>
            <a:r>
              <a:rPr lang="en-US" altLang="zh-HK" smtClean="0"/>
              <a:t>Edit by Hammond Lai</a:t>
            </a:r>
            <a:endParaRPr lang="zh-HK" altLang="en-US" dirty="0"/>
          </a:p>
        </p:txBody>
      </p:sp>
      <p:sp>
        <p:nvSpPr>
          <p:cNvPr id="7" name="Slide Number Placeholder 6"/>
          <p:cNvSpPr>
            <a:spLocks noGrp="1"/>
          </p:cNvSpPr>
          <p:nvPr>
            <p:ph type="sldNum" sz="quarter" idx="12"/>
          </p:nvPr>
        </p:nvSpPr>
        <p:spPr/>
        <p:txBody>
          <a:bodyPr/>
          <a:lstStyle/>
          <a:p>
            <a:fld id="{FA36BCE5-770F-41A9-BD0A-CD25FC828818}" type="slidenum">
              <a:rPr lang="zh-HK" altLang="en-US" smtClean="0"/>
              <a:pPr/>
              <a:t>46</a:t>
            </a:fld>
            <a:endParaRPr lang="zh-HK" altLang="en-US" dirty="0"/>
          </a:p>
        </p:txBody>
      </p:sp>
    </p:spTree>
    <p:extLst>
      <p:ext uri="{BB962C8B-B14F-4D97-AF65-F5344CB8AC3E}">
        <p14:creationId xmlns:p14="http://schemas.microsoft.com/office/powerpoint/2010/main" val="2866183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BEBA4AE-BFDD-4581-B0F1-6BC891F2FA54}"/>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基於深度學習的語言理解方法</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AFE9E71B-1498-46A6-A68E-AA3DA83CE667}"/>
              </a:ext>
            </a:extLst>
          </p:cNvPr>
          <p:cNvSpPr>
            <a:spLocks noGrp="1"/>
          </p:cNvSpPr>
          <p:nvPr>
            <p:ph idx="1"/>
          </p:nvPr>
        </p:nvSpPr>
        <p:spPr/>
        <p:txBody>
          <a:bodyPr/>
          <a:lstStyle/>
          <a:p>
            <a:pPr>
              <a:lnSpc>
                <a:spcPct val="15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不依賴對句子成分的解析 </a:t>
            </a:r>
            <a:r>
              <a:rPr lang="en-US" altLang="zh-CN"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dirty="0">
                <a:latin typeface="新細明體" panose="02020500000000000000" pitchFamily="18" charset="-120"/>
                <a:ea typeface="新細明體" panose="02020500000000000000" pitchFamily="18" charset="-120"/>
              </a:rPr>
              <a:t>將句子映射到一個語義空間 </a:t>
            </a:r>
            <a:r>
              <a:rPr lang="zh-CN" altLang="en-US" dirty="0" smtClean="0">
                <a:ea typeface="新細明體" panose="02020500000000000000" pitchFamily="18" charset="-120"/>
              </a:rPr>
              <a:t>。</a:t>
            </a:r>
            <a:endParaRPr lang="en-US" altLang="zh-CN" dirty="0">
              <a:latin typeface="新細明體" panose="02020500000000000000" pitchFamily="18" charset="-120"/>
              <a:ea typeface="新細明體" panose="02020500000000000000" pitchFamily="18" charset="-120"/>
            </a:endParaRPr>
          </a:p>
          <a:p>
            <a:pPr>
              <a:lnSpc>
                <a:spcPct val="15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語義空間裏，語義相近的句子距離較小，語義相差較大的句子距離較</a:t>
            </a:r>
            <a:r>
              <a:rPr lang="zh-CN" altLang="en-US" dirty="0" smtClean="0">
                <a:latin typeface="新細明體" panose="02020500000000000000" pitchFamily="18" charset="-120"/>
                <a:ea typeface="新細明體" panose="02020500000000000000" pitchFamily="18" charset="-120"/>
              </a:rPr>
              <a:t>大</a:t>
            </a:r>
            <a:r>
              <a:rPr lang="zh-CN" altLang="en-US" dirty="0" smtClean="0">
                <a:ea typeface="新細明體" panose="02020500000000000000" pitchFamily="18" charset="-120"/>
              </a:rPr>
              <a:t>。</a:t>
            </a:r>
            <a:endParaRPr lang="en-US" altLang="zh-CN" dirty="0">
              <a:latin typeface="新細明體" panose="02020500000000000000" pitchFamily="18" charset="-120"/>
              <a:ea typeface="新細明體" panose="02020500000000000000" pitchFamily="18" charset="-120"/>
            </a:endParaRPr>
          </a:p>
          <a:p>
            <a:pPr>
              <a:lnSpc>
                <a:spcPct val="15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可完成問答、翻譯等</a:t>
            </a:r>
            <a:r>
              <a:rPr lang="zh-CN" altLang="en-US" dirty="0" smtClean="0">
                <a:latin typeface="新細明體" panose="02020500000000000000" pitchFamily="18" charset="-120"/>
                <a:ea typeface="新細明體" panose="02020500000000000000" pitchFamily="18" charset="-120"/>
              </a:rPr>
              <a:t>工作</a:t>
            </a:r>
            <a:r>
              <a:rPr lang="zh-CN" altLang="en-US" dirty="0" smtClean="0">
                <a:ea typeface="新細明體" panose="02020500000000000000" pitchFamily="18" charset="-120"/>
              </a:rPr>
              <a:t>。</a:t>
            </a:r>
            <a:endParaRPr lang="en-US" altLang="zh-CN" dirty="0">
              <a:latin typeface="新細明體" panose="02020500000000000000" pitchFamily="18" charset="-120"/>
              <a:ea typeface="新細明體" panose="02020500000000000000" pitchFamily="18" charset="-120"/>
            </a:endParaRPr>
          </a:p>
          <a:p>
            <a:pPr>
              <a:lnSpc>
                <a:spcPct val="150000"/>
              </a:lnSpc>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基於語言理解的反饋思路，只要機器順利完成目標任務，則被認爲擁有了理解</a:t>
            </a:r>
            <a:r>
              <a:rPr lang="zh-CN" altLang="en-US" dirty="0" smtClean="0">
                <a:latin typeface="新細明體" panose="02020500000000000000" pitchFamily="18" charset="-120"/>
                <a:ea typeface="新細明體" panose="02020500000000000000" pitchFamily="18" charset="-120"/>
              </a:rPr>
              <a:t>能力</a:t>
            </a:r>
            <a:r>
              <a:rPr lang="zh-CN" altLang="en-US" dirty="0" smtClean="0">
                <a:ea typeface="新細明體" panose="02020500000000000000" pitchFamily="18" charset="-120"/>
              </a:rPr>
              <a:t>。</a:t>
            </a:r>
            <a:endParaRPr lang="zh-HK" altLang="en-US" dirty="0">
              <a:latin typeface="新細明體" panose="02020500000000000000" pitchFamily="18" charset="-120"/>
              <a:ea typeface="新細明體" panose="02020500000000000000" pitchFamily="18" charset="-120"/>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47</a:t>
            </a:fld>
            <a:endParaRPr lang="zh-HK" altLang="en-US" dirty="0"/>
          </a:p>
        </p:txBody>
      </p:sp>
    </p:spTree>
    <p:extLst>
      <p:ext uri="{BB962C8B-B14F-4D97-AF65-F5344CB8AC3E}">
        <p14:creationId xmlns:p14="http://schemas.microsoft.com/office/powerpoint/2010/main" val="932939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7D2C981-2F40-4E6A-8708-3ED71A867020}"/>
              </a:ext>
            </a:extLst>
          </p:cNvPr>
          <p:cNvSpPr>
            <a:spLocks noGrp="1"/>
          </p:cNvSpPr>
          <p:nvPr>
            <p:ph type="title"/>
          </p:nvPr>
        </p:nvSpPr>
        <p:spPr/>
        <p:txBody>
          <a:bodyPr/>
          <a:lstStyle/>
          <a:p>
            <a:pPr algn="ctr"/>
            <a:r>
              <a:rPr lang="zh-CN" altLang="en-US" dirty="0">
                <a:latin typeface="新細明體" panose="02020500000000000000" pitchFamily="18" charset="-120"/>
                <a:ea typeface="新細明體" panose="02020500000000000000" pitchFamily="18" charset="-120"/>
              </a:rPr>
              <a:t>對比傳統方法和深度學習方法</a:t>
            </a:r>
            <a:endParaRPr lang="zh-HK" altLang="en-US" dirty="0">
              <a:latin typeface="新細明體" panose="02020500000000000000" pitchFamily="18" charset="-120"/>
              <a:ea typeface="新細明體" panose="02020500000000000000" pitchFamily="18" charset="-120"/>
            </a:endParaRPr>
          </a:p>
        </p:txBody>
      </p:sp>
      <p:graphicFrame>
        <p:nvGraphicFramePr>
          <p:cNvPr id="4" name="表格 4">
            <a:extLst>
              <a:ext uri="{FF2B5EF4-FFF2-40B4-BE49-F238E27FC236}">
                <a16:creationId xmlns:a16="http://schemas.microsoft.com/office/drawing/2014/main" xmlns="" id="{A9C8F65D-5F0E-403C-B32A-6E2CE92C3B48}"/>
              </a:ext>
            </a:extLst>
          </p:cNvPr>
          <p:cNvGraphicFramePr>
            <a:graphicFrameLocks noGrp="1"/>
          </p:cNvGraphicFramePr>
          <p:nvPr>
            <p:extLst>
              <p:ext uri="{D42A27DB-BD31-4B8C-83A1-F6EECF244321}">
                <p14:modId xmlns:p14="http://schemas.microsoft.com/office/powerpoint/2010/main" val="1733254834"/>
              </p:ext>
            </p:extLst>
          </p:nvPr>
        </p:nvGraphicFramePr>
        <p:xfrm>
          <a:off x="251788" y="1690688"/>
          <a:ext cx="11714924" cy="3477577"/>
        </p:xfrm>
        <a:graphic>
          <a:graphicData uri="http://schemas.openxmlformats.org/drawingml/2006/table">
            <a:tbl>
              <a:tblPr firstRow="1" bandRow="1">
                <a:tableStyleId>{5C22544A-7EE6-4342-B048-85BDC9FD1C3A}</a:tableStyleId>
              </a:tblPr>
              <a:tblGrid>
                <a:gridCol w="5857462">
                  <a:extLst>
                    <a:ext uri="{9D8B030D-6E8A-4147-A177-3AD203B41FA5}">
                      <a16:colId xmlns:a16="http://schemas.microsoft.com/office/drawing/2014/main" xmlns="" val="3164743089"/>
                    </a:ext>
                  </a:extLst>
                </a:gridCol>
                <a:gridCol w="5857462">
                  <a:extLst>
                    <a:ext uri="{9D8B030D-6E8A-4147-A177-3AD203B41FA5}">
                      <a16:colId xmlns:a16="http://schemas.microsoft.com/office/drawing/2014/main" xmlns="" val="3523002242"/>
                    </a:ext>
                  </a:extLst>
                </a:gridCol>
              </a:tblGrid>
              <a:tr h="463577">
                <a:tc>
                  <a:txBody>
                    <a:bodyPr/>
                    <a:lstStyle/>
                    <a:p>
                      <a:pPr algn="ctr"/>
                      <a:r>
                        <a:rPr lang="zh-CN" altLang="en-US" sz="2400" b="1" dirty="0">
                          <a:latin typeface="新細明體" panose="02020500000000000000" pitchFamily="18" charset="-120"/>
                          <a:ea typeface="新細明體" panose="02020500000000000000" pitchFamily="18" charset="-120"/>
                        </a:rPr>
                        <a:t>傳統方法</a:t>
                      </a:r>
                      <a:endParaRPr lang="zh-HK" altLang="en-US" sz="2400" b="1" dirty="0">
                        <a:latin typeface="新細明體" panose="02020500000000000000" pitchFamily="18" charset="-120"/>
                        <a:ea typeface="新細明體" panose="02020500000000000000" pitchFamily="18" charset="-120"/>
                      </a:endParaRPr>
                    </a:p>
                  </a:txBody>
                  <a:tcPr/>
                </a:tc>
                <a:tc>
                  <a:txBody>
                    <a:bodyPr/>
                    <a:lstStyle/>
                    <a:p>
                      <a:pPr algn="ctr"/>
                      <a:r>
                        <a:rPr lang="zh-CN" altLang="en-US" sz="2400" b="1">
                          <a:latin typeface="新細明體" panose="02020500000000000000" pitchFamily="18" charset="-120"/>
                          <a:ea typeface="新細明體" panose="02020500000000000000" pitchFamily="18" charset="-120"/>
                        </a:rPr>
                        <a:t>深度學習方法</a:t>
                      </a:r>
                      <a:endParaRPr lang="zh-HK" altLang="en-US" sz="2400" b="1"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xmlns="" val="2571233376"/>
                  </a:ext>
                </a:extLst>
              </a:tr>
              <a:tr h="484160">
                <a:tc gridSpan="2">
                  <a:txBody>
                    <a:bodyPr/>
                    <a:lstStyle/>
                    <a:p>
                      <a:pPr algn="ctr"/>
                      <a:r>
                        <a:rPr lang="zh-CN" altLang="en-US" sz="2400" b="1" dirty="0">
                          <a:latin typeface="新細明體" panose="02020500000000000000" pitchFamily="18" charset="-120"/>
                          <a:ea typeface="新細明體" panose="02020500000000000000" pitchFamily="18" charset="-120"/>
                        </a:rPr>
                        <a:t>優點</a:t>
                      </a:r>
                      <a:endParaRPr lang="zh-HK" altLang="en-US" sz="2400" b="1" dirty="0">
                        <a:latin typeface="新細明體" panose="02020500000000000000" pitchFamily="18" charset="-120"/>
                        <a:ea typeface="新細明體" panose="02020500000000000000" pitchFamily="18" charset="-120"/>
                      </a:endParaRPr>
                    </a:p>
                  </a:txBody>
                  <a:tcPr/>
                </a:tc>
                <a:tc hMerge="1">
                  <a:txBody>
                    <a:bodyPr/>
                    <a:lstStyle/>
                    <a:p>
                      <a:endParaRPr lang="zh-HK" altLang="en-US" dirty="0"/>
                    </a:p>
                  </a:txBody>
                  <a:tcPr/>
                </a:tc>
                <a:extLst>
                  <a:ext uri="{0D108BD9-81ED-4DB2-BD59-A6C34878D82A}">
                    <a16:rowId xmlns:a16="http://schemas.microsoft.com/office/drawing/2014/main" xmlns="" val="3031395963"/>
                  </a:ext>
                </a:extLst>
              </a:tr>
              <a:tr h="1069040">
                <a:tc>
                  <a:txBody>
                    <a:bodyPr/>
                    <a:lstStyle/>
                    <a:p>
                      <a:pPr marL="457200" lvl="0" indent="-457200">
                        <a:lnSpc>
                          <a:spcPct val="100000"/>
                        </a:lnSpc>
                        <a:buFont typeface="+mj-lt"/>
                        <a:buAutoNum type="arabicPeriod"/>
                      </a:pPr>
                      <a:r>
                        <a:rPr lang="zh-CN" altLang="en-US" sz="2000" dirty="0">
                          <a:latin typeface="新細明體" panose="02020500000000000000" pitchFamily="18" charset="-120"/>
                          <a:ea typeface="新細明體" panose="02020500000000000000" pitchFamily="18" charset="-120"/>
                        </a:rPr>
                        <a:t>通過對句子成分的深入</a:t>
                      </a:r>
                      <a:r>
                        <a:rPr lang="zh-CN" altLang="en-US" sz="2000" dirty="0">
                          <a:solidFill>
                            <a:schemeClr val="tx1"/>
                          </a:solidFill>
                          <a:latin typeface="新細明體" panose="02020500000000000000" pitchFamily="18" charset="-120"/>
                          <a:ea typeface="新細明體" panose="02020500000000000000" pitchFamily="18" charset="-120"/>
                        </a:rPr>
                        <a:t>解析，可全方位理解句子中的語義</a:t>
                      </a:r>
                      <a:r>
                        <a:rPr lang="zh-CN" altLang="en-US" sz="2000" dirty="0" smtClean="0">
                          <a:solidFill>
                            <a:schemeClr val="tx1"/>
                          </a:solidFill>
                          <a:latin typeface="新細明體" panose="02020500000000000000" pitchFamily="18" charset="-120"/>
                          <a:ea typeface="新細明體" panose="02020500000000000000" pitchFamily="18" charset="-120"/>
                        </a:rPr>
                        <a:t>內容</a:t>
                      </a:r>
                      <a:r>
                        <a:rPr lang="zh-CN" altLang="en-US" sz="2000" dirty="0" smtClean="0">
                          <a:ea typeface="新細明體" panose="02020500000000000000" pitchFamily="18" charset="-120"/>
                        </a:rPr>
                        <a:t>。</a:t>
                      </a:r>
                      <a:endParaRPr lang="en-US" altLang="zh-CN" sz="2000" dirty="0">
                        <a:solidFill>
                          <a:schemeClr val="tx1"/>
                        </a:solidFill>
                        <a:latin typeface="新細明體" panose="02020500000000000000" pitchFamily="18" charset="-120"/>
                        <a:ea typeface="新細明體" panose="02020500000000000000" pitchFamily="18" charset="-120"/>
                      </a:endParaRPr>
                    </a:p>
                    <a:p>
                      <a:pPr marL="457200" lvl="0" indent="-457200">
                        <a:lnSpc>
                          <a:spcPct val="100000"/>
                        </a:lnSpc>
                        <a:buFont typeface="+mj-lt"/>
                        <a:buAutoNum type="arabicPeriod"/>
                      </a:pPr>
                      <a:endParaRPr lang="en-US" altLang="zh-CN" sz="2000" dirty="0">
                        <a:solidFill>
                          <a:schemeClr val="tx1"/>
                        </a:solidFill>
                        <a:latin typeface="新細明體" panose="02020500000000000000" pitchFamily="18" charset="-120"/>
                        <a:ea typeface="新細明體" panose="02020500000000000000" pitchFamily="18" charset="-120"/>
                      </a:endParaRPr>
                    </a:p>
                    <a:p>
                      <a:pPr marL="457200" lvl="0" indent="-457200">
                        <a:lnSpc>
                          <a:spcPct val="100000"/>
                        </a:lnSpc>
                        <a:buFont typeface="+mj-lt"/>
                        <a:buAutoNum type="arabicPeriod"/>
                      </a:pPr>
                      <a:r>
                        <a:rPr lang="zh-CN" altLang="en-US" sz="2000" dirty="0">
                          <a:solidFill>
                            <a:schemeClr val="tx1"/>
                          </a:solidFill>
                          <a:latin typeface="新細明體" panose="02020500000000000000" pitchFamily="18" charset="-120"/>
                          <a:ea typeface="新細明體" panose="02020500000000000000" pitchFamily="18" charset="-120"/>
                        </a:rPr>
                        <a:t>基于語法和語義規則的解析結果不會出現太大偏差，即使出現解析錯誤，也很容易定位</a:t>
                      </a:r>
                      <a:r>
                        <a:rPr lang="zh-CN" altLang="en-US" sz="2000" dirty="0" smtClean="0">
                          <a:solidFill>
                            <a:schemeClr val="tx1"/>
                          </a:solidFill>
                          <a:latin typeface="新細明體" panose="02020500000000000000" pitchFamily="18" charset="-120"/>
                          <a:ea typeface="新細明體" panose="02020500000000000000" pitchFamily="18" charset="-120"/>
                        </a:rPr>
                        <a:t>原因</a:t>
                      </a:r>
                      <a:r>
                        <a:rPr lang="zh-CN" altLang="en-US" sz="2000" dirty="0" smtClean="0">
                          <a:ea typeface="新細明體" panose="02020500000000000000" pitchFamily="18" charset="-120"/>
                        </a:rPr>
                        <a:t>。</a:t>
                      </a:r>
                      <a:endParaRPr lang="zh-HK" altLang="en-US" sz="2000" dirty="0">
                        <a:solidFill>
                          <a:schemeClr val="tx1"/>
                        </a:solidFill>
                        <a:latin typeface="新細明體" panose="02020500000000000000" pitchFamily="18" charset="-120"/>
                        <a:ea typeface="新細明體" panose="02020500000000000000" pitchFamily="18"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2000" dirty="0">
                          <a:solidFill>
                            <a:schemeClr val="tx1"/>
                          </a:solidFill>
                          <a:latin typeface="新細明體" panose="02020500000000000000" pitchFamily="18" charset="-120"/>
                          <a:ea typeface="新細明體" panose="02020500000000000000" pitchFamily="18" charset="-120"/>
                        </a:rPr>
                        <a:t>不需要人爲設計知識結構，只需大量文本作爲訓練數據，即可學習出</a:t>
                      </a:r>
                      <a:r>
                        <a:rPr lang="en-US" altLang="zh-CN" sz="2000" dirty="0">
                          <a:solidFill>
                            <a:schemeClr val="tx1"/>
                          </a:solidFill>
                          <a:latin typeface="新細明體" panose="02020500000000000000" pitchFamily="18" charset="-120"/>
                          <a:ea typeface="新細明體" panose="02020500000000000000" pitchFamily="18" charset="-120"/>
                        </a:rPr>
                        <a:t> </a:t>
                      </a:r>
                      <a:r>
                        <a:rPr lang="zh-CN" altLang="en-US" sz="2000" dirty="0">
                          <a:solidFill>
                            <a:schemeClr val="tx1"/>
                          </a:solidFill>
                          <a:latin typeface="新細明體" panose="02020500000000000000" pitchFamily="18" charset="-120"/>
                          <a:ea typeface="新細明體" panose="02020500000000000000" pitchFamily="18" charset="-120"/>
                        </a:rPr>
                        <a:t>一個合理的語義</a:t>
                      </a:r>
                      <a:r>
                        <a:rPr lang="zh-CN" altLang="en-US" sz="2000" dirty="0" smtClean="0">
                          <a:solidFill>
                            <a:schemeClr val="tx1"/>
                          </a:solidFill>
                          <a:latin typeface="新細明體" panose="02020500000000000000" pitchFamily="18" charset="-120"/>
                          <a:ea typeface="新細明體" panose="02020500000000000000" pitchFamily="18" charset="-120"/>
                        </a:rPr>
                        <a:t>空間</a:t>
                      </a:r>
                      <a:r>
                        <a:rPr lang="zh-CN" altLang="en-US" sz="2000" dirty="0" smtClean="0">
                          <a:ea typeface="新細明體" panose="02020500000000000000" pitchFamily="18" charset="-120"/>
                        </a:rPr>
                        <a:t>。</a:t>
                      </a:r>
                      <a:endParaRPr lang="en-US" altLang="zh-CN" sz="2000" dirty="0">
                        <a:solidFill>
                          <a:schemeClr val="tx1"/>
                        </a:solidFill>
                        <a:latin typeface="新細明體" panose="02020500000000000000" pitchFamily="18" charset="-120"/>
                        <a:ea typeface="新細明體" panose="02020500000000000000" pitchFamily="18" charset="-12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zh-CN" sz="2000" dirty="0">
                        <a:solidFill>
                          <a:schemeClr val="tx1"/>
                        </a:solidFill>
                        <a:latin typeface="新細明體" panose="02020500000000000000" pitchFamily="18" charset="-120"/>
                        <a:ea typeface="新細明體" panose="02020500000000000000" pitchFamily="18" charset="-12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2000" dirty="0">
                          <a:solidFill>
                            <a:schemeClr val="tx1"/>
                          </a:solidFill>
                          <a:latin typeface="新細明體" panose="02020500000000000000" pitchFamily="18" charset="-120"/>
                          <a:ea typeface="新細明體" panose="02020500000000000000" pitchFamily="18" charset="-120"/>
                        </a:rPr>
                        <a:t>可以用大量領域外的文本訓練語義空間，得到的語義空間依然可用於領域內的語言理解任務（如非專業人士不懂醫學術語，但從日常語言經驗中，可以學到基礎醫學對話的溝通能力</a:t>
                      </a:r>
                      <a:r>
                        <a:rPr lang="zh-CN" altLang="en-US" sz="2000" dirty="0" smtClean="0">
                          <a:solidFill>
                            <a:schemeClr val="tx1"/>
                          </a:solidFill>
                          <a:latin typeface="新細明體" panose="02020500000000000000" pitchFamily="18" charset="-120"/>
                          <a:ea typeface="新細明體" panose="02020500000000000000" pitchFamily="18" charset="-120"/>
                        </a:rPr>
                        <a:t>）</a:t>
                      </a:r>
                      <a:r>
                        <a:rPr lang="zh-CN" altLang="en-US" sz="2000" dirty="0" smtClean="0">
                          <a:ea typeface="新細明體" panose="02020500000000000000" pitchFamily="18" charset="-120"/>
                        </a:rPr>
                        <a:t>。</a:t>
                      </a:r>
                      <a:endParaRPr lang="en-US" altLang="zh-CN" sz="2000" dirty="0">
                        <a:solidFill>
                          <a:schemeClr val="tx1"/>
                        </a:solidFill>
                        <a:latin typeface="新細明體" panose="02020500000000000000" pitchFamily="18" charset="-120"/>
                        <a:ea typeface="新細明體" panose="02020500000000000000" pitchFamily="18" charset="-120"/>
                      </a:endParaRPr>
                    </a:p>
                    <a:p>
                      <a:endParaRPr lang="zh-HK" altLang="en-US" sz="20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xmlns="" val="3508686020"/>
                  </a:ext>
                </a:extLst>
              </a:tr>
            </a:tbl>
          </a:graphicData>
        </a:graphic>
      </p:graphicFrame>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48</a:t>
            </a:fld>
            <a:endParaRPr lang="zh-HK" altLang="en-US" dirty="0"/>
          </a:p>
        </p:txBody>
      </p:sp>
    </p:spTree>
    <p:extLst>
      <p:ext uri="{BB962C8B-B14F-4D97-AF65-F5344CB8AC3E}">
        <p14:creationId xmlns:p14="http://schemas.microsoft.com/office/powerpoint/2010/main" val="2235751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xmlns="" id="{A9C8F65D-5F0E-403C-B32A-6E2CE92C3B48}"/>
              </a:ext>
            </a:extLst>
          </p:cNvPr>
          <p:cNvGraphicFramePr>
            <a:graphicFrameLocks noGrp="1"/>
          </p:cNvGraphicFramePr>
          <p:nvPr>
            <p:extLst>
              <p:ext uri="{D42A27DB-BD31-4B8C-83A1-F6EECF244321}">
                <p14:modId xmlns:p14="http://schemas.microsoft.com/office/powerpoint/2010/main" val="543514196"/>
              </p:ext>
            </p:extLst>
          </p:nvPr>
        </p:nvGraphicFramePr>
        <p:xfrm>
          <a:off x="291546" y="1611348"/>
          <a:ext cx="11661914" cy="4808929"/>
        </p:xfrm>
        <a:graphic>
          <a:graphicData uri="http://schemas.openxmlformats.org/drawingml/2006/table">
            <a:tbl>
              <a:tblPr firstRow="1" bandRow="1">
                <a:tableStyleId>{5C22544A-7EE6-4342-B048-85BDC9FD1C3A}</a:tableStyleId>
              </a:tblPr>
              <a:tblGrid>
                <a:gridCol w="5830957">
                  <a:extLst>
                    <a:ext uri="{9D8B030D-6E8A-4147-A177-3AD203B41FA5}">
                      <a16:colId xmlns:a16="http://schemas.microsoft.com/office/drawing/2014/main" xmlns="" val="3164743089"/>
                    </a:ext>
                  </a:extLst>
                </a:gridCol>
                <a:gridCol w="5830957">
                  <a:extLst>
                    <a:ext uri="{9D8B030D-6E8A-4147-A177-3AD203B41FA5}">
                      <a16:colId xmlns:a16="http://schemas.microsoft.com/office/drawing/2014/main" xmlns="" val="3523002242"/>
                    </a:ext>
                  </a:extLst>
                </a:gridCol>
              </a:tblGrid>
              <a:tr h="448806">
                <a:tc>
                  <a:txBody>
                    <a:bodyPr/>
                    <a:lstStyle/>
                    <a:p>
                      <a:pPr algn="ctr"/>
                      <a:r>
                        <a:rPr lang="zh-CN" altLang="en-US" sz="2400" b="1" dirty="0">
                          <a:latin typeface="新細明體" panose="02020500000000000000" pitchFamily="18" charset="-120"/>
                          <a:ea typeface="新細明體" panose="02020500000000000000" pitchFamily="18" charset="-120"/>
                        </a:rPr>
                        <a:t>傳統方法</a:t>
                      </a:r>
                      <a:endParaRPr lang="zh-HK" altLang="en-US" sz="2400" b="1" dirty="0">
                        <a:latin typeface="新細明體" panose="02020500000000000000" pitchFamily="18" charset="-120"/>
                        <a:ea typeface="新細明體" panose="02020500000000000000" pitchFamily="18" charset="-120"/>
                      </a:endParaRPr>
                    </a:p>
                  </a:txBody>
                  <a:tcPr/>
                </a:tc>
                <a:tc>
                  <a:txBody>
                    <a:bodyPr/>
                    <a:lstStyle/>
                    <a:p>
                      <a:pPr algn="ctr"/>
                      <a:r>
                        <a:rPr lang="zh-CN" altLang="en-US" sz="2400" b="1" dirty="0">
                          <a:latin typeface="新細明體" panose="02020500000000000000" pitchFamily="18" charset="-120"/>
                          <a:ea typeface="新細明體" panose="02020500000000000000" pitchFamily="18" charset="-120"/>
                        </a:rPr>
                        <a:t>深度學習方法</a:t>
                      </a:r>
                      <a:endParaRPr lang="zh-HK" altLang="en-US" sz="2400" b="1"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xmlns="" val="2571233376"/>
                  </a:ext>
                </a:extLst>
              </a:tr>
              <a:tr h="448806">
                <a:tc gridSpan="2">
                  <a:txBody>
                    <a:bodyPr/>
                    <a:lstStyle/>
                    <a:p>
                      <a:pPr algn="ctr"/>
                      <a:r>
                        <a:rPr lang="zh-CN" altLang="en-US" sz="2400" b="1" dirty="0">
                          <a:latin typeface="新細明體" panose="02020500000000000000" pitchFamily="18" charset="-120"/>
                          <a:ea typeface="新細明體" panose="02020500000000000000" pitchFamily="18" charset="-120"/>
                        </a:rPr>
                        <a:t>缺點</a:t>
                      </a:r>
                      <a:endParaRPr lang="zh-HK" altLang="en-US" sz="2400" b="1" dirty="0">
                        <a:latin typeface="新細明體" panose="02020500000000000000" pitchFamily="18" charset="-120"/>
                        <a:ea typeface="新細明體" panose="02020500000000000000" pitchFamily="18" charset="-120"/>
                      </a:endParaRPr>
                    </a:p>
                  </a:txBody>
                  <a:tcPr/>
                </a:tc>
                <a:tc hMerge="1">
                  <a:txBody>
                    <a:bodyPr/>
                    <a:lstStyle/>
                    <a:p>
                      <a:endParaRPr lang="zh-HK" altLang="en-US" dirty="0"/>
                    </a:p>
                  </a:txBody>
                  <a:tcPr/>
                </a:tc>
                <a:extLst>
                  <a:ext uri="{0D108BD9-81ED-4DB2-BD59-A6C34878D82A}">
                    <a16:rowId xmlns:a16="http://schemas.microsoft.com/office/drawing/2014/main" xmlns="" val="3031395963"/>
                  </a:ext>
                </a:extLst>
              </a:tr>
              <a:tr h="2782596">
                <a:tc>
                  <a:txBody>
                    <a:bodyPr/>
                    <a:lstStyle/>
                    <a:p>
                      <a:pPr marL="457200" indent="-457200">
                        <a:lnSpc>
                          <a:spcPct val="100000"/>
                        </a:lnSpc>
                        <a:buFont typeface="+mj-lt"/>
                        <a:buAutoNum type="arabicPeriod"/>
                      </a:pPr>
                      <a:r>
                        <a:rPr lang="zh-CN" altLang="en-US" sz="2000" dirty="0">
                          <a:latin typeface="新細明體" panose="02020500000000000000" pitchFamily="18" charset="-120"/>
                          <a:ea typeface="新細明體" panose="02020500000000000000" pitchFamily="18" charset="-120"/>
                        </a:rPr>
                        <a:t>要</a:t>
                      </a:r>
                      <a:r>
                        <a:rPr lang="zh-CN" altLang="en-US" sz="2000" dirty="0">
                          <a:solidFill>
                            <a:schemeClr val="tx1"/>
                          </a:solidFill>
                          <a:latin typeface="新細明體" panose="02020500000000000000" pitchFamily="18" charset="-120"/>
                          <a:ea typeface="新細明體" panose="02020500000000000000" pitchFamily="18" charset="-120"/>
                        </a:rPr>
                        <a:t>非常豐富的領域</a:t>
                      </a:r>
                      <a:r>
                        <a:rPr lang="zh-CN" altLang="en-US" sz="2000" dirty="0" smtClean="0">
                          <a:solidFill>
                            <a:schemeClr val="tx1"/>
                          </a:solidFill>
                          <a:latin typeface="新細明體" panose="02020500000000000000" pitchFamily="18" charset="-120"/>
                          <a:ea typeface="新細明體" panose="02020500000000000000" pitchFamily="18" charset="-120"/>
                        </a:rPr>
                        <a:t>知識</a:t>
                      </a:r>
                      <a:r>
                        <a:rPr lang="zh-CN" altLang="en-US" sz="2000" dirty="0" smtClean="0">
                          <a:ea typeface="新細明體" panose="02020500000000000000" pitchFamily="18" charset="-120"/>
                        </a:rPr>
                        <a:t>。</a:t>
                      </a:r>
                      <a:endParaRPr lang="en-US" altLang="zh-CN" sz="2000" dirty="0">
                        <a:solidFill>
                          <a:schemeClr val="tx1"/>
                        </a:solidFill>
                        <a:latin typeface="新細明體" panose="02020500000000000000" pitchFamily="18" charset="-120"/>
                        <a:ea typeface="新細明體" panose="02020500000000000000" pitchFamily="18" charset="-120"/>
                      </a:endParaRPr>
                    </a:p>
                    <a:p>
                      <a:pPr marL="457200" indent="-457200">
                        <a:lnSpc>
                          <a:spcPct val="100000"/>
                        </a:lnSpc>
                        <a:buFont typeface="+mj-lt"/>
                        <a:buAutoNum type="arabicPeriod"/>
                      </a:pPr>
                      <a:endParaRPr lang="en-US" altLang="zh-CN" sz="2000" dirty="0" smtClean="0">
                        <a:solidFill>
                          <a:schemeClr val="tx1"/>
                        </a:solidFill>
                        <a:latin typeface="新細明體" panose="02020500000000000000" pitchFamily="18" charset="-120"/>
                        <a:ea typeface="新細明體" panose="02020500000000000000" pitchFamily="18" charset="-120"/>
                      </a:endParaRPr>
                    </a:p>
                    <a:p>
                      <a:pPr marL="457200" indent="-457200">
                        <a:lnSpc>
                          <a:spcPct val="100000"/>
                        </a:lnSpc>
                        <a:buFont typeface="+mj-lt"/>
                        <a:buAutoNum type="arabicPeriod"/>
                      </a:pPr>
                      <a:r>
                        <a:rPr lang="zh-CN" altLang="en-US" sz="2000" dirty="0" smtClean="0">
                          <a:solidFill>
                            <a:schemeClr val="tx1"/>
                          </a:solidFill>
                          <a:latin typeface="新細明體" panose="02020500000000000000" pitchFamily="18" charset="-120"/>
                          <a:ea typeface="新細明體" panose="02020500000000000000" pitchFamily="18" charset="-120"/>
                        </a:rPr>
                        <a:t>很</a:t>
                      </a:r>
                      <a:r>
                        <a:rPr lang="zh-CN" altLang="en-US" sz="2000" dirty="0">
                          <a:solidFill>
                            <a:schemeClr val="tx1"/>
                          </a:solidFill>
                          <a:latin typeface="新細明體" panose="02020500000000000000" pitchFamily="18" charset="-120"/>
                          <a:ea typeface="新細明體" panose="02020500000000000000" pitchFamily="18" charset="-120"/>
                        </a:rPr>
                        <a:t>大程度上依賴於詞法分析和句法分析，這些環節上的錯誤很容易在語義分析時進行傳導和積累，導致結果産生</a:t>
                      </a:r>
                      <a:r>
                        <a:rPr lang="zh-CN" altLang="en-US" sz="2000" dirty="0" smtClean="0">
                          <a:solidFill>
                            <a:schemeClr val="tx1"/>
                          </a:solidFill>
                          <a:latin typeface="新細明體" panose="02020500000000000000" pitchFamily="18" charset="-120"/>
                          <a:ea typeface="新細明體" panose="02020500000000000000" pitchFamily="18" charset="-120"/>
                        </a:rPr>
                        <a:t>偏差</a:t>
                      </a:r>
                      <a:r>
                        <a:rPr lang="zh-CN" altLang="en-US" sz="2000" dirty="0" smtClean="0">
                          <a:ea typeface="新細明體" panose="02020500000000000000" pitchFamily="18" charset="-120"/>
                        </a:rPr>
                        <a:t>。</a:t>
                      </a:r>
                      <a:endParaRPr lang="en-US" altLang="zh-CN" sz="2000" dirty="0">
                        <a:solidFill>
                          <a:schemeClr val="tx1"/>
                        </a:solidFill>
                        <a:latin typeface="新細明體" panose="02020500000000000000" pitchFamily="18" charset="-120"/>
                        <a:ea typeface="新細明體" panose="02020500000000000000" pitchFamily="18" charset="-120"/>
                      </a:endParaRPr>
                    </a:p>
                    <a:p>
                      <a:pPr marL="457200" indent="-457200">
                        <a:lnSpc>
                          <a:spcPct val="100000"/>
                        </a:lnSpc>
                        <a:buFont typeface="+mj-lt"/>
                        <a:buAutoNum type="arabicPeriod"/>
                      </a:pPr>
                      <a:endParaRPr lang="en-US" altLang="zh-CN" sz="2000" dirty="0">
                        <a:solidFill>
                          <a:schemeClr val="tx1"/>
                        </a:solidFill>
                        <a:latin typeface="新細明體" panose="02020500000000000000" pitchFamily="18" charset="-120"/>
                        <a:ea typeface="新細明體" panose="02020500000000000000" pitchFamily="18" charset="-120"/>
                      </a:endParaRPr>
                    </a:p>
                    <a:p>
                      <a:pPr marL="457200" indent="-457200">
                        <a:lnSpc>
                          <a:spcPct val="100000"/>
                        </a:lnSpc>
                        <a:buFont typeface="+mj-lt"/>
                        <a:buAutoNum type="arabicPeriod"/>
                      </a:pPr>
                      <a:r>
                        <a:rPr lang="zh-CN" altLang="en-US" sz="2000" dirty="0">
                          <a:solidFill>
                            <a:schemeClr val="tx1"/>
                          </a:solidFill>
                          <a:latin typeface="新細明體" panose="02020500000000000000" pitchFamily="18" charset="-120"/>
                          <a:ea typeface="新細明體" panose="02020500000000000000" pitchFamily="18" charset="-120"/>
                        </a:rPr>
                        <a:t>自然語言中包含衆多不符合詞法和句法的表達，特別是各種新的表達方式不時出現 </a:t>
                      </a:r>
                      <a:r>
                        <a:rPr lang="en-US" altLang="zh-CN" sz="2000" dirty="0">
                          <a:solidFill>
                            <a:schemeClr val="tx1"/>
                          </a:solidFill>
                          <a:latin typeface="新細明體" panose="02020500000000000000" pitchFamily="18" charset="-120"/>
                          <a:ea typeface="新細明體" panose="02020500000000000000" pitchFamily="18" charset="-120"/>
                          <a:sym typeface="Wingdings" panose="05000000000000000000" pitchFamily="2" charset="2"/>
                        </a:rPr>
                        <a:t> </a:t>
                      </a:r>
                      <a:r>
                        <a:rPr lang="zh-CN" altLang="en-US" sz="2000" dirty="0">
                          <a:solidFill>
                            <a:schemeClr val="tx1"/>
                          </a:solidFill>
                          <a:latin typeface="新細明體" panose="02020500000000000000" pitchFamily="18" charset="-120"/>
                          <a:ea typeface="新細明體" panose="02020500000000000000" pitchFamily="18" charset="-120"/>
                        </a:rPr>
                        <a:t>給詞法和句法設計帶來很</a:t>
                      </a:r>
                      <a:r>
                        <a:rPr lang="zh-CN" altLang="en-US" sz="2000" dirty="0">
                          <a:latin typeface="新細明體" panose="02020500000000000000" pitchFamily="18" charset="-120"/>
                          <a:ea typeface="新細明體" panose="02020500000000000000" pitchFamily="18" charset="-120"/>
                        </a:rPr>
                        <a:t>大</a:t>
                      </a:r>
                      <a:r>
                        <a:rPr lang="zh-CN" altLang="en-US" sz="2000" dirty="0" smtClean="0">
                          <a:latin typeface="新細明體" panose="02020500000000000000" pitchFamily="18" charset="-120"/>
                          <a:ea typeface="新細明體" panose="02020500000000000000" pitchFamily="18" charset="-120"/>
                        </a:rPr>
                        <a:t>壓力</a:t>
                      </a:r>
                      <a:r>
                        <a:rPr lang="zh-CN" altLang="en-US" sz="2000" dirty="0" smtClean="0">
                          <a:ea typeface="新細明體" panose="02020500000000000000" pitchFamily="18" charset="-120"/>
                        </a:rPr>
                        <a:t>。</a:t>
                      </a:r>
                      <a:endParaRPr lang="en-US" altLang="zh-CN" sz="2000" dirty="0">
                        <a:latin typeface="新細明體" panose="02020500000000000000" pitchFamily="18" charset="-120"/>
                        <a:ea typeface="新細明體" panose="02020500000000000000" pitchFamily="18" charset="-120"/>
                      </a:endParaRPr>
                    </a:p>
                  </a:txBody>
                  <a:tcPr/>
                </a:tc>
                <a:tc>
                  <a:txBody>
                    <a:bodyPr/>
                    <a:lstStyle/>
                    <a:p>
                      <a:pPr marL="457200" indent="-457200">
                        <a:lnSpc>
                          <a:spcPct val="100000"/>
                        </a:lnSpc>
                        <a:buFont typeface="+mj-lt"/>
                        <a:buAutoNum type="arabicPeriod"/>
                      </a:pPr>
                      <a:r>
                        <a:rPr lang="zh-CN" altLang="en-US" sz="2000" dirty="0">
                          <a:latin typeface="新細明體" panose="02020500000000000000" pitchFamily="18" charset="-120"/>
                          <a:ea typeface="新細明體" panose="02020500000000000000" pitchFamily="18" charset="-120"/>
                        </a:rPr>
                        <a:t>語義</a:t>
                      </a:r>
                      <a:r>
                        <a:rPr lang="zh-CN" altLang="en-US" sz="2000" dirty="0">
                          <a:solidFill>
                            <a:schemeClr val="tx1"/>
                          </a:solidFill>
                          <a:latin typeface="新細明體" panose="02020500000000000000" pitchFamily="18" charset="-120"/>
                          <a:ea typeface="新細明體" panose="02020500000000000000" pitchFamily="18" charset="-120"/>
                        </a:rPr>
                        <a:t>的不可解釋性：深度學習爲黑盒學習，沒有對句子進行細緻</a:t>
                      </a:r>
                      <a:r>
                        <a:rPr lang="zh-CN" altLang="en-US" sz="2000" dirty="0" smtClean="0">
                          <a:solidFill>
                            <a:schemeClr val="tx1"/>
                          </a:solidFill>
                          <a:latin typeface="新細明體" panose="02020500000000000000" pitchFamily="18" charset="-120"/>
                          <a:ea typeface="新細明體" panose="02020500000000000000" pitchFamily="18" charset="-120"/>
                        </a:rPr>
                        <a:t>解析</a:t>
                      </a:r>
                      <a:r>
                        <a:rPr lang="zh-CN" altLang="en-US" sz="2000" dirty="0" smtClean="0">
                          <a:ea typeface="新細明體" panose="02020500000000000000" pitchFamily="18" charset="-120"/>
                        </a:rPr>
                        <a:t>。</a:t>
                      </a:r>
                      <a:endParaRPr lang="en-US" altLang="zh-CN" sz="2000" dirty="0">
                        <a:solidFill>
                          <a:schemeClr val="tx1"/>
                        </a:solidFill>
                        <a:latin typeface="新細明體" panose="02020500000000000000" pitchFamily="18" charset="-120"/>
                        <a:ea typeface="新細明體" panose="02020500000000000000" pitchFamily="18" charset="-120"/>
                      </a:endParaRPr>
                    </a:p>
                    <a:p>
                      <a:pPr marL="457200" indent="-457200">
                        <a:lnSpc>
                          <a:spcPct val="100000"/>
                        </a:lnSpc>
                        <a:buFont typeface="+mj-lt"/>
                        <a:buAutoNum type="arabicPeriod"/>
                      </a:pPr>
                      <a:endParaRPr lang="en-US" altLang="zh-CN" sz="2000" dirty="0">
                        <a:solidFill>
                          <a:schemeClr val="tx1"/>
                        </a:solidFill>
                        <a:latin typeface="新細明體" panose="02020500000000000000" pitchFamily="18" charset="-120"/>
                        <a:ea typeface="新細明體" panose="02020500000000000000" pitchFamily="18" charset="-120"/>
                      </a:endParaRPr>
                    </a:p>
                    <a:p>
                      <a:pPr marL="457200" indent="-457200">
                        <a:lnSpc>
                          <a:spcPct val="100000"/>
                        </a:lnSpc>
                        <a:buFont typeface="+mj-lt"/>
                        <a:buAutoNum type="arabicPeriod"/>
                      </a:pPr>
                      <a:r>
                        <a:rPr lang="zh-CN" altLang="en-US" sz="2000" dirty="0">
                          <a:solidFill>
                            <a:schemeClr val="tx1"/>
                          </a:solidFill>
                          <a:latin typeface="新細明體" panose="02020500000000000000" pitchFamily="18" charset="-120"/>
                          <a:ea typeface="新細明體" panose="02020500000000000000" pitchFamily="18" charset="-120"/>
                        </a:rPr>
                        <a:t>很難清晰理解一句話的語義來源 </a:t>
                      </a:r>
                      <a:r>
                        <a:rPr lang="en-US" altLang="zh-CN" sz="2000" dirty="0">
                          <a:solidFill>
                            <a:schemeClr val="tx1"/>
                          </a:solidFill>
                          <a:latin typeface="新細明體" panose="02020500000000000000" pitchFamily="18" charset="-120"/>
                          <a:ea typeface="新細明體" panose="02020500000000000000" pitchFamily="18" charset="-120"/>
                          <a:sym typeface="Wingdings" panose="05000000000000000000" pitchFamily="2" charset="2"/>
                        </a:rPr>
                        <a:t> </a:t>
                      </a:r>
                      <a:r>
                        <a:rPr lang="zh-CN" altLang="en-US" sz="2000" dirty="0">
                          <a:solidFill>
                            <a:schemeClr val="tx1"/>
                          </a:solidFill>
                          <a:latin typeface="新細明體" panose="02020500000000000000" pitchFamily="18" charset="-120"/>
                          <a:ea typeface="新細明體" panose="02020500000000000000" pitchFamily="18" charset="-120"/>
                        </a:rPr>
                        <a:t>得到的語義對個體的代表性</a:t>
                      </a:r>
                      <a:r>
                        <a:rPr lang="zh-CN" altLang="en-US" sz="2000" dirty="0" smtClean="0">
                          <a:solidFill>
                            <a:schemeClr val="tx1"/>
                          </a:solidFill>
                          <a:latin typeface="新細明體" panose="02020500000000000000" pitchFamily="18" charset="-120"/>
                          <a:ea typeface="新細明體" panose="02020500000000000000" pitchFamily="18" charset="-120"/>
                        </a:rPr>
                        <a:t>不足</a:t>
                      </a:r>
                      <a:r>
                        <a:rPr lang="zh-CN" altLang="en-US" sz="2000" dirty="0" smtClean="0">
                          <a:ea typeface="新細明體" panose="02020500000000000000" pitchFamily="18" charset="-120"/>
                        </a:rPr>
                        <a:t>。</a:t>
                      </a:r>
                      <a:endParaRPr lang="en-US" altLang="zh-CN" sz="2000" dirty="0">
                        <a:solidFill>
                          <a:schemeClr val="tx1"/>
                        </a:solidFill>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xmlns="" val="329576770"/>
                  </a:ext>
                </a:extLst>
              </a:tr>
              <a:tr h="448806">
                <a:tc gridSpan="2">
                  <a:txBody>
                    <a:bodyPr/>
                    <a:lstStyle/>
                    <a:p>
                      <a:pPr algn="ctr"/>
                      <a:r>
                        <a:rPr lang="zh-CN" altLang="en-US" sz="2400" b="1" dirty="0">
                          <a:latin typeface="新細明體" panose="02020500000000000000" pitchFamily="18" charset="-120"/>
                          <a:ea typeface="新細明體" panose="02020500000000000000" pitchFamily="18" charset="-120"/>
                        </a:rPr>
                        <a:t>擅長領域</a:t>
                      </a:r>
                      <a:endParaRPr lang="zh-HK" altLang="en-US" sz="2400" b="1" dirty="0">
                        <a:latin typeface="新細明體" panose="02020500000000000000" pitchFamily="18" charset="-120"/>
                        <a:ea typeface="新細明體" panose="02020500000000000000" pitchFamily="18" charset="-120"/>
                      </a:endParaRPr>
                    </a:p>
                  </a:txBody>
                  <a:tcPr/>
                </a:tc>
                <a:tc hMerge="1">
                  <a:txBody>
                    <a:bodyPr/>
                    <a:lstStyle/>
                    <a:p>
                      <a:endParaRPr lang="zh-HK" altLang="en-US" sz="2000" dirty="0"/>
                    </a:p>
                  </a:txBody>
                  <a:tcPr/>
                </a:tc>
                <a:extLst>
                  <a:ext uri="{0D108BD9-81ED-4DB2-BD59-A6C34878D82A}">
                    <a16:rowId xmlns:a16="http://schemas.microsoft.com/office/drawing/2014/main" xmlns="" val="3819663536"/>
                  </a:ext>
                </a:extLst>
              </a:tr>
              <a:tr h="60268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2000" dirty="0">
                          <a:solidFill>
                            <a:schemeClr val="tx1"/>
                          </a:solidFill>
                          <a:latin typeface="新細明體" panose="02020500000000000000" pitchFamily="18" charset="-120"/>
                          <a:ea typeface="新細明體" panose="02020500000000000000" pitchFamily="18" charset="-120"/>
                        </a:rPr>
                        <a:t>在特定任務（特定領域問答和對話）的表現更</a:t>
                      </a:r>
                      <a:r>
                        <a:rPr lang="zh-CN" altLang="en-US" sz="2000" dirty="0" smtClean="0">
                          <a:solidFill>
                            <a:schemeClr val="tx1"/>
                          </a:solidFill>
                          <a:latin typeface="新細明體" panose="02020500000000000000" pitchFamily="18" charset="-120"/>
                          <a:ea typeface="新細明體" panose="02020500000000000000" pitchFamily="18" charset="-120"/>
                        </a:rPr>
                        <a:t>好</a:t>
                      </a:r>
                      <a:endParaRPr lang="en-US" altLang="zh-CN" sz="2000" dirty="0">
                        <a:solidFill>
                          <a:schemeClr val="tx1"/>
                        </a:solidFill>
                        <a:latin typeface="新細明體" panose="02020500000000000000" pitchFamily="18" charset="-120"/>
                        <a:ea typeface="新細明體" panose="02020500000000000000" pitchFamily="18"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solidFill>
                          <a:latin typeface="新細明體" panose="02020500000000000000" pitchFamily="18" charset="-120"/>
                          <a:ea typeface="新細明體" panose="02020500000000000000" pitchFamily="18" charset="-120"/>
                        </a:rPr>
                        <a:t>在通用任務（聊天和翻譯）的表現更</a:t>
                      </a:r>
                      <a:r>
                        <a:rPr lang="zh-CN" altLang="en-US" sz="2000" dirty="0" smtClean="0">
                          <a:solidFill>
                            <a:schemeClr val="tx1"/>
                          </a:solidFill>
                          <a:latin typeface="新細明體" panose="02020500000000000000" pitchFamily="18" charset="-120"/>
                          <a:ea typeface="新細明體" panose="02020500000000000000" pitchFamily="18" charset="-120"/>
                        </a:rPr>
                        <a:t>好</a:t>
                      </a:r>
                      <a:endParaRPr lang="zh-HK" altLang="en-US" sz="2000" dirty="0">
                        <a:solidFill>
                          <a:schemeClr val="tx1"/>
                        </a:solidFill>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xmlns="" val="1062683091"/>
                  </a:ext>
                </a:extLst>
              </a:tr>
            </a:tbl>
          </a:graphicData>
        </a:graphic>
      </p:graphicFrame>
      <p:sp>
        <p:nvSpPr>
          <p:cNvPr id="5" name="標題 1">
            <a:extLst>
              <a:ext uri="{FF2B5EF4-FFF2-40B4-BE49-F238E27FC236}">
                <a16:creationId xmlns:a16="http://schemas.microsoft.com/office/drawing/2014/main" xmlns="" id="{A7D2C981-2F40-4E6A-8708-3ED71A867020}"/>
              </a:ext>
            </a:extLst>
          </p:cNvPr>
          <p:cNvSpPr>
            <a:spLocks noGrp="1"/>
          </p:cNvSpPr>
          <p:nvPr>
            <p:ph type="title"/>
          </p:nvPr>
        </p:nvSpPr>
        <p:spPr>
          <a:xfrm>
            <a:off x="838199" y="583096"/>
            <a:ext cx="10515600" cy="952225"/>
          </a:xfrm>
        </p:spPr>
        <p:txBody>
          <a:bodyPr/>
          <a:lstStyle/>
          <a:p>
            <a:pPr algn="ctr"/>
            <a:r>
              <a:rPr lang="zh-CN" altLang="en-US" dirty="0">
                <a:latin typeface="新細明體" panose="02020500000000000000" pitchFamily="18" charset="-120"/>
                <a:ea typeface="新細明體" panose="02020500000000000000" pitchFamily="18" charset="-120"/>
              </a:rPr>
              <a:t>對比傳統方法和深度學習方法</a:t>
            </a:r>
            <a:endParaRPr lang="zh-HK" altLang="en-US" dirty="0">
              <a:latin typeface="新細明體" panose="02020500000000000000" pitchFamily="18" charset="-120"/>
              <a:ea typeface="新細明體" panose="02020500000000000000" pitchFamily="18" charset="-120"/>
            </a:endParaRPr>
          </a:p>
        </p:txBody>
      </p:sp>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49</a:t>
            </a:fld>
            <a:endParaRPr lang="zh-HK" altLang="en-US" dirty="0"/>
          </a:p>
        </p:txBody>
      </p:sp>
    </p:spTree>
    <p:extLst>
      <p:ext uri="{BB962C8B-B14F-4D97-AF65-F5344CB8AC3E}">
        <p14:creationId xmlns:p14="http://schemas.microsoft.com/office/powerpoint/2010/main" val="391247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mj-ea"/>
              </a:rPr>
              <a:t>語音識別簡介</a:t>
            </a:r>
            <a:endParaRPr lang="en-US" dirty="0"/>
          </a:p>
        </p:txBody>
      </p:sp>
      <p:sp>
        <p:nvSpPr>
          <p:cNvPr id="3" name="Content Placeholder 2"/>
          <p:cNvSpPr>
            <a:spLocks noGrp="1"/>
          </p:cNvSpPr>
          <p:nvPr>
            <p:ph idx="1"/>
          </p:nvPr>
        </p:nvSpPr>
        <p:spPr>
          <a:xfrm>
            <a:off x="838200" y="1690688"/>
            <a:ext cx="10515600" cy="4351338"/>
          </a:xfrm>
        </p:spPr>
        <p:txBody>
          <a:bodyPr/>
          <a:lstStyle/>
          <a:p>
            <a:pPr>
              <a:buFont typeface="Wingdings" panose="05000000000000000000" pitchFamily="2" charset="2"/>
              <a:buChar char="v"/>
            </a:pPr>
            <a:r>
              <a:rPr lang="en-US" altLang="zh-TW" dirty="0" smtClean="0"/>
              <a:t>Amazon Alexa </a:t>
            </a:r>
            <a:r>
              <a:rPr lang="en-US" altLang="zh-TW" dirty="0"/>
              <a:t>Voice </a:t>
            </a:r>
            <a:r>
              <a:rPr lang="en-US" altLang="zh-TW" dirty="0" smtClean="0"/>
              <a:t>Control Assistant</a:t>
            </a:r>
          </a:p>
          <a:p>
            <a:pPr marL="0" indent="0">
              <a:buNone/>
            </a:pPr>
            <a:endParaRPr lang="en-US" altLang="zh-TW" dirty="0"/>
          </a:p>
          <a:p>
            <a:pPr>
              <a:buFont typeface="Wingdings" panose="05000000000000000000" pitchFamily="2" charset="2"/>
              <a:buChar char="v"/>
            </a:pPr>
            <a:r>
              <a:rPr lang="zh-TW" altLang="en-US" dirty="0" smtClean="0"/>
              <a:t>語音指令</a:t>
            </a:r>
            <a:endParaRPr lang="en-US" altLang="zh-TW" dirty="0" smtClean="0"/>
          </a:p>
          <a:p>
            <a:pPr>
              <a:buFont typeface="Wingdings" panose="05000000000000000000" pitchFamily="2" charset="2"/>
              <a:buChar char="v"/>
            </a:pPr>
            <a:r>
              <a:rPr lang="zh-TW" altLang="en-US" dirty="0"/>
              <a:t>語音</a:t>
            </a:r>
            <a:r>
              <a:rPr lang="zh-TW" altLang="en-US" dirty="0" smtClean="0"/>
              <a:t>問答</a:t>
            </a:r>
            <a:endParaRPr lang="en-US" altLang="zh-TW" dirty="0" smtClean="0"/>
          </a:p>
          <a:p>
            <a:endParaRPr lang="en-US" altLang="zh-CN" dirty="0"/>
          </a:p>
          <a:p>
            <a:endParaRPr lang="en-US" altLang="zh-CN" dirty="0"/>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7717451"/>
              </p:ext>
            </p:extLst>
          </p:nvPr>
        </p:nvGraphicFramePr>
        <p:xfrm>
          <a:off x="5125444" y="2396691"/>
          <a:ext cx="6108033" cy="3684020"/>
        </p:xfrm>
        <a:graphic>
          <a:graphicData uri="http://schemas.openxmlformats.org/presentationml/2006/ole">
            <mc:AlternateContent xmlns:mc="http://schemas.openxmlformats.org/markup-compatibility/2006">
              <mc:Choice xmlns:v="urn:schemas-microsoft-com:vml" Requires="v">
                <p:oleObj spid="_x0000_s9275" name="Bitmap Image" r:id="rId3" imgW="6464160" imgH="3898800" progId="PBrush">
                  <p:embed/>
                </p:oleObj>
              </mc:Choice>
              <mc:Fallback>
                <p:oleObj name="Bitmap Image" r:id="rId3" imgW="6464160" imgH="3898800" progId="PBrush">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444" y="2396691"/>
                        <a:ext cx="6108033" cy="3684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5</a:t>
            </a:fld>
            <a:endParaRPr lang="zh-HK" altLang="en-US" dirty="0"/>
          </a:p>
        </p:txBody>
      </p:sp>
    </p:spTree>
    <p:extLst>
      <p:ext uri="{BB962C8B-B14F-4D97-AF65-F5344CB8AC3E}">
        <p14:creationId xmlns:p14="http://schemas.microsoft.com/office/powerpoint/2010/main" val="2259615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4FA5AC1-A569-4147-9BCE-35E10712DE0D}"/>
              </a:ext>
            </a:extLst>
          </p:cNvPr>
          <p:cNvSpPr>
            <a:spLocks noGrp="1"/>
          </p:cNvSpPr>
          <p:nvPr>
            <p:ph type="title"/>
          </p:nvPr>
        </p:nvSpPr>
        <p:spPr>
          <a:xfrm>
            <a:off x="828770" y="299863"/>
            <a:ext cx="10515600" cy="1325563"/>
          </a:xfrm>
        </p:spPr>
        <p:txBody>
          <a:bodyPr/>
          <a:lstStyle/>
          <a:p>
            <a:r>
              <a:rPr lang="zh-CN" altLang="en-US" dirty="0" smtClean="0">
                <a:ea typeface="新細明體" panose="02020500000000000000" pitchFamily="18" charset="-120"/>
              </a:rPr>
              <a:t>機器翻譯技術</a:t>
            </a:r>
            <a:endParaRPr lang="zh-HK" altLang="en-US" dirty="0">
              <a:latin typeface="新細明體" panose="02020500000000000000" pitchFamily="18" charset="-120"/>
              <a:ea typeface="新細明體" panose="02020500000000000000" pitchFamily="18" charset="-120"/>
            </a:endParaRPr>
          </a:p>
        </p:txBody>
      </p:sp>
      <p:graphicFrame>
        <p:nvGraphicFramePr>
          <p:cNvPr id="6" name="Diagram 5"/>
          <p:cNvGraphicFramePr/>
          <p:nvPr>
            <p:extLst>
              <p:ext uri="{D42A27DB-BD31-4B8C-83A1-F6EECF244321}">
                <p14:modId xmlns:p14="http://schemas.microsoft.com/office/powerpoint/2010/main" val="1611688298"/>
              </p:ext>
            </p:extLst>
          </p:nvPr>
        </p:nvGraphicFramePr>
        <p:xfrm>
          <a:off x="5284381" y="453544"/>
          <a:ext cx="6620542" cy="3742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482492210"/>
              </p:ext>
            </p:extLst>
          </p:nvPr>
        </p:nvGraphicFramePr>
        <p:xfrm>
          <a:off x="89484" y="453545"/>
          <a:ext cx="5109837" cy="37426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246761" y="2865299"/>
            <a:ext cx="1741532" cy="2862322"/>
          </a:xfrm>
          <a:prstGeom prst="rect">
            <a:avLst/>
          </a:prstGeom>
          <a:noFill/>
        </p:spPr>
        <p:txBody>
          <a:bodyPr wrap="square" rtlCol="0">
            <a:spAutoFit/>
          </a:bodyPr>
          <a:lstStyle/>
          <a:p>
            <a:pPr marL="285750" lvl="0" indent="-285750">
              <a:buFont typeface="Arial" panose="020B0604020202020204" pitchFamily="34" charset="0"/>
              <a:buChar char="•"/>
            </a:pPr>
            <a:r>
              <a:rPr lang="zh-CN" altLang="en-US" dirty="0"/>
              <a:t>美蘇軍備競賽時代：美國投入重金發展俄英翻譯，而蘇聯則發展英俄翻譯 </a:t>
            </a:r>
            <a:endParaRPr lang="zh-HK" altLang="en-US" dirty="0"/>
          </a:p>
          <a:p>
            <a:pPr marL="285750" lvl="0" indent="-285750">
              <a:buFont typeface="Arial" panose="020B0604020202020204" pitchFamily="34" charset="0"/>
              <a:buChar char="•"/>
            </a:pPr>
            <a:r>
              <a:rPr lang="zh-CN" altLang="en-US" dirty="0">
                <a:sym typeface="Wingdings" panose="05000000000000000000" pitchFamily="2" charset="2"/>
              </a:rPr>
              <a:t>基本上以失敗收場</a:t>
            </a:r>
            <a:endParaRPr lang="zh-HK" altLang="en-US" dirty="0"/>
          </a:p>
          <a:p>
            <a:endParaRPr lang="en-US" dirty="0"/>
          </a:p>
        </p:txBody>
      </p:sp>
      <p:sp>
        <p:nvSpPr>
          <p:cNvPr id="8" name="Rectangle 7"/>
          <p:cNvSpPr/>
          <p:nvPr/>
        </p:nvSpPr>
        <p:spPr>
          <a:xfrm>
            <a:off x="1956384" y="2865299"/>
            <a:ext cx="1637419" cy="2862322"/>
          </a:xfrm>
          <a:prstGeom prst="rect">
            <a:avLst/>
          </a:prstGeom>
        </p:spPr>
        <p:txBody>
          <a:bodyPr wrap="square">
            <a:spAutoFit/>
          </a:bodyPr>
          <a:lstStyle/>
          <a:p>
            <a:pPr marL="285750" lvl="0" indent="-285750">
              <a:buFont typeface="Arial" panose="020B0604020202020204" pitchFamily="34" charset="0"/>
              <a:buChar char="•"/>
            </a:pPr>
            <a:r>
              <a:rPr lang="zh-CN" altLang="en-US" dirty="0"/>
              <a:t>加拿大蒙特利爾大學與加拿大聯邦政府翻譯局聯合開發的</a:t>
            </a:r>
            <a:r>
              <a:rPr lang="en-US" altLang="zh-CN" dirty="0"/>
              <a:t>TAUM-METEO </a:t>
            </a:r>
            <a:r>
              <a:rPr lang="zh-CN" altLang="en-US" dirty="0"/>
              <a:t>系統，可用</a:t>
            </a:r>
            <a:r>
              <a:rPr lang="zh-HK" altLang="en-US" dirty="0"/>
              <a:t>於</a:t>
            </a:r>
            <a:r>
              <a:rPr lang="zh-CN" altLang="en-US" dirty="0"/>
              <a:t>翻譯氣象預報</a:t>
            </a:r>
            <a:endParaRPr lang="zh-HK" altLang="en-US" dirty="0"/>
          </a:p>
        </p:txBody>
      </p:sp>
      <p:sp>
        <p:nvSpPr>
          <p:cNvPr id="9" name="Rectangle 8"/>
          <p:cNvSpPr/>
          <p:nvPr/>
        </p:nvSpPr>
        <p:spPr>
          <a:xfrm>
            <a:off x="3697916" y="2865299"/>
            <a:ext cx="1667091" cy="3139321"/>
          </a:xfrm>
          <a:prstGeom prst="rect">
            <a:avLst/>
          </a:prstGeom>
        </p:spPr>
        <p:txBody>
          <a:bodyPr wrap="square">
            <a:spAutoFit/>
          </a:bodyPr>
          <a:lstStyle/>
          <a:p>
            <a:pPr marL="285750" lvl="0" indent="-285750">
              <a:buFont typeface="Arial" panose="020B0604020202020204" pitchFamily="34" charset="0"/>
              <a:buChar char="•"/>
            </a:pPr>
            <a:r>
              <a:rPr lang="zh-CN" altLang="en-US" dirty="0"/>
              <a:t>基</a:t>
            </a:r>
            <a:r>
              <a:rPr lang="zh-HK" altLang="en-US" dirty="0"/>
              <a:t>於</a:t>
            </a:r>
            <a:r>
              <a:rPr lang="zh-CN" altLang="en-US" dirty="0"/>
              <a:t>規則的翻譯，包括直接翻譯法、轉換翻譯法和中介語翻譯法</a:t>
            </a:r>
            <a:endParaRPr lang="zh-HK" altLang="en-US" dirty="0"/>
          </a:p>
          <a:p>
            <a:pPr marL="285750" lvl="0" indent="-285750">
              <a:buFont typeface="Arial" panose="020B0604020202020204" pitchFamily="34" charset="0"/>
              <a:buChar char="•"/>
            </a:pPr>
            <a:r>
              <a:rPr lang="zh-CN" altLang="en-US" dirty="0"/>
              <a:t>所有方法均需要利用大量語言學知識，實用</a:t>
            </a:r>
            <a:r>
              <a:rPr lang="zh-HK" altLang="en-US" dirty="0"/>
              <a:t>性</a:t>
            </a:r>
            <a:r>
              <a:rPr lang="zh-CN" altLang="en-US" dirty="0"/>
              <a:t>低</a:t>
            </a:r>
            <a:endParaRPr lang="zh-HK" altLang="en-US" dirty="0"/>
          </a:p>
        </p:txBody>
      </p:sp>
      <p:sp>
        <p:nvSpPr>
          <p:cNvPr id="10" name="Rectangle 9"/>
          <p:cNvSpPr/>
          <p:nvPr/>
        </p:nvSpPr>
        <p:spPr>
          <a:xfrm>
            <a:off x="5284381" y="2865299"/>
            <a:ext cx="1867344" cy="3493264"/>
          </a:xfrm>
          <a:prstGeom prst="rect">
            <a:avLst/>
          </a:prstGeom>
        </p:spPr>
        <p:txBody>
          <a:bodyPr wrap="square">
            <a:spAutoFit/>
          </a:bodyPr>
          <a:lstStyle/>
          <a:p>
            <a:pPr marL="285750" indent="-285750">
              <a:buFont typeface="Arial" panose="020B0604020202020204" pitchFamily="34" charset="0"/>
              <a:buChar char="•"/>
            </a:pPr>
            <a:r>
              <a:rPr lang="zh-CN" altLang="en-US" sz="1700" dirty="0"/>
              <a:t>現代統計機器翻譯 （</a:t>
            </a:r>
            <a:r>
              <a:rPr lang="en-US" altLang="zh-CN" sz="1700" dirty="0"/>
              <a:t>SMT </a:t>
            </a:r>
            <a:r>
              <a:rPr lang="zh-CN" altLang="en-US" sz="1700" dirty="0"/>
              <a:t>）方法：不需要人爲設計的語言學知識，只需要足够多的雙語對應語料，機器即可學習到這兩種語言的對應關係 </a:t>
            </a:r>
            <a:r>
              <a:rPr lang="en-US" altLang="zh-CN" sz="1700" dirty="0">
                <a:sym typeface="Wingdings" panose="05000000000000000000" pitchFamily="2" charset="2"/>
              </a:rPr>
              <a:t> </a:t>
            </a:r>
            <a:r>
              <a:rPr lang="zh-CN" altLang="en-US" sz="1700" dirty="0"/>
              <a:t>極大减輕了機器翻譯所需的資源</a:t>
            </a:r>
            <a:endParaRPr lang="zh-HK" altLang="en-US" sz="1700" dirty="0"/>
          </a:p>
        </p:txBody>
      </p:sp>
      <p:sp>
        <p:nvSpPr>
          <p:cNvPr id="11" name="Rectangle 10"/>
          <p:cNvSpPr/>
          <p:nvPr/>
        </p:nvSpPr>
        <p:spPr>
          <a:xfrm>
            <a:off x="7239994" y="2865299"/>
            <a:ext cx="1599979" cy="2308324"/>
          </a:xfrm>
          <a:prstGeom prst="rect">
            <a:avLst/>
          </a:prstGeom>
        </p:spPr>
        <p:txBody>
          <a:bodyPr wrap="square">
            <a:spAutoFit/>
          </a:bodyPr>
          <a:lstStyle/>
          <a:p>
            <a:pPr marL="285750" lvl="0" indent="-285750">
              <a:buFont typeface="Arial" panose="020B0604020202020204" pitchFamily="34" charset="0"/>
              <a:buChar char="•"/>
            </a:pPr>
            <a:r>
              <a:rPr lang="zh-CN" altLang="en-US" dirty="0">
                <a:latin typeface="+mn-ea"/>
              </a:rPr>
              <a:t>愛丁堡大學的</a:t>
            </a:r>
            <a:r>
              <a:rPr lang="en-US" altLang="zh-CN" dirty="0">
                <a:latin typeface="+mn-ea"/>
              </a:rPr>
              <a:t>Koehn</a:t>
            </a:r>
            <a:r>
              <a:rPr lang="zh-CN" altLang="en-US" dirty="0">
                <a:latin typeface="+mn-ea"/>
              </a:rPr>
              <a:t>提出短語翻譯模型，進一步提高了機器翻譯的效果</a:t>
            </a:r>
            <a:endParaRPr lang="zh-HK" altLang="en-US" dirty="0">
              <a:latin typeface="+mn-ea"/>
            </a:endParaRPr>
          </a:p>
        </p:txBody>
      </p:sp>
      <p:sp>
        <p:nvSpPr>
          <p:cNvPr id="12" name="Rectangle 11"/>
          <p:cNvSpPr/>
          <p:nvPr/>
        </p:nvSpPr>
        <p:spPr>
          <a:xfrm>
            <a:off x="9052053" y="2865299"/>
            <a:ext cx="1186898" cy="2031325"/>
          </a:xfrm>
          <a:prstGeom prst="rect">
            <a:avLst/>
          </a:prstGeom>
        </p:spPr>
        <p:txBody>
          <a:bodyPr wrap="square">
            <a:spAutoFit/>
          </a:bodyPr>
          <a:lstStyle/>
          <a:p>
            <a:pPr marL="285750" lvl="0" indent="-285750">
              <a:buFont typeface="Arial" panose="020B0604020202020204" pitchFamily="34" charset="0"/>
              <a:buChar char="•"/>
            </a:pPr>
            <a:r>
              <a:rPr lang="en-US" altLang="zh-CN" dirty="0">
                <a:latin typeface="+mn-ea"/>
              </a:rPr>
              <a:t>Google</a:t>
            </a:r>
            <a:r>
              <a:rPr lang="zh-CN" altLang="en-US" dirty="0">
                <a:latin typeface="+mn-ea"/>
              </a:rPr>
              <a:t>提出的神經網絡翻譯（</a:t>
            </a:r>
            <a:r>
              <a:rPr lang="en-US" altLang="zh-CN" dirty="0">
                <a:latin typeface="+mn-ea"/>
              </a:rPr>
              <a:t>NMT</a:t>
            </a:r>
            <a:r>
              <a:rPr lang="zh-CN" altLang="en-US" dirty="0">
                <a:latin typeface="+mn-ea"/>
              </a:rPr>
              <a:t>）模型面世</a:t>
            </a:r>
            <a:endParaRPr lang="zh-HK" altLang="en-US" dirty="0">
              <a:latin typeface="+mn-ea"/>
            </a:endParaRPr>
          </a:p>
        </p:txBody>
      </p:sp>
      <p:sp>
        <p:nvSpPr>
          <p:cNvPr id="13" name="Rectangle 12"/>
          <p:cNvSpPr/>
          <p:nvPr/>
        </p:nvSpPr>
        <p:spPr>
          <a:xfrm>
            <a:off x="10465698" y="2884419"/>
            <a:ext cx="1545265" cy="1477328"/>
          </a:xfrm>
          <a:prstGeom prst="rect">
            <a:avLst/>
          </a:prstGeom>
        </p:spPr>
        <p:txBody>
          <a:bodyPr wrap="square">
            <a:spAutoFit/>
          </a:bodyPr>
          <a:lstStyle/>
          <a:p>
            <a:pPr marL="285750" lvl="0" indent="-285750">
              <a:buFont typeface="Arial" panose="020B0604020202020204" pitchFamily="34" charset="0"/>
              <a:buChar char="•"/>
            </a:pPr>
            <a:r>
              <a:rPr lang="en-US" altLang="zh-CN" dirty="0" smtClean="0">
                <a:latin typeface="+mn-ea"/>
              </a:rPr>
              <a:t>Microsoft</a:t>
            </a:r>
            <a:r>
              <a:rPr lang="zh-TW" altLang="en-US" dirty="0" smtClean="0">
                <a:latin typeface="+mn-ea"/>
              </a:rPr>
              <a:t> </a:t>
            </a:r>
            <a:r>
              <a:rPr lang="zh-CN" altLang="en-US" dirty="0" smtClean="0">
                <a:latin typeface="+mn-ea"/>
              </a:rPr>
              <a:t>宣布</a:t>
            </a:r>
            <a:r>
              <a:rPr lang="zh-CN" altLang="en-US" dirty="0">
                <a:latin typeface="+mn-ea"/>
              </a:rPr>
              <a:t>其</a:t>
            </a:r>
            <a:r>
              <a:rPr lang="en-US" altLang="zh-CN" dirty="0">
                <a:latin typeface="+mn-ea"/>
              </a:rPr>
              <a:t>NMT </a:t>
            </a:r>
            <a:r>
              <a:rPr lang="zh-CN" altLang="en-US" dirty="0">
                <a:latin typeface="+mn-ea"/>
              </a:rPr>
              <a:t>系統在中英翻譯上超過人類</a:t>
            </a:r>
            <a:endParaRPr lang="zh-HK" altLang="en-US" dirty="0">
              <a:latin typeface="+mn-ea"/>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50</a:t>
            </a:fld>
            <a:endParaRPr lang="zh-HK" altLang="en-US" dirty="0"/>
          </a:p>
        </p:txBody>
      </p:sp>
    </p:spTree>
    <p:extLst>
      <p:ext uri="{BB962C8B-B14F-4D97-AF65-F5344CB8AC3E}">
        <p14:creationId xmlns:p14="http://schemas.microsoft.com/office/powerpoint/2010/main" val="4279468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1DDE261-BD7A-47AB-B3AE-FF671579B134}"/>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統計機器翻譯</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1267C247-35D8-4B17-838A-CFC9BFD02F05}"/>
              </a:ext>
            </a:extLst>
          </p:cNvPr>
          <p:cNvSpPr>
            <a:spLocks noGrp="1"/>
          </p:cNvSpPr>
          <p:nvPr>
            <p:ph idx="1"/>
          </p:nvPr>
        </p:nvSpPr>
        <p:spPr/>
        <p:txBody>
          <a:bodyPr/>
          <a:lstStyle/>
          <a:p>
            <a:pPr>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從雙語對應語料中自動學習出兩種語言相對應的語言片段，並完成自動</a:t>
            </a:r>
            <a:r>
              <a:rPr lang="zh-CN" altLang="en-US" dirty="0" smtClean="0">
                <a:latin typeface="新細明體" panose="02020500000000000000" pitchFamily="18" charset="-120"/>
                <a:ea typeface="新細明體" panose="02020500000000000000" pitchFamily="18" charset="-120"/>
              </a:rPr>
              <a:t>翻譯</a:t>
            </a:r>
            <a:r>
              <a:rPr lang="zh-CN" altLang="en-US" dirty="0" smtClean="0">
                <a:ea typeface="新細明體" panose="02020500000000000000" pitchFamily="18" charset="-120"/>
              </a:rPr>
              <a:t>。</a:t>
            </a: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發現對應片段時，給每個對應片段附加一個概率，表示該對應的可能性 </a:t>
            </a:r>
            <a:r>
              <a:rPr lang="en-US" altLang="zh-CN"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dirty="0">
                <a:latin typeface="新細明體" panose="02020500000000000000" pitchFamily="18" charset="-120"/>
                <a:ea typeface="新細明體" panose="02020500000000000000" pitchFamily="18" charset="-120"/>
              </a:rPr>
              <a:t>組成一個原語言和目標語言間的映射</a:t>
            </a:r>
            <a:r>
              <a:rPr lang="zh-CN" altLang="en-US" dirty="0" smtClean="0">
                <a:latin typeface="新細明體" panose="02020500000000000000" pitchFamily="18" charset="-120"/>
                <a:ea typeface="新細明體" panose="02020500000000000000" pitchFamily="18" charset="-120"/>
              </a:rPr>
              <a:t>表</a:t>
            </a:r>
            <a:r>
              <a:rPr lang="zh-CN" altLang="en-US" dirty="0" smtClean="0">
                <a:ea typeface="新細明體" panose="02020500000000000000" pitchFamily="18" charset="-120"/>
              </a:rPr>
              <a:t>。</a:t>
            </a:r>
            <a:endParaRPr lang="en-US" altLang="zh-CN" dirty="0">
              <a:latin typeface="新細明體" panose="02020500000000000000" pitchFamily="18" charset="-120"/>
              <a:ea typeface="新細明體" panose="02020500000000000000" pitchFamily="18" charset="-120"/>
            </a:endParaRPr>
          </a:p>
        </p:txBody>
      </p:sp>
      <p:pic>
        <p:nvPicPr>
          <p:cNvPr id="5" name="圖片 4">
            <a:extLst>
              <a:ext uri="{FF2B5EF4-FFF2-40B4-BE49-F238E27FC236}">
                <a16:creationId xmlns:a16="http://schemas.microsoft.com/office/drawing/2014/main" xmlns="" id="{DAA250C5-D6E2-4D36-8801-5153D99F63A0}"/>
              </a:ext>
            </a:extLst>
          </p:cNvPr>
          <p:cNvPicPr>
            <a:picLocks noChangeAspect="1"/>
          </p:cNvPicPr>
          <p:nvPr/>
        </p:nvPicPr>
        <p:blipFill>
          <a:blip r:embed="rId2" cstate="print"/>
          <a:stretch>
            <a:fillRect/>
          </a:stretch>
        </p:blipFill>
        <p:spPr>
          <a:xfrm>
            <a:off x="1158229" y="3841644"/>
            <a:ext cx="9875542" cy="2465624"/>
          </a:xfrm>
          <a:prstGeom prst="rect">
            <a:avLst/>
          </a:prstGeom>
        </p:spPr>
      </p:pic>
      <p:sp>
        <p:nvSpPr>
          <p:cNvPr id="8" name="文字方塊 7">
            <a:extLst>
              <a:ext uri="{FF2B5EF4-FFF2-40B4-BE49-F238E27FC236}">
                <a16:creationId xmlns:a16="http://schemas.microsoft.com/office/drawing/2014/main" xmlns="" id="{EA03FA84-954E-4497-AA0E-5132BBE25629}"/>
              </a:ext>
            </a:extLst>
          </p:cNvPr>
          <p:cNvSpPr txBox="1"/>
          <p:nvPr/>
        </p:nvSpPr>
        <p:spPr>
          <a:xfrm>
            <a:off x="3073715" y="4468401"/>
            <a:ext cx="346262" cy="369332"/>
          </a:xfrm>
          <a:prstGeom prst="rect">
            <a:avLst/>
          </a:prstGeom>
          <a:solidFill>
            <a:schemeClr val="bg1"/>
          </a:solidFill>
        </p:spPr>
        <p:txBody>
          <a:bodyPr wrap="square" rtlCol="0">
            <a:spAutoFit/>
          </a:bodyPr>
          <a:lstStyle/>
          <a:p>
            <a:pPr algn="ctr"/>
            <a:r>
              <a:rPr lang="zh-CN" altLang="en-US" dirty="0"/>
              <a:t>愛</a:t>
            </a:r>
            <a:endParaRPr lang="zh-HK" altLang="en-US" dirty="0"/>
          </a:p>
        </p:txBody>
      </p:sp>
      <p:sp>
        <p:nvSpPr>
          <p:cNvPr id="9" name="文字方塊 8">
            <a:extLst>
              <a:ext uri="{FF2B5EF4-FFF2-40B4-BE49-F238E27FC236}">
                <a16:creationId xmlns:a16="http://schemas.microsoft.com/office/drawing/2014/main" xmlns="" id="{670DE6DD-2DD7-40ED-9E98-24093B4861D2}"/>
              </a:ext>
            </a:extLst>
          </p:cNvPr>
          <p:cNvSpPr txBox="1"/>
          <p:nvPr/>
        </p:nvSpPr>
        <p:spPr>
          <a:xfrm>
            <a:off x="5866368" y="4468401"/>
            <a:ext cx="799505" cy="369332"/>
          </a:xfrm>
          <a:prstGeom prst="rect">
            <a:avLst/>
          </a:prstGeom>
          <a:solidFill>
            <a:schemeClr val="bg1"/>
          </a:solidFill>
        </p:spPr>
        <p:txBody>
          <a:bodyPr wrap="square" rtlCol="0">
            <a:spAutoFit/>
          </a:bodyPr>
          <a:lstStyle/>
          <a:p>
            <a:pPr algn="ctr"/>
            <a:r>
              <a:rPr lang="zh-CN" altLang="en-US" dirty="0"/>
              <a:t>白飯</a:t>
            </a:r>
            <a:endParaRPr lang="zh-HK" altLang="en-US" dirty="0"/>
          </a:p>
        </p:txBody>
      </p:sp>
      <p:sp>
        <p:nvSpPr>
          <p:cNvPr id="11" name="文字方塊 10">
            <a:extLst>
              <a:ext uri="{FF2B5EF4-FFF2-40B4-BE49-F238E27FC236}">
                <a16:creationId xmlns:a16="http://schemas.microsoft.com/office/drawing/2014/main" xmlns="" id="{B417E9D6-2D89-480F-80F4-F340608FF71D}"/>
              </a:ext>
            </a:extLst>
          </p:cNvPr>
          <p:cNvSpPr txBox="1"/>
          <p:nvPr/>
        </p:nvSpPr>
        <p:spPr>
          <a:xfrm>
            <a:off x="4562618" y="4468401"/>
            <a:ext cx="346263" cy="369332"/>
          </a:xfrm>
          <a:prstGeom prst="rect">
            <a:avLst/>
          </a:prstGeom>
          <a:solidFill>
            <a:schemeClr val="bg1"/>
          </a:solidFill>
        </p:spPr>
        <p:txBody>
          <a:bodyPr wrap="square" rtlCol="0">
            <a:spAutoFit/>
          </a:bodyPr>
          <a:lstStyle/>
          <a:p>
            <a:pPr algn="ctr"/>
            <a:r>
              <a:rPr lang="zh-CN" altLang="en-US" dirty="0"/>
              <a:t>吃</a:t>
            </a:r>
            <a:endParaRPr lang="zh-HK" altLang="en-US" dirty="0"/>
          </a:p>
        </p:txBody>
      </p:sp>
      <p:sp>
        <p:nvSpPr>
          <p:cNvPr id="13" name="文字方塊 12">
            <a:extLst>
              <a:ext uri="{FF2B5EF4-FFF2-40B4-BE49-F238E27FC236}">
                <a16:creationId xmlns:a16="http://schemas.microsoft.com/office/drawing/2014/main" xmlns="" id="{4559E9F1-905C-4722-9E64-76604DA50CC7}"/>
              </a:ext>
            </a:extLst>
          </p:cNvPr>
          <p:cNvSpPr txBox="1"/>
          <p:nvPr/>
        </p:nvSpPr>
        <p:spPr>
          <a:xfrm>
            <a:off x="1498470" y="4468401"/>
            <a:ext cx="346262" cy="369332"/>
          </a:xfrm>
          <a:prstGeom prst="rect">
            <a:avLst/>
          </a:prstGeom>
          <a:solidFill>
            <a:schemeClr val="bg1"/>
          </a:solidFill>
        </p:spPr>
        <p:txBody>
          <a:bodyPr wrap="square" rtlCol="0">
            <a:spAutoFit/>
          </a:bodyPr>
          <a:lstStyle/>
          <a:p>
            <a:pPr algn="ctr"/>
            <a:r>
              <a:rPr lang="zh-CN" altLang="en-US" dirty="0"/>
              <a:t>我</a:t>
            </a:r>
            <a:endParaRPr lang="zh-HK" altLang="en-US" dirty="0"/>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51</a:t>
            </a:fld>
            <a:endParaRPr lang="zh-HK" altLang="en-US" dirty="0"/>
          </a:p>
        </p:txBody>
      </p:sp>
    </p:spTree>
    <p:extLst>
      <p:ext uri="{BB962C8B-B14F-4D97-AF65-F5344CB8AC3E}">
        <p14:creationId xmlns:p14="http://schemas.microsoft.com/office/powerpoint/2010/main" val="29832923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1DDE261-BD7A-47AB-B3AE-FF671579B134}"/>
              </a:ext>
            </a:extLst>
          </p:cNvPr>
          <p:cNvSpPr>
            <a:spLocks noGrp="1"/>
          </p:cNvSpPr>
          <p:nvPr>
            <p:ph type="title"/>
          </p:nvPr>
        </p:nvSpPr>
        <p:spPr>
          <a:xfrm>
            <a:off x="648929" y="629266"/>
            <a:ext cx="3825794" cy="1622321"/>
          </a:xfrm>
        </p:spPr>
        <p:txBody>
          <a:bodyPr>
            <a:normAutofit/>
          </a:bodyPr>
          <a:lstStyle/>
          <a:p>
            <a:r>
              <a:rPr lang="zh-CN" altLang="en-US" dirty="0">
                <a:latin typeface="新細明體" panose="02020500000000000000" pitchFamily="18" charset="-120"/>
                <a:ea typeface="新細明體" panose="02020500000000000000" pitchFamily="18" charset="-120"/>
              </a:rPr>
              <a:t>統計機器翻譯</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1267C247-35D8-4B17-838A-CFC9BFD02F05}"/>
              </a:ext>
            </a:extLst>
          </p:cNvPr>
          <p:cNvSpPr>
            <a:spLocks noGrp="1"/>
          </p:cNvSpPr>
          <p:nvPr>
            <p:ph idx="1"/>
          </p:nvPr>
        </p:nvSpPr>
        <p:spPr>
          <a:xfrm>
            <a:off x="648931" y="2251586"/>
            <a:ext cx="3825792" cy="4606413"/>
          </a:xfrm>
        </p:spPr>
        <p:txBody>
          <a:bodyPr>
            <a:normAutofit/>
          </a:bodyPr>
          <a:lstStyle/>
          <a:p>
            <a:pPr>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將在映射表的翻譯概率和基於語言模型的語言概率相乘，選擇最大的翻譯候選便是原句的最佳</a:t>
            </a:r>
            <a:r>
              <a:rPr lang="zh-CN" altLang="en-US" sz="2600" dirty="0" smtClean="0">
                <a:latin typeface="新細明體" panose="02020500000000000000" pitchFamily="18" charset="-120"/>
                <a:ea typeface="新細明體" panose="02020500000000000000" pitchFamily="18" charset="-120"/>
              </a:rPr>
              <a:t>翻譯</a:t>
            </a:r>
            <a:r>
              <a:rPr lang="zh-CN" altLang="en-US" sz="2400" dirty="0" smtClean="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統計機器翻譯的缺陷：搜索僅以詞間概率爲準則，並沒有對句子進行理解 </a:t>
            </a:r>
            <a:r>
              <a:rPr lang="en-US" altLang="zh-CN" sz="2600"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sz="2600" dirty="0">
                <a:latin typeface="新細明體" panose="02020500000000000000" pitchFamily="18" charset="-120"/>
                <a:ea typeface="新細明體" panose="02020500000000000000" pitchFamily="18" charset="-120"/>
                <a:sym typeface="Wingdings" panose="05000000000000000000" pitchFamily="2" charset="2"/>
              </a:rPr>
              <a:t>詞語組合</a:t>
            </a:r>
            <a:r>
              <a:rPr lang="zh-CN" altLang="en-US" sz="2600" dirty="0" smtClean="0">
                <a:latin typeface="新細明體" panose="02020500000000000000" pitchFamily="18" charset="-120"/>
                <a:ea typeface="新細明體" panose="02020500000000000000" pitchFamily="18" charset="-120"/>
                <a:sym typeface="Wingdings" panose="05000000000000000000" pitchFamily="2" charset="2"/>
              </a:rPr>
              <a:t>生硬</a:t>
            </a:r>
            <a:r>
              <a:rPr lang="zh-CN" altLang="en-US" sz="2400" dirty="0" smtClean="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p:txBody>
      </p:sp>
      <p:sp>
        <p:nvSpPr>
          <p:cNvPr id="12" name="Rectangle 11">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圖片 6">
            <a:extLst>
              <a:ext uri="{FF2B5EF4-FFF2-40B4-BE49-F238E27FC236}">
                <a16:creationId xmlns:a16="http://schemas.microsoft.com/office/drawing/2014/main" xmlns="" id="{0C644433-CC4A-4B19-A46C-772F054CD951}"/>
              </a:ext>
            </a:extLst>
          </p:cNvPr>
          <p:cNvPicPr>
            <a:picLocks noChangeAspect="1"/>
          </p:cNvPicPr>
          <p:nvPr/>
        </p:nvPicPr>
        <p:blipFill rotWithShape="1">
          <a:blip r:embed="rId2" cstate="print"/>
          <a:srcRect l="4134"/>
          <a:stretch/>
        </p:blipFill>
        <p:spPr>
          <a:xfrm>
            <a:off x="5129011" y="1201561"/>
            <a:ext cx="6578775" cy="5095410"/>
          </a:xfrm>
          <a:prstGeom prst="rect">
            <a:avLst/>
          </a:prstGeom>
          <a:effectLst/>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52</a:t>
            </a:fld>
            <a:endParaRPr lang="zh-HK" altLang="en-US" dirty="0"/>
          </a:p>
        </p:txBody>
      </p:sp>
    </p:spTree>
    <p:extLst>
      <p:ext uri="{BB962C8B-B14F-4D97-AF65-F5344CB8AC3E}">
        <p14:creationId xmlns:p14="http://schemas.microsoft.com/office/powerpoint/2010/main" val="490345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F0CD5FB-9B57-4A25-AB05-BD68C12AA138}"/>
              </a:ext>
            </a:extLst>
          </p:cNvPr>
          <p:cNvSpPr>
            <a:spLocks noGrp="1"/>
          </p:cNvSpPr>
          <p:nvPr>
            <p:ph type="title"/>
          </p:nvPr>
        </p:nvSpPr>
        <p:spPr>
          <a:xfrm>
            <a:off x="631670" y="484797"/>
            <a:ext cx="4205373" cy="1175559"/>
          </a:xfrm>
        </p:spPr>
        <p:txBody>
          <a:bodyPr>
            <a:normAutofit/>
          </a:bodyPr>
          <a:lstStyle/>
          <a:p>
            <a:pPr algn="ctr"/>
            <a:r>
              <a:rPr lang="zh-CN" altLang="en-US" dirty="0">
                <a:latin typeface="新細明體" panose="02020500000000000000" pitchFamily="18" charset="-120"/>
                <a:ea typeface="新細明體" panose="02020500000000000000" pitchFamily="18" charset="-120"/>
              </a:rPr>
              <a:t>神經機器翻譯</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4A0550D4-ED92-4D95-9CD7-162BB5F50C83}"/>
              </a:ext>
            </a:extLst>
          </p:cNvPr>
          <p:cNvSpPr>
            <a:spLocks noGrp="1"/>
          </p:cNvSpPr>
          <p:nvPr>
            <p:ph idx="1"/>
          </p:nvPr>
        </p:nvSpPr>
        <p:spPr>
          <a:xfrm>
            <a:off x="970136" y="1408565"/>
            <a:ext cx="9695625" cy="1967436"/>
          </a:xfrm>
        </p:spPr>
        <p:txBody>
          <a:bodyPr>
            <a:normAutofit/>
          </a:bodyPr>
          <a:lstStyle/>
          <a:p>
            <a:pPr>
              <a:buFont typeface="Wingdings" panose="05000000000000000000" pitchFamily="2" charset="2"/>
              <a:buChar char="v"/>
            </a:pPr>
            <a:r>
              <a:rPr lang="zh-CN" altLang="en-US" sz="2400" dirty="0">
                <a:latin typeface="新細明體" panose="02020500000000000000" pitchFamily="18" charset="-120"/>
                <a:ea typeface="新細明體" panose="02020500000000000000" pitchFamily="18" charset="-120"/>
              </a:rPr>
              <a:t>序列對序列的神經機器翻譯模型（</a:t>
            </a:r>
            <a:r>
              <a:rPr lang="en-US" altLang="zh-CN" sz="2400" dirty="0">
                <a:latin typeface="新細明體" panose="02020500000000000000" pitchFamily="18" charset="-120"/>
                <a:ea typeface="新細明體" panose="02020500000000000000" pitchFamily="18" charset="-120"/>
              </a:rPr>
              <a:t>NMT</a:t>
            </a:r>
            <a:r>
              <a:rPr lang="zh-CN" altLang="en-US" sz="2400" dirty="0">
                <a:latin typeface="新細明體" panose="02020500000000000000" pitchFamily="18" charset="-120"/>
                <a:ea typeface="新細明體" panose="02020500000000000000" pitchFamily="18" charset="-120"/>
              </a:rPr>
              <a:t>）</a:t>
            </a:r>
            <a:endParaRPr lang="en-US" altLang="zh-CN" sz="2400"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r>
              <a:rPr lang="zh-CN" altLang="en-US" sz="2400" dirty="0">
                <a:latin typeface="新細明體" panose="02020500000000000000" pitchFamily="18" charset="-120"/>
                <a:ea typeface="新細明體" panose="02020500000000000000" pitchFamily="18" charset="-120"/>
              </a:rPr>
              <a:t>待翻譯句子被一個遞歸神經網絡 （</a:t>
            </a:r>
            <a:r>
              <a:rPr lang="en-US" altLang="zh-CN" sz="2400" dirty="0">
                <a:latin typeface="新細明體" panose="02020500000000000000" pitchFamily="18" charset="-120"/>
                <a:ea typeface="新細明體" panose="02020500000000000000" pitchFamily="18" charset="-120"/>
              </a:rPr>
              <a:t>RNN</a:t>
            </a:r>
            <a:r>
              <a:rPr lang="zh-CN" altLang="en-US" sz="2400" dirty="0">
                <a:latin typeface="新細明體" panose="02020500000000000000" pitchFamily="18" charset="-120"/>
                <a:ea typeface="新細明體" panose="02020500000000000000" pitchFamily="18" charset="-120"/>
              </a:rPr>
              <a:t>）壓縮成一個句子向量（編碼）</a:t>
            </a:r>
            <a:endParaRPr lang="en-US" altLang="zh-CN" sz="2400"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r>
              <a:rPr lang="zh-CN" altLang="en-US" sz="2400" dirty="0">
                <a:latin typeface="新細明體" panose="02020500000000000000" pitchFamily="18" charset="-120"/>
                <a:ea typeface="新細明體" panose="02020500000000000000" pitchFamily="18" charset="-120"/>
              </a:rPr>
              <a:t>基於這一句子向量，另一個 </a:t>
            </a:r>
            <a:r>
              <a:rPr lang="en-US" altLang="zh-CN" sz="2400" dirty="0">
                <a:latin typeface="新細明體" panose="02020500000000000000" pitchFamily="18" charset="-120"/>
                <a:ea typeface="新細明體" panose="02020500000000000000" pitchFamily="18" charset="-120"/>
              </a:rPr>
              <a:t>RNN </a:t>
            </a:r>
            <a:r>
              <a:rPr lang="zh-CN" altLang="en-US" sz="2400" dirty="0">
                <a:latin typeface="新細明體" panose="02020500000000000000" pitchFamily="18" charset="-120"/>
                <a:ea typeface="新細明體" panose="02020500000000000000" pitchFamily="18" charset="-120"/>
              </a:rPr>
              <a:t>通過迭代方式生成目標翻譯（解碼）</a:t>
            </a:r>
            <a:endParaRPr lang="en-US" altLang="zh-CN" sz="2400"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r>
              <a:rPr lang="zh-CN" altLang="en-US" sz="2400" dirty="0">
                <a:latin typeface="新細明體" panose="02020500000000000000" pitchFamily="18" charset="-120"/>
                <a:ea typeface="新細明體" panose="02020500000000000000" pitchFamily="18" charset="-120"/>
              </a:rPr>
              <a:t>解碼的是語義而不是單詞本身 </a:t>
            </a:r>
            <a:r>
              <a:rPr lang="en-US" altLang="zh-CN" sz="2400"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sz="2400" dirty="0">
                <a:latin typeface="新細明體" panose="02020500000000000000" pitchFamily="18" charset="-120"/>
                <a:ea typeface="新細明體" panose="02020500000000000000" pitchFamily="18" charset="-120"/>
              </a:rPr>
              <a:t>實現跨語言的語義重現（翻譯）</a:t>
            </a:r>
            <a:endParaRPr lang="zh-HK" altLang="en-US" sz="2400" dirty="0">
              <a:latin typeface="新細明體" panose="02020500000000000000" pitchFamily="18" charset="-120"/>
              <a:ea typeface="新細明體" panose="02020500000000000000" pitchFamily="18" charset="-120"/>
            </a:endParaRPr>
          </a:p>
        </p:txBody>
      </p:sp>
      <p:pic>
        <p:nvPicPr>
          <p:cNvPr id="29698"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87" b="7262"/>
          <a:stretch/>
        </p:blipFill>
        <p:spPr bwMode="auto">
          <a:xfrm>
            <a:off x="2403269" y="3202746"/>
            <a:ext cx="6674470" cy="327198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53</a:t>
            </a:fld>
            <a:endParaRPr lang="zh-HK" altLang="en-US" dirty="0"/>
          </a:p>
        </p:txBody>
      </p:sp>
    </p:spTree>
    <p:extLst>
      <p:ext uri="{BB962C8B-B14F-4D97-AF65-F5344CB8AC3E}">
        <p14:creationId xmlns:p14="http://schemas.microsoft.com/office/powerpoint/2010/main" val="445778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xmlns="" id="{81600D6D-6CF4-41AB-AB78-8C303BBC13DC}"/>
              </a:ext>
            </a:extLst>
          </p:cNvPr>
          <p:cNvSpPr>
            <a:spLocks noGrp="1"/>
          </p:cNvSpPr>
          <p:nvPr>
            <p:ph type="title"/>
          </p:nvPr>
        </p:nvSpPr>
        <p:spPr>
          <a:xfrm>
            <a:off x="836311" y="573223"/>
            <a:ext cx="3410712" cy="1106424"/>
          </a:xfrm>
        </p:spPr>
        <p:txBody>
          <a:bodyPr>
            <a:normAutofit/>
          </a:bodyPr>
          <a:lstStyle/>
          <a:p>
            <a:r>
              <a:rPr lang="zh-HK" altLang="en-US" sz="4000" dirty="0">
                <a:latin typeface="新細明體" panose="02020500000000000000" pitchFamily="18" charset="-120"/>
                <a:ea typeface="新細明體" panose="02020500000000000000" pitchFamily="18" charset="-120"/>
              </a:rPr>
              <a:t>注意力機制</a:t>
            </a:r>
          </a:p>
        </p:txBody>
      </p:sp>
      <p:sp>
        <p:nvSpPr>
          <p:cNvPr id="3" name="內容版面配置區 2">
            <a:extLst>
              <a:ext uri="{FF2B5EF4-FFF2-40B4-BE49-F238E27FC236}">
                <a16:creationId xmlns:a16="http://schemas.microsoft.com/office/drawing/2014/main" xmlns="" id="{BED61A20-EA71-45F0-B5CA-0248949D4DCB}"/>
              </a:ext>
            </a:extLst>
          </p:cNvPr>
          <p:cNvSpPr>
            <a:spLocks noGrp="1"/>
          </p:cNvSpPr>
          <p:nvPr>
            <p:ph idx="1"/>
          </p:nvPr>
        </p:nvSpPr>
        <p:spPr>
          <a:xfrm>
            <a:off x="836311" y="1465998"/>
            <a:ext cx="9937706" cy="1849700"/>
          </a:xfrm>
        </p:spPr>
        <p:txBody>
          <a:bodyPr>
            <a:normAutofit/>
          </a:bodyPr>
          <a:lstStyle/>
          <a:p>
            <a:pPr>
              <a:buFont typeface="Wingdings" panose="05000000000000000000" pitchFamily="2" charset="2"/>
              <a:buChar char="v"/>
            </a:pPr>
            <a:r>
              <a:rPr lang="zh-CN" altLang="en-US" sz="2400" dirty="0">
                <a:latin typeface="新細明體" panose="02020500000000000000" pitchFamily="18" charset="-120"/>
                <a:ea typeface="新細明體" panose="02020500000000000000" pitchFamily="18" charset="-120"/>
              </a:rPr>
              <a:t>解决句子較長時，固定維度的句向量</a:t>
            </a:r>
            <a:r>
              <a:rPr lang="en-US" altLang="zh-CN" sz="2400" dirty="0">
                <a:latin typeface="新細明體" panose="02020500000000000000" pitchFamily="18" charset="-120"/>
                <a:ea typeface="新細明體" panose="02020500000000000000" pitchFamily="18" charset="-120"/>
              </a:rPr>
              <a:t>S</a:t>
            </a:r>
            <a:r>
              <a:rPr lang="zh-CN" altLang="en-US" sz="2400" dirty="0">
                <a:latin typeface="新細明體" panose="02020500000000000000" pitchFamily="18" charset="-120"/>
                <a:ea typeface="新細明體" panose="02020500000000000000" pitchFamily="18" charset="-120"/>
              </a:rPr>
              <a:t>可能無法對整個句子的語義形成完整表達的</a:t>
            </a:r>
            <a:r>
              <a:rPr lang="zh-CN" altLang="en-US" sz="2400" dirty="0" smtClean="0">
                <a:latin typeface="新細明體" panose="02020500000000000000" pitchFamily="18" charset="-120"/>
                <a:ea typeface="新細明體" panose="02020500000000000000" pitchFamily="18" charset="-120"/>
              </a:rPr>
              <a:t>問題</a:t>
            </a:r>
            <a:r>
              <a:rPr lang="zh-CN" altLang="en-US" sz="2400" dirty="0" smtClean="0">
                <a:ea typeface="新細明體" panose="02020500000000000000" pitchFamily="18" charset="-120"/>
              </a:rPr>
              <a:t>。</a:t>
            </a:r>
            <a:endParaRPr lang="en-US" altLang="zh-CN" sz="2400"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r>
              <a:rPr lang="zh-CN" altLang="en-US" sz="2400" dirty="0">
                <a:latin typeface="新細明體" panose="02020500000000000000" pitchFamily="18" charset="-120"/>
                <a:ea typeface="新細明體" panose="02020500000000000000" pitchFamily="18" charset="-120"/>
              </a:rPr>
              <a:t>方法：在</a:t>
            </a:r>
            <a:r>
              <a:rPr lang="en-US" altLang="zh-CN" sz="2400" dirty="0">
                <a:latin typeface="新細明體" panose="02020500000000000000" pitchFamily="18" charset="-120"/>
                <a:ea typeface="新細明體" panose="02020500000000000000" pitchFamily="18" charset="-120"/>
              </a:rPr>
              <a:t>NMT</a:t>
            </a:r>
            <a:r>
              <a:rPr lang="zh-CN" altLang="en-US" sz="2400" dirty="0">
                <a:latin typeface="新細明體" panose="02020500000000000000" pitchFamily="18" charset="-120"/>
                <a:ea typeface="新細明體" panose="02020500000000000000" pitchFamily="18" charset="-120"/>
              </a:rPr>
              <a:t>翻譯過程中不再依賴一個固定的句子向量 ，而是在原句中尋找當前應該特別關注的位置，並基於該位置的語義進行</a:t>
            </a:r>
            <a:r>
              <a:rPr lang="zh-CN" altLang="en-US" sz="2400" dirty="0" smtClean="0">
                <a:latin typeface="新細明體" panose="02020500000000000000" pitchFamily="18" charset="-120"/>
                <a:ea typeface="新細明體" panose="02020500000000000000" pitchFamily="18" charset="-120"/>
              </a:rPr>
              <a:t>翻譯</a:t>
            </a:r>
            <a:r>
              <a:rPr lang="zh-CN" altLang="en-US" sz="2400" dirty="0" smtClean="0">
                <a:ea typeface="新細明體" panose="02020500000000000000" pitchFamily="18" charset="-120"/>
              </a:rPr>
              <a:t>。</a:t>
            </a:r>
            <a:endParaRPr lang="zh-HK" altLang="en-US" sz="2400" dirty="0">
              <a:latin typeface="新細明體" panose="02020500000000000000" pitchFamily="18" charset="-120"/>
              <a:ea typeface="新細明體" panose="02020500000000000000" pitchFamily="18" charset="-120"/>
            </a:endParaRPr>
          </a:p>
        </p:txBody>
      </p:sp>
      <p:pic>
        <p:nvPicPr>
          <p:cNvPr id="30722"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618" y="2985084"/>
            <a:ext cx="6383385" cy="355350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54</a:t>
            </a:fld>
            <a:endParaRPr lang="zh-HK" altLang="en-US" dirty="0"/>
          </a:p>
        </p:txBody>
      </p:sp>
    </p:spTree>
    <p:extLst>
      <p:ext uri="{BB962C8B-B14F-4D97-AF65-F5344CB8AC3E}">
        <p14:creationId xmlns:p14="http://schemas.microsoft.com/office/powerpoint/2010/main" val="36430054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例子</a:t>
            </a:r>
            <a:r>
              <a:rPr lang="en-US" altLang="zh-TW"/>
              <a:t>:</a:t>
            </a:r>
            <a:r>
              <a:rPr lang="zh-TW" altLang="en-US"/>
              <a:t> </a:t>
            </a:r>
            <a:r>
              <a:rPr lang="en-US" altLang="zh-TW" smtClean="0"/>
              <a:t>Translate Voice (Translator)</a:t>
            </a: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885830103"/>
              </p:ext>
            </p:extLst>
          </p:nvPr>
        </p:nvGraphicFramePr>
        <p:xfrm>
          <a:off x="838200" y="1594436"/>
          <a:ext cx="2873858" cy="2340564"/>
        </p:xfrm>
        <a:graphic>
          <a:graphicData uri="http://schemas.openxmlformats.org/presentationml/2006/ole">
            <mc:AlternateContent xmlns:mc="http://schemas.openxmlformats.org/markup-compatibility/2006">
              <mc:Choice xmlns:v="urn:schemas-microsoft-com:vml" Requires="v">
                <p:oleObj spid="_x0000_s19497" name="Bitmap Image" r:id="rId3" imgW="3695760" imgH="3009960" progId="PBrush">
                  <p:embed/>
                </p:oleObj>
              </mc:Choice>
              <mc:Fallback>
                <p:oleObj name="Bitmap Image" r:id="rId3" imgW="3695760" imgH="3009960" progId="PBrush">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94436"/>
                        <a:ext cx="2873858" cy="23405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0558" y="1594436"/>
            <a:ext cx="2166439" cy="4817444"/>
          </a:xfrm>
          <a:prstGeom prst="rect">
            <a:avLst/>
          </a:prstGeom>
        </p:spPr>
      </p:pic>
      <p:sp>
        <p:nvSpPr>
          <p:cNvPr id="6" name="Bent-Up Arrow 5"/>
          <p:cNvSpPr/>
          <p:nvPr/>
        </p:nvSpPr>
        <p:spPr>
          <a:xfrm rot="5400000">
            <a:off x="2404955" y="4043282"/>
            <a:ext cx="1040218" cy="1230001"/>
          </a:xfrm>
          <a:prstGeom prst="bentUpArrow">
            <a:avLst>
              <a:gd name="adj1" fmla="val 185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1825" y="1594436"/>
            <a:ext cx="2166438" cy="4817444"/>
          </a:xfrm>
          <a:prstGeom prst="rect">
            <a:avLst/>
          </a:prstGeom>
        </p:spPr>
      </p:pic>
      <p:sp>
        <p:nvSpPr>
          <p:cNvPr id="8" name="Oval 7"/>
          <p:cNvSpPr/>
          <p:nvPr/>
        </p:nvSpPr>
        <p:spPr>
          <a:xfrm>
            <a:off x="6541075" y="5871410"/>
            <a:ext cx="389114" cy="38646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81828" y="5871410"/>
            <a:ext cx="386803" cy="38646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035040" y="3609474"/>
            <a:ext cx="448285" cy="325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726763" y="3609474"/>
            <a:ext cx="448285" cy="325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5048" y="1594437"/>
            <a:ext cx="2246415" cy="4817444"/>
          </a:xfrm>
          <a:prstGeom prst="rect">
            <a:avLst/>
          </a:prstGeom>
        </p:spPr>
      </p:pic>
      <p:sp>
        <p:nvSpPr>
          <p:cNvPr id="13" name="TextBox 12"/>
          <p:cNvSpPr txBox="1"/>
          <p:nvPr/>
        </p:nvSpPr>
        <p:spPr>
          <a:xfrm>
            <a:off x="7219008" y="1244023"/>
            <a:ext cx="772071" cy="369332"/>
          </a:xfrm>
          <a:prstGeom prst="rect">
            <a:avLst/>
          </a:prstGeom>
          <a:noFill/>
        </p:spPr>
        <p:txBody>
          <a:bodyPr wrap="none" rtlCol="0">
            <a:spAutoFit/>
          </a:bodyPr>
          <a:lstStyle/>
          <a:p>
            <a:r>
              <a:rPr lang="en-HK" dirty="0" smtClean="0"/>
              <a:t>Step 2</a:t>
            </a:r>
            <a:endParaRPr lang="en-US" dirty="0"/>
          </a:p>
        </p:txBody>
      </p:sp>
      <p:sp>
        <p:nvSpPr>
          <p:cNvPr id="14" name="TextBox 13"/>
          <p:cNvSpPr txBox="1"/>
          <p:nvPr/>
        </p:nvSpPr>
        <p:spPr>
          <a:xfrm>
            <a:off x="4506764" y="1250290"/>
            <a:ext cx="772071" cy="369332"/>
          </a:xfrm>
          <a:prstGeom prst="rect">
            <a:avLst/>
          </a:prstGeom>
          <a:noFill/>
        </p:spPr>
        <p:txBody>
          <a:bodyPr wrap="none" rtlCol="0">
            <a:spAutoFit/>
          </a:bodyPr>
          <a:lstStyle/>
          <a:p>
            <a:r>
              <a:rPr lang="en-HK" dirty="0" smtClean="0"/>
              <a:t>Step 1</a:t>
            </a:r>
            <a:endParaRPr lang="en-US" dirty="0"/>
          </a:p>
        </p:txBody>
      </p:sp>
      <p:sp>
        <p:nvSpPr>
          <p:cNvPr id="15" name="TextBox 14"/>
          <p:cNvSpPr txBox="1"/>
          <p:nvPr/>
        </p:nvSpPr>
        <p:spPr>
          <a:xfrm>
            <a:off x="9912219" y="1244023"/>
            <a:ext cx="772071" cy="369332"/>
          </a:xfrm>
          <a:prstGeom prst="rect">
            <a:avLst/>
          </a:prstGeom>
          <a:noFill/>
        </p:spPr>
        <p:txBody>
          <a:bodyPr wrap="none" rtlCol="0">
            <a:spAutoFit/>
          </a:bodyPr>
          <a:lstStyle/>
          <a:p>
            <a:r>
              <a:rPr lang="en-HK" dirty="0" smtClean="0"/>
              <a:t>Step 3</a:t>
            </a:r>
            <a:endParaRPr lang="en-US" dirty="0"/>
          </a:p>
        </p:txBody>
      </p:sp>
      <p:sp>
        <p:nvSpPr>
          <p:cNvPr id="16" name="Oval 15"/>
          <p:cNvSpPr/>
          <p:nvPr/>
        </p:nvSpPr>
        <p:spPr>
          <a:xfrm>
            <a:off x="10399202" y="5727757"/>
            <a:ext cx="467719" cy="44203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ltLang="zh-HK" smtClean="0"/>
              <a:t>Edit by Hammond Lai</a:t>
            </a:r>
            <a:endParaRPr lang="zh-HK" altLang="en-US" dirty="0"/>
          </a:p>
        </p:txBody>
      </p:sp>
      <p:sp>
        <p:nvSpPr>
          <p:cNvPr id="17" name="Slide Number Placeholder 16"/>
          <p:cNvSpPr>
            <a:spLocks noGrp="1"/>
          </p:cNvSpPr>
          <p:nvPr>
            <p:ph type="sldNum" sz="quarter" idx="12"/>
          </p:nvPr>
        </p:nvSpPr>
        <p:spPr/>
        <p:txBody>
          <a:bodyPr/>
          <a:lstStyle/>
          <a:p>
            <a:fld id="{FA36BCE5-770F-41A9-BD0A-CD25FC828818}" type="slidenum">
              <a:rPr lang="zh-HK" altLang="en-US" smtClean="0"/>
              <a:pPr/>
              <a:t>55</a:t>
            </a:fld>
            <a:endParaRPr lang="zh-HK" altLang="en-US" dirty="0"/>
          </a:p>
        </p:txBody>
      </p:sp>
    </p:spTree>
    <p:extLst>
      <p:ext uri="{BB962C8B-B14F-4D97-AF65-F5344CB8AC3E}">
        <p14:creationId xmlns:p14="http://schemas.microsoft.com/office/powerpoint/2010/main" val="2402443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8A30BB-7B77-4CD4-801D-B4D5BE4971BA}"/>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語言理解的其他</a:t>
            </a:r>
            <a:r>
              <a:rPr lang="zh-CN" altLang="en-US" dirty="0" smtClean="0">
                <a:latin typeface="新細明體" panose="02020500000000000000" pitchFamily="18" charset="-120"/>
                <a:ea typeface="新細明體" panose="02020500000000000000" pitchFamily="18" charset="-120"/>
              </a:rPr>
              <a:t>應用</a:t>
            </a:r>
            <a:r>
              <a:rPr lang="en-US" altLang="zh-CN" dirty="0">
                <a:latin typeface="新細明體" panose="02020500000000000000" pitchFamily="18" charset="-120"/>
                <a:ea typeface="新細明體" panose="02020500000000000000" pitchFamily="18" charset="-120"/>
              </a:rPr>
              <a:t> </a:t>
            </a:r>
            <a:r>
              <a:rPr lang="en-US" altLang="zh-CN" dirty="0" smtClean="0">
                <a:latin typeface="新細明體" panose="02020500000000000000" pitchFamily="18" charset="-120"/>
                <a:ea typeface="新細明體" panose="02020500000000000000" pitchFamily="18" charset="-120"/>
              </a:rPr>
              <a:t>- </a:t>
            </a:r>
            <a:r>
              <a:rPr lang="zh-HK" altLang="en-US" dirty="0" smtClean="0">
                <a:latin typeface="新細明體" panose="02020500000000000000" pitchFamily="18" charset="-120"/>
                <a:ea typeface="新細明體" panose="02020500000000000000" pitchFamily="18" charset="-120"/>
              </a:rPr>
              <a:t>搜索</a:t>
            </a:r>
            <a:r>
              <a:rPr lang="zh-HK" altLang="en-US" dirty="0">
                <a:latin typeface="新細明體" panose="02020500000000000000" pitchFamily="18" charset="-120"/>
                <a:ea typeface="新細明體" panose="02020500000000000000" pitchFamily="18" charset="-120"/>
              </a:rPr>
              <a:t>引擎</a:t>
            </a:r>
          </a:p>
        </p:txBody>
      </p:sp>
      <p:sp>
        <p:nvSpPr>
          <p:cNvPr id="3" name="內容版面配置區 2">
            <a:extLst>
              <a:ext uri="{FF2B5EF4-FFF2-40B4-BE49-F238E27FC236}">
                <a16:creationId xmlns:a16="http://schemas.microsoft.com/office/drawing/2014/main" xmlns="" id="{47378A31-4D2D-436A-8884-50DF59CC822B}"/>
              </a:ext>
            </a:extLst>
          </p:cNvPr>
          <p:cNvSpPr>
            <a:spLocks noGrp="1"/>
          </p:cNvSpPr>
          <p:nvPr>
            <p:ph idx="1"/>
          </p:nvPr>
        </p:nvSpPr>
        <p:spPr>
          <a:xfrm>
            <a:off x="838200" y="1578543"/>
            <a:ext cx="6813884" cy="5101226"/>
          </a:xfrm>
        </p:spPr>
        <p:txBody>
          <a:bodyPr>
            <a:noAutofit/>
          </a:bodyPr>
          <a:lstStyle/>
          <a:p>
            <a:pPr>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早期的搜索引擎基本是對高質量網站的羅列，後來才發展成自動索引</a:t>
            </a:r>
            <a:r>
              <a:rPr lang="zh-CN" altLang="en-US" sz="2600" dirty="0" smtClean="0">
                <a:latin typeface="新細明體" panose="02020500000000000000" pitchFamily="18" charset="-120"/>
                <a:ea typeface="新細明體" panose="02020500000000000000" pitchFamily="18" charset="-120"/>
              </a:rPr>
              <a:t>技術</a:t>
            </a:r>
            <a:r>
              <a:rPr lang="zh-CN" altLang="en-US" sz="2400" dirty="0" smtClean="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sz="2600" b="1" dirty="0">
                <a:solidFill>
                  <a:srgbClr val="00B0F0"/>
                </a:solidFill>
                <a:latin typeface="新細明體" panose="02020500000000000000" pitchFamily="18" charset="-120"/>
                <a:ea typeface="新細明體" panose="02020500000000000000" pitchFamily="18" charset="-120"/>
              </a:rPr>
              <a:t>向量空間法</a:t>
            </a:r>
            <a:r>
              <a:rPr lang="zh-CN" altLang="en-US" sz="2600" dirty="0">
                <a:latin typeface="新細明體" panose="02020500000000000000" pitchFamily="18" charset="-120"/>
                <a:ea typeface="新細明體" panose="02020500000000000000" pitchFamily="18" charset="-120"/>
              </a:rPr>
              <a:t>（</a:t>
            </a:r>
            <a:r>
              <a:rPr lang="en-US" altLang="zh-CN" sz="2600" dirty="0">
                <a:latin typeface="新細明體" panose="02020500000000000000" pitchFamily="18" charset="-120"/>
                <a:ea typeface="新細明體" panose="02020500000000000000" pitchFamily="18" charset="-120"/>
              </a:rPr>
              <a:t>Vector Space Approach </a:t>
            </a:r>
            <a:r>
              <a:rPr lang="zh-CN" altLang="en-US" sz="2600" dirty="0">
                <a:latin typeface="新細明體" panose="02020500000000000000" pitchFamily="18" charset="-12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a:p>
            <a:pPr lvl="1">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將每個網頁都表示爲一個文檔向量</a:t>
            </a:r>
            <a:endParaRPr lang="en-US" altLang="zh-CN" sz="2600" dirty="0">
              <a:latin typeface="新細明體" panose="02020500000000000000" pitchFamily="18" charset="-120"/>
              <a:ea typeface="新細明體" panose="02020500000000000000" pitchFamily="18" charset="-120"/>
            </a:endParaRPr>
          </a:p>
          <a:p>
            <a:pPr lvl="1">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向量描述了網頁中重要單詞出現的頻率，並根據每個單詞的重要程度對該向量進行調整（如除以該單詞在所有文檔中出現的頻率</a:t>
            </a:r>
            <a:r>
              <a:rPr lang="zh-CN" altLang="en-US" sz="2600" dirty="0" smtClean="0">
                <a:latin typeface="新細明體" panose="02020500000000000000" pitchFamily="18" charset="-120"/>
                <a:ea typeface="新細明體" panose="02020500000000000000" pitchFamily="18" charset="-120"/>
              </a:rPr>
              <a:t>）</a:t>
            </a:r>
            <a:r>
              <a:rPr lang="zh-CN" altLang="en-US" sz="2800" dirty="0" smtClean="0">
                <a:ea typeface="新細明體" panose="02020500000000000000" pitchFamily="18" charset="-120"/>
              </a:rPr>
              <a:t> 。</a:t>
            </a:r>
            <a:endParaRPr lang="en-US" altLang="zh-CN" sz="2600" dirty="0">
              <a:latin typeface="新細明體" panose="02020500000000000000" pitchFamily="18" charset="-120"/>
              <a:ea typeface="新細明體" panose="02020500000000000000" pitchFamily="18" charset="-120"/>
            </a:endParaRPr>
          </a:p>
          <a:p>
            <a:pPr lvl="1">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用戶的輸入也被表示爲一個文檔向量，將其與數據庫中每個網頁的文檔向量進行比較 </a:t>
            </a:r>
            <a:r>
              <a:rPr lang="en-US" altLang="zh-CN" sz="2600"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sz="2600" dirty="0">
                <a:latin typeface="新細明體" panose="02020500000000000000" pitchFamily="18" charset="-120"/>
                <a:ea typeface="新細明體" panose="02020500000000000000" pitchFamily="18" charset="-120"/>
              </a:rPr>
              <a:t>找到和輸入最相關的文</a:t>
            </a:r>
            <a:r>
              <a:rPr lang="zh-CN" altLang="en-US" sz="2600" dirty="0" smtClean="0">
                <a:latin typeface="新細明體" panose="02020500000000000000" pitchFamily="18" charset="-120"/>
                <a:ea typeface="新細明體" panose="02020500000000000000" pitchFamily="18" charset="-120"/>
              </a:rPr>
              <a:t>檔</a:t>
            </a:r>
            <a:r>
              <a:rPr lang="zh-CN" altLang="en-US" sz="2800" dirty="0" smtClean="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p:txBody>
      </p:sp>
      <p:pic>
        <p:nvPicPr>
          <p:cNvPr id="6146" name="Picture 2" descr="previe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40" r="3027"/>
          <a:stretch/>
        </p:blipFill>
        <p:spPr bwMode="auto">
          <a:xfrm>
            <a:off x="7731894" y="2235779"/>
            <a:ext cx="4338257" cy="36933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56</a:t>
            </a:fld>
            <a:endParaRPr lang="zh-HK" altLang="en-US" dirty="0"/>
          </a:p>
        </p:txBody>
      </p:sp>
    </p:spTree>
    <p:extLst>
      <p:ext uri="{BB962C8B-B14F-4D97-AF65-F5344CB8AC3E}">
        <p14:creationId xmlns:p14="http://schemas.microsoft.com/office/powerpoint/2010/main" val="174086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xmlns="" id="{E5FA155A-3DFA-4769-8ACB-AD7DD2808375}"/>
              </a:ext>
            </a:extLst>
          </p:cNvPr>
          <p:cNvSpPr>
            <a:spLocks noGrp="1"/>
          </p:cNvSpPr>
          <p:nvPr>
            <p:ph type="title"/>
          </p:nvPr>
        </p:nvSpPr>
        <p:spPr>
          <a:xfrm>
            <a:off x="838200" y="63284"/>
            <a:ext cx="10515600" cy="1325563"/>
          </a:xfrm>
        </p:spPr>
        <p:txBody>
          <a:bodyPr/>
          <a:lstStyle/>
          <a:p>
            <a:r>
              <a:rPr lang="zh-CN" altLang="en-US" dirty="0">
                <a:latin typeface="新細明體" panose="02020500000000000000" pitchFamily="18" charset="-120"/>
                <a:ea typeface="新細明體" panose="02020500000000000000" pitchFamily="18" charset="-120"/>
              </a:rPr>
              <a:t>語言理解的其他</a:t>
            </a:r>
            <a:r>
              <a:rPr lang="zh-CN" altLang="en-US" dirty="0" smtClean="0">
                <a:latin typeface="新細明體" panose="02020500000000000000" pitchFamily="18" charset="-120"/>
                <a:ea typeface="新細明體" panose="02020500000000000000" pitchFamily="18" charset="-120"/>
              </a:rPr>
              <a:t>應用 </a:t>
            </a:r>
            <a:r>
              <a:rPr lang="en-US" altLang="zh-CN" dirty="0" smtClean="0">
                <a:latin typeface="新細明體" panose="02020500000000000000" pitchFamily="18" charset="-120"/>
                <a:ea typeface="新細明體" panose="02020500000000000000" pitchFamily="18" charset="-120"/>
              </a:rPr>
              <a:t>- </a:t>
            </a:r>
            <a:r>
              <a:rPr lang="zh-CN" altLang="en-US" dirty="0" smtClean="0">
                <a:latin typeface="新細明體" panose="02020500000000000000" pitchFamily="18" charset="-120"/>
                <a:ea typeface="新細明體" panose="02020500000000000000" pitchFamily="18" charset="-120"/>
              </a:rPr>
              <a:t>推薦</a:t>
            </a:r>
            <a:r>
              <a:rPr lang="zh-CN" altLang="en-US" dirty="0">
                <a:latin typeface="新細明體" panose="02020500000000000000" pitchFamily="18" charset="-120"/>
                <a:ea typeface="新細明體" panose="02020500000000000000" pitchFamily="18" charset="-120"/>
              </a:rPr>
              <a:t>系統</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654C6F93-4DFB-4E10-ABAA-5B49E09E1B22}"/>
              </a:ext>
            </a:extLst>
          </p:cNvPr>
          <p:cNvSpPr>
            <a:spLocks noGrp="1"/>
          </p:cNvSpPr>
          <p:nvPr>
            <p:ph idx="1"/>
          </p:nvPr>
        </p:nvSpPr>
        <p:spPr>
          <a:xfrm>
            <a:off x="838201" y="1282968"/>
            <a:ext cx="5832106" cy="5473967"/>
          </a:xfrm>
        </p:spPr>
        <p:txBody>
          <a:bodyPr>
            <a:normAutofit fontScale="92500" lnSpcReduction="20000"/>
          </a:bodyPr>
          <a:lstStyle/>
          <a:p>
            <a:pPr>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在搜索某一內容時，系統自動爲我們推薦相關的其他</a:t>
            </a:r>
            <a:r>
              <a:rPr lang="zh-CN" altLang="en-US" sz="2600" dirty="0" smtClean="0">
                <a:latin typeface="新細明體" panose="02020500000000000000" pitchFamily="18" charset="-120"/>
                <a:ea typeface="新細明體" panose="02020500000000000000" pitchFamily="18" charset="-120"/>
              </a:rPr>
              <a:t>內容</a:t>
            </a:r>
            <a:r>
              <a:rPr lang="zh-CN" altLang="en-US" sz="2400" dirty="0" smtClean="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用戶登錄社交網站後，系統會在短時間內計算用戶感興趣的內容，並迅速形成用戶的個性化信息（用戶畫像）</a:t>
            </a:r>
            <a:r>
              <a:rPr lang="en-US" altLang="zh-CN" sz="2600"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sz="2600" dirty="0">
                <a:latin typeface="新細明體" panose="02020500000000000000" pitchFamily="18" charset="-120"/>
                <a:ea typeface="新細明體" panose="02020500000000000000" pitchFamily="18" charset="-120"/>
              </a:rPr>
              <a:t>基於畫像爲用戶推薦合適的</a:t>
            </a:r>
            <a:r>
              <a:rPr lang="zh-CN" altLang="en-US" sz="2600" dirty="0" smtClean="0">
                <a:latin typeface="新細明體" panose="02020500000000000000" pitchFamily="18" charset="-120"/>
                <a:ea typeface="新細明體" panose="02020500000000000000" pitchFamily="18" charset="-120"/>
              </a:rPr>
              <a:t>內容</a:t>
            </a:r>
            <a:r>
              <a:rPr lang="zh-CN" altLang="en-US" sz="2400" dirty="0" smtClean="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在用戶瀏覽的過程中，系統收集用戶的瀏覽習慣修正用戶畫像 </a:t>
            </a:r>
            <a:r>
              <a:rPr lang="en-US" altLang="zh-CN" sz="2600" dirty="0">
                <a:latin typeface="新細明體" panose="02020500000000000000" pitchFamily="18" charset="-120"/>
                <a:ea typeface="新細明體" panose="02020500000000000000" pitchFamily="18" charset="-120"/>
                <a:sym typeface="Wingdings" panose="05000000000000000000" pitchFamily="2" charset="2"/>
              </a:rPr>
              <a:t></a:t>
            </a:r>
            <a:r>
              <a:rPr lang="zh-CN" altLang="en-US" sz="2600" dirty="0">
                <a:latin typeface="新細明體" panose="02020500000000000000" pitchFamily="18" charset="-120"/>
                <a:ea typeface="新細明體" panose="02020500000000000000" pitchFamily="18" charset="-120"/>
              </a:rPr>
              <a:t>更精凖的</a:t>
            </a:r>
            <a:r>
              <a:rPr lang="zh-CN" altLang="en-US" sz="2600" dirty="0" smtClean="0">
                <a:latin typeface="新細明體" panose="02020500000000000000" pitchFamily="18" charset="-120"/>
                <a:ea typeface="新細明體" panose="02020500000000000000" pitchFamily="18" charset="-120"/>
              </a:rPr>
              <a:t>推薦</a:t>
            </a:r>
            <a:r>
              <a:rPr lang="zh-CN" altLang="en-US" sz="2400" dirty="0" smtClean="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即使是用戶瀏覽量不多，系統也可基於相似用戶的瀏覽行爲對該用戶的畫像進行優化 </a:t>
            </a:r>
            <a:r>
              <a:rPr lang="zh-CN" altLang="en-US" sz="2400" dirty="0" smtClean="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v"/>
            </a:pPr>
            <a:r>
              <a:rPr lang="zh-CN" altLang="en-US" sz="2600" dirty="0">
                <a:latin typeface="新細明體" panose="02020500000000000000" pitchFamily="18" charset="-120"/>
                <a:ea typeface="新細明體" panose="02020500000000000000" pitchFamily="18" charset="-120"/>
              </a:rPr>
              <a:t>用歷史閲讀量、社交網絡內容、登錄習慣等信息、形成用戶的向量表達（用戶畫像）</a:t>
            </a:r>
            <a:r>
              <a:rPr lang="en-US" altLang="zh-CN" sz="2600"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sz="2600" dirty="0">
                <a:latin typeface="新細明體" panose="02020500000000000000" pitchFamily="18" charset="-120"/>
                <a:ea typeface="新細明體" panose="02020500000000000000" pitchFamily="18" charset="-120"/>
              </a:rPr>
              <a:t>計算用戶與用戶、用戶與瀏覽內容、瀏覽內容之間的相關性，通過全方位的關聯信息進行精準</a:t>
            </a:r>
            <a:r>
              <a:rPr lang="zh-CN" altLang="en-US" sz="2600" dirty="0" smtClean="0">
                <a:latin typeface="新細明體" panose="02020500000000000000" pitchFamily="18" charset="-120"/>
                <a:ea typeface="新細明體" panose="02020500000000000000" pitchFamily="18" charset="-120"/>
              </a:rPr>
              <a:t>推薦</a:t>
            </a:r>
            <a:r>
              <a:rPr lang="zh-CN" altLang="en-US" sz="2400" dirty="0" smtClean="0">
                <a:ea typeface="新細明體" panose="02020500000000000000" pitchFamily="18" charset="-120"/>
              </a:rPr>
              <a:t>。</a:t>
            </a:r>
            <a:endParaRPr lang="zh-HK" altLang="en-US" sz="2600" dirty="0">
              <a:latin typeface="新細明體" panose="02020500000000000000" pitchFamily="18" charset="-120"/>
              <a:ea typeface="新細明體" panose="02020500000000000000" pitchFamily="18" charset="-120"/>
            </a:endParaRPr>
          </a:p>
        </p:txBody>
      </p:sp>
      <p:pic>
        <p:nvPicPr>
          <p:cNvPr id="7170" name="Picture 2" descr="https://pic3.zhimg.com/80/v2-7c76463b9b55e4c5c8acc88974ec7302_1440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3604" y="3888483"/>
            <a:ext cx="3273444" cy="24550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7023" y="3872258"/>
            <a:ext cx="1107996" cy="369332"/>
          </a:xfrm>
          <a:prstGeom prst="rect">
            <a:avLst/>
          </a:prstGeom>
        </p:spPr>
        <p:txBody>
          <a:bodyPr wrap="none">
            <a:spAutoFit/>
          </a:bodyPr>
          <a:lstStyle/>
          <a:p>
            <a:r>
              <a:rPr lang="zh-TW" altLang="en-US" b="1" i="1" dirty="0" smtClean="0">
                <a:solidFill>
                  <a:srgbClr val="646464"/>
                </a:solidFill>
                <a:latin typeface="-apple-system"/>
              </a:rPr>
              <a:t>調查分析</a:t>
            </a:r>
            <a:endParaRPr lang="en-US" dirty="0"/>
          </a:p>
        </p:txBody>
      </p:sp>
      <p:pic>
        <p:nvPicPr>
          <p:cNvPr id="7172" name="Picture 4" descr="https://pic4.zhimg.com/80/v2-61a2d3ccc29c6fefecbe6828da2a17f3_1440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650" y="1282968"/>
            <a:ext cx="3785657" cy="25079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267907" y="6322008"/>
            <a:ext cx="1107996" cy="369332"/>
          </a:xfrm>
          <a:prstGeom prst="rect">
            <a:avLst/>
          </a:prstGeom>
        </p:spPr>
        <p:txBody>
          <a:bodyPr wrap="none">
            <a:spAutoFit/>
          </a:bodyPr>
          <a:lstStyle/>
          <a:p>
            <a:r>
              <a:rPr lang="zh-TW" altLang="en-US" b="1" i="1" dirty="0" smtClean="0">
                <a:solidFill>
                  <a:srgbClr val="646464"/>
                </a:solidFill>
                <a:latin typeface="-apple-system"/>
              </a:rPr>
              <a:t>定向廣告</a:t>
            </a:r>
            <a:endParaRPr lang="en-US" dirty="0"/>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57</a:t>
            </a:fld>
            <a:endParaRPr lang="zh-HK" altLang="en-US" dirty="0"/>
          </a:p>
        </p:txBody>
      </p:sp>
    </p:spTree>
    <p:extLst>
      <p:ext uri="{BB962C8B-B14F-4D97-AF65-F5344CB8AC3E}">
        <p14:creationId xmlns:p14="http://schemas.microsoft.com/office/powerpoint/2010/main" val="14990830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D2053A4A-5804-4474-88ED-5F5A7C149518}"/>
              </a:ext>
            </a:extLst>
          </p:cNvPr>
          <p:cNvPicPr>
            <a:picLocks noChangeAspect="1"/>
          </p:cNvPicPr>
          <p:nvPr/>
        </p:nvPicPr>
        <p:blipFill>
          <a:blip r:embed="rId2" cstate="print"/>
          <a:stretch>
            <a:fillRect/>
          </a:stretch>
        </p:blipFill>
        <p:spPr>
          <a:xfrm>
            <a:off x="733797" y="4440831"/>
            <a:ext cx="6129016" cy="2216468"/>
          </a:xfrm>
          <a:prstGeom prst="rect">
            <a:avLst/>
          </a:prstGeom>
        </p:spPr>
      </p:pic>
      <p:sp>
        <p:nvSpPr>
          <p:cNvPr id="4" name="標題 1">
            <a:extLst>
              <a:ext uri="{FF2B5EF4-FFF2-40B4-BE49-F238E27FC236}">
                <a16:creationId xmlns:a16="http://schemas.microsoft.com/office/drawing/2014/main" xmlns="" id="{6D289BCC-213D-4816-9FEF-8AF12D8E6348}"/>
              </a:ext>
            </a:extLst>
          </p:cNvPr>
          <p:cNvSpPr>
            <a:spLocks noGrp="1"/>
          </p:cNvSpPr>
          <p:nvPr>
            <p:ph type="title"/>
          </p:nvPr>
        </p:nvSpPr>
        <p:spPr>
          <a:xfrm>
            <a:off x="838200" y="85908"/>
            <a:ext cx="10515600" cy="1325563"/>
          </a:xfrm>
        </p:spPr>
        <p:txBody>
          <a:bodyPr/>
          <a:lstStyle/>
          <a:p>
            <a:r>
              <a:rPr lang="zh-CN" altLang="en-US" dirty="0">
                <a:latin typeface="新細明體" panose="02020500000000000000" pitchFamily="18" charset="-120"/>
                <a:ea typeface="新細明體" panose="02020500000000000000" pitchFamily="18" charset="-120"/>
              </a:rPr>
              <a:t>語言理解的其他</a:t>
            </a:r>
            <a:r>
              <a:rPr lang="zh-CN" altLang="en-US" dirty="0" smtClean="0">
                <a:latin typeface="新細明體" panose="02020500000000000000" pitchFamily="18" charset="-120"/>
                <a:ea typeface="新細明體" panose="02020500000000000000" pitchFamily="18" charset="-120"/>
              </a:rPr>
              <a:t>應用 </a:t>
            </a:r>
            <a:r>
              <a:rPr lang="en-US" altLang="zh-CN" dirty="0" smtClean="0">
                <a:latin typeface="新細明體" panose="02020500000000000000" pitchFamily="18" charset="-120"/>
                <a:ea typeface="新細明體" panose="02020500000000000000" pitchFamily="18" charset="-120"/>
              </a:rPr>
              <a:t>- </a:t>
            </a:r>
            <a:r>
              <a:rPr lang="zh-CN" altLang="en-US" dirty="0" smtClean="0">
                <a:latin typeface="新細明體" panose="02020500000000000000" pitchFamily="18" charset="-120"/>
                <a:ea typeface="新細明體" panose="02020500000000000000" pitchFamily="18" charset="-120"/>
              </a:rPr>
              <a:t>對話</a:t>
            </a:r>
            <a:r>
              <a:rPr lang="zh-CN" altLang="en-US" dirty="0">
                <a:latin typeface="新細明體" panose="02020500000000000000" pitchFamily="18" charset="-120"/>
                <a:ea typeface="新細明體" panose="02020500000000000000" pitchFamily="18" charset="-120"/>
              </a:rPr>
              <a:t>機器人</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xmlns="" id="{6C9FBD97-0E61-4F2E-9F74-8D51E1C032F8}"/>
              </a:ext>
            </a:extLst>
          </p:cNvPr>
          <p:cNvSpPr>
            <a:spLocks noGrp="1"/>
          </p:cNvSpPr>
          <p:nvPr>
            <p:ph idx="1"/>
          </p:nvPr>
        </p:nvSpPr>
        <p:spPr>
          <a:xfrm>
            <a:off x="838200" y="1479396"/>
            <a:ext cx="6024613" cy="4351338"/>
          </a:xfrm>
        </p:spPr>
        <p:txBody>
          <a:bodyPr/>
          <a:lstStyle/>
          <a:p>
            <a:pPr>
              <a:buFont typeface="Wingdings" panose="05000000000000000000" pitchFamily="2" charset="2"/>
              <a:buChar char="v"/>
            </a:pPr>
            <a:r>
              <a:rPr lang="en-US" altLang="zh-CN" dirty="0">
                <a:latin typeface="新細明體" panose="02020500000000000000" pitchFamily="18" charset="-120"/>
                <a:ea typeface="新細明體" panose="02020500000000000000" pitchFamily="18" charset="-120"/>
              </a:rPr>
              <a:t>Google</a:t>
            </a:r>
            <a:r>
              <a:rPr lang="zh-CN" altLang="en-US" dirty="0">
                <a:latin typeface="新細明體" panose="02020500000000000000" pitchFamily="18" charset="-120"/>
                <a:ea typeface="新細明體" panose="02020500000000000000" pitchFamily="18" charset="-120"/>
              </a:rPr>
              <a:t>的</a:t>
            </a:r>
            <a:r>
              <a:rPr lang="en-US" altLang="zh-CN" b="1" dirty="0">
                <a:solidFill>
                  <a:srgbClr val="FF0000"/>
                </a:solidFill>
                <a:latin typeface="新細明體" panose="02020500000000000000" pitchFamily="18" charset="-120"/>
                <a:ea typeface="新細明體" panose="02020500000000000000" pitchFamily="18" charset="-120"/>
              </a:rPr>
              <a:t>Siri</a:t>
            </a:r>
          </a:p>
          <a:p>
            <a:pPr>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目前主流的會話機器人多基於深度學習模型</a:t>
            </a:r>
            <a:endParaRPr lang="en-US" altLang="zh-CN" dirty="0">
              <a:latin typeface="新細明體" panose="02020500000000000000" pitchFamily="18" charset="-120"/>
              <a:ea typeface="新細明體" panose="02020500000000000000" pitchFamily="18" charset="-120"/>
            </a:endParaRPr>
          </a:p>
          <a:p>
            <a:pPr>
              <a:buFont typeface="Wingdings" panose="05000000000000000000" pitchFamily="2" charset="2"/>
              <a:buChar char="v"/>
            </a:pPr>
            <a:r>
              <a:rPr lang="zh-CN" altLang="en-US" dirty="0">
                <a:latin typeface="新細明體" panose="02020500000000000000" pitchFamily="18" charset="-120"/>
                <a:ea typeface="新細明體" panose="02020500000000000000" pitchFamily="18" charset="-120"/>
              </a:rPr>
              <a:t>序列對序列模型的會語系統：和序列對序列的翻譯系統的結構分別在於環境和回復分別替換了源語言輸入和目標語言輸出</a:t>
            </a:r>
            <a:endParaRPr lang="en-US" altLang="zh-CN" dirty="0">
              <a:latin typeface="新細明體" panose="02020500000000000000" pitchFamily="18" charset="-120"/>
              <a:ea typeface="新細明體" panose="02020500000000000000" pitchFamily="18" charset="-120"/>
            </a:endParaRPr>
          </a:p>
        </p:txBody>
      </p:sp>
      <p:sp>
        <p:nvSpPr>
          <p:cNvPr id="27" name="文字方塊 26">
            <a:extLst>
              <a:ext uri="{FF2B5EF4-FFF2-40B4-BE49-F238E27FC236}">
                <a16:creationId xmlns:a16="http://schemas.microsoft.com/office/drawing/2014/main" xmlns="" id="{3A9F0327-9868-464F-95B6-7D003991951B}"/>
              </a:ext>
            </a:extLst>
          </p:cNvPr>
          <p:cNvSpPr txBox="1"/>
          <p:nvPr/>
        </p:nvSpPr>
        <p:spPr>
          <a:xfrm>
            <a:off x="3589636" y="6488022"/>
            <a:ext cx="654627" cy="338554"/>
          </a:xfrm>
          <a:prstGeom prst="rect">
            <a:avLst/>
          </a:prstGeom>
          <a:solidFill>
            <a:schemeClr val="bg1"/>
          </a:solidFill>
        </p:spPr>
        <p:txBody>
          <a:bodyPr wrap="square" rtlCol="0">
            <a:spAutoFit/>
          </a:bodyPr>
          <a:lstStyle/>
          <a:p>
            <a:pPr algn="ctr"/>
            <a:endParaRPr lang="zh-HK" altLang="en-US" sz="1600" dirty="0"/>
          </a:p>
        </p:txBody>
      </p:sp>
      <p:pic>
        <p:nvPicPr>
          <p:cNvPr id="8194" name="Picture 2" descr="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3661" y="1479396"/>
            <a:ext cx="3037272" cy="504326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58</a:t>
            </a:fld>
            <a:endParaRPr lang="zh-HK" altLang="en-US" dirty="0"/>
          </a:p>
        </p:txBody>
      </p:sp>
    </p:spTree>
    <p:extLst>
      <p:ext uri="{BB962C8B-B14F-4D97-AF65-F5344CB8AC3E}">
        <p14:creationId xmlns:p14="http://schemas.microsoft.com/office/powerpoint/2010/main" val="5675485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xmlns="" id="{E5FA155A-3DFA-4769-8ACB-AD7DD2808375}"/>
              </a:ext>
            </a:extLst>
          </p:cNvPr>
          <p:cNvSpPr txBox="1">
            <a:spLocks/>
          </p:cNvSpPr>
          <p:nvPr/>
        </p:nvSpPr>
        <p:spPr>
          <a:xfrm>
            <a:off x="838200" y="632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smtClean="0">
                <a:latin typeface="新細明體" panose="02020500000000000000" pitchFamily="18" charset="-120"/>
                <a:ea typeface="新細明體" panose="02020500000000000000" pitchFamily="18" charset="-120"/>
              </a:rPr>
              <a:t>語言理解的其他應用 </a:t>
            </a:r>
            <a:r>
              <a:rPr lang="en-US" altLang="zh-CN" dirty="0" smtClean="0">
                <a:latin typeface="新細明體" panose="02020500000000000000" pitchFamily="18" charset="-120"/>
                <a:ea typeface="新細明體" panose="02020500000000000000" pitchFamily="18" charset="-120"/>
              </a:rPr>
              <a:t>- </a:t>
            </a:r>
            <a:r>
              <a:rPr lang="zh-TW" altLang="en-US" dirty="0" smtClean="0">
                <a:latin typeface="新細明體" panose="02020500000000000000" pitchFamily="18" charset="-120"/>
                <a:ea typeface="新細明體" panose="02020500000000000000" pitchFamily="18" charset="-120"/>
              </a:rPr>
              <a:t>語音助手</a:t>
            </a:r>
            <a:endParaRPr lang="zh-HK" altLang="en-US" dirty="0">
              <a:latin typeface="新細明體" panose="02020500000000000000" pitchFamily="18" charset="-120"/>
              <a:ea typeface="新細明體" panose="02020500000000000000" pitchFamily="18" charset="-120"/>
            </a:endParaRPr>
          </a:p>
        </p:txBody>
      </p:sp>
      <p:pic>
        <p:nvPicPr>
          <p:cNvPr id="9218" name="Picture 2" descr="https://pic3.zhimg.com/80/v2-70df8514a6027ac5ca5e3547adbd2c82_1440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9888" y="1783307"/>
            <a:ext cx="4813668" cy="39679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699591"/>
            <a:ext cx="5196840" cy="4960332"/>
          </a:xfrm>
          <a:prstGeom prst="rect">
            <a:avLst/>
          </a:prstGeom>
        </p:spPr>
        <p:txBody>
          <a:bodyPr wrap="square">
            <a:spAutoFit/>
          </a:bodyPr>
          <a:lstStyle/>
          <a:p>
            <a:pPr marL="457200" indent="-457200">
              <a:lnSpc>
                <a:spcPct val="90000"/>
              </a:lnSpc>
              <a:spcBef>
                <a:spcPts val="1000"/>
              </a:spcBef>
              <a:buFont typeface="Wingdings" panose="05000000000000000000" pitchFamily="2" charset="2"/>
              <a:buChar char="v"/>
            </a:pPr>
            <a:r>
              <a:rPr lang="zh-TW" altLang="en-US" sz="2800" dirty="0">
                <a:latin typeface="新細明體" panose="02020500000000000000" pitchFamily="18" charset="-120"/>
                <a:ea typeface="新細明體" panose="02020500000000000000" pitchFamily="18" charset="-120"/>
              </a:rPr>
              <a:t>語音助手是使用語音識別，自然語言理解和自然語言處理來理解用戶的口頭命令並相應執行操作的軟件。</a:t>
            </a:r>
            <a:endParaRPr lang="en-US" altLang="zh-TW" sz="2800" dirty="0">
              <a:latin typeface="新細明體" panose="02020500000000000000" pitchFamily="18" charset="-120"/>
              <a:ea typeface="新細明體" panose="02020500000000000000" pitchFamily="18" charset="-120"/>
            </a:endParaRPr>
          </a:p>
          <a:p>
            <a:pPr marL="457200" indent="-457200">
              <a:lnSpc>
                <a:spcPct val="90000"/>
              </a:lnSpc>
              <a:spcBef>
                <a:spcPts val="1000"/>
              </a:spcBef>
              <a:buFont typeface="Wingdings" panose="05000000000000000000" pitchFamily="2" charset="2"/>
              <a:buChar char="v"/>
            </a:pPr>
            <a:r>
              <a:rPr lang="zh-TW" altLang="en-US" sz="2800" dirty="0">
                <a:latin typeface="新細明體" panose="02020500000000000000" pitchFamily="18" charset="-120"/>
                <a:ea typeface="新細明體" panose="02020500000000000000" pitchFamily="18" charset="-120"/>
              </a:rPr>
              <a:t>可能會說它類似於聊天機器人，但我單獨包括了語音助手，因為它們在此列表中應有更好的位置。它們不僅是聊天機器人，而且還可以做的事情比聊天機器人還多。 </a:t>
            </a:r>
            <a:endParaRPr lang="en-US" altLang="zh-TW" sz="2800" dirty="0">
              <a:latin typeface="新細明體" panose="02020500000000000000" pitchFamily="18" charset="-120"/>
              <a:ea typeface="新細明體" panose="02020500000000000000" pitchFamily="18" charset="-120"/>
            </a:endParaRPr>
          </a:p>
          <a:p>
            <a:pPr marL="457200" indent="-457200">
              <a:lnSpc>
                <a:spcPct val="90000"/>
              </a:lnSpc>
              <a:spcBef>
                <a:spcPts val="1000"/>
              </a:spcBef>
              <a:buFont typeface="Wingdings" panose="05000000000000000000" pitchFamily="2" charset="2"/>
              <a:buChar char="v"/>
            </a:pPr>
            <a:r>
              <a:rPr lang="zh-TW" altLang="en-US" sz="2800" dirty="0">
                <a:latin typeface="新細明體" panose="02020500000000000000" pitchFamily="18" charset="-120"/>
                <a:ea typeface="新細明體" panose="02020500000000000000" pitchFamily="18" charset="-120"/>
              </a:rPr>
              <a:t>例如連結到</a:t>
            </a:r>
            <a:r>
              <a:rPr lang="en-US" altLang="zh-TW" sz="2800" b="1" dirty="0">
                <a:latin typeface="新細明體" panose="02020500000000000000" pitchFamily="18" charset="-120"/>
                <a:ea typeface="新細明體" panose="02020500000000000000" pitchFamily="18" charset="-120"/>
              </a:rPr>
              <a:t>Amazon</a:t>
            </a:r>
            <a:r>
              <a:rPr lang="en-US" altLang="zh-TW" sz="2800" dirty="0">
                <a:latin typeface="新細明體" panose="02020500000000000000" pitchFamily="18" charset="-120"/>
                <a:ea typeface="新細明體" panose="02020500000000000000" pitchFamily="18" charset="-120"/>
              </a:rPr>
              <a:t> </a:t>
            </a:r>
            <a:r>
              <a:rPr lang="zh-TW" altLang="en-US" sz="2800" dirty="0">
                <a:latin typeface="新細明體" panose="02020500000000000000" pitchFamily="18" charset="-120"/>
                <a:ea typeface="新細明體" panose="02020500000000000000" pitchFamily="18" charset="-120"/>
              </a:rPr>
              <a:t>網上購物平台 </a:t>
            </a:r>
            <a:r>
              <a:rPr lang="zh-CN" altLang="en-US" sz="2800" dirty="0" smtClean="0">
                <a:ea typeface="新細明體" panose="02020500000000000000" pitchFamily="18" charset="-120"/>
              </a:rPr>
              <a:t>。</a:t>
            </a:r>
            <a:endParaRPr lang="zh-TW" altLang="en-US" sz="2800" dirty="0">
              <a:latin typeface="新細明體" panose="02020500000000000000" pitchFamily="18" charset="-120"/>
              <a:ea typeface="新細明體" panose="02020500000000000000" pitchFamily="18" charset="-120"/>
            </a:endParaRPr>
          </a:p>
        </p:txBody>
      </p:sp>
      <p:sp>
        <p:nvSpPr>
          <p:cNvPr id="2" name="Footer Placeholder 1"/>
          <p:cNvSpPr>
            <a:spLocks noGrp="1"/>
          </p:cNvSpPr>
          <p:nvPr>
            <p:ph type="ftr" sz="quarter" idx="11"/>
          </p:nvPr>
        </p:nvSpPr>
        <p:spPr/>
        <p:txBody>
          <a:bodyPr/>
          <a:lstStyle/>
          <a:p>
            <a:r>
              <a:rPr lang="en-US" altLang="zh-HK" smtClean="0"/>
              <a:t>Edit by Hammond Lai</a:t>
            </a:r>
            <a:endParaRPr lang="zh-HK" altLang="en-US" dirty="0"/>
          </a:p>
        </p:txBody>
      </p:sp>
      <p:sp>
        <p:nvSpPr>
          <p:cNvPr id="3" name="Slide Number Placeholder 2"/>
          <p:cNvSpPr>
            <a:spLocks noGrp="1"/>
          </p:cNvSpPr>
          <p:nvPr>
            <p:ph type="sldNum" sz="quarter" idx="12"/>
          </p:nvPr>
        </p:nvSpPr>
        <p:spPr/>
        <p:txBody>
          <a:bodyPr/>
          <a:lstStyle/>
          <a:p>
            <a:fld id="{FA36BCE5-770F-41A9-BD0A-CD25FC828818}" type="slidenum">
              <a:rPr lang="zh-HK" altLang="en-US" smtClean="0"/>
              <a:pPr/>
              <a:t>59</a:t>
            </a:fld>
            <a:endParaRPr lang="zh-HK" altLang="en-US" dirty="0"/>
          </a:p>
        </p:txBody>
      </p:sp>
    </p:spTree>
    <p:extLst>
      <p:ext uri="{BB962C8B-B14F-4D97-AF65-F5344CB8AC3E}">
        <p14:creationId xmlns:p14="http://schemas.microsoft.com/office/powerpoint/2010/main" val="276973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mj-ea"/>
              </a:rPr>
              <a:t>語音識別簡介 </a:t>
            </a:r>
            <a:r>
              <a:rPr lang="en-US" altLang="zh-TW" dirty="0" smtClean="0">
                <a:latin typeface="+mj-ea"/>
              </a:rPr>
              <a:t>-</a:t>
            </a:r>
            <a:r>
              <a:rPr lang="zh-TW" altLang="en-US" dirty="0" smtClean="0">
                <a:latin typeface="+mj-ea"/>
              </a:rPr>
              <a:t> </a:t>
            </a:r>
            <a:r>
              <a:rPr lang="zh-TW" altLang="en-US" dirty="0" smtClean="0"/>
              <a:t>何謂</a:t>
            </a:r>
            <a:r>
              <a:rPr lang="zh-TW" altLang="en-US" dirty="0"/>
              <a:t>語音辨識</a:t>
            </a:r>
            <a:r>
              <a:rPr lang="zh-CN" altLang="en-US" dirty="0">
                <a:latin typeface="PMingLiU" panose="02020500000000000000" pitchFamily="18" charset="-120"/>
                <a:ea typeface="PMingLiU" panose="02020500000000000000" pitchFamily="18" charset="-120"/>
              </a:rPr>
              <a:t>？ </a:t>
            </a:r>
            <a:endParaRPr lang="en-US" altLang="zh-CN" dirty="0">
              <a:ea typeface="新細明體" panose="02020500000000000000" pitchFamily="18" charset="-120"/>
            </a:endParaRPr>
          </a:p>
        </p:txBody>
      </p:sp>
      <p:sp>
        <p:nvSpPr>
          <p:cNvPr id="3" name="Content Placeholder 2"/>
          <p:cNvSpPr>
            <a:spLocks noGrp="1"/>
          </p:cNvSpPr>
          <p:nvPr>
            <p:ph idx="1"/>
          </p:nvPr>
        </p:nvSpPr>
        <p:spPr>
          <a:xfrm>
            <a:off x="838200" y="1520792"/>
            <a:ext cx="10515600" cy="5111013"/>
          </a:xfrm>
        </p:spPr>
        <p:txBody>
          <a:bodyPr>
            <a:normAutofit/>
          </a:bodyPr>
          <a:lstStyle/>
          <a:p>
            <a:pPr fontAlgn="base">
              <a:lnSpc>
                <a:spcPct val="120000"/>
              </a:lnSpc>
              <a:buFont typeface="Wingdings" panose="05000000000000000000" pitchFamily="2" charset="2"/>
              <a:buChar char="v"/>
            </a:pPr>
            <a:r>
              <a:rPr lang="zh-TW" altLang="en-US" dirty="0" smtClean="0">
                <a:latin typeface="PMingLiU" panose="02020500000000000000" pitchFamily="18" charset="-120"/>
                <a:ea typeface="PMingLiU" panose="02020500000000000000" pitchFamily="18" charset="-120"/>
              </a:rPr>
              <a:t>在人工智能中最</a:t>
            </a:r>
            <a:r>
              <a:rPr lang="zh-TW" altLang="en-US" dirty="0">
                <a:latin typeface="PMingLiU" panose="02020500000000000000" pitchFamily="18" charset="-120"/>
                <a:ea typeface="PMingLiU" panose="02020500000000000000" pitchFamily="18" charset="-120"/>
              </a:rPr>
              <a:t>火的</a:t>
            </a:r>
            <a:r>
              <a:rPr lang="zh-TW" altLang="en-US" dirty="0" smtClean="0">
                <a:latin typeface="PMingLiU" panose="02020500000000000000" pitchFamily="18" charset="-120"/>
                <a:ea typeface="PMingLiU" panose="02020500000000000000" pitchFamily="18" charset="-120"/>
              </a:rPr>
              <a:t>生物識別領域，語音識別可能</a:t>
            </a:r>
            <a:r>
              <a:rPr lang="zh-TW" altLang="en-US" dirty="0">
                <a:latin typeface="PMingLiU" panose="02020500000000000000" pitchFamily="18" charset="-120"/>
                <a:ea typeface="PMingLiU" panose="02020500000000000000" pitchFamily="18" charset="-120"/>
              </a:rPr>
              <a:t>在最近</a:t>
            </a:r>
            <a:r>
              <a:rPr lang="zh-TW" altLang="en-US" dirty="0" smtClean="0">
                <a:latin typeface="PMingLiU" panose="02020500000000000000" pitchFamily="18" charset="-120"/>
                <a:ea typeface="PMingLiU" panose="02020500000000000000" pitchFamily="18" charset="-120"/>
              </a:rPr>
              <a:t>才漸漸走入</a:t>
            </a:r>
            <a:r>
              <a:rPr lang="zh-TW" altLang="en-US" dirty="0">
                <a:latin typeface="PMingLiU" panose="02020500000000000000" pitchFamily="18" charset="-120"/>
                <a:ea typeface="PMingLiU" panose="02020500000000000000" pitchFamily="18" charset="-120"/>
              </a:rPr>
              <a:t>了大家</a:t>
            </a:r>
            <a:r>
              <a:rPr lang="zh-TW" altLang="en-US" dirty="0" smtClean="0">
                <a:latin typeface="PMingLiU" panose="02020500000000000000" pitchFamily="18" charset="-120"/>
                <a:ea typeface="PMingLiU" panose="02020500000000000000" pitchFamily="18" charset="-120"/>
              </a:rPr>
              <a:t>的視線。因為物聯網行業的火熱，語音識別成</a:t>
            </a:r>
            <a:r>
              <a:rPr lang="zh-TW" altLang="en-US" dirty="0">
                <a:latin typeface="PMingLiU" panose="02020500000000000000" pitchFamily="18" charset="-120"/>
                <a:ea typeface="PMingLiU" panose="02020500000000000000" pitchFamily="18" charset="-120"/>
              </a:rPr>
              <a:t>了</a:t>
            </a:r>
            <a:r>
              <a:rPr lang="zh-TW" altLang="en-US" dirty="0" smtClean="0">
                <a:latin typeface="PMingLiU" panose="02020500000000000000" pitchFamily="18" charset="-120"/>
                <a:ea typeface="PMingLiU" panose="02020500000000000000" pitchFamily="18" charset="-120"/>
              </a:rPr>
              <a:t>一個各</a:t>
            </a:r>
            <a:r>
              <a:rPr lang="zh-TW" altLang="en-US" dirty="0">
                <a:latin typeface="PMingLiU" panose="02020500000000000000" pitchFamily="18" charset="-120"/>
                <a:ea typeface="PMingLiU" panose="02020500000000000000" pitchFamily="18" charset="-120"/>
              </a:rPr>
              <a:t>家都</a:t>
            </a:r>
            <a:r>
              <a:rPr lang="zh-TW" altLang="en-US" dirty="0" smtClean="0">
                <a:latin typeface="PMingLiU" panose="02020500000000000000" pitchFamily="18" charset="-120"/>
                <a:ea typeface="PMingLiU" panose="02020500000000000000" pitchFamily="18" charset="-120"/>
              </a:rPr>
              <a:t>在極力宣傳的技術。</a:t>
            </a:r>
            <a:endParaRPr lang="zh-TW" altLang="en-US" dirty="0">
              <a:latin typeface="PMingLiU" panose="02020500000000000000" pitchFamily="18" charset="-120"/>
              <a:ea typeface="PMingLiU" panose="02020500000000000000" pitchFamily="18" charset="-120"/>
            </a:endParaRPr>
          </a:p>
          <a:p>
            <a:pPr fontAlgn="base">
              <a:lnSpc>
                <a:spcPct val="120000"/>
              </a:lnSpc>
              <a:buFont typeface="Wingdings" panose="05000000000000000000" pitchFamily="2" charset="2"/>
              <a:buChar char="v"/>
            </a:pPr>
            <a:r>
              <a:rPr lang="zh-TW" altLang="en-US" dirty="0" smtClean="0">
                <a:latin typeface="PMingLiU" panose="02020500000000000000" pitchFamily="18" charset="-120"/>
                <a:ea typeface="PMingLiU" panose="02020500000000000000" pitchFamily="18" charset="-120"/>
              </a:rPr>
              <a:t>語音</a:t>
            </a:r>
            <a:r>
              <a:rPr lang="zh-TW" altLang="en-US" dirty="0">
                <a:latin typeface="PMingLiU" panose="02020500000000000000" pitchFamily="18" charset="-120"/>
                <a:ea typeface="PMingLiU" panose="02020500000000000000" pitchFamily="18" charset="-120"/>
              </a:rPr>
              <a:t>識別</a:t>
            </a:r>
            <a:r>
              <a:rPr lang="zh-TW" altLang="en-US" dirty="0" smtClean="0">
                <a:latin typeface="PMingLiU" panose="02020500000000000000" pitchFamily="18" charset="-120"/>
                <a:ea typeface="PMingLiU" panose="02020500000000000000" pitchFamily="18" charset="-120"/>
              </a:rPr>
              <a:t>也</a:t>
            </a:r>
            <a:r>
              <a:rPr lang="zh-TW" altLang="en-US" dirty="0">
                <a:latin typeface="PMingLiU" panose="02020500000000000000" pitchFamily="18" charset="-120"/>
                <a:ea typeface="PMingLiU" panose="02020500000000000000" pitchFamily="18" charset="-120"/>
              </a:rPr>
              <a:t>稱為</a:t>
            </a:r>
            <a:r>
              <a:rPr lang="zh-TW" altLang="en-US" b="1" dirty="0">
                <a:solidFill>
                  <a:srgbClr val="00B0F0"/>
                </a:solidFill>
                <a:latin typeface="PMingLiU" panose="02020500000000000000" pitchFamily="18" charset="-120"/>
                <a:ea typeface="PMingLiU" panose="02020500000000000000" pitchFamily="18" charset="-120"/>
              </a:rPr>
              <a:t>自動語音辨識別 </a:t>
            </a:r>
            <a:r>
              <a:rPr lang="en-US" altLang="zh-TW" dirty="0">
                <a:latin typeface="PMingLiU" panose="02020500000000000000" pitchFamily="18" charset="-120"/>
                <a:ea typeface="PMingLiU" panose="02020500000000000000" pitchFamily="18" charset="-120"/>
              </a:rPr>
              <a:t>(ASR)</a:t>
            </a:r>
            <a:r>
              <a:rPr lang="zh-TW" altLang="en-US" dirty="0">
                <a:latin typeface="PMingLiU" panose="02020500000000000000" pitchFamily="18" charset="-120"/>
                <a:ea typeface="PMingLiU" panose="02020500000000000000" pitchFamily="18" charset="-120"/>
              </a:rPr>
              <a:t>、電腦語音辨識或語音轉文字，是一種可讓程式以書面形式處理人類語音的功能力。 雖然語音辨識常會和聲音辨識搞混，但語音辨識著重於從口語形式轉換為文字形式，而聲音辨識則試圖識別個別使用者的</a:t>
            </a:r>
            <a:r>
              <a:rPr lang="zh-TW" altLang="en-US" dirty="0" smtClean="0">
                <a:latin typeface="PMingLiU" panose="02020500000000000000" pitchFamily="18" charset="-120"/>
                <a:ea typeface="PMingLiU" panose="02020500000000000000" pitchFamily="18" charset="-120"/>
              </a:rPr>
              <a:t>聲音。</a:t>
            </a:r>
            <a:endParaRPr lang="en-US" dirty="0">
              <a:solidFill>
                <a:schemeClr val="bg1"/>
              </a:solidFill>
              <a:latin typeface="PMingLiU" panose="02020500000000000000" pitchFamily="18" charset="-120"/>
              <a:ea typeface="PMingLiU" panose="02020500000000000000" pitchFamily="18" charset="-120"/>
            </a:endParaRPr>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6</a:t>
            </a:fld>
            <a:endParaRPr lang="zh-HK" altLang="en-US" dirty="0"/>
          </a:p>
        </p:txBody>
      </p:sp>
    </p:spTree>
    <p:extLst>
      <p:ext uri="{BB962C8B-B14F-4D97-AF65-F5344CB8AC3E}">
        <p14:creationId xmlns:p14="http://schemas.microsoft.com/office/powerpoint/2010/main" val="873989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latin typeface="新細明體" panose="02020500000000000000" pitchFamily="18" charset="-120"/>
                <a:ea typeface="新細明體" panose="02020500000000000000" pitchFamily="18" charset="-120"/>
              </a:rPr>
              <a:t>哪些自然</a:t>
            </a:r>
            <a:r>
              <a:rPr lang="zh-TW" altLang="en-US" dirty="0">
                <a:latin typeface="新細明體" panose="02020500000000000000" pitchFamily="18" charset="-120"/>
                <a:ea typeface="新細明體" panose="02020500000000000000" pitchFamily="18" charset="-120"/>
              </a:rPr>
              <a:t>語言處理問題深度學習</a:t>
            </a:r>
            <a:r>
              <a:rPr lang="zh-CN" altLang="en-US" dirty="0">
                <a:latin typeface="新細明體" panose="02020500000000000000" pitchFamily="18" charset="-120"/>
                <a:ea typeface="新細明體" panose="02020500000000000000" pitchFamily="18" charset="-120"/>
              </a:rPr>
              <a:t>尚未解决？</a:t>
            </a:r>
          </a:p>
        </p:txBody>
      </p:sp>
      <p:sp>
        <p:nvSpPr>
          <p:cNvPr id="3" name="Content Placeholder 2"/>
          <p:cNvSpPr>
            <a:spLocks noGrp="1"/>
          </p:cNvSpPr>
          <p:nvPr>
            <p:ph idx="1"/>
          </p:nvPr>
        </p:nvSpPr>
        <p:spPr/>
        <p:txBody>
          <a:bodyPr>
            <a:normAutofit/>
          </a:bodyPr>
          <a:lstStyle/>
          <a:p>
            <a:r>
              <a:rPr lang="zh-TW" altLang="en-US" dirty="0" smtClean="0">
                <a:latin typeface="新細明體" panose="02020500000000000000" pitchFamily="18" charset="-120"/>
                <a:ea typeface="新細明體" panose="02020500000000000000" pitchFamily="18" charset="-120"/>
              </a:rPr>
              <a:t>資源</a:t>
            </a:r>
            <a:r>
              <a:rPr lang="zh-CN" altLang="en-US" dirty="0" smtClean="0">
                <a:latin typeface="新細明體" panose="02020500000000000000" pitchFamily="18" charset="-120"/>
                <a:ea typeface="新細明體" panose="02020500000000000000" pitchFamily="18" charset="-120"/>
              </a:rPr>
              <a:t>稀缺</a:t>
            </a:r>
            <a:r>
              <a:rPr lang="zh-TW" altLang="en-US" dirty="0" smtClean="0">
                <a:latin typeface="新細明體" panose="02020500000000000000" pitchFamily="18" charset="-120"/>
                <a:ea typeface="新細明體" panose="02020500000000000000" pitchFamily="18" charset="-120"/>
              </a:rPr>
              <a:t>問題</a:t>
            </a:r>
            <a:endParaRPr lang="en-HK" altLang="zh-CN" dirty="0">
              <a:latin typeface="新細明體" panose="02020500000000000000" pitchFamily="18" charset="-120"/>
              <a:ea typeface="新細明體" panose="02020500000000000000" pitchFamily="18" charset="-120"/>
            </a:endParaRPr>
          </a:p>
          <a:p>
            <a:r>
              <a:rPr lang="zh-CN" altLang="en-US" dirty="0" smtClean="0">
                <a:latin typeface="新細明體" panose="02020500000000000000" pitchFamily="18" charset="-120"/>
                <a:ea typeface="新細明體" panose="02020500000000000000" pitchFamily="18" charset="-120"/>
              </a:rPr>
              <a:t>可</a:t>
            </a:r>
            <a:r>
              <a:rPr lang="zh-TW" altLang="en-US" dirty="0" smtClean="0">
                <a:latin typeface="新細明體" panose="02020500000000000000" pitchFamily="18" charset="-120"/>
                <a:ea typeface="新細明體" panose="02020500000000000000" pitchFamily="18" charset="-120"/>
              </a:rPr>
              <a:t>解釋</a:t>
            </a:r>
            <a:r>
              <a:rPr lang="zh-CN" altLang="en-US" dirty="0" smtClean="0">
                <a:latin typeface="新細明體" panose="02020500000000000000" pitchFamily="18" charset="-120"/>
                <a:ea typeface="新細明體" panose="02020500000000000000" pitchFamily="18" charset="-120"/>
              </a:rPr>
              <a:t>性</a:t>
            </a:r>
            <a:r>
              <a:rPr lang="zh-TW" altLang="en-US" dirty="0" smtClean="0">
                <a:latin typeface="新細明體" panose="02020500000000000000" pitchFamily="18" charset="-120"/>
                <a:ea typeface="新細明體" panose="02020500000000000000" pitchFamily="18" charset="-120"/>
              </a:rPr>
              <a:t>問題</a:t>
            </a:r>
            <a:r>
              <a:rPr lang="zh-CN" altLang="en-US" dirty="0" smtClean="0">
                <a:latin typeface="新細明體" panose="02020500000000000000" pitchFamily="18" charset="-120"/>
                <a:ea typeface="新細明體" panose="02020500000000000000" pitchFamily="18" charset="-120"/>
              </a:rPr>
              <a:t>和</a:t>
            </a:r>
            <a:r>
              <a:rPr lang="zh-CN" altLang="en-US" dirty="0">
                <a:latin typeface="新細明體" panose="02020500000000000000" pitchFamily="18" charset="-120"/>
                <a:ea typeface="新細明體" panose="02020500000000000000" pitchFamily="18" charset="-120"/>
              </a:rPr>
              <a:t>可</a:t>
            </a:r>
            <a:r>
              <a:rPr lang="zh-CN" altLang="en-US" dirty="0" smtClean="0">
                <a:latin typeface="新細明體" panose="02020500000000000000" pitchFamily="18" charset="-120"/>
                <a:ea typeface="新細明體" panose="02020500000000000000" pitchFamily="18" charset="-120"/>
              </a:rPr>
              <a:t>信任</a:t>
            </a:r>
            <a:r>
              <a:rPr lang="zh-TW" altLang="en-US" dirty="0" smtClean="0">
                <a:latin typeface="新細明體" panose="02020500000000000000" pitchFamily="18" charset="-120"/>
                <a:ea typeface="新細明體" panose="02020500000000000000" pitchFamily="18" charset="-120"/>
              </a:rPr>
              <a:t>問題</a:t>
            </a:r>
            <a:endParaRPr lang="en-HK" altLang="zh-CN" dirty="0">
              <a:latin typeface="新細明體" panose="02020500000000000000" pitchFamily="18" charset="-120"/>
              <a:ea typeface="新細明體" panose="02020500000000000000" pitchFamily="18" charset="-120"/>
            </a:endParaRPr>
          </a:p>
          <a:p>
            <a:r>
              <a:rPr lang="zh-CN" altLang="en-US" dirty="0">
                <a:latin typeface="新細明體" panose="02020500000000000000" pitchFamily="18" charset="-120"/>
                <a:ea typeface="新細明體" panose="02020500000000000000" pitchFamily="18" charset="-120"/>
              </a:rPr>
              <a:t>可</a:t>
            </a:r>
            <a:r>
              <a:rPr lang="zh-CN" altLang="en-US" dirty="0" smtClean="0">
                <a:latin typeface="新細明體" panose="02020500000000000000" pitchFamily="18" charset="-120"/>
                <a:ea typeface="新細明體" panose="02020500000000000000" pitchFamily="18" charset="-120"/>
              </a:rPr>
              <a:t>控制性</a:t>
            </a:r>
            <a:r>
              <a:rPr lang="zh-TW" altLang="en-US" dirty="0" smtClean="0">
                <a:latin typeface="新細明體" panose="02020500000000000000" pitchFamily="18" charset="-120"/>
                <a:ea typeface="新細明體" panose="02020500000000000000" pitchFamily="18" charset="-120"/>
              </a:rPr>
              <a:t>問題</a:t>
            </a:r>
            <a:endParaRPr lang="en-HK" altLang="zh-CN" dirty="0">
              <a:latin typeface="新細明體" panose="02020500000000000000" pitchFamily="18" charset="-120"/>
              <a:ea typeface="新細明體" panose="02020500000000000000" pitchFamily="18" charset="-120"/>
            </a:endParaRPr>
          </a:p>
          <a:p>
            <a:r>
              <a:rPr lang="zh-CN" altLang="en-US" dirty="0" smtClean="0">
                <a:latin typeface="新細明體" panose="02020500000000000000" pitchFamily="18" charset="-120"/>
                <a:ea typeface="新細明體" panose="02020500000000000000" pitchFamily="18" charset="-120"/>
              </a:rPr>
              <a:t>超</a:t>
            </a:r>
            <a:r>
              <a:rPr lang="zh-TW" altLang="en-US" dirty="0" smtClean="0">
                <a:latin typeface="新細明體" panose="02020500000000000000" pitchFamily="18" charset="-120"/>
                <a:ea typeface="新細明體" panose="02020500000000000000" pitchFamily="18" charset="-120"/>
              </a:rPr>
              <a:t>長</a:t>
            </a:r>
            <a:r>
              <a:rPr lang="zh-CN" altLang="en-US" dirty="0" smtClean="0">
                <a:latin typeface="新細明體" panose="02020500000000000000" pitchFamily="18" charset="-120"/>
                <a:ea typeface="新細明體" panose="02020500000000000000" pitchFamily="18" charset="-120"/>
              </a:rPr>
              <a:t>文本</a:t>
            </a:r>
            <a:r>
              <a:rPr lang="zh-TW" altLang="en-US" dirty="0" smtClean="0">
                <a:latin typeface="新細明體" panose="02020500000000000000" pitchFamily="18" charset="-120"/>
                <a:ea typeface="新細明體" panose="02020500000000000000" pitchFamily="18" charset="-120"/>
              </a:rPr>
              <a:t>問題</a:t>
            </a:r>
            <a:endParaRPr lang="en-HK" altLang="zh-CN" dirty="0">
              <a:latin typeface="新細明體" panose="02020500000000000000" pitchFamily="18" charset="-120"/>
              <a:ea typeface="新細明體" panose="02020500000000000000" pitchFamily="18" charset="-120"/>
            </a:endParaRPr>
          </a:p>
          <a:p>
            <a:r>
              <a:rPr lang="zh-CN" altLang="en-US" dirty="0" smtClean="0">
                <a:latin typeface="新細明體" panose="02020500000000000000" pitchFamily="18" charset="-120"/>
                <a:ea typeface="新細明體" panose="02020500000000000000" pitchFamily="18" charset="-120"/>
              </a:rPr>
              <a:t>缺乏</a:t>
            </a:r>
            <a:r>
              <a:rPr lang="zh-TW" altLang="en-US" dirty="0" smtClean="0">
                <a:latin typeface="新細明體" panose="02020500000000000000" pitchFamily="18" charset="-120"/>
                <a:ea typeface="新細明體" panose="02020500000000000000" pitchFamily="18" charset="-120"/>
              </a:rPr>
              <a:t>常識問題</a:t>
            </a:r>
            <a:endParaRPr lang="en-US" dirty="0">
              <a:latin typeface="新細明體" panose="02020500000000000000" pitchFamily="18" charset="-120"/>
              <a:ea typeface="新細明體" panose="02020500000000000000" pitchFamily="18" charset="-120"/>
            </a:endParaRPr>
          </a:p>
        </p:txBody>
      </p:sp>
      <p:sp>
        <p:nvSpPr>
          <p:cNvPr id="4" name="Rectangle 3"/>
          <p:cNvSpPr/>
          <p:nvPr/>
        </p:nvSpPr>
        <p:spPr>
          <a:xfrm>
            <a:off x="838199" y="5665569"/>
            <a:ext cx="8036293" cy="369332"/>
          </a:xfrm>
          <a:prstGeom prst="rect">
            <a:avLst/>
          </a:prstGeom>
        </p:spPr>
        <p:txBody>
          <a:bodyPr wrap="square">
            <a:spAutoFit/>
          </a:bodyPr>
          <a:lstStyle/>
          <a:p>
            <a:r>
              <a:rPr lang="en-US" dirty="0">
                <a:hlinkClick r:id="rId3"/>
              </a:rPr>
              <a:t>https://www.leiphone.com/category/academic/3fbKEVpvrivuV1jb.html</a:t>
            </a:r>
            <a:endParaRPr lang="en-US" dirty="0"/>
          </a:p>
        </p:txBody>
      </p: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60</a:t>
            </a:fld>
            <a:endParaRPr lang="zh-HK" altLang="en-US" dirty="0"/>
          </a:p>
        </p:txBody>
      </p:sp>
    </p:spTree>
    <p:extLst>
      <p:ext uri="{BB962C8B-B14F-4D97-AF65-F5344CB8AC3E}">
        <p14:creationId xmlns:p14="http://schemas.microsoft.com/office/powerpoint/2010/main" val="553607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語音辨識可解決什麼</a:t>
            </a:r>
            <a:r>
              <a:rPr lang="zh-TW" altLang="en-US" dirty="0" smtClean="0"/>
              <a:t>問題</a:t>
            </a:r>
            <a:r>
              <a:rPr lang="en-US" altLang="zh-TW" dirty="0" smtClean="0"/>
              <a:t>?</a:t>
            </a:r>
            <a:endParaRPr lang="en-US" dirty="0"/>
          </a:p>
        </p:txBody>
      </p:sp>
      <p:sp>
        <p:nvSpPr>
          <p:cNvPr id="3" name="Content Placeholder 2"/>
          <p:cNvSpPr>
            <a:spLocks noGrp="1"/>
          </p:cNvSpPr>
          <p:nvPr>
            <p:ph idx="1"/>
          </p:nvPr>
        </p:nvSpPr>
        <p:spPr/>
        <p:txBody>
          <a:bodyPr/>
          <a:lstStyle/>
          <a:p>
            <a:r>
              <a:rPr lang="zh-TW" altLang="en-US" dirty="0"/>
              <a:t>常見的語音辨識應用，概念上是訓練一個 </a:t>
            </a:r>
            <a:r>
              <a:rPr lang="en-US" altLang="zh-TW" dirty="0"/>
              <a:t>AI </a:t>
            </a:r>
            <a:r>
              <a:rPr lang="zh-TW" altLang="en-US" dirty="0"/>
              <a:t>模型去偵測聲音，並做出下一步的行動，</a:t>
            </a:r>
            <a:r>
              <a:rPr lang="zh-TW" altLang="en-US" b="1" dirty="0"/>
              <a:t>例如：</a:t>
            </a:r>
            <a:r>
              <a:rPr lang="zh-TW" altLang="en-US" dirty="0"/>
              <a:t>傳送一個文字訊息，或語意理解後轉成語音命令來控制智慧裝置，讓生活更加便利。</a:t>
            </a:r>
            <a:endParaRPr lang="en-US" dirty="0"/>
          </a:p>
        </p:txBody>
      </p:sp>
      <p:sp>
        <p:nvSpPr>
          <p:cNvPr id="4" name="Footer Placeholder 3"/>
          <p:cNvSpPr>
            <a:spLocks noGrp="1"/>
          </p:cNvSpPr>
          <p:nvPr>
            <p:ph type="ftr" sz="quarter" idx="11"/>
          </p:nvPr>
        </p:nvSpPr>
        <p:spPr/>
        <p:txBody>
          <a:bodyPr/>
          <a:lstStyle/>
          <a:p>
            <a:r>
              <a:rPr lang="en-US" altLang="zh-HK" smtClean="0"/>
              <a:t>Edit by Hammond Lai</a:t>
            </a:r>
            <a:endParaRPr lang="zh-HK" altLang="en-US" dirty="0"/>
          </a:p>
        </p:txBody>
      </p:sp>
      <p:sp>
        <p:nvSpPr>
          <p:cNvPr id="5" name="Slide Number Placeholder 4"/>
          <p:cNvSpPr>
            <a:spLocks noGrp="1"/>
          </p:cNvSpPr>
          <p:nvPr>
            <p:ph type="sldNum" sz="quarter" idx="12"/>
          </p:nvPr>
        </p:nvSpPr>
        <p:spPr/>
        <p:txBody>
          <a:bodyPr/>
          <a:lstStyle/>
          <a:p>
            <a:fld id="{FA36BCE5-770F-41A9-BD0A-CD25FC828818}" type="slidenum">
              <a:rPr lang="zh-HK" altLang="en-US" smtClean="0"/>
              <a:pPr/>
              <a:t>7</a:t>
            </a:fld>
            <a:endParaRPr lang="zh-HK" altLang="en-US" dirty="0"/>
          </a:p>
        </p:txBody>
      </p:sp>
    </p:spTree>
    <p:extLst>
      <p:ext uri="{BB962C8B-B14F-4D97-AF65-F5344CB8AC3E}">
        <p14:creationId xmlns:p14="http://schemas.microsoft.com/office/powerpoint/2010/main" val="369629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76CF697-5B58-4518-BB79-71AB33C37C09}"/>
              </a:ext>
            </a:extLst>
          </p:cNvPr>
          <p:cNvSpPr>
            <a:spLocks noGrp="1"/>
          </p:cNvSpPr>
          <p:nvPr>
            <p:ph type="title"/>
          </p:nvPr>
        </p:nvSpPr>
        <p:spPr/>
        <p:txBody>
          <a:bodyPr/>
          <a:lstStyle/>
          <a:p>
            <a:r>
              <a:rPr lang="zh-CN" altLang="en-US" dirty="0" smtClean="0">
                <a:ea typeface="新細明體" panose="02020500000000000000" pitchFamily="18" charset="-120"/>
              </a:rPr>
              <a:t>語音識別</a:t>
            </a:r>
            <a:r>
              <a:rPr lang="zh-TW" altLang="en-US" dirty="0" smtClean="0">
                <a:latin typeface="+mj-ea"/>
              </a:rPr>
              <a:t>簡介</a:t>
            </a:r>
            <a:endParaRPr lang="zh-HK" altLang="en-US" dirty="0">
              <a:ea typeface="新細明體" panose="02020500000000000000" pitchFamily="18" charset="-120"/>
            </a:endParaRPr>
          </a:p>
        </p:txBody>
      </p:sp>
      <p:graphicFrame>
        <p:nvGraphicFramePr>
          <p:cNvPr id="4" name="資料庫圖表 3">
            <a:extLst>
              <a:ext uri="{FF2B5EF4-FFF2-40B4-BE49-F238E27FC236}">
                <a16:creationId xmlns="" xmlns:a16="http://schemas.microsoft.com/office/drawing/2014/main" id="{42FF466D-0B3C-4C0F-A177-BF4E2FCE04EC}"/>
              </a:ext>
            </a:extLst>
          </p:cNvPr>
          <p:cNvGraphicFramePr/>
          <p:nvPr>
            <p:extLst>
              <p:ext uri="{D42A27DB-BD31-4B8C-83A1-F6EECF244321}">
                <p14:modId xmlns:p14="http://schemas.microsoft.com/office/powerpoint/2010/main" val="3371912702"/>
              </p:ext>
            </p:extLst>
          </p:nvPr>
        </p:nvGraphicFramePr>
        <p:xfrm>
          <a:off x="181276" y="1356895"/>
          <a:ext cx="11887199" cy="225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130032" y="3243323"/>
            <a:ext cx="1590500" cy="369332"/>
          </a:xfrm>
          <a:prstGeom prst="rect">
            <a:avLst/>
          </a:prstGeom>
        </p:spPr>
        <p:txBody>
          <a:bodyPr wrap="none">
            <a:spAutoFit/>
          </a:bodyPr>
          <a:lstStyle/>
          <a:p>
            <a:r>
              <a:rPr lang="en-US" altLang="zh-HK" dirty="0" smtClean="0">
                <a:latin typeface="PMingLiU" panose="02020500000000000000" pitchFamily="18" charset="-120"/>
                <a:ea typeface="PMingLiU" panose="02020500000000000000" pitchFamily="18" charset="-120"/>
              </a:rPr>
              <a:t>-   GMM-HMM</a:t>
            </a:r>
            <a:endParaRPr lang="en-US" dirty="0">
              <a:latin typeface="PMingLiU" panose="02020500000000000000" pitchFamily="18" charset="-120"/>
              <a:ea typeface="PMingLiU" panose="02020500000000000000" pitchFamily="18" charset="-120"/>
            </a:endParaRPr>
          </a:p>
        </p:txBody>
      </p:sp>
      <p:sp>
        <p:nvSpPr>
          <p:cNvPr id="6" name="Rectangle 5"/>
          <p:cNvSpPr/>
          <p:nvPr/>
        </p:nvSpPr>
        <p:spPr>
          <a:xfrm>
            <a:off x="10710028" y="3243323"/>
            <a:ext cx="906017" cy="369332"/>
          </a:xfrm>
          <a:prstGeom prst="rect">
            <a:avLst/>
          </a:prstGeom>
        </p:spPr>
        <p:txBody>
          <a:bodyPr wrap="none">
            <a:spAutoFit/>
          </a:bodyPr>
          <a:lstStyle/>
          <a:p>
            <a:r>
              <a:rPr lang="en-US" altLang="zh-CN" dirty="0" smtClean="0">
                <a:latin typeface="PMingLiU" panose="02020500000000000000" pitchFamily="18" charset="-120"/>
                <a:ea typeface="PMingLiU" panose="02020500000000000000" pitchFamily="18" charset="-120"/>
              </a:rPr>
              <a:t>-   DNN</a:t>
            </a:r>
            <a:endParaRPr lang="en-US" dirty="0">
              <a:latin typeface="PMingLiU" panose="02020500000000000000" pitchFamily="18" charset="-120"/>
              <a:ea typeface="PMingLiU" panose="02020500000000000000" pitchFamily="18" charset="-120"/>
            </a:endParaRPr>
          </a:p>
        </p:txBody>
      </p:sp>
      <p:sp>
        <p:nvSpPr>
          <p:cNvPr id="7" name="Rectangle 6"/>
          <p:cNvSpPr/>
          <p:nvPr/>
        </p:nvSpPr>
        <p:spPr>
          <a:xfrm>
            <a:off x="3020881" y="3187705"/>
            <a:ext cx="968535" cy="646331"/>
          </a:xfrm>
          <a:prstGeom prst="rect">
            <a:avLst/>
          </a:prstGeom>
        </p:spPr>
        <p:txBody>
          <a:bodyPr wrap="none">
            <a:spAutoFit/>
          </a:bodyPr>
          <a:lstStyle/>
          <a:p>
            <a:pPr marL="285750" indent="-285750">
              <a:buFontTx/>
              <a:buChar char="-"/>
            </a:pPr>
            <a:r>
              <a:rPr lang="en-US" altLang="zh-CN" dirty="0" smtClean="0">
                <a:latin typeface="PMingLiU" panose="02020500000000000000" pitchFamily="18" charset="-120"/>
                <a:ea typeface="PMingLiU" panose="02020500000000000000" pitchFamily="18" charset="-120"/>
              </a:rPr>
              <a:t>DTW</a:t>
            </a:r>
          </a:p>
          <a:p>
            <a:pPr marL="285750" indent="-285750">
              <a:buFontTx/>
              <a:buChar char="-"/>
            </a:pPr>
            <a:r>
              <a:rPr lang="en-HK" altLang="zh-CN" dirty="0" smtClean="0">
                <a:latin typeface="PMingLiU" panose="02020500000000000000" pitchFamily="18" charset="-120"/>
                <a:ea typeface="PMingLiU" panose="02020500000000000000" pitchFamily="18" charset="-120"/>
              </a:rPr>
              <a:t>LPC</a:t>
            </a:r>
            <a:endParaRPr lang="en-US" altLang="zh-CN" dirty="0" smtClean="0">
              <a:latin typeface="PMingLiU" panose="02020500000000000000" pitchFamily="18" charset="-120"/>
              <a:ea typeface="PMingLiU" panose="02020500000000000000" pitchFamily="18" charset="-120"/>
            </a:endParaRPr>
          </a:p>
        </p:txBody>
      </p:sp>
      <p:sp>
        <p:nvSpPr>
          <p:cNvPr id="8" name="Rectangle 7"/>
          <p:cNvSpPr/>
          <p:nvPr/>
        </p:nvSpPr>
        <p:spPr>
          <a:xfrm>
            <a:off x="370658" y="3187705"/>
            <a:ext cx="2217067" cy="1200329"/>
          </a:xfrm>
          <a:prstGeom prst="rect">
            <a:avLst/>
          </a:prstGeom>
        </p:spPr>
        <p:txBody>
          <a:bodyPr wrap="square">
            <a:spAutoFit/>
          </a:bodyPr>
          <a:lstStyle/>
          <a:p>
            <a:pPr marL="266700" indent="-266700"/>
            <a:r>
              <a:rPr lang="en-US" altLang="zh-CN" dirty="0" smtClean="0">
                <a:latin typeface="PMingLiU" panose="02020500000000000000" pitchFamily="18" charset="-120"/>
                <a:ea typeface="PMingLiU" panose="02020500000000000000" pitchFamily="18" charset="-120"/>
              </a:rPr>
              <a:t>-    Signal study</a:t>
            </a:r>
          </a:p>
          <a:p>
            <a:pPr marL="285750" indent="-285750">
              <a:buFontTx/>
              <a:buChar char="-"/>
            </a:pPr>
            <a:r>
              <a:rPr lang="en-US" altLang="zh-CN" dirty="0" smtClean="0">
                <a:latin typeface="PMingLiU" panose="02020500000000000000" pitchFamily="18" charset="-120"/>
                <a:ea typeface="PMingLiU" panose="02020500000000000000" pitchFamily="18" charset="-120"/>
              </a:rPr>
              <a:t>Filter Bank</a:t>
            </a:r>
          </a:p>
          <a:p>
            <a:endParaRPr lang="en-US" altLang="zh-CN" dirty="0">
              <a:latin typeface="PMingLiU" panose="02020500000000000000" pitchFamily="18" charset="-120"/>
              <a:ea typeface="PMingLiU" panose="02020500000000000000" pitchFamily="18" charset="-120"/>
            </a:endParaRPr>
          </a:p>
          <a:p>
            <a:pPr marL="285750" indent="-285750">
              <a:buFontTx/>
              <a:buChar char="-"/>
            </a:pPr>
            <a:endParaRPr lang="en-US" dirty="0">
              <a:latin typeface="PMingLiU" panose="02020500000000000000" pitchFamily="18" charset="-120"/>
              <a:ea typeface="PMingLiU" panose="02020500000000000000" pitchFamily="18" charset="-120"/>
            </a:endParaRPr>
          </a:p>
        </p:txBody>
      </p:sp>
      <p:sp>
        <p:nvSpPr>
          <p:cNvPr id="12" name="Rectangle 11"/>
          <p:cNvSpPr/>
          <p:nvPr/>
        </p:nvSpPr>
        <p:spPr>
          <a:xfrm>
            <a:off x="7712168" y="3156304"/>
            <a:ext cx="1980472" cy="646331"/>
          </a:xfrm>
          <a:prstGeom prst="rect">
            <a:avLst/>
          </a:prstGeom>
        </p:spPr>
        <p:txBody>
          <a:bodyPr wrap="square">
            <a:spAutoFit/>
          </a:bodyPr>
          <a:lstStyle/>
          <a:p>
            <a:pPr marL="285750" lvl="0" indent="-285750" eaLnBrk="0" fontAlgn="base" hangingPunct="0">
              <a:spcBef>
                <a:spcPct val="0"/>
              </a:spcBef>
              <a:spcAft>
                <a:spcPct val="0"/>
              </a:spcAft>
              <a:buFontTx/>
              <a:buChar char="-"/>
            </a:pPr>
            <a:r>
              <a:rPr lang="en-US" altLang="en-US" dirty="0" smtClean="0">
                <a:solidFill>
                  <a:srgbClr val="202124"/>
                </a:solidFill>
                <a:latin typeface="PMingLiU" panose="02020500000000000000" pitchFamily="18" charset="-120"/>
                <a:ea typeface="PMingLiU" panose="02020500000000000000" pitchFamily="18" charset="-120"/>
              </a:rPr>
              <a:t>model training </a:t>
            </a:r>
          </a:p>
          <a:p>
            <a:pPr marL="266700" lvl="0" eaLnBrk="0" fontAlgn="base" hangingPunct="0">
              <a:spcBef>
                <a:spcPct val="0"/>
              </a:spcBef>
              <a:spcAft>
                <a:spcPct val="0"/>
              </a:spcAft>
            </a:pPr>
            <a:r>
              <a:rPr lang="en-US" altLang="en-US" dirty="0" smtClean="0">
                <a:solidFill>
                  <a:srgbClr val="202124"/>
                </a:solidFill>
                <a:latin typeface="PMingLiU" panose="02020500000000000000" pitchFamily="18" charset="-120"/>
                <a:ea typeface="PMingLiU" panose="02020500000000000000" pitchFamily="18" charset="-120"/>
              </a:rPr>
              <a:t>from real data</a:t>
            </a:r>
            <a:r>
              <a:rPr lang="en-US" altLang="en-US" sz="600" dirty="0" smtClean="0">
                <a:latin typeface="PMingLiU" panose="02020500000000000000" pitchFamily="18" charset="-120"/>
                <a:ea typeface="PMingLiU" panose="02020500000000000000" pitchFamily="18" charset="-120"/>
              </a:rPr>
              <a:t> </a:t>
            </a:r>
            <a:endParaRPr lang="en-US" altLang="en-US" sz="1400" dirty="0">
              <a:latin typeface="PMingLiU" panose="02020500000000000000" pitchFamily="18" charset="-120"/>
              <a:ea typeface="PMingLiU" panose="02020500000000000000" pitchFamily="18" charset="-120"/>
            </a:endParaRPr>
          </a:p>
        </p:txBody>
      </p:sp>
      <p:sp>
        <p:nvSpPr>
          <p:cNvPr id="9" name="Rectangle 8"/>
          <p:cNvSpPr/>
          <p:nvPr/>
        </p:nvSpPr>
        <p:spPr>
          <a:xfrm>
            <a:off x="504812" y="1413689"/>
            <a:ext cx="1128835" cy="369332"/>
          </a:xfrm>
          <a:prstGeom prst="rect">
            <a:avLst/>
          </a:prstGeom>
        </p:spPr>
        <p:txBody>
          <a:bodyPr wrap="none">
            <a:spAutoFit/>
          </a:bodyPr>
          <a:lstStyle/>
          <a:p>
            <a:r>
              <a:rPr lang="en-US" altLang="zh-HK" dirty="0">
                <a:latin typeface="+mj-ea"/>
                <a:ea typeface="+mj-ea"/>
              </a:rPr>
              <a:t>1930-1950</a:t>
            </a:r>
            <a:endParaRPr lang="en-US" dirty="0">
              <a:latin typeface="+mj-ea"/>
              <a:ea typeface="+mj-ea"/>
            </a:endParaRPr>
          </a:p>
        </p:txBody>
      </p:sp>
      <p:sp>
        <p:nvSpPr>
          <p:cNvPr id="10" name="Rectangle 9"/>
          <p:cNvSpPr/>
          <p:nvPr/>
        </p:nvSpPr>
        <p:spPr>
          <a:xfrm>
            <a:off x="2942429" y="1413689"/>
            <a:ext cx="1188146" cy="369332"/>
          </a:xfrm>
          <a:prstGeom prst="rect">
            <a:avLst/>
          </a:prstGeom>
        </p:spPr>
        <p:txBody>
          <a:bodyPr wrap="none">
            <a:spAutoFit/>
          </a:bodyPr>
          <a:lstStyle/>
          <a:p>
            <a:r>
              <a:rPr lang="en-US" altLang="zh-CN" dirty="0">
                <a:latin typeface="PMingLiU" panose="02020500000000000000" pitchFamily="18" charset="-120"/>
                <a:ea typeface="PMingLiU" panose="02020500000000000000" pitchFamily="18" charset="-120"/>
              </a:rPr>
              <a:t>1950-1980 </a:t>
            </a:r>
            <a:endParaRPr lang="en-US" dirty="0">
              <a:latin typeface="PMingLiU" panose="02020500000000000000" pitchFamily="18" charset="-120"/>
              <a:ea typeface="PMingLiU" panose="02020500000000000000" pitchFamily="18" charset="-120"/>
            </a:endParaRPr>
          </a:p>
        </p:txBody>
      </p:sp>
      <p:sp>
        <p:nvSpPr>
          <p:cNvPr id="11" name="Rectangle 10"/>
          <p:cNvSpPr/>
          <p:nvPr/>
        </p:nvSpPr>
        <p:spPr>
          <a:xfrm>
            <a:off x="5500324" y="1413689"/>
            <a:ext cx="1128835" cy="369332"/>
          </a:xfrm>
          <a:prstGeom prst="rect">
            <a:avLst/>
          </a:prstGeom>
        </p:spPr>
        <p:txBody>
          <a:bodyPr wrap="none">
            <a:spAutoFit/>
          </a:bodyPr>
          <a:lstStyle/>
          <a:p>
            <a:r>
              <a:rPr lang="en-US" altLang="zh-CN" dirty="0">
                <a:latin typeface="PMingLiU" panose="02020500000000000000" pitchFamily="18" charset="-120"/>
                <a:ea typeface="PMingLiU" panose="02020500000000000000" pitchFamily="18" charset="-120"/>
              </a:rPr>
              <a:t>1980-2000</a:t>
            </a:r>
            <a:endParaRPr lang="en-US" dirty="0">
              <a:latin typeface="PMingLiU" panose="02020500000000000000" pitchFamily="18" charset="-120"/>
              <a:ea typeface="PMingLiU" panose="02020500000000000000" pitchFamily="18" charset="-120"/>
            </a:endParaRPr>
          </a:p>
        </p:txBody>
      </p:sp>
      <p:sp>
        <p:nvSpPr>
          <p:cNvPr id="13" name="Rectangle 12"/>
          <p:cNvSpPr/>
          <p:nvPr/>
        </p:nvSpPr>
        <p:spPr>
          <a:xfrm>
            <a:off x="8100846" y="1413689"/>
            <a:ext cx="1128835" cy="369332"/>
          </a:xfrm>
          <a:prstGeom prst="rect">
            <a:avLst/>
          </a:prstGeom>
        </p:spPr>
        <p:txBody>
          <a:bodyPr wrap="none">
            <a:spAutoFit/>
          </a:bodyPr>
          <a:lstStyle/>
          <a:p>
            <a:r>
              <a:rPr lang="en-US" altLang="zh-CN" dirty="0">
                <a:latin typeface="PMingLiU" panose="02020500000000000000" pitchFamily="18" charset="-120"/>
                <a:ea typeface="PMingLiU" panose="02020500000000000000" pitchFamily="18" charset="-120"/>
              </a:rPr>
              <a:t>2000-2010</a:t>
            </a:r>
            <a:endParaRPr lang="en-US" dirty="0">
              <a:latin typeface="PMingLiU" panose="02020500000000000000" pitchFamily="18" charset="-120"/>
              <a:ea typeface="PMingLiU" panose="02020500000000000000" pitchFamily="18" charset="-120"/>
            </a:endParaRPr>
          </a:p>
        </p:txBody>
      </p:sp>
      <p:sp>
        <p:nvSpPr>
          <p:cNvPr id="14" name="Rectangle 13"/>
          <p:cNvSpPr/>
          <p:nvPr/>
        </p:nvSpPr>
        <p:spPr>
          <a:xfrm>
            <a:off x="10579384" y="1413689"/>
            <a:ext cx="1167307" cy="369332"/>
          </a:xfrm>
          <a:prstGeom prst="rect">
            <a:avLst/>
          </a:prstGeom>
        </p:spPr>
        <p:txBody>
          <a:bodyPr wrap="none">
            <a:spAutoFit/>
          </a:bodyPr>
          <a:lstStyle/>
          <a:p>
            <a:r>
              <a:rPr lang="en-US" altLang="zh-CN" dirty="0">
                <a:latin typeface="PMingLiU" panose="02020500000000000000" pitchFamily="18" charset="-120"/>
                <a:ea typeface="PMingLiU" panose="02020500000000000000" pitchFamily="18" charset="-120"/>
              </a:rPr>
              <a:t>2011</a:t>
            </a:r>
            <a:r>
              <a:rPr lang="en-US" altLang="zh-CN" dirty="0">
                <a:ea typeface="新細明體" panose="02020500000000000000" pitchFamily="18" charset="-120"/>
              </a:rPr>
              <a:t> </a:t>
            </a:r>
            <a:r>
              <a:rPr lang="zh-CN" altLang="en-US" dirty="0">
                <a:ea typeface="新細明體" panose="02020500000000000000" pitchFamily="18" charset="-120"/>
              </a:rPr>
              <a:t>至今</a:t>
            </a:r>
            <a:endParaRPr lang="en-US" dirty="0"/>
          </a:p>
        </p:txBody>
      </p:sp>
      <p:sp>
        <p:nvSpPr>
          <p:cNvPr id="15" name="Rectangle 14"/>
          <p:cNvSpPr/>
          <p:nvPr/>
        </p:nvSpPr>
        <p:spPr>
          <a:xfrm>
            <a:off x="7372952" y="4510013"/>
            <a:ext cx="4695523" cy="2169825"/>
          </a:xfrm>
          <a:prstGeom prst="rect">
            <a:avLst/>
          </a:prstGeom>
        </p:spPr>
        <p:txBody>
          <a:bodyPr wrap="square">
            <a:spAutoFit/>
          </a:bodyPr>
          <a:lstStyle/>
          <a:p>
            <a:pPr marL="285750" indent="-285750">
              <a:lnSpc>
                <a:spcPct val="150000"/>
              </a:lnSpc>
              <a:buFont typeface="Wingdings" panose="05000000000000000000" pitchFamily="2" charset="2"/>
              <a:buChar char="v"/>
            </a:pPr>
            <a:r>
              <a:rPr lang="zh-CN" altLang="en-US" dirty="0">
                <a:ea typeface="新細明體" panose="02020500000000000000" pitchFamily="18" charset="-120"/>
              </a:rPr>
              <a:t>大數據時代降臨，</a:t>
            </a:r>
            <a:r>
              <a:rPr lang="en-US" altLang="zh-HK" dirty="0"/>
              <a:t>GMM-HMM </a:t>
            </a:r>
            <a:r>
              <a:rPr lang="zh-HK" altLang="en-US" dirty="0"/>
              <a:t>模型</a:t>
            </a:r>
            <a:r>
              <a:rPr lang="zh-CN" altLang="en-US" dirty="0">
                <a:ea typeface="新細明體" panose="02020500000000000000" pitchFamily="18" charset="-120"/>
              </a:rPr>
              <a:t>的處理能力</a:t>
            </a:r>
            <a:r>
              <a:rPr lang="zh-CN" altLang="en-US" dirty="0" smtClean="0">
                <a:ea typeface="新細明體" panose="02020500000000000000" pitchFamily="18" charset="-120"/>
              </a:rPr>
              <a:t>有限</a:t>
            </a:r>
            <a:r>
              <a:rPr lang="en-HK" altLang="zh-CN" dirty="0" smtClean="0">
                <a:ea typeface="新細明體" panose="02020500000000000000" pitchFamily="18" charset="-120"/>
              </a:rPr>
              <a:t>. </a:t>
            </a:r>
            <a:r>
              <a:rPr lang="zh-CN" altLang="en-US" dirty="0" smtClean="0">
                <a:ea typeface="新細明體" panose="02020500000000000000" pitchFamily="18" charset="-120"/>
              </a:rPr>
              <a:t>以</a:t>
            </a:r>
            <a:r>
              <a:rPr lang="zh-CN" altLang="en-US" dirty="0">
                <a:solidFill>
                  <a:srgbClr val="00B0F0"/>
                </a:solidFill>
                <a:ea typeface="新細明體" panose="02020500000000000000" pitchFamily="18" charset="-120"/>
              </a:rPr>
              <a:t>深度神經網絡</a:t>
            </a:r>
            <a:r>
              <a:rPr lang="zh-TW" altLang="en-US" dirty="0">
                <a:solidFill>
                  <a:srgbClr val="00B0F0"/>
                </a:solidFill>
              </a:rPr>
              <a:t> </a:t>
            </a:r>
            <a:r>
              <a:rPr lang="en-US" dirty="0">
                <a:solidFill>
                  <a:srgbClr val="00B0F0"/>
                </a:solidFill>
                <a:ea typeface="新細明體" panose="02020500000000000000" pitchFamily="18" charset="-120"/>
              </a:rPr>
              <a:t>Deep Neural Networks</a:t>
            </a:r>
            <a:r>
              <a:rPr lang="zh-CN" altLang="en-US" dirty="0">
                <a:solidFill>
                  <a:srgbClr val="00B0F0"/>
                </a:solidFill>
                <a:ea typeface="新細明體" panose="02020500000000000000" pitchFamily="18" charset="-120"/>
              </a:rPr>
              <a:t>（</a:t>
            </a:r>
            <a:r>
              <a:rPr lang="en-US" altLang="zh-CN" dirty="0">
                <a:solidFill>
                  <a:srgbClr val="00B0F0"/>
                </a:solidFill>
                <a:ea typeface="新細明體" panose="02020500000000000000" pitchFamily="18" charset="-120"/>
              </a:rPr>
              <a:t>DNN</a:t>
            </a:r>
            <a:r>
              <a:rPr lang="zh-CN" altLang="en-US" dirty="0">
                <a:solidFill>
                  <a:srgbClr val="00B0F0"/>
                </a:solidFill>
                <a:ea typeface="新細明體" panose="02020500000000000000" pitchFamily="18" charset="-120"/>
              </a:rPr>
              <a:t>）</a:t>
            </a:r>
            <a:r>
              <a:rPr lang="zh-CN" altLang="en-US" dirty="0">
                <a:ea typeface="新細明體" panose="02020500000000000000" pitchFamily="18" charset="-120"/>
              </a:rPr>
              <a:t>進</a:t>
            </a:r>
            <a:r>
              <a:rPr lang="zh-HK" altLang="en-US" dirty="0"/>
              <a:t>行聲學建模</a:t>
            </a:r>
            <a:r>
              <a:rPr lang="zh-CN" altLang="en-US" dirty="0">
                <a:ea typeface="新細明體" panose="02020500000000000000" pitchFamily="18" charset="-120"/>
              </a:rPr>
              <a:t>，只有</a:t>
            </a:r>
            <a:r>
              <a:rPr lang="en-US" altLang="zh-CN" dirty="0">
                <a:ea typeface="新細明體" panose="02020500000000000000" pitchFamily="18" charset="-120"/>
              </a:rPr>
              <a:t>23% </a:t>
            </a:r>
            <a:r>
              <a:rPr lang="zh-CN" altLang="en-US" dirty="0">
                <a:ea typeface="新細明體" panose="02020500000000000000" pitchFamily="18" charset="-120"/>
              </a:rPr>
              <a:t>的音素錯誤率， 比</a:t>
            </a:r>
            <a:r>
              <a:rPr lang="en-US" altLang="zh-HK" dirty="0"/>
              <a:t>GMM-HMM </a:t>
            </a:r>
            <a:r>
              <a:rPr lang="zh-HK" altLang="en-US" dirty="0"/>
              <a:t>模型</a:t>
            </a:r>
            <a:r>
              <a:rPr lang="zh-CN" altLang="en-US" dirty="0" smtClean="0">
                <a:ea typeface="新細明體" panose="02020500000000000000" pitchFamily="18" charset="-120"/>
              </a:rPr>
              <a:t>優勝</a:t>
            </a:r>
            <a:r>
              <a:rPr lang="en-HK" altLang="zh-CN" dirty="0" smtClean="0">
                <a:ea typeface="新細明體" panose="02020500000000000000" pitchFamily="18" charset="-120"/>
              </a:rPr>
              <a:t>. </a:t>
            </a:r>
            <a:r>
              <a:rPr lang="en-US" altLang="zh-CN" dirty="0" smtClean="0">
                <a:ea typeface="新細明體" panose="02020500000000000000" pitchFamily="18" charset="-120"/>
              </a:rPr>
              <a:t>DNN </a:t>
            </a:r>
            <a:r>
              <a:rPr lang="zh-CN" altLang="en-US" dirty="0">
                <a:ea typeface="新細明體" panose="02020500000000000000" pitchFamily="18" charset="-120"/>
              </a:rPr>
              <a:t>成爲語音識別的主流模型</a:t>
            </a:r>
            <a:endParaRPr lang="zh-HK" altLang="en-US" dirty="0"/>
          </a:p>
        </p:txBody>
      </p:sp>
      <p:sp>
        <p:nvSpPr>
          <p:cNvPr id="16" name="Rectangle 15"/>
          <p:cNvSpPr/>
          <p:nvPr/>
        </p:nvSpPr>
        <p:spPr>
          <a:xfrm>
            <a:off x="3665116" y="4510013"/>
            <a:ext cx="3521294" cy="2169825"/>
          </a:xfrm>
          <a:prstGeom prst="rect">
            <a:avLst/>
          </a:prstGeom>
        </p:spPr>
        <p:txBody>
          <a:bodyPr wrap="square">
            <a:spAutoFit/>
          </a:bodyPr>
          <a:lstStyle/>
          <a:p>
            <a:pPr marL="742950" lvl="1" indent="-285750">
              <a:lnSpc>
                <a:spcPct val="150000"/>
              </a:lnSpc>
              <a:buFont typeface="Wingdings" panose="05000000000000000000" pitchFamily="2" charset="2"/>
              <a:buChar char="v"/>
            </a:pPr>
            <a:r>
              <a:rPr lang="zh-CN" altLang="en-US" dirty="0">
                <a:solidFill>
                  <a:srgbClr val="00B0F0"/>
                </a:solidFill>
                <a:ea typeface="新細明體" panose="02020500000000000000" pitchFamily="18" charset="-120"/>
              </a:rPr>
              <a:t>模型訓練中運用大量真實數據，提高系統的實用性</a:t>
            </a:r>
            <a:endParaRPr lang="en-US" altLang="zh-CN" dirty="0">
              <a:solidFill>
                <a:srgbClr val="00B0F0"/>
              </a:solidFill>
              <a:ea typeface="新細明體" panose="02020500000000000000" pitchFamily="18" charset="-120"/>
            </a:endParaRPr>
          </a:p>
          <a:p>
            <a:pPr marL="800100" lvl="1" indent="-342900">
              <a:lnSpc>
                <a:spcPct val="150000"/>
              </a:lnSpc>
              <a:buFont typeface="Wingdings" panose="05000000000000000000" pitchFamily="2" charset="2"/>
              <a:buChar char="v"/>
            </a:pPr>
            <a:r>
              <a:rPr lang="zh-CN" altLang="en-US" dirty="0">
                <a:ea typeface="新細明體" panose="02020500000000000000" pitchFamily="18" charset="-120"/>
              </a:rPr>
              <a:t>機器學習技術被</a:t>
            </a:r>
            <a:r>
              <a:rPr lang="zh-HK" altLang="en-US" dirty="0"/>
              <a:t>廣泛應用</a:t>
            </a:r>
            <a:r>
              <a:rPr lang="zh-CN" altLang="en-US" dirty="0">
                <a:ea typeface="新細明體" panose="02020500000000000000" pitchFamily="18" charset="-120"/>
              </a:rPr>
              <a:t>，</a:t>
            </a:r>
            <a:r>
              <a:rPr lang="en-US" altLang="zh-HK" dirty="0"/>
              <a:t> GMM-HMM </a:t>
            </a:r>
            <a:r>
              <a:rPr lang="zh-HK" altLang="en-US" dirty="0"/>
              <a:t>系統</a:t>
            </a:r>
            <a:r>
              <a:rPr lang="zh-CN" altLang="en-US" dirty="0">
                <a:ea typeface="新細明體" panose="02020500000000000000" pitchFamily="18" charset="-120"/>
              </a:rPr>
              <a:t>得到最大</a:t>
            </a:r>
            <a:r>
              <a:rPr lang="zh-CN" altLang="en-US" dirty="0" smtClean="0">
                <a:ea typeface="新細明體" panose="02020500000000000000" pitchFamily="18" charset="-120"/>
              </a:rPr>
              <a:t>發揮</a:t>
            </a:r>
            <a:endParaRPr lang="en-US" altLang="zh-CN" dirty="0">
              <a:ea typeface="新細明體" panose="02020500000000000000" pitchFamily="18" charset="-120"/>
            </a:endParaRPr>
          </a:p>
        </p:txBody>
      </p:sp>
      <p:sp>
        <p:nvSpPr>
          <p:cNvPr id="17" name="Rectangle 16"/>
          <p:cNvSpPr/>
          <p:nvPr/>
        </p:nvSpPr>
        <p:spPr>
          <a:xfrm>
            <a:off x="181276" y="4510013"/>
            <a:ext cx="3418706" cy="1754326"/>
          </a:xfrm>
          <a:prstGeom prst="rect">
            <a:avLst/>
          </a:prstGeom>
        </p:spPr>
        <p:txBody>
          <a:bodyPr wrap="square">
            <a:spAutoFit/>
          </a:bodyPr>
          <a:lstStyle/>
          <a:p>
            <a:pPr marL="285750" indent="-285750">
              <a:lnSpc>
                <a:spcPct val="100000"/>
              </a:lnSpc>
              <a:buFont typeface="Wingdings" panose="05000000000000000000" pitchFamily="2" charset="2"/>
              <a:buChar char="v"/>
            </a:pPr>
            <a:r>
              <a:rPr lang="zh-CN" altLang="en-US" dirty="0">
                <a:ea typeface="新細明體" panose="02020500000000000000" pitchFamily="18" charset="-120"/>
              </a:rPr>
              <a:t>統計模型：是對每個音素建立一個模型，通過統計每個音素的多   個發音樣本來確定模型</a:t>
            </a:r>
            <a:r>
              <a:rPr lang="zh-CN" altLang="en-US" dirty="0" smtClean="0">
                <a:ea typeface="新細明體" panose="02020500000000000000" pitchFamily="18" charset="-120"/>
              </a:rPr>
              <a:t>參數</a:t>
            </a:r>
            <a:endParaRPr lang="en-HK" altLang="zh-CN" dirty="0" smtClean="0">
              <a:ea typeface="新細明體" panose="02020500000000000000" pitchFamily="18" charset="-120"/>
            </a:endParaRPr>
          </a:p>
          <a:p>
            <a:pPr marL="285750" indent="-285750">
              <a:buFont typeface="Wingdings" panose="05000000000000000000" pitchFamily="2" charset="2"/>
              <a:buChar char="v"/>
            </a:pPr>
            <a:r>
              <a:rPr lang="zh-HK" altLang="en-US" dirty="0">
                <a:solidFill>
                  <a:srgbClr val="00B0F0"/>
                </a:solidFill>
              </a:rPr>
              <a:t>隱馬爾可夫</a:t>
            </a:r>
            <a:r>
              <a:rPr lang="zh-CN" altLang="en-US" dirty="0">
                <a:solidFill>
                  <a:srgbClr val="00B0F0"/>
                </a:solidFill>
                <a:ea typeface="新細明體" panose="02020500000000000000" pitchFamily="18" charset="-120"/>
              </a:rPr>
              <a:t>模型</a:t>
            </a:r>
            <a:r>
              <a:rPr lang="zh-CN" altLang="en-US" dirty="0">
                <a:ea typeface="新細明體" panose="02020500000000000000" pitchFamily="18" charset="-120"/>
              </a:rPr>
              <a:t> </a:t>
            </a:r>
            <a:r>
              <a:rPr lang="en-US" altLang="zh-CN" dirty="0">
                <a:ea typeface="新細明體" panose="02020500000000000000" pitchFamily="18" charset="-120"/>
              </a:rPr>
              <a:t>(</a:t>
            </a:r>
            <a:r>
              <a:rPr lang="en-US" altLang="zh-CN" dirty="0">
                <a:solidFill>
                  <a:srgbClr val="00B0F0"/>
                </a:solidFill>
                <a:ea typeface="新細明體" panose="02020500000000000000" pitchFamily="18" charset="-120"/>
              </a:rPr>
              <a:t>GMM-HMM)</a:t>
            </a:r>
            <a:endParaRPr lang="zh-HK" altLang="en-US" dirty="0"/>
          </a:p>
          <a:p>
            <a:pPr>
              <a:lnSpc>
                <a:spcPct val="100000"/>
              </a:lnSpc>
            </a:pPr>
            <a:endParaRPr lang="en-US" altLang="zh-CN" dirty="0">
              <a:ea typeface="新細明體" panose="02020500000000000000" pitchFamily="18" charset="-120"/>
            </a:endParaRPr>
          </a:p>
        </p:txBody>
      </p:sp>
      <p:cxnSp>
        <p:nvCxnSpPr>
          <p:cNvPr id="19" name="Elbow Connector 18"/>
          <p:cNvCxnSpPr>
            <a:stCxn id="17" idx="0"/>
            <a:endCxn id="3" idx="2"/>
          </p:cNvCxnSpPr>
          <p:nvPr/>
        </p:nvCxnSpPr>
        <p:spPr>
          <a:xfrm rot="5400000" flipH="1" flipV="1">
            <a:off x="3459276" y="2044008"/>
            <a:ext cx="897358" cy="4034653"/>
          </a:xfrm>
          <a:prstGeom prst="bentConnector3">
            <a:avLst>
              <a:gd name="adj1" fmla="val 607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6" idx="0"/>
            <a:endCxn id="12" idx="2"/>
          </p:cNvCxnSpPr>
          <p:nvPr/>
        </p:nvCxnSpPr>
        <p:spPr>
          <a:xfrm rot="5400000" flipH="1" flipV="1">
            <a:off x="6710394" y="2518004"/>
            <a:ext cx="707378" cy="32766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5" idx="0"/>
            <a:endCxn id="6" idx="2"/>
          </p:cNvCxnSpPr>
          <p:nvPr/>
        </p:nvCxnSpPr>
        <p:spPr>
          <a:xfrm rot="5400000" flipH="1" flipV="1">
            <a:off x="9993196" y="3340173"/>
            <a:ext cx="897358" cy="14423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18" name="Slide Number Placeholder 17"/>
          <p:cNvSpPr>
            <a:spLocks noGrp="1"/>
          </p:cNvSpPr>
          <p:nvPr>
            <p:ph type="sldNum" sz="quarter" idx="12"/>
          </p:nvPr>
        </p:nvSpPr>
        <p:spPr/>
        <p:txBody>
          <a:bodyPr/>
          <a:lstStyle/>
          <a:p>
            <a:fld id="{FA36BCE5-770F-41A9-BD0A-CD25FC828818}" type="slidenum">
              <a:rPr lang="zh-HK" altLang="en-US" smtClean="0"/>
              <a:pPr/>
              <a:t>8</a:t>
            </a:fld>
            <a:endParaRPr lang="zh-HK" altLang="en-US" dirty="0"/>
          </a:p>
        </p:txBody>
      </p:sp>
    </p:spTree>
    <p:extLst>
      <p:ext uri="{BB962C8B-B14F-4D97-AF65-F5344CB8AC3E}">
        <p14:creationId xmlns:p14="http://schemas.microsoft.com/office/powerpoint/2010/main" val="2305906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7DDF66C-88B5-4751-9E4A-3DC7386A8376}"/>
              </a:ext>
            </a:extLst>
          </p:cNvPr>
          <p:cNvSpPr>
            <a:spLocks noGrp="1"/>
          </p:cNvSpPr>
          <p:nvPr>
            <p:ph type="title"/>
          </p:nvPr>
        </p:nvSpPr>
        <p:spPr>
          <a:xfrm>
            <a:off x="637686" y="500741"/>
            <a:ext cx="4560584" cy="1128068"/>
          </a:xfrm>
        </p:spPr>
        <p:txBody>
          <a:bodyPr anchor="ctr">
            <a:normAutofit/>
          </a:bodyPr>
          <a:lstStyle/>
          <a:p>
            <a:r>
              <a:rPr lang="zh-HK" altLang="en-US" sz="4000" dirty="0">
                <a:ea typeface="新細明體" panose="02020500000000000000" pitchFamily="18" charset="-120"/>
              </a:rPr>
              <a:t>語音的產生</a:t>
            </a:r>
          </a:p>
        </p:txBody>
      </p:sp>
      <p:sp>
        <p:nvSpPr>
          <p:cNvPr id="3" name="內容版面配置區 2">
            <a:extLst>
              <a:ext uri="{FF2B5EF4-FFF2-40B4-BE49-F238E27FC236}">
                <a16:creationId xmlns="" xmlns:a16="http://schemas.microsoft.com/office/drawing/2014/main" id="{84E18A5F-2369-4AB3-BC9E-484F66D24B94}"/>
              </a:ext>
            </a:extLst>
          </p:cNvPr>
          <p:cNvSpPr>
            <a:spLocks noGrp="1"/>
          </p:cNvSpPr>
          <p:nvPr>
            <p:ph idx="1"/>
          </p:nvPr>
        </p:nvSpPr>
        <p:spPr>
          <a:xfrm>
            <a:off x="637686" y="1484430"/>
            <a:ext cx="5794330" cy="5096739"/>
          </a:xfrm>
        </p:spPr>
        <p:txBody>
          <a:bodyPr anchor="t">
            <a:noAutofit/>
          </a:bodyPr>
          <a:lstStyle/>
          <a:p>
            <a:pPr marL="355600" indent="-355600">
              <a:buFont typeface="Wingdings" panose="05000000000000000000" pitchFamily="2" charset="2"/>
              <a:buChar char="v"/>
            </a:pPr>
            <a:r>
              <a:rPr lang="zh-TW" altLang="en-US" dirty="0" smtClean="0">
                <a:ea typeface="新細明體" panose="02020500000000000000" pitchFamily="18" charset="-120"/>
              </a:rPr>
              <a:t>空氣</a:t>
            </a:r>
            <a:r>
              <a:rPr lang="zh-TW" altLang="en-US" dirty="0">
                <a:ea typeface="新細明體" panose="02020500000000000000" pitchFamily="18" charset="-120"/>
              </a:rPr>
              <a:t>通過呼吸進入肺部 </a:t>
            </a:r>
            <a:r>
              <a:rPr lang="zh-CN" altLang="en-US" dirty="0">
                <a:ea typeface="新細明體" panose="02020500000000000000" pitchFamily="18" charset="-120"/>
              </a:rPr>
              <a:t>，</a:t>
            </a:r>
            <a:r>
              <a:rPr lang="zh-TW" altLang="en-US" dirty="0">
                <a:ea typeface="新細明體" panose="02020500000000000000" pitchFamily="18" charset="-120"/>
              </a:rPr>
              <a:t>此時一般沒有聲音</a:t>
            </a:r>
            <a:r>
              <a:rPr lang="zh-TW" altLang="en-US" dirty="0" smtClean="0">
                <a:ea typeface="新細明體" panose="02020500000000000000" pitchFamily="18" charset="-120"/>
              </a:rPr>
              <a:t>產生</a:t>
            </a:r>
            <a:r>
              <a:rPr lang="zh-CN" altLang="en-US" dirty="0" smtClean="0">
                <a:ea typeface="新細明體" panose="02020500000000000000" pitchFamily="18" charset="-120"/>
              </a:rPr>
              <a:t>。</a:t>
            </a:r>
            <a:endParaRPr lang="zh-TW" altLang="en-US" dirty="0">
              <a:ea typeface="新細明體" panose="02020500000000000000" pitchFamily="18" charset="-120"/>
            </a:endParaRPr>
          </a:p>
          <a:p>
            <a:pPr marL="355600" indent="-355600">
              <a:buFont typeface="Wingdings" panose="05000000000000000000" pitchFamily="2" charset="2"/>
              <a:buChar char="v"/>
            </a:pPr>
            <a:r>
              <a:rPr lang="zh-TW" altLang="en-US" dirty="0">
                <a:ea typeface="新細明體" panose="02020500000000000000" pitchFamily="18" charset="-120"/>
              </a:rPr>
              <a:t>空氣</a:t>
            </a:r>
            <a:r>
              <a:rPr lang="zh-TW" altLang="en-US" dirty="0">
                <a:latin typeface="PMingLiU" panose="02020500000000000000" pitchFamily="18" charset="-120"/>
                <a:ea typeface="PMingLiU" panose="02020500000000000000" pitchFamily="18" charset="-120"/>
              </a:rPr>
              <a:t>經由氣管從肺部排出形成氣流，然後經過</a:t>
            </a:r>
            <a:r>
              <a:rPr lang="zh-TW" altLang="en-US" dirty="0" smtClean="0">
                <a:latin typeface="PMingLiU" panose="02020500000000000000" pitchFamily="18" charset="-120"/>
                <a:ea typeface="PMingLiU" panose="02020500000000000000" pitchFamily="18" charset="-120"/>
              </a:rPr>
              <a:t>聲帶</a:t>
            </a:r>
            <a:r>
              <a:rPr lang="zh-CN" altLang="en-US" dirty="0" smtClean="0">
                <a:ea typeface="新細明體" panose="02020500000000000000" pitchFamily="18" charset="-120"/>
              </a:rPr>
              <a:t>。</a:t>
            </a:r>
            <a:r>
              <a:rPr lang="zh-TW" altLang="en-US" dirty="0" smtClean="0">
                <a:latin typeface="PMingLiU" panose="02020500000000000000" pitchFamily="18" charset="-120"/>
                <a:ea typeface="PMingLiU" panose="02020500000000000000" pitchFamily="18" charset="-120"/>
              </a:rPr>
              <a:t> </a:t>
            </a:r>
            <a:endParaRPr lang="zh-TW" altLang="en-US" dirty="0">
              <a:latin typeface="PMingLiU" panose="02020500000000000000" pitchFamily="18" charset="-120"/>
              <a:ea typeface="PMingLiU" panose="02020500000000000000" pitchFamily="18" charset="-120"/>
            </a:endParaRPr>
          </a:p>
          <a:p>
            <a:pPr marL="355600" indent="-355600">
              <a:buFont typeface="Wingdings" panose="05000000000000000000" pitchFamily="2" charset="2"/>
              <a:buChar char="v"/>
            </a:pPr>
            <a:r>
              <a:rPr lang="zh-CN" altLang="en-US" dirty="0" smtClean="0">
                <a:ea typeface="新細明體" panose="02020500000000000000" pitchFamily="18" charset="-120"/>
              </a:rPr>
              <a:t>聲帶</a:t>
            </a:r>
            <a:r>
              <a:rPr lang="zh-CN" altLang="en-US" dirty="0">
                <a:ea typeface="新細明體" panose="02020500000000000000" pitchFamily="18" charset="-120"/>
              </a:rPr>
              <a:t>振動引起氣流疏密變化，並在口腔和鼻腔中産生共鳴，</a:t>
            </a:r>
            <a:r>
              <a:rPr lang="zh-CN" altLang="en-US" dirty="0" smtClean="0">
                <a:ea typeface="新細明體" panose="02020500000000000000" pitchFamily="18" charset="-120"/>
              </a:rPr>
              <a:t>共鳴會</a:t>
            </a:r>
            <a:r>
              <a:rPr lang="zh-CN" altLang="en-US" dirty="0">
                <a:ea typeface="新細明體" panose="02020500000000000000" pitchFamily="18" charset="-120"/>
              </a:rPr>
              <a:t>導致氣流的疏密模式發生</a:t>
            </a:r>
            <a:r>
              <a:rPr lang="zh-CN" altLang="en-US" dirty="0" smtClean="0">
                <a:ea typeface="新細明體" panose="02020500000000000000" pitchFamily="18" charset="-120"/>
              </a:rPr>
              <a:t>變化。</a:t>
            </a:r>
            <a:endParaRPr lang="en-US" altLang="zh-CN" dirty="0">
              <a:ea typeface="新細明體" panose="02020500000000000000" pitchFamily="18" charset="-120"/>
            </a:endParaRPr>
          </a:p>
          <a:p>
            <a:pPr marL="355600" indent="-355600">
              <a:buFont typeface="Wingdings" panose="05000000000000000000" pitchFamily="2" charset="2"/>
              <a:buChar char="v"/>
            </a:pPr>
            <a:r>
              <a:rPr lang="zh-CN" altLang="en-US" dirty="0">
                <a:ea typeface="新細明體" panose="02020500000000000000" pitchFamily="18" charset="-120"/>
              </a:rPr>
              <a:t>疏密相間的模式由口唇輻射出來，産生我們聽到的</a:t>
            </a:r>
            <a:r>
              <a:rPr lang="zh-CN" altLang="en-US" dirty="0" smtClean="0">
                <a:ea typeface="新細明體" panose="02020500000000000000" pitchFamily="18" charset="-120"/>
              </a:rPr>
              <a:t>語音。</a:t>
            </a:r>
            <a:endParaRPr lang="en-US" altLang="zh-CN" dirty="0">
              <a:ea typeface="新細明體" panose="02020500000000000000" pitchFamily="18" charset="-120"/>
            </a:endParaRPr>
          </a:p>
          <a:p>
            <a:pPr marL="355600" indent="-355600">
              <a:buFont typeface="Wingdings" panose="05000000000000000000" pitchFamily="2" charset="2"/>
              <a:buChar char="v"/>
            </a:pPr>
            <a:r>
              <a:rPr lang="zh-CN" altLang="en-US" dirty="0">
                <a:ea typeface="新細明體" panose="02020500000000000000" pitchFamily="18" charset="-120"/>
              </a:rPr>
              <a:t>當分析發音內容時應更關注聲道調制，而在分析情緒變化時則應更關注</a:t>
            </a:r>
            <a:r>
              <a:rPr lang="zh-CN" altLang="en-US" dirty="0" smtClean="0">
                <a:ea typeface="新細明體" panose="02020500000000000000" pitchFamily="18" charset="-120"/>
              </a:rPr>
              <a:t>聲帶</a:t>
            </a:r>
            <a:r>
              <a:rPr lang="zh-TW" altLang="en-US" dirty="0" smtClean="0">
                <a:ea typeface="新細明體" panose="02020500000000000000" pitchFamily="18" charset="-120"/>
              </a:rPr>
              <a:t>振動</a:t>
            </a:r>
            <a:r>
              <a:rPr lang="zh-CN" altLang="en-US" dirty="0" smtClean="0">
                <a:ea typeface="新細明體" panose="02020500000000000000" pitchFamily="18" charset="-120"/>
              </a:rPr>
              <a:t>的</a:t>
            </a:r>
            <a:r>
              <a:rPr lang="zh-CN" altLang="en-US" dirty="0">
                <a:ea typeface="新細明體" panose="02020500000000000000" pitchFamily="18" charset="-120"/>
              </a:rPr>
              <a:t>變化。</a:t>
            </a:r>
            <a:endParaRPr lang="zh-HK" altLang="en-US" dirty="0">
              <a:ea typeface="新細明體" panose="02020500000000000000" pitchFamily="18" charset="-120"/>
            </a:endParaRPr>
          </a:p>
        </p:txBody>
      </p:sp>
      <p:pic>
        <p:nvPicPr>
          <p:cNvPr id="10242" name="Picture 2" descr="声音产生"/>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66"/>
          <a:stretch/>
        </p:blipFill>
        <p:spPr bwMode="auto">
          <a:xfrm>
            <a:off x="6432016" y="1879066"/>
            <a:ext cx="5353245" cy="3241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altLang="zh-HK" smtClean="0"/>
              <a:t>Edit by Hammond Lai</a:t>
            </a:r>
            <a:endParaRPr lang="zh-HK" altLang="en-US" dirty="0"/>
          </a:p>
        </p:txBody>
      </p:sp>
      <p:sp>
        <p:nvSpPr>
          <p:cNvPr id="6" name="Slide Number Placeholder 5"/>
          <p:cNvSpPr>
            <a:spLocks noGrp="1"/>
          </p:cNvSpPr>
          <p:nvPr>
            <p:ph type="sldNum" sz="quarter" idx="12"/>
          </p:nvPr>
        </p:nvSpPr>
        <p:spPr/>
        <p:txBody>
          <a:bodyPr/>
          <a:lstStyle/>
          <a:p>
            <a:fld id="{FA36BCE5-770F-41A9-BD0A-CD25FC828818}" type="slidenum">
              <a:rPr lang="zh-HK" altLang="en-US" smtClean="0"/>
              <a:pPr/>
              <a:t>9</a:t>
            </a:fld>
            <a:endParaRPr lang="zh-HK" altLang="en-US" dirty="0"/>
          </a:p>
        </p:txBody>
      </p:sp>
    </p:spTree>
    <p:extLst>
      <p:ext uri="{BB962C8B-B14F-4D97-AF65-F5344CB8AC3E}">
        <p14:creationId xmlns:p14="http://schemas.microsoft.com/office/powerpoint/2010/main" val="324748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20461</TotalTime>
  <Words>4612</Words>
  <Application>Microsoft Office PowerPoint</Application>
  <PresentationFormat>Widescreen</PresentationFormat>
  <Paragraphs>534</Paragraphs>
  <Slides>60</Slides>
  <Notes>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4" baseType="lpstr">
      <vt:lpstr>-apple-system</vt:lpstr>
      <vt:lpstr>Arial Unicode MS</vt:lpstr>
      <vt:lpstr>charter</vt:lpstr>
      <vt:lpstr>標楷體</vt:lpstr>
      <vt:lpstr>inherit</vt:lpstr>
      <vt:lpstr>新細明體</vt:lpstr>
      <vt:lpstr>新細明體</vt:lpstr>
      <vt:lpstr>宋体</vt:lpstr>
      <vt:lpstr>Arial</vt:lpstr>
      <vt:lpstr>Calibri</vt:lpstr>
      <vt:lpstr>Calibri Light</vt:lpstr>
      <vt:lpstr>Wingdings</vt:lpstr>
      <vt:lpstr>Office Theme</vt:lpstr>
      <vt:lpstr>Bitmap Image</vt:lpstr>
      <vt:lpstr>PowerPoint Presentation</vt:lpstr>
      <vt:lpstr>目錄:</vt:lpstr>
      <vt:lpstr>語音識別簡介</vt:lpstr>
      <vt:lpstr>語音識別簡介</vt:lpstr>
      <vt:lpstr>語音識別簡介</vt:lpstr>
      <vt:lpstr>語音識別簡介 - 何謂語音辨識？ </vt:lpstr>
      <vt:lpstr>語音辨識可解決什麼問題?</vt:lpstr>
      <vt:lpstr>語音識別簡介</vt:lpstr>
      <vt:lpstr>語音的產生</vt:lpstr>
      <vt:lpstr>語音的產生及記錄聲音</vt:lpstr>
      <vt:lpstr>語音的產生及記錄聲音</vt:lpstr>
      <vt:lpstr>語音的產生及分別不同的聲音</vt:lpstr>
      <vt:lpstr>語音的產生及語音的感知</vt:lpstr>
      <vt:lpstr>語音的產生(示範)</vt:lpstr>
      <vt:lpstr>語音識別技術</vt:lpstr>
      <vt:lpstr>語音識別技術的傳統系統配置</vt:lpstr>
      <vt:lpstr>語音識別技術的MFCC 特徵提取</vt:lpstr>
      <vt:lpstr>語音識別技術的GMM-HMM 聲學模型</vt:lpstr>
      <vt:lpstr>語音識別技術的GMM-HMM 模型的語音生成過程</vt:lpstr>
      <vt:lpstr>語音識別技術的GMM-HMM 模型的語音生成過程</vt:lpstr>
      <vt:lpstr>語音識別技術的N-Gram 語言模型</vt:lpstr>
      <vt:lpstr>語音識別技術的解碼過程</vt:lpstr>
      <vt:lpstr>語音識別技術的解碼過程</vt:lpstr>
      <vt:lpstr>語音識別技術 - 深度學習的語音識別系統DNN</vt:lpstr>
      <vt:lpstr>語音識別技術 - DNN 特徵提取</vt:lpstr>
      <vt:lpstr>語音識別技術 - DNN 特徵提取</vt:lpstr>
      <vt:lpstr>語音識別技術 </vt:lpstr>
      <vt:lpstr>語音識別技術的DNN 靜態建模</vt:lpstr>
      <vt:lpstr>語音識別技術的RNN 動態建模</vt:lpstr>
      <vt:lpstr>語音識別技術的範例- Deep Playground</vt:lpstr>
      <vt:lpstr>語音識別技術的範例- SPEECHTEXTER</vt:lpstr>
      <vt:lpstr>語音合成的基本方法</vt:lpstr>
      <vt:lpstr>語音合成的基本方法</vt:lpstr>
      <vt:lpstr>語音合成的基本方法範例</vt:lpstr>
      <vt:lpstr>語音合成的實驗説明</vt:lpstr>
      <vt:lpstr>深度聚類（Deep Clustering ）</vt:lpstr>
      <vt:lpstr>深度聚類（Deep Clustering ）</vt:lpstr>
      <vt:lpstr>了解人類語言的複雜性 </vt:lpstr>
      <vt:lpstr>了解人類語言的複雜性 - 結構複雜性</vt:lpstr>
      <vt:lpstr>了解人類語言的複雜性 - 結構複雜性</vt:lpstr>
      <vt:lpstr>了解人類語言的複雜性 - 語義複雜性</vt:lpstr>
      <vt:lpstr>了解人類語言的複雜性 - 知識複雜性</vt:lpstr>
      <vt:lpstr>了解人類語言的複雜性 - 時空複雜性</vt:lpstr>
      <vt:lpstr>了解人類語言的複雜性 - 應用複雜性</vt:lpstr>
      <vt:lpstr>基於文字的自然語言理解</vt:lpstr>
      <vt:lpstr>PowerPoint Presentation</vt:lpstr>
      <vt:lpstr>基於深度學習的語言理解方法</vt:lpstr>
      <vt:lpstr>對比傳統方法和深度學習方法</vt:lpstr>
      <vt:lpstr>對比傳統方法和深度學習方法</vt:lpstr>
      <vt:lpstr>機器翻譯技術</vt:lpstr>
      <vt:lpstr>統計機器翻譯</vt:lpstr>
      <vt:lpstr>統計機器翻譯</vt:lpstr>
      <vt:lpstr>神經機器翻譯</vt:lpstr>
      <vt:lpstr>注意力機制</vt:lpstr>
      <vt:lpstr>例子: Translate Voice (Translator)</vt:lpstr>
      <vt:lpstr>語言理解的其他應用 - 搜索引擎</vt:lpstr>
      <vt:lpstr>語言理解的其他應用 - 推薦系統</vt:lpstr>
      <vt:lpstr>語言理解的其他應用 - 對話機器人</vt:lpstr>
      <vt:lpstr>PowerPoint Presentation</vt:lpstr>
      <vt:lpstr>哪些自然語言處理問題深度學習尚未解决？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第二講：聆聽你的聲音</dc:title>
  <dc:creator>增明 梁</dc:creator>
  <cp:lastModifiedBy>Hammond Lai</cp:lastModifiedBy>
  <cp:revision>169</cp:revision>
  <dcterms:created xsi:type="dcterms:W3CDTF">2021-08-03T12:20:25Z</dcterms:created>
  <dcterms:modified xsi:type="dcterms:W3CDTF">2022-02-04T01:45:44Z</dcterms:modified>
</cp:coreProperties>
</file>