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57" r:id="rId3"/>
    <p:sldId id="285" r:id="rId4"/>
    <p:sldId id="259" r:id="rId5"/>
    <p:sldId id="296" r:id="rId6"/>
    <p:sldId id="262" r:id="rId7"/>
    <p:sldId id="291" r:id="rId8"/>
    <p:sldId id="279" r:id="rId9"/>
  </p:sldIdLst>
  <p:sldSz cx="9144000" cy="5143500" type="screen16x9"/>
  <p:notesSz cx="6858000" cy="9144000"/>
  <p:embeddedFontLst>
    <p:embeddedFont>
      <p:font typeface="Dosis" panose="020B0604020202020204" charset="0"/>
      <p:regular r:id="rId11"/>
      <p:bold r:id="rId12"/>
    </p:embeddedFont>
    <p:embeddedFont>
      <p:font typeface="Sniglet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2AF8A37-45E8-4320-8910-FC0592084AAC}">
  <a:tblStyle styleId="{62AF8A37-45E8-4320-8910-FC0592084A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3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370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avLst/>
            <a:gdLst/>
            <a:ahLst/>
            <a:cxnLst/>
            <a:rect l="l" t="t" r="r" b="b"/>
            <a:pathLst>
              <a:path w="5504" h="4880" extrusionOk="0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avLst/>
            <a:gdLst/>
            <a:ahLst/>
            <a:cxnLst/>
            <a:rect l="l" t="t" r="r" b="b"/>
            <a:pathLst>
              <a:path w="10748" h="9281" extrusionOk="0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>
            <a:spLocks noGrp="1"/>
          </p:cNvSpPr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3700" b="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subTitle" idx="1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735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sz="25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6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28" name="Google Shape;328;p6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l" t="t" r="r" b="b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l" t="t" r="r" b="b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l" t="t" r="r" b="b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l" t="t" r="r" b="b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l" t="t" r="r" b="b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l" t="t" r="r" b="b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l" t="t" r="r" b="b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l" t="t" r="r" b="b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l" t="t" r="r" b="b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l" t="t" r="r" b="b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l" t="t" r="r" b="b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l" t="t" r="r" b="b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l" t="t" r="r" b="b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l" t="t" r="r" b="b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l" t="t" r="r" b="b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l" t="t" r="r" b="b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l" t="t" r="r" b="b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l" t="t" r="r" b="b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l" t="t" r="r" b="b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l" t="t" r="r" b="b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l" t="t" r="r" b="b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l" t="t" r="r" b="b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l" t="t" r="r" b="b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l" t="t" r="r" b="b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l" t="t" r="r" b="b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l" t="t" r="r" b="b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l" t="t" r="r" b="b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l" t="t" r="r" b="b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l" t="t" r="r" b="b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Google Shape;360;p6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l" t="t" r="r" b="b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l" t="t" r="r" b="b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l" t="t" r="r" b="b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l" t="t" r="r" b="b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l" t="t" r="r" b="b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l" t="t" r="r" b="b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l" t="t" r="r" b="b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avLst/>
            <a:gdLst/>
            <a:ahLst/>
            <a:cxnLst/>
            <a:rect l="l" t="t" r="r" b="b"/>
            <a:pathLst>
              <a:path w="18378" h="19002" extrusionOk="0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l" t="t" r="r" b="b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avLst/>
            <a:gdLst/>
            <a:ahLst/>
            <a:cxnLst/>
            <a:rect l="l" t="t" r="r" b="b"/>
            <a:pathLst>
              <a:path w="16581" h="15590" extrusionOk="0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avLst/>
            <a:gdLst/>
            <a:ahLst/>
            <a:cxnLst/>
            <a:rect l="l" t="t" r="r" b="b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l" t="t" r="r" b="b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avLst/>
            <a:gdLst/>
            <a:ahLst/>
            <a:cxnLst/>
            <a:rect l="l" t="t" r="r" b="b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l" t="t" r="r" b="b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avLst/>
            <a:gdLst/>
            <a:ahLst/>
            <a:cxnLst/>
            <a:rect l="l" t="t" r="r" b="b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l" t="t" r="r" b="b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l" t="t" r="r" b="b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l" t="t" r="r" b="b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l" t="t" r="r" b="b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l" t="t" r="r" b="b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l" t="t" r="r" b="b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l" t="t" r="r" b="b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avLst/>
            <a:gdLst/>
            <a:ahLst/>
            <a:cxnLst/>
            <a:rect l="l" t="t" r="r" b="b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l" t="t" r="r" b="b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l" t="t" r="r" b="b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l" t="t" r="r" b="b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l" t="t" r="r" b="b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l" t="t" r="r" b="b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l" t="t" r="r" b="b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l" t="t" r="r" b="b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l" t="t" r="r" b="b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" name="Google Shape;158;p1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Google Shape;159;p1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160" name="Google Shape;160;p1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package" Target="../embeddings/Microsoft_Word_Document1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2"/>
          <p:cNvSpPr txBox="1">
            <a:spLocks noGrp="1"/>
          </p:cNvSpPr>
          <p:nvPr>
            <p:ph type="ctrTitle"/>
          </p:nvPr>
        </p:nvSpPr>
        <p:spPr>
          <a:xfrm>
            <a:off x="1495500" y="1161050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GB" sz="5400" dirty="0" smtClean="0"/>
              <a:t>UV-B </a:t>
            </a:r>
            <a:r>
              <a:rPr lang="en-GB" sz="5400" dirty="0"/>
              <a:t/>
            </a:r>
            <a:br>
              <a:rPr lang="en-GB" sz="5400" dirty="0"/>
            </a:br>
            <a:r>
              <a:rPr lang="zh-TW" altLang="en-US" sz="5400" dirty="0"/>
              <a:t>測量</a:t>
            </a:r>
            <a:r>
              <a:rPr lang="en-GB" sz="5400" dirty="0" err="1"/>
              <a:t>紫外線</a:t>
            </a:r>
            <a:r>
              <a:rPr lang="en-GB" sz="5400" dirty="0"/>
              <a:t>-B</a:t>
            </a:r>
            <a:r>
              <a:rPr lang="zh-TW" altLang="en-US" sz="5400" dirty="0"/>
              <a:t>含量</a:t>
            </a:r>
            <a:endParaRPr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/>
              <a:t>簡介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533400" y="1123950"/>
            <a:ext cx="4738476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1200"/>
              </a:spcBef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本教案實作一個簡單的紫外線傳感器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並將讀數顯示在螢幕上。這個傳感器編碼簡單，無需下載程式庫。</a:t>
            </a:r>
          </a:p>
          <a:p>
            <a:pPr marL="285750" lvl="0" indent="-285750">
              <a:lnSpc>
                <a:spcPct val="15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ML8511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紫外線傳感器檢測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280-390nm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光。這被歸類為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UVB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（燃燒射線）光譜和大部分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UVA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（曬黑射線）光譜的一部分。它輸出的模擬電壓與測得的紫外線強度（</a:t>
            </a:r>
            <a:r>
              <a:rPr lang="en-US" altLang="zh-TW" sz="1800" dirty="0" err="1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mW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 / cm2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）呈線性關係</a:t>
            </a:r>
            <a:r>
              <a:rPr lang="zh-TW" altLang="en-US" sz="1800" dirty="0" smtClean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。</a:t>
            </a:r>
            <a:endParaRPr lang="zh-TW" altLang="en-US" sz="1800" dirty="0">
              <a:solidFill>
                <a:srgbClr val="00206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6400" y="1594087"/>
            <a:ext cx="3600675" cy="24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物</a:t>
            </a:r>
            <a:r>
              <a:rPr lang="en-GB" sz="3600" dirty="0" err="1" smtClean="0">
                <a:latin typeface="Arial"/>
                <a:ea typeface="Arial"/>
                <a:cs typeface="Arial"/>
                <a:sym typeface="Arial"/>
              </a:rPr>
              <a:t>料清單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1862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Arduino Nano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Bread board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8 Jumper Wires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GY-8511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紫外線傳感器模塊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  <a:sym typeface="Dosis"/>
              </a:rPr>
              <a:t>GYML8511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5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3105150"/>
            <a:ext cx="1205825" cy="143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9400" y="3105150"/>
            <a:ext cx="1295400" cy="1439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8809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body" idx="1"/>
          </p:nvPr>
        </p:nvSpPr>
        <p:spPr>
          <a:xfrm>
            <a:off x="4724400" y="514350"/>
            <a:ext cx="4012875" cy="4248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>
              <a:lnSpc>
                <a:spcPct val="150000"/>
              </a:lnSpc>
              <a:spcBef>
                <a:spcPts val="0"/>
              </a:spcBef>
              <a:buSzPts val="1800"/>
              <a:buNone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UV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傳感器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3.3V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連線到 正極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(+)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OUT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連線到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Arduino  A0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GND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連線到 負極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(-)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EN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連線到 正極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(+)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如有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VIN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， 可漏空， 或連線到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5V)</a:t>
            </a:r>
          </a:p>
          <a:p>
            <a:pPr marL="114300" lvl="0" indent="0" algn="l">
              <a:lnSpc>
                <a:spcPct val="150000"/>
              </a:lnSpc>
              <a:spcBef>
                <a:spcPts val="0"/>
              </a:spcBef>
              <a:buSzPts val="1800"/>
              <a:buNone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Arduino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3.3V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連線到 正極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(+)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GND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連線到 負極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(-)</a:t>
            </a:r>
          </a:p>
          <a:p>
            <a:pPr lvl="0" indent="-342900" algn="l">
              <a:lnSpc>
                <a:spcPct val="150000"/>
              </a:lnSpc>
              <a:spcBef>
                <a:spcPts val="0"/>
              </a:spcBef>
              <a:buSzPts val="1800"/>
              <a:buChar char="●"/>
            </a:pP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A1 </a:t>
            </a:r>
            <a:r>
              <a:rPr lang="zh-TW" altLang="en-US" sz="1800" b="0" dirty="0">
                <a:solidFill>
                  <a:srgbClr val="002060"/>
                </a:solidFill>
                <a:sym typeface="Arial"/>
              </a:rPr>
              <a:t>連線到 正極 </a:t>
            </a:r>
            <a:r>
              <a:rPr lang="en-US" altLang="zh-TW" sz="1800" b="0" dirty="0">
                <a:solidFill>
                  <a:srgbClr val="002060"/>
                </a:solidFill>
                <a:sym typeface="Arial"/>
              </a:rPr>
              <a:t>(+)</a:t>
            </a:r>
          </a:p>
          <a:p>
            <a:pPr lvl="0" indent="-342900" algn="l">
              <a:spcBef>
                <a:spcPts val="0"/>
              </a:spcBef>
              <a:buSzPts val="1800"/>
              <a:buChar char="●"/>
            </a:pPr>
            <a:endParaRPr lang="en-US" altLang="zh-TW" sz="1800" b="0" dirty="0">
              <a:solidFill>
                <a:srgbClr val="002060"/>
              </a:solidFill>
              <a:sym typeface="Arial"/>
            </a:endParaRPr>
          </a:p>
          <a:p>
            <a:pPr lvl="0" indent="-342900" algn="l">
              <a:spcBef>
                <a:spcPts val="0"/>
              </a:spcBef>
              <a:buSzPts val="1800"/>
              <a:buChar char="●"/>
            </a:pPr>
            <a:endParaRPr lang="en-US" altLang="zh-TW" sz="1800" b="0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68748" y="742950"/>
            <a:ext cx="1723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>
                <a:solidFill>
                  <a:schemeClr val="accent1"/>
                </a:solidFill>
              </a:rPr>
              <a:t>線路圖</a:t>
            </a:r>
            <a:endParaRPr lang="en-US" sz="4000" dirty="0">
              <a:solidFill>
                <a:schemeClr val="accent1"/>
              </a:solidFill>
            </a:endParaRPr>
          </a:p>
        </p:txBody>
      </p:sp>
      <p:pic>
        <p:nvPicPr>
          <p:cNvPr id="6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88974"/>
            <a:ext cx="3384646" cy="2238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dirty="0" err="1"/>
              <a:t>線路安排</a:t>
            </a:r>
            <a:endParaRPr sz="3600" dirty="0"/>
          </a:p>
        </p:txBody>
      </p:sp>
      <p:sp>
        <p:nvSpPr>
          <p:cNvPr id="531" name="Google Shape;531;p13"/>
          <p:cNvSpPr txBox="1"/>
          <p:nvPr/>
        </p:nvSpPr>
        <p:spPr>
          <a:xfrm>
            <a:off x="747924" y="1123950"/>
            <a:ext cx="6186275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buSzPts val="1100"/>
            </a:pP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這個例子使用了一個巧妙的技巧：模數轉換完全依賴於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VCC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。 我們猜測這是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5V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，但如果電路板由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USB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供電，則可能高達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5.25V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或低至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4.75V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。由於這個未知窗口，它使得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ADC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相當不准確。在多數情況下。為了解決這個問題，我們使用非常精確的板載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3.3V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參考（準確度在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1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％以內）。所以做一個在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3.3V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引腳（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A1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）上的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ADC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，然後將其與傳感器的讀數進行比較，我們可以推斷無論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VIN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是什麼（只要它高於</a:t>
            </a:r>
            <a:r>
              <a:rPr lang="en-US" altLang="zh-TW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3.4V</a:t>
            </a:r>
            <a:r>
              <a:rPr lang="zh-TW" altLang="en-US" sz="1800" dirty="0">
                <a:solidFill>
                  <a:srgbClr val="002060"/>
                </a:solidFill>
                <a:latin typeface="Dosis"/>
                <a:ea typeface="Dosis"/>
                <a:cs typeface="Dosis"/>
              </a:rPr>
              <a:t>），它都是真實的讀數。</a:t>
            </a:r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5999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8"/>
          <p:cNvSpPr txBox="1">
            <a:spLocks noGrp="1"/>
          </p:cNvSpPr>
          <p:nvPr>
            <p:ph type="ctrTitle" idx="4294967295"/>
          </p:nvPr>
        </p:nvSpPr>
        <p:spPr>
          <a:xfrm>
            <a:off x="685800" y="895350"/>
            <a:ext cx="7772400" cy="201754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zh-TW" altLang="en-US" sz="6000" dirty="0"/>
              <a:t>程式</a:t>
            </a:r>
            <a:r>
              <a:rPr lang="zh-TW" altLang="en-US" sz="6000" dirty="0" smtClean="0"/>
              <a:t>碼</a:t>
            </a:r>
            <a:r>
              <a:rPr lang="en-US" altLang="zh-TW" sz="6000" dirty="0" smtClean="0"/>
              <a:t/>
            </a:r>
            <a:br>
              <a:rPr lang="en-US" altLang="zh-TW" sz="6000" dirty="0" smtClean="0"/>
            </a:br>
            <a:r>
              <a:rPr lang="en-US" altLang="zh-TW" sz="6000" dirty="0" smtClean="0"/>
              <a:t>CODE</a:t>
            </a:r>
            <a:endParaRPr sz="6000" dirty="0"/>
          </a:p>
        </p:txBody>
      </p:sp>
      <p:sp>
        <p:nvSpPr>
          <p:cNvPr id="572" name="Google Shape;572;p18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155594"/>
              </p:ext>
            </p:extLst>
          </p:nvPr>
        </p:nvGraphicFramePr>
        <p:xfrm>
          <a:off x="3733800" y="3028950"/>
          <a:ext cx="153528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33800" y="3028950"/>
                        <a:ext cx="1535289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3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zh-TW" altLang="en-US" sz="3600" dirty="0" smtClean="0">
                <a:latin typeface="Arial"/>
                <a:ea typeface="Arial"/>
                <a:cs typeface="Arial"/>
                <a:sym typeface="Arial"/>
              </a:rPr>
              <a:t>結果（</a:t>
            </a:r>
            <a:r>
              <a:rPr lang="en-GB" sz="3600" dirty="0" err="1" smtClean="0"/>
              <a:t>左為室內</a:t>
            </a:r>
            <a:r>
              <a:rPr lang="zh-TW" altLang="en-US" sz="3600" dirty="0"/>
              <a:t>，</a:t>
            </a:r>
            <a:r>
              <a:rPr lang="en-GB" sz="3600" dirty="0" err="1" smtClean="0"/>
              <a:t>右為室外</a:t>
            </a:r>
            <a:r>
              <a:rPr lang="zh-TW" altLang="en-US" sz="3600" dirty="0" smtClean="0"/>
              <a:t>）</a:t>
            </a:r>
            <a:endParaRPr sz="3600" dirty="0"/>
          </a:p>
        </p:txBody>
      </p:sp>
      <p:sp>
        <p:nvSpPr>
          <p:cNvPr id="534" name="Google Shape;534;p13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7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1352550"/>
            <a:ext cx="38862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352550"/>
            <a:ext cx="4191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7650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35"/>
          <p:cNvSpPr txBox="1">
            <a:spLocks noGrp="1"/>
          </p:cNvSpPr>
          <p:nvPr>
            <p:ph type="ctrTitle" idx="4294967295"/>
          </p:nvPr>
        </p:nvSpPr>
        <p:spPr>
          <a:xfrm>
            <a:off x="3657600" y="1945350"/>
            <a:ext cx="32292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734" name="Google Shape;734;p35"/>
          <p:cNvSpPr/>
          <p:nvPr/>
        </p:nvSpPr>
        <p:spPr>
          <a:xfrm>
            <a:off x="2257757" y="1885950"/>
            <a:ext cx="1180108" cy="1089975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C78D8"/>
              </a:solidFill>
            </a:endParaRPr>
          </a:p>
        </p:txBody>
      </p:sp>
      <p:sp>
        <p:nvSpPr>
          <p:cNvPr id="735" name="Google Shape;735;p35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404</Words>
  <Application>Microsoft Office PowerPoint</Application>
  <PresentationFormat>On-screen Show (16:9)</PresentationFormat>
  <Paragraphs>31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Dosis</vt:lpstr>
      <vt:lpstr>Sniglet</vt:lpstr>
      <vt:lpstr>Friar template</vt:lpstr>
      <vt:lpstr>Microsoft Word Document</vt:lpstr>
      <vt:lpstr>UV-B  測量紫外線-B含量</vt:lpstr>
      <vt:lpstr>簡介</vt:lpstr>
      <vt:lpstr>物料清單</vt:lpstr>
      <vt:lpstr>PowerPoint Presentation</vt:lpstr>
      <vt:lpstr>線路安排</vt:lpstr>
      <vt:lpstr>程式碼 CODE</vt:lpstr>
      <vt:lpstr>結果（左為室內，右為室外）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Binary Addition  二進制加法計算機</dc:title>
  <cp:lastModifiedBy>Ka Hang Chan [HKCC]</cp:lastModifiedBy>
  <cp:revision>33</cp:revision>
  <dcterms:modified xsi:type="dcterms:W3CDTF">2019-06-18T07:57:36Z</dcterms:modified>
</cp:coreProperties>
</file>