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85" r:id="rId9"/>
    <p:sldId id="287" r:id="rId10"/>
    <p:sldId id="273" r:id="rId11"/>
    <p:sldId id="288" r:id="rId12"/>
    <p:sldId id="289" r:id="rId13"/>
    <p:sldId id="304" r:id="rId14"/>
    <p:sldId id="279" r:id="rId15"/>
  </p:sldIdLst>
  <p:sldSz cx="9144000" cy="5143500" type="screen16x9"/>
  <p:notesSz cx="6858000" cy="9144000"/>
  <p:embeddedFontLst>
    <p:embeddedFont>
      <p:font typeface="Sniglet" panose="020B0604020202020204" charset="0"/>
      <p:regular r:id="rId17"/>
    </p:embeddedFont>
    <p:embeddedFont>
      <p:font typeface="Dosi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2AF8A37-45E8-4320-8910-FC0592084AAC}">
  <a:tblStyle styleId="{62AF8A37-45E8-4320-8910-FC0592084A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353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4955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MATH 24</a:t>
            </a:r>
            <a:br>
              <a:rPr lang="en" sz="5400" dirty="0" smtClean="0"/>
            </a:br>
            <a:r>
              <a:rPr lang="zh-TW" altLang="en-US" sz="5400" dirty="0" smtClean="0"/>
              <a:t>合</a:t>
            </a:r>
            <a:r>
              <a:rPr lang="en-US" altLang="zh-TW" sz="5400" dirty="0" smtClean="0"/>
              <a:t>24</a:t>
            </a:r>
            <a:r>
              <a:rPr lang="zh-TW" altLang="en-US" sz="5400" dirty="0" smtClean="0"/>
              <a:t>數學遊戲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4000" dirty="0"/>
              <a:t>程式解構</a:t>
            </a:r>
            <a:endParaRPr sz="4000" dirty="0"/>
          </a:p>
        </p:txBody>
      </p:sp>
      <p:sp>
        <p:nvSpPr>
          <p:cNvPr id="678" name="Google Shape;678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置入相關的程式庫。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在</a:t>
            </a:r>
            <a:r>
              <a:rPr lang="en-US" altLang="zh-TW" sz="1800" dirty="0"/>
              <a:t>LCD</a:t>
            </a:r>
            <a:r>
              <a:rPr lang="zh-TW" altLang="en-US" sz="1800" dirty="0"/>
              <a:t>顯示題目和說明，然後問問題。問題共有</a:t>
            </a:r>
            <a:r>
              <a:rPr lang="en-US" altLang="zh-TW" sz="1800" dirty="0"/>
              <a:t>3</a:t>
            </a:r>
            <a:r>
              <a:rPr lang="zh-TW" altLang="en-US" sz="1800" dirty="0"/>
              <a:t>條，會順序循環提問。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使用者依題目資料輸入方程式答案，最後</a:t>
            </a:r>
            <a:r>
              <a:rPr lang="en-US" altLang="zh-TW" sz="1800" dirty="0"/>
              <a:t>Enter</a:t>
            </a:r>
            <a:r>
              <a:rPr lang="zh-TW" altLang="en-US" sz="1800" dirty="0"/>
              <a:t>讓程式執行解拆。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程式依優先次序查看方程式內的括號，讓括號中的方程式進行運算。將答案與原本括號外的外程式前後段湊合，再回遞查看方程式內的其他括號。</a:t>
            </a:r>
          </a:p>
        </p:txBody>
      </p:sp>
      <p:sp>
        <p:nvSpPr>
          <p:cNvPr id="684" name="Google Shape;68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4000" dirty="0"/>
              <a:t>程式解構</a:t>
            </a:r>
            <a:endParaRPr sz="4000" dirty="0"/>
          </a:p>
        </p:txBody>
      </p:sp>
      <p:sp>
        <p:nvSpPr>
          <p:cNvPr id="678" name="Google Shape;678;p29"/>
          <p:cNvSpPr txBox="1">
            <a:spLocks noGrp="1"/>
          </p:cNvSpPr>
          <p:nvPr>
            <p:ph type="body" idx="1"/>
          </p:nvPr>
        </p:nvSpPr>
        <p:spPr>
          <a:xfrm>
            <a:off x="762000" y="1123950"/>
            <a:ext cx="6140400" cy="3865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當方程式內並無括號，依次查看方程式內的乘和除， 進行運算兼回遞查看方程式內的其他的乘和除。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當方程式內並無乘和除，依次查看方程式內的加和減， 進行運算兼回遞查看方程式內的其他的加和減。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運算完成後傳回答案，如果等如</a:t>
            </a:r>
            <a:r>
              <a:rPr lang="en-US" altLang="zh-TW" sz="1800" dirty="0"/>
              <a:t>24</a:t>
            </a:r>
            <a:r>
              <a:rPr lang="zh-TW" altLang="en-US" sz="1800" dirty="0"/>
              <a:t>，顯示</a:t>
            </a:r>
            <a:r>
              <a:rPr lang="en-US" altLang="zh-TW" sz="1800" dirty="0"/>
              <a:t>"</a:t>
            </a:r>
            <a:r>
              <a:rPr lang="zh-TW" altLang="en-US" sz="1800" dirty="0"/>
              <a:t>正確</a:t>
            </a:r>
            <a:r>
              <a:rPr lang="en-US" altLang="zh-TW" sz="1800" dirty="0"/>
              <a:t>"</a:t>
            </a:r>
            <a:r>
              <a:rPr lang="zh-TW" altLang="en-US" sz="1800" dirty="0"/>
              <a:t>， 否則顯示運算的結果。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等一會，然後顯示到下一題。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endParaRPr lang="zh-TW" altLang="en-US" sz="900" dirty="0"/>
          </a:p>
          <a:p>
            <a:pPr marL="114300" lvl="0" indent="0" algn="ctr">
              <a:lnSpc>
                <a:spcPct val="150000"/>
              </a:lnSpc>
              <a:spcBef>
                <a:spcPts val="0"/>
              </a:spcBef>
              <a:buSzPts val="1800"/>
              <a:buNone/>
            </a:pPr>
            <a:r>
              <a:rPr lang="zh-TW" altLang="en-US" sz="1400" dirty="0">
                <a:solidFill>
                  <a:srgbClr val="FF0000"/>
                </a:solidFill>
              </a:rPr>
              <a:t>備</a:t>
            </a:r>
            <a:r>
              <a:rPr lang="zh-TW" altLang="en-US" sz="1400" dirty="0" smtClean="0">
                <a:solidFill>
                  <a:srgbClr val="FF0000"/>
                </a:solidFill>
              </a:rPr>
              <a:t>註</a:t>
            </a:r>
            <a:r>
              <a:rPr lang="zh-TW" altLang="en-US" sz="1400" dirty="0">
                <a:solidFill>
                  <a:srgbClr val="FF0000"/>
                </a:solidFill>
              </a:rPr>
              <a:t>：</a:t>
            </a:r>
            <a:r>
              <a:rPr lang="zh-TW" altLang="en-US" sz="1400" dirty="0" smtClean="0">
                <a:solidFill>
                  <a:srgbClr val="FF0000"/>
                </a:solidFill>
              </a:rPr>
              <a:t>由</a:t>
            </a:r>
            <a:r>
              <a:rPr lang="zh-TW" altLang="en-US" sz="1400" dirty="0">
                <a:solidFill>
                  <a:srgbClr val="FF0000"/>
                </a:solidFill>
              </a:rPr>
              <a:t>於複雜度和篇幅關係，程式中並沒有導入輸入偵錯 </a:t>
            </a:r>
            <a:r>
              <a:rPr lang="en-US" altLang="zh-TW" sz="1400" dirty="0">
                <a:solidFill>
                  <a:srgbClr val="FF0000"/>
                </a:solidFill>
              </a:rPr>
              <a:t>(Regular Expression)</a:t>
            </a:r>
            <a:r>
              <a:rPr lang="zh-TW" altLang="en-US" sz="1400" dirty="0">
                <a:solidFill>
                  <a:srgbClr val="FF0000"/>
                </a:solidFill>
              </a:rPr>
              <a:t>的部分。所以輸入時要確定方程式無誤。</a:t>
            </a:r>
          </a:p>
        </p:txBody>
      </p:sp>
      <p:sp>
        <p:nvSpPr>
          <p:cNvPr id="684" name="Google Shape;68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21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209800" y="742950"/>
            <a:ext cx="4641300" cy="2489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6000" dirty="0"/>
              <a:t>程式碼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Code</a:t>
            </a:r>
            <a:endParaRPr sz="60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045497"/>
              </p:ext>
            </p:extLst>
          </p:nvPr>
        </p:nvGraphicFramePr>
        <p:xfrm>
          <a:off x="3733800" y="3105150"/>
          <a:ext cx="1600200" cy="135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105150"/>
                        <a:ext cx="1600200" cy="135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7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結果</a:t>
            </a:r>
            <a:endParaRPr lang="en-US" sz="4000" dirty="0"/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885950"/>
            <a:ext cx="2662484" cy="7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855840"/>
            <a:ext cx="2657195" cy="70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594" y="1885951"/>
            <a:ext cx="2510605" cy="7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8599" y="2855840"/>
            <a:ext cx="2514599" cy="70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0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581400" y="2065134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962150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 err="1"/>
              <a:t>簡介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262475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1200"/>
              </a:spcBef>
              <a:buSzPts val="1800"/>
              <a:buChar char="●"/>
            </a:pPr>
            <a:r>
              <a:rPr lang="en-US" altLang="zh-TW" sz="1800" dirty="0">
                <a:solidFill>
                  <a:srgbClr val="002060"/>
                </a:solidFill>
              </a:rPr>
              <a:t>Math24</a:t>
            </a:r>
            <a:r>
              <a:rPr lang="zh-TW" altLang="en-US" sz="1800" dirty="0">
                <a:solidFill>
                  <a:srgbClr val="002060"/>
                </a:solidFill>
              </a:rPr>
              <a:t>是一個計算遊戲， 不一定要用電腦進行， 玩法非常簡單， 主要運用提供的</a:t>
            </a:r>
            <a:r>
              <a:rPr lang="en-US" altLang="zh-TW" sz="1800" dirty="0">
                <a:solidFill>
                  <a:srgbClr val="002060"/>
                </a:solidFill>
              </a:rPr>
              <a:t>4</a:t>
            </a:r>
            <a:r>
              <a:rPr lang="zh-TW" altLang="en-US" sz="1800" dirty="0">
                <a:solidFill>
                  <a:srgbClr val="002060"/>
                </a:solidFill>
              </a:rPr>
              <a:t>個獨立數字， 自由地用</a:t>
            </a:r>
            <a:r>
              <a:rPr lang="en-US" altLang="zh-TW" sz="1800" dirty="0">
                <a:solidFill>
                  <a:srgbClr val="002060"/>
                </a:solidFill>
              </a:rPr>
              <a:t>+</a:t>
            </a:r>
            <a:r>
              <a:rPr lang="zh-TW" altLang="en-US" sz="1800" dirty="0">
                <a:solidFill>
                  <a:srgbClr val="002060"/>
                </a:solidFill>
              </a:rPr>
              <a:t>、</a:t>
            </a:r>
            <a:r>
              <a:rPr lang="en-US" altLang="zh-TW" sz="1800" dirty="0">
                <a:solidFill>
                  <a:srgbClr val="002060"/>
                </a:solidFill>
              </a:rPr>
              <a:t>-</a:t>
            </a:r>
            <a:r>
              <a:rPr lang="zh-TW" altLang="en-US" sz="1800" dirty="0">
                <a:solidFill>
                  <a:srgbClr val="002060"/>
                </a:solidFill>
              </a:rPr>
              <a:t>、*、</a:t>
            </a:r>
            <a:r>
              <a:rPr lang="en-US" altLang="zh-TW" sz="1800" dirty="0">
                <a:solidFill>
                  <a:srgbClr val="002060"/>
                </a:solidFill>
              </a:rPr>
              <a:t>/</a:t>
            </a:r>
            <a:r>
              <a:rPr lang="zh-TW" altLang="en-US" sz="1800" dirty="0">
                <a:solidFill>
                  <a:srgbClr val="002060"/>
                </a:solidFill>
              </a:rPr>
              <a:t>、</a:t>
            </a:r>
            <a:r>
              <a:rPr lang="en-US" altLang="zh-TW" sz="1800" dirty="0">
                <a:solidFill>
                  <a:srgbClr val="002060"/>
                </a:solidFill>
              </a:rPr>
              <a:t>(</a:t>
            </a:r>
            <a:r>
              <a:rPr lang="zh-TW" altLang="en-US" sz="1800" dirty="0">
                <a:solidFill>
                  <a:srgbClr val="002060"/>
                </a:solidFill>
              </a:rPr>
              <a:t>、</a:t>
            </a:r>
            <a:r>
              <a:rPr lang="en-US" altLang="zh-TW" sz="1800" dirty="0">
                <a:solidFill>
                  <a:srgbClr val="002060"/>
                </a:solidFill>
              </a:rPr>
              <a:t>)</a:t>
            </a:r>
            <a:r>
              <a:rPr lang="zh-TW" altLang="en-US" sz="1800" dirty="0">
                <a:solidFill>
                  <a:srgbClr val="002060"/>
                </a:solidFill>
              </a:rPr>
              <a:t>等， 組合成可以得出</a:t>
            </a:r>
            <a:r>
              <a:rPr lang="en-US" altLang="zh-TW" sz="1800" dirty="0">
                <a:solidFill>
                  <a:srgbClr val="002060"/>
                </a:solidFill>
              </a:rPr>
              <a:t>24</a:t>
            </a:r>
            <a:r>
              <a:rPr lang="zh-TW" altLang="en-US" sz="1800" dirty="0">
                <a:solidFill>
                  <a:srgbClr val="002060"/>
                </a:solidFill>
              </a:rPr>
              <a:t>這個答案的方程式，就算是成功了！</a:t>
            </a:r>
          </a:p>
          <a:p>
            <a:pPr marL="457200" lvl="0" indent="-342900">
              <a:spcBef>
                <a:spcPts val="1200"/>
              </a:spcBef>
              <a:buSzPts val="1800"/>
              <a:buChar char="●"/>
            </a:pPr>
            <a:r>
              <a:rPr lang="zh-TW" altLang="en-US" sz="1800" dirty="0">
                <a:solidFill>
                  <a:srgbClr val="002060"/>
                </a:solidFill>
              </a:rPr>
              <a:t>本教案的程式部分較為複雜</a:t>
            </a:r>
            <a:r>
              <a:rPr lang="en-US" altLang="zh-TW" sz="1800" dirty="0">
                <a:solidFill>
                  <a:srgbClr val="002060"/>
                </a:solidFill>
              </a:rPr>
              <a:t>: </a:t>
            </a:r>
            <a:r>
              <a:rPr lang="zh-TW" altLang="en-US" sz="1800" dirty="0">
                <a:solidFill>
                  <a:srgbClr val="002060"/>
                </a:solidFill>
              </a:rPr>
              <a:t>解析的部分通常會使用</a:t>
            </a:r>
            <a:r>
              <a:rPr lang="en-US" altLang="zh-TW" sz="1800" dirty="0">
                <a:solidFill>
                  <a:srgbClr val="002060"/>
                </a:solidFill>
              </a:rPr>
              <a:t>RPN</a:t>
            </a:r>
            <a:r>
              <a:rPr lang="zh-TW" altLang="en-US" sz="1800" dirty="0">
                <a:solidFill>
                  <a:srgbClr val="002060"/>
                </a:solidFill>
              </a:rPr>
              <a:t> </a:t>
            </a:r>
            <a:r>
              <a:rPr lang="en-US" altLang="zh-TW" sz="1800" dirty="0">
                <a:solidFill>
                  <a:srgbClr val="002060"/>
                </a:solidFill>
              </a:rPr>
              <a:t>(Reverse Polish Notation)</a:t>
            </a:r>
            <a:r>
              <a:rPr lang="zh-TW" altLang="en-US" sz="1800" dirty="0">
                <a:solidFill>
                  <a:srgbClr val="002060"/>
                </a:solidFill>
              </a:rPr>
              <a:t>來進行， 即是一般計算機的演算法。今次特別改用一般課堂上教授的人手運算法， 即是先拆括號， 然後先乘除， 後加減， 應該比較容易理解。</a:t>
            </a:r>
          </a:p>
          <a:p>
            <a:pPr marL="457200" lvl="0" indent="-342900">
              <a:spcBef>
                <a:spcPts val="1200"/>
              </a:spcBef>
              <a:buSzPts val="1800"/>
              <a:buFont typeface="Arial"/>
              <a:buChar char="●"/>
            </a:pPr>
            <a:r>
              <a:rPr lang="zh-TW" altLang="en-US" sz="1800" dirty="0">
                <a:solidFill>
                  <a:srgbClr val="002060"/>
                </a:solidFill>
              </a:rPr>
              <a:t>另外， 由於</a:t>
            </a:r>
            <a:r>
              <a:rPr lang="en-US" altLang="zh-TW" sz="1800" dirty="0">
                <a:solidFill>
                  <a:srgbClr val="002060"/>
                </a:solidFill>
              </a:rPr>
              <a:t>LCD1602+I2C </a:t>
            </a:r>
            <a:r>
              <a:rPr lang="zh-TW" altLang="en-US" sz="1800" dirty="0">
                <a:solidFill>
                  <a:srgbClr val="002060"/>
                </a:solidFill>
              </a:rPr>
              <a:t>已經在超聲波的教案講解過， 此處從略。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251350" y="1327122"/>
            <a:ext cx="4641300" cy="2489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6000" dirty="0"/>
              <a:t>鍵</a:t>
            </a:r>
            <a:r>
              <a:rPr lang="zh-TW" altLang="en-US" sz="6000" dirty="0" smtClean="0"/>
              <a:t>盤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Keypad</a:t>
            </a:r>
            <a:endParaRPr sz="60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3x4</a:t>
            </a:r>
            <a:r>
              <a:rPr lang="zh-TW" altLang="en-US" sz="4000" dirty="0"/>
              <a:t>鍵盤功能</a:t>
            </a:r>
            <a:endParaRPr sz="4000" dirty="0"/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xfrm>
            <a:off x="747924" y="1302837"/>
            <a:ext cx="6643475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>
              <a:buNone/>
            </a:pPr>
            <a:r>
              <a:rPr lang="zh-TW" altLang="en-US" sz="1800" dirty="0"/>
              <a:t>今次教案用了</a:t>
            </a:r>
            <a:r>
              <a:rPr lang="en-US" altLang="zh-TW" sz="1800" dirty="0"/>
              <a:t>3x4</a:t>
            </a:r>
            <a:r>
              <a:rPr lang="zh-TW" altLang="en-US" sz="1800" dirty="0"/>
              <a:t>的鍵盤， 輸入的功能安排如下</a:t>
            </a:r>
            <a:r>
              <a:rPr lang="en-US" altLang="zh-TW" sz="1800" dirty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TW" sz="1800" dirty="0"/>
              <a:t>1~9</a:t>
            </a:r>
            <a:r>
              <a:rPr lang="zh-TW" altLang="en-US" sz="1800" dirty="0"/>
              <a:t>鍵輸入</a:t>
            </a:r>
            <a:r>
              <a:rPr lang="en-US" altLang="zh-TW" sz="1800" dirty="0"/>
              <a:t>1~9</a:t>
            </a:r>
            <a:r>
              <a:rPr lang="zh-TW" altLang="en-US" sz="1800" dirty="0"/>
              <a:t>， 預定是</a:t>
            </a:r>
            <a:r>
              <a:rPr lang="en-US" altLang="zh-TW" sz="1800" dirty="0"/>
              <a:t>4</a:t>
            </a:r>
            <a:r>
              <a:rPr lang="zh-TW" altLang="en-US" sz="1800" dirty="0"/>
              <a:t>個單位數字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zh-TW" altLang="en-US" sz="1800" dirty="0"/>
              <a:t>* 鍵輸入運算子順序 </a:t>
            </a:r>
            <a:r>
              <a:rPr lang="en-US" altLang="zh-TW" sz="1800" dirty="0"/>
              <a:t>(</a:t>
            </a:r>
            <a:r>
              <a:rPr lang="zh-TW" altLang="en-US" sz="1800" dirty="0"/>
              <a:t>、</a:t>
            </a:r>
            <a:r>
              <a:rPr lang="en-US" altLang="zh-TW" sz="1800" dirty="0"/>
              <a:t>)</a:t>
            </a:r>
            <a:r>
              <a:rPr lang="zh-TW" altLang="en-US" sz="1800" dirty="0"/>
              <a:t>、</a:t>
            </a:r>
            <a:r>
              <a:rPr lang="en-US" altLang="zh-TW" sz="1800" dirty="0"/>
              <a:t>+</a:t>
            </a:r>
            <a:r>
              <a:rPr lang="zh-TW" altLang="en-US" sz="1800" dirty="0"/>
              <a:t>、</a:t>
            </a:r>
            <a:r>
              <a:rPr lang="en-US" altLang="zh-TW" sz="1800" dirty="0"/>
              <a:t>-</a:t>
            </a:r>
            <a:r>
              <a:rPr lang="zh-TW" altLang="en-US" sz="1800" dirty="0"/>
              <a:t>、*、</a:t>
            </a:r>
            <a:r>
              <a:rPr lang="en-US" altLang="zh-TW" sz="1800" dirty="0"/>
              <a:t>/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TW" sz="1800" dirty="0"/>
              <a:t>0 </a:t>
            </a:r>
            <a:r>
              <a:rPr lang="zh-TW" altLang="en-US" sz="1800" dirty="0"/>
              <a:t>鍵輸入退格</a:t>
            </a:r>
            <a:r>
              <a:rPr lang="en-US" altLang="zh-TW" sz="1800" dirty="0"/>
              <a:t>(</a:t>
            </a:r>
            <a:r>
              <a:rPr lang="en-US" altLang="zh-TW" sz="1800" dirty="0" err="1"/>
              <a:t>BackSpace</a:t>
            </a:r>
            <a:r>
              <a:rPr lang="en-US" altLang="zh-TW" sz="1800" dirty="0"/>
              <a:t>)</a:t>
            </a:r>
            <a:r>
              <a:rPr lang="zh-TW" altLang="en-US" sz="1800" dirty="0"/>
              <a:t>， 將前</a:t>
            </a:r>
            <a:r>
              <a:rPr lang="en-US" altLang="zh-TW" sz="1800" dirty="0"/>
              <a:t>1</a:t>
            </a:r>
            <a:r>
              <a:rPr lang="zh-TW" altLang="en-US" sz="1800" dirty="0"/>
              <a:t>個字符取消， 並重定</a:t>
            </a:r>
            <a:r>
              <a:rPr lang="en-US" altLang="zh-TW" sz="1800" dirty="0"/>
              <a:t>(reset)</a:t>
            </a:r>
            <a:r>
              <a:rPr lang="zh-TW" altLang="en-US" sz="1800" dirty="0"/>
              <a:t>運算子輸入的順序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TW" sz="1800" dirty="0"/>
              <a:t># </a:t>
            </a:r>
            <a:r>
              <a:rPr lang="zh-TW" altLang="en-US" sz="1800" dirty="0"/>
              <a:t>鍵輸入完成</a:t>
            </a:r>
            <a:r>
              <a:rPr lang="en-US" altLang="zh-TW" sz="1800" dirty="0"/>
              <a:t>(Enter)</a:t>
            </a:r>
            <a:r>
              <a:rPr lang="zh-TW" altLang="en-US" sz="1800" dirty="0"/>
              <a:t>， 程式對輸入的方程式執行解拆</a:t>
            </a:r>
          </a:p>
          <a:p>
            <a:pPr lvl="0"/>
            <a:endParaRPr lang="zh-TW" altLang="en-US" sz="1800" dirty="0"/>
          </a:p>
          <a:p>
            <a:pPr marL="69850" lvl="0" indent="0">
              <a:buNone/>
            </a:pPr>
            <a:r>
              <a:rPr lang="zh-TW" altLang="en-US" sz="1600" dirty="0"/>
              <a:t>注意</a:t>
            </a:r>
            <a:r>
              <a:rPr lang="en-US" altLang="zh-TW" sz="1600" dirty="0"/>
              <a:t>: </a:t>
            </a:r>
            <a:r>
              <a:rPr lang="zh-TW" altLang="en-US" sz="1600" dirty="0"/>
              <a:t>當要輸入*</a:t>
            </a:r>
            <a:r>
              <a:rPr lang="en-US" altLang="zh-TW" sz="1600" dirty="0"/>
              <a:t>( </a:t>
            </a:r>
            <a:r>
              <a:rPr lang="zh-TW" altLang="en-US" sz="1600" dirty="0"/>
              <a:t>或 </a:t>
            </a:r>
            <a:r>
              <a:rPr lang="en-US" altLang="zh-TW" sz="1600" dirty="0"/>
              <a:t>)* </a:t>
            </a:r>
            <a:r>
              <a:rPr lang="zh-TW" altLang="en-US" sz="1600" dirty="0"/>
              <a:t>之類組合時，就要先特意入錯任</a:t>
            </a:r>
            <a:r>
              <a:rPr lang="en-US" altLang="zh-TW" sz="1600" dirty="0"/>
              <a:t>1</a:t>
            </a:r>
            <a:r>
              <a:rPr lang="zh-TW" altLang="en-US" sz="1600" dirty="0"/>
              <a:t>數字， 再退格取消， 然後才輸入第</a:t>
            </a:r>
            <a:r>
              <a:rPr lang="en-US" altLang="zh-TW" sz="1600" dirty="0"/>
              <a:t>2</a:t>
            </a:r>
            <a:r>
              <a:rPr lang="zh-TW" altLang="en-US" sz="1600" dirty="0"/>
              <a:t>個運算子</a:t>
            </a:r>
          </a:p>
          <a:p>
            <a:pPr marL="69850" lvl="0" indent="0">
              <a:buNone/>
            </a:pPr>
            <a:r>
              <a:rPr lang="zh-TW" altLang="en-US" sz="1600" dirty="0"/>
              <a:t>如有需要， 例如展覽， 可貼標籤在*、</a:t>
            </a:r>
            <a:r>
              <a:rPr lang="en-US" altLang="zh-TW" sz="1600" dirty="0"/>
              <a:t>0</a:t>
            </a:r>
            <a:r>
              <a:rPr lang="zh-TW" altLang="en-US" sz="1600" dirty="0"/>
              <a:t>、和</a:t>
            </a:r>
            <a:r>
              <a:rPr lang="en-US" altLang="zh-TW" sz="1600" dirty="0"/>
              <a:t>#</a:t>
            </a:r>
            <a:r>
              <a:rPr lang="zh-TW" altLang="en-US" sz="1600" dirty="0"/>
              <a:t>上， 方便他人理解</a:t>
            </a:r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Google Shape;75;p1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82" b="98374" l="3047" r="46953"/>
                    </a14:imgEffect>
                  </a14:imgLayer>
                </a14:imgProps>
              </a:ext>
            </a:extLst>
          </a:blip>
          <a:srcRect t="6859" r="51594"/>
          <a:stretch/>
        </p:blipFill>
        <p:spPr>
          <a:xfrm>
            <a:off x="7521622" y="1657350"/>
            <a:ext cx="1295400" cy="265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zh-TW" altLang="en-US" dirty="0"/>
              <a:t>例</a:t>
            </a:r>
            <a:r>
              <a:rPr lang="zh-TW" altLang="en-US" dirty="0" smtClean="0"/>
              <a:t>如：</a:t>
            </a:r>
            <a:endParaRPr lang="zh-TW" altLang="en-US" dirty="0"/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1~9 = 1~9</a:t>
            </a:r>
            <a:endParaRPr lang="zh-TW" altLang="en-US" dirty="0"/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A = (、)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B = +、-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C = *、/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D = </a:t>
            </a:r>
            <a:r>
              <a:rPr lang="zh-TW" altLang="en-US" dirty="0"/>
              <a:t>完成 </a:t>
            </a:r>
            <a:r>
              <a:rPr lang="en-US" altLang="zh-TW" dirty="0"/>
              <a:t>(</a:t>
            </a:r>
            <a:r>
              <a:rPr lang="en-GB" dirty="0"/>
              <a:t>Enter)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* = </a:t>
            </a:r>
            <a:r>
              <a:rPr lang="zh-TW" altLang="en-US" dirty="0"/>
              <a:t>提供標準答案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0 = </a:t>
            </a:r>
            <a:r>
              <a:rPr lang="zh-TW" altLang="en-US" dirty="0"/>
              <a:t>退格 </a:t>
            </a:r>
            <a:r>
              <a:rPr lang="en-US" altLang="zh-TW" dirty="0"/>
              <a:t>(</a:t>
            </a:r>
            <a:r>
              <a:rPr lang="en-GB" dirty="0" err="1"/>
              <a:t>BackSpace</a:t>
            </a:r>
            <a:r>
              <a:rPr lang="en-GB" dirty="0"/>
              <a:t>)</a:t>
            </a:r>
          </a:p>
          <a:p>
            <a:pPr lvl="0" indent="-342900">
              <a:spcBef>
                <a:spcPts val="0"/>
              </a:spcBef>
              <a:buSzPts val="1800"/>
              <a:buChar char="●"/>
            </a:pPr>
            <a:r>
              <a:rPr lang="en-GB" dirty="0"/>
              <a:t># = </a:t>
            </a:r>
            <a:r>
              <a:rPr lang="zh-TW" altLang="en-US" dirty="0"/>
              <a:t>下一題</a:t>
            </a:r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sz="4000" dirty="0"/>
              <a:t>4x4</a:t>
            </a:r>
            <a:r>
              <a:rPr lang="zh-TW" altLang="en-US" sz="4000" dirty="0"/>
              <a:t>鍵盤功能提議</a:t>
            </a:r>
            <a:endParaRPr sz="4000" dirty="0"/>
          </a:p>
        </p:txBody>
      </p:sp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Google Shape;82;p17"/>
          <p:cNvPicPr preferRelativeResize="0"/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8" b="98916" l="52500" r="100000"/>
                    </a14:imgEffect>
                  </a14:imgLayer>
                </a14:imgProps>
              </a:ext>
            </a:extLst>
          </a:blip>
          <a:srcRect l="49443" t="7249"/>
          <a:stretch/>
        </p:blipFill>
        <p:spPr>
          <a:xfrm>
            <a:off x="4800600" y="1504950"/>
            <a:ext cx="1752600" cy="306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4294967295"/>
          </p:nvPr>
        </p:nvSpPr>
        <p:spPr>
          <a:xfrm>
            <a:off x="4876799" y="1657350"/>
            <a:ext cx="4267201" cy="172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SzPts val="1800"/>
              <a:buChar char="●"/>
            </a:pPr>
            <a:r>
              <a:rPr lang="zh-TW" altLang="en-US" sz="2000" dirty="0"/>
              <a:t>組件</a:t>
            </a:r>
            <a:r>
              <a:rPr lang="en-US" altLang="zh-TW" sz="2000" dirty="0"/>
              <a:t>: </a:t>
            </a:r>
            <a:r>
              <a:rPr lang="en-GB" sz="2000" dirty="0"/>
              <a:t>Arduino UNO， 3x4 Keypad， LCD 1602 + I2C， 11 </a:t>
            </a:r>
            <a:r>
              <a:rPr lang="zh-TW" altLang="en-US" sz="2000" dirty="0"/>
              <a:t>線</a:t>
            </a:r>
          </a:p>
          <a:p>
            <a:pPr lvl="0" indent="-342900">
              <a:buSzPts val="1800"/>
              <a:buChar char="●"/>
            </a:pPr>
            <a:r>
              <a:rPr lang="zh-TW" altLang="en-US" sz="2000" dirty="0"/>
              <a:t>鍵盤</a:t>
            </a:r>
            <a:r>
              <a:rPr lang="en-US" altLang="zh-TW" sz="2000" dirty="0"/>
              <a:t>7</a:t>
            </a:r>
            <a:r>
              <a:rPr lang="zh-TW" altLang="en-US" sz="2000" dirty="0"/>
              <a:t>針順序插入</a:t>
            </a:r>
            <a:r>
              <a:rPr lang="en-GB" sz="2000" dirty="0"/>
              <a:t>D8~D2</a:t>
            </a:r>
          </a:p>
          <a:p>
            <a:pPr lvl="0" indent="-342900">
              <a:buSzPts val="1800"/>
              <a:buChar char="●"/>
            </a:pPr>
            <a:r>
              <a:rPr lang="en-GB" sz="2000" dirty="0"/>
              <a:t>I2C SCL </a:t>
            </a:r>
            <a:r>
              <a:rPr lang="zh-TW" altLang="en-US" sz="2000" dirty="0"/>
              <a:t>插入</a:t>
            </a:r>
            <a:r>
              <a:rPr lang="en-GB" sz="2000" dirty="0"/>
              <a:t>A5， SDA </a:t>
            </a:r>
            <a:r>
              <a:rPr lang="zh-TW" altLang="en-US" sz="2000" dirty="0"/>
              <a:t>插入</a:t>
            </a:r>
            <a:r>
              <a:rPr lang="en-GB" sz="2000" dirty="0"/>
              <a:t>A4， VCC </a:t>
            </a:r>
            <a:r>
              <a:rPr lang="zh-TW" altLang="en-US" sz="2000" dirty="0"/>
              <a:t>插入</a:t>
            </a:r>
            <a:r>
              <a:rPr lang="en-US" altLang="zh-TW" sz="2000" dirty="0"/>
              <a:t>5</a:t>
            </a:r>
            <a:r>
              <a:rPr lang="en-GB" sz="2000" dirty="0"/>
              <a:t>V， GND </a:t>
            </a:r>
            <a:r>
              <a:rPr lang="zh-TW" altLang="en-US" sz="2000" dirty="0"/>
              <a:t>插入</a:t>
            </a:r>
            <a:r>
              <a:rPr lang="en-GB" sz="2000" dirty="0"/>
              <a:t>GND</a:t>
            </a:r>
          </a:p>
        </p:txBody>
      </p:sp>
      <p:pic>
        <p:nvPicPr>
          <p:cNvPr id="7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788727"/>
            <a:ext cx="41052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08343" y="819150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/>
              <a:t>線路圖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4000" dirty="0" err="1"/>
              <a:t>測試鍵盤</a:t>
            </a:r>
            <a:endParaRPr sz="4000" dirty="0"/>
          </a:p>
        </p:txBody>
      </p:sp>
      <p:sp>
        <p:nvSpPr>
          <p:cNvPr id="596" name="Google Shape;596;p21"/>
          <p:cNvSpPr txBox="1">
            <a:spLocks noGrp="1"/>
          </p:cNvSpPr>
          <p:nvPr>
            <p:ph type="body" idx="1"/>
          </p:nvPr>
        </p:nvSpPr>
        <p:spPr>
          <a:xfrm>
            <a:off x="747925" y="1276350"/>
            <a:ext cx="3747875" cy="366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安裝程式庫</a:t>
            </a:r>
            <a:r>
              <a:rPr lang="en-US" altLang="zh-TW" sz="1800" dirty="0"/>
              <a:t>: </a:t>
            </a:r>
            <a:r>
              <a:rPr lang="zh-TW" altLang="en-US" sz="1800" dirty="0"/>
              <a:t>在</a:t>
            </a:r>
            <a:r>
              <a:rPr lang="en-GB" sz="1800" dirty="0"/>
              <a:t>Arduino IDE</a:t>
            </a:r>
            <a:r>
              <a:rPr lang="zh-TW" altLang="en-US" sz="1800" dirty="0"/>
              <a:t>中， </a:t>
            </a:r>
            <a:r>
              <a:rPr lang="en-GB" sz="1800" dirty="0"/>
              <a:t>Sketch </a:t>
            </a:r>
            <a:r>
              <a:rPr lang="zh-TW" altLang="en-US" sz="1800" dirty="0"/>
              <a:t>選單， </a:t>
            </a:r>
            <a:r>
              <a:rPr lang="en-GB" sz="1800" dirty="0"/>
              <a:t>Include Library， Manage Libraries， </a:t>
            </a:r>
            <a:r>
              <a:rPr lang="zh-TW" altLang="en-US" sz="1800" dirty="0"/>
              <a:t>搜尋</a:t>
            </a:r>
            <a:r>
              <a:rPr lang="en-GB" sz="1800" dirty="0"/>
              <a:t>keypad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下捲到中間， 有一個單稱</a:t>
            </a:r>
            <a:r>
              <a:rPr lang="en-GB" sz="1800" dirty="0"/>
              <a:t>Keypad</a:t>
            </a:r>
            <a:r>
              <a:rPr lang="zh-TW" altLang="en-US" sz="1800" dirty="0"/>
              <a:t>的， 點擊</a:t>
            </a:r>
            <a:r>
              <a:rPr lang="en-GB" sz="1800" dirty="0"/>
              <a:t>Install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zh-TW" altLang="en-US" sz="1800" dirty="0"/>
              <a:t>用下頁的程式測試， 如有需要</a:t>
            </a:r>
            <a:r>
              <a:rPr lang="en-US" altLang="zh-TW" sz="1800" dirty="0"/>
              <a:t>(</a:t>
            </a:r>
            <a:r>
              <a:rPr lang="zh-TW" altLang="en-US" sz="1800" dirty="0"/>
              <a:t>例如用</a:t>
            </a:r>
            <a:r>
              <a:rPr lang="en-US" altLang="zh-TW" sz="1800" dirty="0"/>
              <a:t>4</a:t>
            </a:r>
            <a:r>
              <a:rPr lang="en-GB" sz="1800" dirty="0"/>
              <a:t>x4</a:t>
            </a:r>
            <a:r>
              <a:rPr lang="zh-TW" altLang="en-US" sz="1800" dirty="0"/>
              <a:t>鍵盤</a:t>
            </a:r>
            <a:r>
              <a:rPr lang="en-US" altLang="zh-TW" sz="1800" dirty="0"/>
              <a:t>)</a:t>
            </a:r>
            <a:r>
              <a:rPr lang="zh-TW" altLang="en-US" sz="1800" dirty="0"/>
              <a:t>， 可調整行和棟的安排</a:t>
            </a:r>
          </a:p>
        </p:txBody>
      </p:sp>
      <p:sp>
        <p:nvSpPr>
          <p:cNvPr id="597" name="Google Shape;597;p2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200150"/>
            <a:ext cx="4495875" cy="22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209800" y="666750"/>
            <a:ext cx="4641300" cy="2489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6000" dirty="0"/>
              <a:t>程式碼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Code</a:t>
            </a:r>
            <a:endParaRPr sz="60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40295"/>
              </p:ext>
            </p:extLst>
          </p:nvPr>
        </p:nvGraphicFramePr>
        <p:xfrm>
          <a:off x="3657600" y="3028950"/>
          <a:ext cx="153528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3028950"/>
                        <a:ext cx="153528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4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2251350" y="1327122"/>
            <a:ext cx="4641300" cy="2489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6000" dirty="0" smtClean="0"/>
              <a:t>合</a:t>
            </a:r>
            <a:r>
              <a:rPr lang="en-US" altLang="zh-TW" sz="6000" dirty="0" smtClean="0"/>
              <a:t>24</a:t>
            </a:r>
            <a:r>
              <a:rPr lang="zh-TW" altLang="en-US" sz="6000" dirty="0" smtClean="0"/>
              <a:t>遊戲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MATH24</a:t>
            </a:r>
            <a:endParaRPr sz="60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170949"/>
      </p:ext>
    </p:extLst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907</Words>
  <Application>Microsoft Office PowerPoint</Application>
  <PresentationFormat>On-screen Show (16:9)</PresentationFormat>
  <Paragraphs>63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Sniglet</vt:lpstr>
      <vt:lpstr>Dosis</vt:lpstr>
      <vt:lpstr>Friar template</vt:lpstr>
      <vt:lpstr>Microsoft Word Document</vt:lpstr>
      <vt:lpstr>MATH 24 合24數學遊戲</vt:lpstr>
      <vt:lpstr>簡介</vt:lpstr>
      <vt:lpstr>鍵盤 Keypad</vt:lpstr>
      <vt:lpstr>3x4鍵盤功能</vt:lpstr>
      <vt:lpstr>4x4鍵盤功能提議</vt:lpstr>
      <vt:lpstr>PowerPoint Presentation</vt:lpstr>
      <vt:lpstr>測試鍵盤</vt:lpstr>
      <vt:lpstr>程式碼 Code</vt:lpstr>
      <vt:lpstr>合24遊戲 MATH24</vt:lpstr>
      <vt:lpstr>程式解構</vt:lpstr>
      <vt:lpstr>程式解構</vt:lpstr>
      <vt:lpstr>程式碼 Code</vt:lpstr>
      <vt:lpstr>結果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24 合24數學遊戲</dc:title>
  <cp:lastModifiedBy>Ka Hang Chan [HKCC]</cp:lastModifiedBy>
  <cp:revision>25</cp:revision>
  <dcterms:modified xsi:type="dcterms:W3CDTF">2019-06-18T04:23:48Z</dcterms:modified>
</cp:coreProperties>
</file>