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modernComment_148_A959E777.xml" ContentType="application/vnd.ms-powerpoint.comments+xml"/>
  <Override PartName="/ppt/diagrams/layout1.xml" ContentType="application/vnd.openxmlformats-officedocument.drawingml.diagramLayout+xml"/>
  <Override PartName="/ppt/comments/modernComment_13C_D6C15625.xml" ContentType="application/vnd.ms-powerpoint.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comments/modernComment_14F_179FB38C.xml" ContentType="application/vnd.ms-powerpoint.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45"/>
  </p:notesMasterIdLst>
  <p:sldIdLst>
    <p:sldId id="314" r:id="rId2"/>
    <p:sldId id="294" r:id="rId3"/>
    <p:sldId id="296" r:id="rId4"/>
    <p:sldId id="319" r:id="rId5"/>
    <p:sldId id="320" r:id="rId6"/>
    <p:sldId id="321" r:id="rId7"/>
    <p:sldId id="322" r:id="rId8"/>
    <p:sldId id="323" r:id="rId9"/>
    <p:sldId id="295" r:id="rId10"/>
    <p:sldId id="260" r:id="rId11"/>
    <p:sldId id="264" r:id="rId12"/>
    <p:sldId id="265" r:id="rId13"/>
    <p:sldId id="324" r:id="rId14"/>
    <p:sldId id="267" r:id="rId15"/>
    <p:sldId id="262" r:id="rId16"/>
    <p:sldId id="326" r:id="rId17"/>
    <p:sldId id="334" r:id="rId18"/>
    <p:sldId id="311" r:id="rId19"/>
    <p:sldId id="335" r:id="rId20"/>
    <p:sldId id="268" r:id="rId21"/>
    <p:sldId id="336" r:id="rId22"/>
    <p:sldId id="271" r:id="rId23"/>
    <p:sldId id="337" r:id="rId24"/>
    <p:sldId id="327" r:id="rId25"/>
    <p:sldId id="318" r:id="rId26"/>
    <p:sldId id="328" r:id="rId27"/>
    <p:sldId id="269" r:id="rId28"/>
    <p:sldId id="297" r:id="rId29"/>
    <p:sldId id="273" r:id="rId30"/>
    <p:sldId id="272" r:id="rId31"/>
    <p:sldId id="291" r:id="rId32"/>
    <p:sldId id="316" r:id="rId33"/>
    <p:sldId id="303" r:id="rId34"/>
    <p:sldId id="304" r:id="rId35"/>
    <p:sldId id="317" r:id="rId36"/>
    <p:sldId id="281" r:id="rId37"/>
    <p:sldId id="301" r:id="rId38"/>
    <p:sldId id="333" r:id="rId39"/>
    <p:sldId id="331" r:id="rId40"/>
    <p:sldId id="332" r:id="rId41"/>
    <p:sldId id="330" r:id="rId42"/>
    <p:sldId id="313"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1E24F-69B7-F17C-AF59-1A4762E53EC2}" name="LEUNG, Tsang Ming Jimmy" initials="LTMJ" userId="LEUNG, Tsang Ming Jimm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F8389"/>
    <a:srgbClr val="29AB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varScale="1">
        <p:scale>
          <a:sx n="69" d="100"/>
          <a:sy n="69" d="100"/>
        </p:scale>
        <p:origin x="-1356" y="-108"/>
      </p:cViewPr>
      <p:guideLst>
        <p:guide orient="horz" pos="2160"/>
        <p:guide pos="2880"/>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27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modernComment_13C_D6C15625.xml><?xml version="1.0" encoding="utf-8"?>
<p188:cmLst xmlns:a="http://schemas.openxmlformats.org/drawingml/2006/main" xmlns:r="http://schemas.openxmlformats.org/officeDocument/2006/relationships" xmlns:p188="http://schemas.microsoft.com/office/powerpoint/2018/8/main">
  <p188:cm id="{AAD7B624-3F98-4533-B0DB-BE4CB1D8E3A1}" authorId="{8301E24F-69B7-F17C-AF59-1A4762E53EC2}" created="2022-02-08T16:04:04.242">
    <ac:deMkLst xmlns:ac="http://schemas.microsoft.com/office/drawing/2013/main/command">
      <pc:docMk xmlns:pc="http://schemas.microsoft.com/office/powerpoint/2013/main/command"/>
      <pc:sldMk xmlns:pc="http://schemas.microsoft.com/office/powerpoint/2013/main/command" cId="3602994725" sldId="316"/>
      <ac:picMk id="14" creationId="{99E1A6F4-A8BA-4889-BED9-38374D0AB8E0}"/>
    </ac:deMkLst>
    <p188:txBody>
      <a:bodyPr/>
      <a:lstStyle/>
      <a:p>
        <a:r>
          <a:rPr lang="zh-HK" altLang="en-US"/>
          <a:t>Photo, cannot find the English version</a:t>
        </a:r>
      </a:p>
    </p188:txBody>
  </p188:cm>
</p188:cmLst>
</file>

<file path=ppt/comments/modernComment_148_A959E777.xml><?xml version="1.0" encoding="utf-8"?>
<p188:cmLst xmlns:a="http://schemas.openxmlformats.org/drawingml/2006/main" xmlns:r="http://schemas.openxmlformats.org/officeDocument/2006/relationships" xmlns:p188="http://schemas.microsoft.com/office/powerpoint/2018/8/main">
  <p188:cm id="{52FD98BB-43CB-40DB-B09C-DAA6B4586E5C}" authorId="{8301E24F-69B7-F17C-AF59-1A4762E53EC2}" created="2022-02-08T16:11:00.465">
    <ac:deMkLst xmlns:ac="http://schemas.microsoft.com/office/drawing/2013/main/command">
      <pc:docMk xmlns:pc="http://schemas.microsoft.com/office/powerpoint/2013/main/command"/>
      <pc:sldMk xmlns:pc="http://schemas.microsoft.com/office/powerpoint/2013/main/command" cId="2841241463" sldId="328"/>
      <ac:spMk id="8" creationId="{E3E258B6-E77F-4A99-B0BF-436FF56DB68C}"/>
    </ac:deMkLst>
    <p188:txBody>
      <a:bodyPr/>
      <a:lstStyle/>
      <a:p>
        <a:r>
          <a:rPr lang="zh-HK" altLang="en-US"/>
          <a:t>These words are similar (the same) as the photo</a:t>
        </a:r>
      </a:p>
    </p188:txBody>
  </p188:cm>
</p188:cmLst>
</file>

<file path=ppt/comments/modernComment_14F_179FB38C.xml><?xml version="1.0" encoding="utf-8"?>
<p188:cmLst xmlns:a="http://schemas.openxmlformats.org/drawingml/2006/main" xmlns:r="http://schemas.openxmlformats.org/officeDocument/2006/relationships" xmlns:p188="http://schemas.microsoft.com/office/powerpoint/2018/8/main">
  <p188:cm id="{0C7641A9-D530-42DA-A640-477E9D25F972}" authorId="{8301E24F-69B7-F17C-AF59-1A4762E53EC2}" created="2022-02-08T16:02:55.752">
    <ac:deMkLst xmlns:ac="http://schemas.microsoft.com/office/drawing/2013/main/command">
      <pc:docMk xmlns:pc="http://schemas.microsoft.com/office/powerpoint/2013/main/command"/>
      <pc:sldMk xmlns:pc="http://schemas.microsoft.com/office/powerpoint/2013/main/command" cId="396342156" sldId="335"/>
      <ac:picMk id="6" creationId="{75B61A30-06E3-429C-AB77-A253FC38BE60}"/>
    </ac:deMkLst>
    <p188:txBody>
      <a:bodyPr/>
      <a:lstStyle/>
      <a:p>
        <a:r>
          <a:rPr lang="zh-HK" altLang="en-US"/>
          <a:t>cannot find the English version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C810A-21A9-47F1-9C70-ADFA9E4DA9A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HK" altLang="en-US"/>
        </a:p>
      </dgm:t>
    </dgm:pt>
    <dgm:pt modelId="{4097D298-C416-4419-8D83-6A026014F724}">
      <dgm:prSet phldrT="[文字]" custT="1"/>
      <dgm:spPr>
        <a:solidFill>
          <a:srgbClr val="DEB361"/>
        </a:solidFill>
        <a:ln>
          <a:noFill/>
        </a:ln>
      </dgm:spPr>
      <dgm:t>
        <a:bodyPr/>
        <a:lstStyle/>
        <a:p>
          <a:endParaRPr lang="zh-HK" altLang="en-US" sz="1200" b="1" dirty="0">
            <a:solidFill>
              <a:schemeClr val="tx1"/>
            </a:solidFill>
          </a:endParaRPr>
        </a:p>
      </dgm:t>
    </dgm:pt>
    <dgm:pt modelId="{AFFF5FC4-EC76-4AA4-ABDF-6A1D02371949}" type="parTrans" cxnId="{80AF4B84-672A-49EF-AC77-ACCF2FC66C5E}">
      <dgm:prSet/>
      <dgm:spPr/>
      <dgm:t>
        <a:bodyPr/>
        <a:lstStyle/>
        <a:p>
          <a:endParaRPr lang="zh-HK" altLang="en-US"/>
        </a:p>
      </dgm:t>
    </dgm:pt>
    <dgm:pt modelId="{BBDE580A-FD28-40A3-8E6F-6BF659E4C02A}" type="sibTrans" cxnId="{80AF4B84-672A-49EF-AC77-ACCF2FC66C5E}">
      <dgm:prSet/>
      <dgm:spPr/>
      <dgm:t>
        <a:bodyPr/>
        <a:lstStyle/>
        <a:p>
          <a:endParaRPr lang="zh-HK" altLang="en-US"/>
        </a:p>
      </dgm:t>
    </dgm:pt>
    <dgm:pt modelId="{F49835ED-63AC-4E7D-A40C-C48A7B9ABA86}">
      <dgm:prSet phldrT="[文字]" custT="1"/>
      <dgm:spPr>
        <a:solidFill>
          <a:srgbClr val="26B5BC"/>
        </a:solidFill>
        <a:ln>
          <a:noFill/>
        </a:ln>
      </dgm:spPr>
      <dgm:t>
        <a:bodyPr/>
        <a:lstStyle/>
        <a:p>
          <a:endParaRPr lang="zh-HK" altLang="en-US" sz="1200" b="1" u="none" dirty="0">
            <a:solidFill>
              <a:schemeClr val="tx1"/>
            </a:solidFill>
          </a:endParaRPr>
        </a:p>
      </dgm:t>
    </dgm:pt>
    <dgm:pt modelId="{F22B9045-AD92-4CC6-8DFD-2F9F42B438A8}" type="parTrans" cxnId="{890E67F8-1E07-4E12-B153-5099E1FB9CA4}">
      <dgm:prSet/>
      <dgm:spPr/>
      <dgm:t>
        <a:bodyPr/>
        <a:lstStyle/>
        <a:p>
          <a:endParaRPr lang="zh-HK" altLang="en-US"/>
        </a:p>
      </dgm:t>
    </dgm:pt>
    <dgm:pt modelId="{BF01D902-7A3D-422F-AD2E-B988D0077766}" type="sibTrans" cxnId="{890E67F8-1E07-4E12-B153-5099E1FB9CA4}">
      <dgm:prSet/>
      <dgm:spPr/>
      <dgm:t>
        <a:bodyPr/>
        <a:lstStyle/>
        <a:p>
          <a:endParaRPr lang="zh-HK" altLang="en-US"/>
        </a:p>
      </dgm:t>
    </dgm:pt>
    <dgm:pt modelId="{1CF0FD7B-23B9-41B0-9126-4E0E595CF338}">
      <dgm:prSet phldrT="[文字]" custT="1"/>
      <dgm:spPr>
        <a:solidFill>
          <a:srgbClr val="E44A6D"/>
        </a:solidFill>
        <a:ln>
          <a:noFill/>
        </a:ln>
      </dgm:spPr>
      <dgm:t>
        <a:bodyPr/>
        <a:lstStyle/>
        <a:p>
          <a:endParaRPr lang="zh-HK" altLang="en-US" sz="1200" b="1" dirty="0">
            <a:solidFill>
              <a:schemeClr val="tx1"/>
            </a:solidFill>
          </a:endParaRPr>
        </a:p>
      </dgm:t>
    </dgm:pt>
    <dgm:pt modelId="{1DE6C69B-4C4A-4744-B2F0-B76EAC12930D}" type="parTrans" cxnId="{8D917407-D43A-4DC2-B7CC-86F6D008BBF1}">
      <dgm:prSet/>
      <dgm:spPr/>
      <dgm:t>
        <a:bodyPr/>
        <a:lstStyle/>
        <a:p>
          <a:endParaRPr lang="zh-HK" altLang="en-US"/>
        </a:p>
      </dgm:t>
    </dgm:pt>
    <dgm:pt modelId="{5D94FD92-38C5-422E-83AC-36C2CE97223F}" type="sibTrans" cxnId="{8D917407-D43A-4DC2-B7CC-86F6D008BBF1}">
      <dgm:prSet/>
      <dgm:spPr/>
      <dgm:t>
        <a:bodyPr/>
        <a:lstStyle/>
        <a:p>
          <a:endParaRPr lang="zh-HK" altLang="en-US"/>
        </a:p>
      </dgm:t>
    </dgm:pt>
    <dgm:pt modelId="{D2E4E786-9B2A-4656-BBB2-9F055D4AA328}" type="pres">
      <dgm:prSet presAssocID="{162C810A-21A9-47F1-9C70-ADFA9E4DA9AF}" presName="Name0" presStyleCnt="0">
        <dgm:presLayoutVars>
          <dgm:chMax val="7"/>
          <dgm:resizeHandles val="exact"/>
        </dgm:presLayoutVars>
      </dgm:prSet>
      <dgm:spPr/>
      <dgm:t>
        <a:bodyPr/>
        <a:lstStyle/>
        <a:p>
          <a:endParaRPr lang="en-US"/>
        </a:p>
      </dgm:t>
    </dgm:pt>
    <dgm:pt modelId="{1665AF2B-A7BD-4D63-83BA-C91FF395478F}" type="pres">
      <dgm:prSet presAssocID="{162C810A-21A9-47F1-9C70-ADFA9E4DA9AF}" presName="comp1" presStyleCnt="0"/>
      <dgm:spPr/>
    </dgm:pt>
    <dgm:pt modelId="{E29BC179-7404-4624-88EB-9526AFF28437}" type="pres">
      <dgm:prSet presAssocID="{162C810A-21A9-47F1-9C70-ADFA9E4DA9AF}" presName="circle1" presStyleLbl="node1" presStyleIdx="0" presStyleCnt="3"/>
      <dgm:spPr/>
      <dgm:t>
        <a:bodyPr/>
        <a:lstStyle/>
        <a:p>
          <a:endParaRPr lang="en-US"/>
        </a:p>
      </dgm:t>
    </dgm:pt>
    <dgm:pt modelId="{13970F41-114F-4148-9686-ABF102DE452B}" type="pres">
      <dgm:prSet presAssocID="{162C810A-21A9-47F1-9C70-ADFA9E4DA9AF}" presName="c1text" presStyleLbl="node1" presStyleIdx="0" presStyleCnt="3">
        <dgm:presLayoutVars>
          <dgm:bulletEnabled val="1"/>
        </dgm:presLayoutVars>
      </dgm:prSet>
      <dgm:spPr/>
      <dgm:t>
        <a:bodyPr/>
        <a:lstStyle/>
        <a:p>
          <a:endParaRPr lang="en-US"/>
        </a:p>
      </dgm:t>
    </dgm:pt>
    <dgm:pt modelId="{93D87775-A4A4-4DAF-BADD-9E67DDF63EEC}" type="pres">
      <dgm:prSet presAssocID="{162C810A-21A9-47F1-9C70-ADFA9E4DA9AF}" presName="comp2" presStyleCnt="0"/>
      <dgm:spPr/>
    </dgm:pt>
    <dgm:pt modelId="{1FEDB24C-F3F3-439D-98BF-245D67EE3BD1}" type="pres">
      <dgm:prSet presAssocID="{162C810A-21A9-47F1-9C70-ADFA9E4DA9AF}" presName="circle2" presStyleLbl="node1" presStyleIdx="1" presStyleCnt="3"/>
      <dgm:spPr/>
      <dgm:t>
        <a:bodyPr/>
        <a:lstStyle/>
        <a:p>
          <a:endParaRPr lang="en-US"/>
        </a:p>
      </dgm:t>
    </dgm:pt>
    <dgm:pt modelId="{A8F4B30A-208B-49EF-9BD1-93AB7B85C71A}" type="pres">
      <dgm:prSet presAssocID="{162C810A-21A9-47F1-9C70-ADFA9E4DA9AF}" presName="c2text" presStyleLbl="node1" presStyleIdx="1" presStyleCnt="3">
        <dgm:presLayoutVars>
          <dgm:bulletEnabled val="1"/>
        </dgm:presLayoutVars>
      </dgm:prSet>
      <dgm:spPr/>
      <dgm:t>
        <a:bodyPr/>
        <a:lstStyle/>
        <a:p>
          <a:endParaRPr lang="en-US"/>
        </a:p>
      </dgm:t>
    </dgm:pt>
    <dgm:pt modelId="{8D73422C-4BE1-49C5-B850-A1F045953035}" type="pres">
      <dgm:prSet presAssocID="{162C810A-21A9-47F1-9C70-ADFA9E4DA9AF}" presName="comp3" presStyleCnt="0"/>
      <dgm:spPr/>
    </dgm:pt>
    <dgm:pt modelId="{2903A374-A315-46C4-BF7E-93F18A07F596}" type="pres">
      <dgm:prSet presAssocID="{162C810A-21A9-47F1-9C70-ADFA9E4DA9AF}" presName="circle3" presStyleLbl="node1" presStyleIdx="2" presStyleCnt="3" custScaleX="85478" custScaleY="85478" custLinFactNeighborX="0" custLinFactNeighborY="7701"/>
      <dgm:spPr/>
      <dgm:t>
        <a:bodyPr/>
        <a:lstStyle/>
        <a:p>
          <a:endParaRPr lang="en-US"/>
        </a:p>
      </dgm:t>
    </dgm:pt>
    <dgm:pt modelId="{798183F9-FB5B-4F29-8B6F-EE5C2FD77A24}" type="pres">
      <dgm:prSet presAssocID="{162C810A-21A9-47F1-9C70-ADFA9E4DA9AF}" presName="c3text" presStyleLbl="node1" presStyleIdx="2" presStyleCnt="3">
        <dgm:presLayoutVars>
          <dgm:bulletEnabled val="1"/>
        </dgm:presLayoutVars>
      </dgm:prSet>
      <dgm:spPr/>
      <dgm:t>
        <a:bodyPr/>
        <a:lstStyle/>
        <a:p>
          <a:endParaRPr lang="en-US"/>
        </a:p>
      </dgm:t>
    </dgm:pt>
  </dgm:ptLst>
  <dgm:cxnLst>
    <dgm:cxn modelId="{78F3B480-9539-4CA0-AE2B-335569994271}" type="presOf" srcId="{4097D298-C416-4419-8D83-6A026014F724}" destId="{13970F41-114F-4148-9686-ABF102DE452B}" srcOrd="1" destOrd="0" presId="urn:microsoft.com/office/officeart/2005/8/layout/venn2"/>
    <dgm:cxn modelId="{80AF4B84-672A-49EF-AC77-ACCF2FC66C5E}" srcId="{162C810A-21A9-47F1-9C70-ADFA9E4DA9AF}" destId="{4097D298-C416-4419-8D83-6A026014F724}" srcOrd="0" destOrd="0" parTransId="{AFFF5FC4-EC76-4AA4-ABDF-6A1D02371949}" sibTransId="{BBDE580A-FD28-40A3-8E6F-6BF659E4C02A}"/>
    <dgm:cxn modelId="{C239E4F1-CBE3-4725-8AE7-CD956A9FB140}" type="presOf" srcId="{F49835ED-63AC-4E7D-A40C-C48A7B9ABA86}" destId="{1FEDB24C-F3F3-439D-98BF-245D67EE3BD1}" srcOrd="0" destOrd="0" presId="urn:microsoft.com/office/officeart/2005/8/layout/venn2"/>
    <dgm:cxn modelId="{903D58FA-B45C-4F1C-883B-4308E7AD6BDF}" type="presOf" srcId="{F49835ED-63AC-4E7D-A40C-C48A7B9ABA86}" destId="{A8F4B30A-208B-49EF-9BD1-93AB7B85C71A}" srcOrd="1" destOrd="0" presId="urn:microsoft.com/office/officeart/2005/8/layout/venn2"/>
    <dgm:cxn modelId="{890E67F8-1E07-4E12-B153-5099E1FB9CA4}" srcId="{162C810A-21A9-47F1-9C70-ADFA9E4DA9AF}" destId="{F49835ED-63AC-4E7D-A40C-C48A7B9ABA86}" srcOrd="1" destOrd="0" parTransId="{F22B9045-AD92-4CC6-8DFD-2F9F42B438A8}" sibTransId="{BF01D902-7A3D-422F-AD2E-B988D0077766}"/>
    <dgm:cxn modelId="{76A4D057-8E5A-472E-92D0-DA0CD96DAE8B}" type="presOf" srcId="{1CF0FD7B-23B9-41B0-9126-4E0E595CF338}" destId="{2903A374-A315-46C4-BF7E-93F18A07F596}" srcOrd="0" destOrd="0" presId="urn:microsoft.com/office/officeart/2005/8/layout/venn2"/>
    <dgm:cxn modelId="{FD8D9364-EACD-4568-A92C-D53E921FE620}" type="presOf" srcId="{4097D298-C416-4419-8D83-6A026014F724}" destId="{E29BC179-7404-4624-88EB-9526AFF28437}" srcOrd="0" destOrd="0" presId="urn:microsoft.com/office/officeart/2005/8/layout/venn2"/>
    <dgm:cxn modelId="{8D917407-D43A-4DC2-B7CC-86F6D008BBF1}" srcId="{162C810A-21A9-47F1-9C70-ADFA9E4DA9AF}" destId="{1CF0FD7B-23B9-41B0-9126-4E0E595CF338}" srcOrd="2" destOrd="0" parTransId="{1DE6C69B-4C4A-4744-B2F0-B76EAC12930D}" sibTransId="{5D94FD92-38C5-422E-83AC-36C2CE97223F}"/>
    <dgm:cxn modelId="{F6311C33-2B4E-4DA5-8A44-F088468D4224}" type="presOf" srcId="{1CF0FD7B-23B9-41B0-9126-4E0E595CF338}" destId="{798183F9-FB5B-4F29-8B6F-EE5C2FD77A24}" srcOrd="1" destOrd="0" presId="urn:microsoft.com/office/officeart/2005/8/layout/venn2"/>
    <dgm:cxn modelId="{98336719-00BE-4E3E-B0D1-4B1FBB631920}" type="presOf" srcId="{162C810A-21A9-47F1-9C70-ADFA9E4DA9AF}" destId="{D2E4E786-9B2A-4656-BBB2-9F055D4AA328}" srcOrd="0" destOrd="0" presId="urn:microsoft.com/office/officeart/2005/8/layout/venn2"/>
    <dgm:cxn modelId="{A80B90E2-E685-4F8D-8EC8-A2197F06BD3F}" type="presParOf" srcId="{D2E4E786-9B2A-4656-BBB2-9F055D4AA328}" destId="{1665AF2B-A7BD-4D63-83BA-C91FF395478F}" srcOrd="0" destOrd="0" presId="urn:microsoft.com/office/officeart/2005/8/layout/venn2"/>
    <dgm:cxn modelId="{45181A3E-8E94-4C47-BD07-A78FC326F9A5}" type="presParOf" srcId="{1665AF2B-A7BD-4D63-83BA-C91FF395478F}" destId="{E29BC179-7404-4624-88EB-9526AFF28437}" srcOrd="0" destOrd="0" presId="urn:microsoft.com/office/officeart/2005/8/layout/venn2"/>
    <dgm:cxn modelId="{4BDC1007-2855-4093-8A32-C76AF187354F}" type="presParOf" srcId="{1665AF2B-A7BD-4D63-83BA-C91FF395478F}" destId="{13970F41-114F-4148-9686-ABF102DE452B}" srcOrd="1" destOrd="0" presId="urn:microsoft.com/office/officeart/2005/8/layout/venn2"/>
    <dgm:cxn modelId="{74B7896A-5CCB-41B1-A908-D3A3D21B011E}" type="presParOf" srcId="{D2E4E786-9B2A-4656-BBB2-9F055D4AA328}" destId="{93D87775-A4A4-4DAF-BADD-9E67DDF63EEC}" srcOrd="1" destOrd="0" presId="urn:microsoft.com/office/officeart/2005/8/layout/venn2"/>
    <dgm:cxn modelId="{DA3D1D30-B5DA-46F8-A86A-EB2A0E5F1CED}" type="presParOf" srcId="{93D87775-A4A4-4DAF-BADD-9E67DDF63EEC}" destId="{1FEDB24C-F3F3-439D-98BF-245D67EE3BD1}" srcOrd="0" destOrd="0" presId="urn:microsoft.com/office/officeart/2005/8/layout/venn2"/>
    <dgm:cxn modelId="{17AF2475-E67C-44EF-8A21-2FA90D414958}" type="presParOf" srcId="{93D87775-A4A4-4DAF-BADD-9E67DDF63EEC}" destId="{A8F4B30A-208B-49EF-9BD1-93AB7B85C71A}" srcOrd="1" destOrd="0" presId="urn:microsoft.com/office/officeart/2005/8/layout/venn2"/>
    <dgm:cxn modelId="{AB7B4629-31D4-49E4-9B72-966F9E055882}" type="presParOf" srcId="{D2E4E786-9B2A-4656-BBB2-9F055D4AA328}" destId="{8D73422C-4BE1-49C5-B850-A1F045953035}" srcOrd="2" destOrd="0" presId="urn:microsoft.com/office/officeart/2005/8/layout/venn2"/>
    <dgm:cxn modelId="{1E72B7AB-05EB-4126-9E07-1D72ED3F813F}" type="presParOf" srcId="{8D73422C-4BE1-49C5-B850-A1F045953035}" destId="{2903A374-A315-46C4-BF7E-93F18A07F596}" srcOrd="0" destOrd="0" presId="urn:microsoft.com/office/officeart/2005/8/layout/venn2"/>
    <dgm:cxn modelId="{F2F7DD1F-CD99-4008-9612-1B7E8D087984}" type="presParOf" srcId="{8D73422C-4BE1-49C5-B850-A1F045953035}" destId="{798183F9-FB5B-4F29-8B6F-EE5C2FD77A24}" srcOrd="1" destOrd="0" presId="urn:microsoft.com/office/officeart/2005/8/layout/venn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9BC179-7404-4624-88EB-9526AFF28437}">
      <dsp:nvSpPr>
        <dsp:cNvPr id="0" name=""/>
        <dsp:cNvSpPr/>
      </dsp:nvSpPr>
      <dsp:spPr>
        <a:xfrm>
          <a:off x="1012381" y="0"/>
          <a:ext cx="3739034" cy="3739034"/>
        </a:xfrm>
        <a:prstGeom prst="ellipse">
          <a:avLst/>
        </a:prstGeom>
        <a:solidFill>
          <a:srgbClr val="DEB3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zh-HK" altLang="en-US" sz="1200" b="1" kern="1200" dirty="0">
            <a:solidFill>
              <a:schemeClr val="tx1"/>
            </a:solidFill>
          </a:endParaRPr>
        </a:p>
      </dsp:txBody>
      <dsp:txXfrm>
        <a:off x="2228502" y="186951"/>
        <a:ext cx="1306792" cy="560855"/>
      </dsp:txXfrm>
    </dsp:sp>
    <dsp:sp modelId="{1FEDB24C-F3F3-439D-98BF-245D67EE3BD1}">
      <dsp:nvSpPr>
        <dsp:cNvPr id="0" name=""/>
        <dsp:cNvSpPr/>
      </dsp:nvSpPr>
      <dsp:spPr>
        <a:xfrm>
          <a:off x="1479760" y="934758"/>
          <a:ext cx="2804275" cy="2804275"/>
        </a:xfrm>
        <a:prstGeom prst="ellipse">
          <a:avLst/>
        </a:prstGeom>
        <a:solidFill>
          <a:srgbClr val="26B5B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zh-HK" altLang="en-US" sz="1200" b="1" u="none" kern="1200" dirty="0">
            <a:solidFill>
              <a:schemeClr val="tx1"/>
            </a:solidFill>
          </a:endParaRPr>
        </a:p>
      </dsp:txBody>
      <dsp:txXfrm>
        <a:off x="2228502" y="1110025"/>
        <a:ext cx="1306792" cy="525801"/>
      </dsp:txXfrm>
    </dsp:sp>
    <dsp:sp modelId="{2903A374-A315-46C4-BF7E-93F18A07F596}">
      <dsp:nvSpPr>
        <dsp:cNvPr id="0" name=""/>
        <dsp:cNvSpPr/>
      </dsp:nvSpPr>
      <dsp:spPr>
        <a:xfrm>
          <a:off x="2082885" y="2141008"/>
          <a:ext cx="1598025" cy="1598025"/>
        </a:xfrm>
        <a:prstGeom prst="ellipse">
          <a:avLst/>
        </a:prstGeom>
        <a:solidFill>
          <a:srgbClr val="E44A6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zh-HK" altLang="en-US" sz="1200" b="1" kern="1200" dirty="0">
            <a:solidFill>
              <a:schemeClr val="tx1"/>
            </a:solidFill>
          </a:endParaRPr>
        </a:p>
      </dsp:txBody>
      <dsp:txXfrm>
        <a:off x="2316911" y="2540514"/>
        <a:ext cx="1129974" cy="79901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994FC-CB73-48F8-A54E-83E060CAFEA7}" type="datetimeFigureOut">
              <a:rPr lang="en-HK" smtClean="0"/>
              <a:pPr/>
              <a:t>2/16/2022</a:t>
            </a:fld>
            <a:endParaRPr lang="en-H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ACDD3-256A-44BA-961A-83599CB6181D}" type="slidenum">
              <a:rPr lang="en-HK" smtClean="0"/>
              <a:pPr/>
              <a:t>‹#›</a:t>
            </a:fld>
            <a:endParaRPr lang="en-HK"/>
          </a:p>
        </p:txBody>
      </p:sp>
    </p:spTree>
    <p:extLst>
      <p:ext uri="{BB962C8B-B14F-4D97-AF65-F5344CB8AC3E}">
        <p14:creationId xmlns:p14="http://schemas.microsoft.com/office/powerpoint/2010/main" xmlns="" val="31034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18AACDD3-256A-44BA-961A-83599CB6181D}" type="slidenum">
              <a:rPr lang="en-HK" smtClean="0"/>
              <a:pPr/>
              <a:t>7</a:t>
            </a:fld>
            <a:endParaRPr lang="en-HK"/>
          </a:p>
        </p:txBody>
      </p:sp>
    </p:spTree>
    <p:extLst>
      <p:ext uri="{BB962C8B-B14F-4D97-AF65-F5344CB8AC3E}">
        <p14:creationId xmlns:p14="http://schemas.microsoft.com/office/powerpoint/2010/main" xmlns="" val="198712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按一下以編輯母片子標題樣式</a:t>
            </a:r>
            <a:endParaRPr kumimoji="0" lang="en-US"/>
          </a:p>
        </p:txBody>
      </p:sp>
      <p:sp>
        <p:nvSpPr>
          <p:cNvPr id="30" name="Date Placeholder 29"/>
          <p:cNvSpPr>
            <a:spLocks noGrp="1"/>
          </p:cNvSpPr>
          <p:nvPr>
            <p:ph type="dt" sz="half" idx="10"/>
          </p:nvPr>
        </p:nvSpPr>
        <p:spPr/>
        <p:txBody>
          <a:bodyPr/>
          <a:lstStyle/>
          <a:p>
            <a:fld id="{44F20F0B-B0D6-40A9-BFA4-8AAE8193CBE7}" type="datetimeFigureOut">
              <a:rPr lang="en-US" smtClean="0"/>
              <a:pPr/>
              <a:t>2/16/2022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fld id="{44F20F0B-B0D6-40A9-BFA4-8AAE8193CBE7}"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fld id="{44F20F0B-B0D6-40A9-BFA4-8AAE8193CBE7}"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fld id="{44F20F0B-B0D6-40A9-BFA4-8AAE8193CBE7}"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Date Placeholder 3"/>
          <p:cNvSpPr>
            <a:spLocks noGrp="1"/>
          </p:cNvSpPr>
          <p:nvPr>
            <p:ph type="dt" sz="half" idx="10"/>
          </p:nvPr>
        </p:nvSpPr>
        <p:spPr/>
        <p:txBody>
          <a:bodyPr/>
          <a:lstStyle/>
          <a:p>
            <a:fld id="{44F20F0B-B0D6-40A9-BFA4-8AAE8193CBE7}"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Date Placeholder 4"/>
          <p:cNvSpPr>
            <a:spLocks noGrp="1"/>
          </p:cNvSpPr>
          <p:nvPr>
            <p:ph type="dt" sz="half" idx="10"/>
          </p:nvPr>
        </p:nvSpPr>
        <p:spPr/>
        <p:txBody>
          <a:bodyPr/>
          <a:lstStyle/>
          <a:p>
            <a:fld id="{44F20F0B-B0D6-40A9-BFA4-8AAE8193CBE7}"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Date Placeholder 6"/>
          <p:cNvSpPr>
            <a:spLocks noGrp="1"/>
          </p:cNvSpPr>
          <p:nvPr>
            <p:ph type="dt" sz="half" idx="10"/>
          </p:nvPr>
        </p:nvSpPr>
        <p:spPr/>
        <p:txBody>
          <a:bodyPr/>
          <a:lstStyle/>
          <a:p>
            <a:fld id="{44F20F0B-B0D6-40A9-BFA4-8AAE8193CBE7}" type="datetimeFigureOut">
              <a:rPr lang="en-US" smtClean="0"/>
              <a:pPr/>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a:t>按一下以編輯母片標題樣式</a:t>
            </a:r>
            <a:endParaRPr kumimoji="0" lang="en-US"/>
          </a:p>
        </p:txBody>
      </p:sp>
      <p:sp>
        <p:nvSpPr>
          <p:cNvPr id="3" name="Date Placeholder 2"/>
          <p:cNvSpPr>
            <a:spLocks noGrp="1"/>
          </p:cNvSpPr>
          <p:nvPr>
            <p:ph type="dt" sz="half" idx="10"/>
          </p:nvPr>
        </p:nvSpPr>
        <p:spPr/>
        <p:txBody>
          <a:bodyPr/>
          <a:lstStyle/>
          <a:p>
            <a:fld id="{44F20F0B-B0D6-40A9-BFA4-8AAE8193CBE7}" type="datetimeFigureOut">
              <a:rPr lang="en-US" smtClean="0"/>
              <a:pPr/>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20F0B-B0D6-40A9-BFA4-8AAE8193CBE7}" type="datetimeFigureOut">
              <a:rPr lang="en-US" smtClean="0"/>
              <a:pPr/>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Date Placeholder 4"/>
          <p:cNvSpPr>
            <a:spLocks noGrp="1"/>
          </p:cNvSpPr>
          <p:nvPr>
            <p:ph type="dt" sz="half" idx="10"/>
          </p:nvPr>
        </p:nvSpPr>
        <p:spPr/>
        <p:txBody>
          <a:bodyPr/>
          <a:lstStyle/>
          <a:p>
            <a:fld id="{44F20F0B-B0D6-40A9-BFA4-8AAE8193CBE7}"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Date Placeholder 4"/>
          <p:cNvSpPr>
            <a:spLocks noGrp="1"/>
          </p:cNvSpPr>
          <p:nvPr>
            <p:ph type="dt" sz="half" idx="10"/>
          </p:nvPr>
        </p:nvSpPr>
        <p:spPr/>
        <p:txBody>
          <a:bodyPr/>
          <a:lstStyle/>
          <a:p>
            <a:fld id="{44F20F0B-B0D6-40A9-BFA4-8AAE8193CBE7}"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08AA21-2E9C-47A6-A451-9CD145A9AF2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anose="020F0502020204030204" pitchFamily="34" charset="0"/>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anose="020F050202020403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anose="020F0502020204030204" pitchFamily="34" charset="0"/>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Calibri" panose="020F0502020204030204" pitchFamily="34" charset="0"/>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anose="020F0502020204030204" pitchFamily="34" charset="0"/>
              </a:defRPr>
            </a:lvl1pPr>
          </a:lstStyle>
          <a:p>
            <a:fld id="{44F20F0B-B0D6-40A9-BFA4-8AAE8193CBE7}" type="datetimeFigureOut">
              <a:rPr lang="en-US" smtClean="0"/>
              <a:pPr/>
              <a:t>2/16/2022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alibri" panose="020F0502020204030204" pitchFamily="34" charset="0"/>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Calibri" panose="020F0502020204030204" pitchFamily="34" charset="0"/>
              </a:defRPr>
            </a:lvl1pPr>
          </a:lstStyle>
          <a:p>
            <a:fld id="{6108AA21-2E9C-47A6-A451-9CD145A9AF2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alibri" panose="020F050202020403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libri" panose="020F050202020403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alibri" panose="020F050202020403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alibri" panose="020F050202020403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alibri" panose="020F050202020403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endz.com/pin/7783/"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NAO_(robot)"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amismakeup.blogspot.com/2011/11/uniqso-circle-lens-review-cici-eye-grey.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ngimg.com/download/35697"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8" Type="http://schemas.microsoft.com/office/2018/10/relationships/comments" Target="../comments/modernComment_14F_179FB38C.xml"/><Relationship Id="rId3" Type="http://schemas.openxmlformats.org/officeDocument/2006/relationships/image" Target="../media/image23.png"/><Relationship Id="rId7" Type="http://schemas.openxmlformats.org/officeDocument/2006/relationships/hyperlink" Target="https://creativecommons.org/licenses/by-nc/3.0/"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pngimg.com/download/49015"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quickdraw.withgoogl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8_A959E777.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Handshake_(900)_-_The_Noun_Project.svg"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3C_D6C15625.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reative-commons-images.com/highway-signs/b/big-data.html"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ngimg.com/download/43607"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mylifeallinoneplace.blogspot.com/2012/09/journalling-school-session-10-pas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E058926-E989-493B-AE4F-DBE4E745911F}"/>
              </a:ext>
            </a:extLst>
          </p:cNvPr>
          <p:cNvSpPr txBox="1"/>
          <p:nvPr/>
        </p:nvSpPr>
        <p:spPr>
          <a:xfrm>
            <a:off x="323528" y="1196752"/>
            <a:ext cx="8820472" cy="1661993"/>
          </a:xfrm>
          <a:prstGeom prst="rect">
            <a:avLst/>
          </a:prstGeom>
          <a:noFill/>
        </p:spPr>
        <p:txBody>
          <a:bodyPr wrap="square">
            <a:spAutoFit/>
          </a:bodyPr>
          <a:lstStyle/>
          <a:p>
            <a:r>
              <a:rPr lang="en-US" altLang="zh-CN" sz="4400" b="1" dirty="0">
                <a:solidFill>
                  <a:schemeClr val="accent1"/>
                </a:solidFill>
                <a:latin typeface="+mj-lt"/>
                <a:ea typeface="+mj-ea"/>
              </a:rPr>
              <a:t>Basic Concepts, Development and </a:t>
            </a:r>
            <a:r>
              <a:rPr lang="en-US" altLang="zh-CN" sz="4400" b="1" dirty="0" smtClean="0">
                <a:solidFill>
                  <a:schemeClr val="accent1"/>
                </a:solidFill>
                <a:latin typeface="+mj-lt"/>
                <a:ea typeface="+mj-ea"/>
              </a:rPr>
              <a:t>Applications </a:t>
            </a:r>
            <a:r>
              <a:rPr lang="en-US" altLang="zh-CN" sz="4400" b="1" dirty="0">
                <a:solidFill>
                  <a:schemeClr val="accent1"/>
                </a:solidFill>
                <a:latin typeface="+mj-lt"/>
                <a:ea typeface="+mj-ea"/>
              </a:rPr>
              <a:t>of Artificial Intelligence </a:t>
            </a:r>
            <a:r>
              <a:rPr lang="zh-TW" altLang="en-US" sz="1400" dirty="0">
                <a:latin typeface="+mj-lt"/>
                <a:ea typeface="+mj-ea"/>
              </a:rPr>
              <a:t/>
            </a:r>
            <a:br>
              <a:rPr lang="zh-TW" altLang="en-US" sz="1400" dirty="0">
                <a:latin typeface="+mj-lt"/>
                <a:ea typeface="+mj-ea"/>
              </a:rPr>
            </a:br>
            <a:endParaRPr lang="en-HK" sz="1400" dirty="0">
              <a:latin typeface="+mj-lt"/>
              <a:ea typeface="+mj-ea"/>
            </a:endParaRPr>
          </a:p>
        </p:txBody>
      </p:sp>
      <p:pic>
        <p:nvPicPr>
          <p:cNvPr id="4" name="Picture 3">
            <a:extLst>
              <a:ext uri="{FF2B5EF4-FFF2-40B4-BE49-F238E27FC236}">
                <a16:creationId xmlns:a16="http://schemas.microsoft.com/office/drawing/2014/main" xmlns="" id="{864D166E-9D8F-43BE-B743-B5F78814A1A4}"/>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5364088" y="2852936"/>
            <a:ext cx="3074249" cy="3307013"/>
          </a:xfrm>
          <a:prstGeom prst="rect">
            <a:avLst/>
          </a:prstGeom>
        </p:spPr>
      </p:pic>
      <p:sp>
        <p:nvSpPr>
          <p:cNvPr id="5" name="TextBox 4">
            <a:extLst>
              <a:ext uri="{FF2B5EF4-FFF2-40B4-BE49-F238E27FC236}">
                <a16:creationId xmlns:a16="http://schemas.microsoft.com/office/drawing/2014/main" xmlns="" id="{A9F8BA4B-1ADA-4D84-8072-DFB8C2C964B8}"/>
              </a:ext>
            </a:extLst>
          </p:cNvPr>
          <p:cNvSpPr txBox="1"/>
          <p:nvPr/>
        </p:nvSpPr>
        <p:spPr>
          <a:xfrm>
            <a:off x="4572000" y="6954026"/>
            <a:ext cx="3187649" cy="230832"/>
          </a:xfrm>
          <a:prstGeom prst="rect">
            <a:avLst/>
          </a:prstGeom>
          <a:noFill/>
        </p:spPr>
        <p:txBody>
          <a:bodyPr wrap="square" rtlCol="0">
            <a:spAutoFit/>
          </a:bodyPr>
          <a:lstStyle/>
          <a:p>
            <a:r>
              <a:rPr lang="en-HK" sz="900" dirty="0">
                <a:latin typeface="Calibri" panose="020F0502020204030204" pitchFamily="34" charset="0"/>
                <a:hlinkClick r:id="rId3" tooltip="https://grendz.com/pin/7783/"/>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3.0/"/>
              </a:rPr>
              <a:t>CC BY</a:t>
            </a:r>
            <a:endParaRPr lang="en-HK" sz="900" dirty="0">
              <a:latin typeface="Calibri" panose="020F0502020204030204" pitchFamily="34" charset="0"/>
            </a:endParaRPr>
          </a:p>
        </p:txBody>
      </p:sp>
    </p:spTree>
    <p:extLst>
      <p:ext uri="{BB962C8B-B14F-4D97-AF65-F5344CB8AC3E}">
        <p14:creationId xmlns:p14="http://schemas.microsoft.com/office/powerpoint/2010/main" xmlns="" val="4034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08720"/>
            <a:ext cx="7704348" cy="3096344"/>
          </a:xfrm>
        </p:spPr>
        <p:txBody>
          <a:bodyPr>
            <a:normAutofit fontScale="90000"/>
          </a:bodyPr>
          <a:lstStyle/>
          <a:p>
            <a:pPr>
              <a:lnSpc>
                <a:spcPct val="150000"/>
              </a:lnSpc>
            </a:pPr>
            <a:r>
              <a:rPr lang="en-US" altLang="zh-TW" dirty="0"/>
              <a:t>What is artificial intelligence?</a:t>
            </a:r>
            <a:br>
              <a:rPr lang="en-US" altLang="zh-TW" dirty="0"/>
            </a:br>
            <a:r>
              <a:rPr lang="en-US" altLang="zh-TW" dirty="0"/>
              <a:t>Is artificial intelligence a robot?</a:t>
            </a:r>
            <a:br>
              <a:rPr lang="en-US" altLang="zh-TW" dirty="0"/>
            </a:br>
            <a:endParaRPr lang="en-US" dirty="0"/>
          </a:p>
        </p:txBody>
      </p:sp>
      <p:pic>
        <p:nvPicPr>
          <p:cNvPr id="7" name="Picture 6" descr="A group of stuffed animals&#10;&#10;Description automatically generated with medium confidence">
            <a:extLst>
              <a:ext uri="{FF2B5EF4-FFF2-40B4-BE49-F238E27FC236}">
                <a16:creationId xmlns:a16="http://schemas.microsoft.com/office/drawing/2014/main" xmlns="" id="{31959A0D-6A92-455A-9FC4-307717F0E4E5}"/>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2447764" y="3284984"/>
            <a:ext cx="4463988" cy="2975992"/>
          </a:xfrm>
          <a:prstGeom prst="rect">
            <a:avLst/>
          </a:prstGeom>
        </p:spPr>
      </p:pic>
      <p:sp>
        <p:nvSpPr>
          <p:cNvPr id="8" name="TextBox 7">
            <a:extLst>
              <a:ext uri="{FF2B5EF4-FFF2-40B4-BE49-F238E27FC236}">
                <a16:creationId xmlns:a16="http://schemas.microsoft.com/office/drawing/2014/main" xmlns="" id="{97B7139B-3C22-40B3-B777-2566D4BBF98D}"/>
              </a:ext>
            </a:extLst>
          </p:cNvPr>
          <p:cNvSpPr txBox="1"/>
          <p:nvPr/>
        </p:nvSpPr>
        <p:spPr>
          <a:xfrm>
            <a:off x="5796136" y="6525344"/>
            <a:ext cx="4355976" cy="230832"/>
          </a:xfrm>
          <a:prstGeom prst="rect">
            <a:avLst/>
          </a:prstGeom>
          <a:noFill/>
        </p:spPr>
        <p:txBody>
          <a:bodyPr wrap="square" rtlCol="0">
            <a:spAutoFit/>
          </a:bodyPr>
          <a:lstStyle/>
          <a:p>
            <a:r>
              <a:rPr lang="en-HK" sz="900" dirty="0">
                <a:latin typeface="Calibri" panose="020F0502020204030204" pitchFamily="34" charset="0"/>
                <a:hlinkClick r:id="rId3" tooltip="https://it.wikipedia.org/wiki/NAO_(robot)"/>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sa/3.0/"/>
              </a:rPr>
              <a:t>CC BY-SA</a:t>
            </a:r>
            <a:endParaRPr lang="en-HK" sz="900" dirty="0">
              <a:latin typeface="Calibri" panose="020F0502020204030204" pitchFamily="34" charset="0"/>
            </a:endParaRPr>
          </a:p>
        </p:txBody>
      </p:sp>
    </p:spTree>
    <p:extLst>
      <p:ext uri="{BB962C8B-B14F-4D97-AF65-F5344CB8AC3E}">
        <p14:creationId xmlns:p14="http://schemas.microsoft.com/office/powerpoint/2010/main" xmlns="" val="310663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a:t>Definition of Artificial Intelligence</a:t>
            </a:r>
            <a:endParaRPr lang="en-US" dirty="0"/>
          </a:p>
        </p:txBody>
      </p:sp>
      <p:sp>
        <p:nvSpPr>
          <p:cNvPr id="3" name="Content Placeholder 2"/>
          <p:cNvSpPr>
            <a:spLocks noGrp="1"/>
          </p:cNvSpPr>
          <p:nvPr>
            <p:ph idx="1"/>
          </p:nvPr>
        </p:nvSpPr>
        <p:spPr>
          <a:xfrm>
            <a:off x="457200" y="1916832"/>
            <a:ext cx="8003232" cy="4389120"/>
          </a:xfrm>
        </p:spPr>
        <p:txBody>
          <a:bodyPr>
            <a:normAutofit/>
          </a:bodyPr>
          <a:lstStyle/>
          <a:p>
            <a:pPr marL="0" indent="0" algn="just">
              <a:buNone/>
            </a:pPr>
            <a:r>
              <a:rPr lang="en-US" altLang="zh-TW" dirty="0"/>
              <a:t>Artificial intelligence refers to machines made by humans that can show intelligence. It usually refers to the ability of computers to "simulate" human thought processes or to "demonstrate" human behavioral abilities.</a:t>
            </a:r>
          </a:p>
          <a:p>
            <a:pPr marL="0" indent="0" algn="just">
              <a:buNone/>
            </a:pPr>
            <a:r>
              <a:rPr lang="en-US" altLang="zh-TW" dirty="0"/>
              <a:t>
</a:t>
            </a:r>
            <a:r>
              <a:rPr lang="en-US" altLang="zh-TW" b="1" dirty="0"/>
              <a:t>For example: </a:t>
            </a:r>
            <a:r>
              <a:rPr lang="en-US" altLang="zh-TW" dirty="0"/>
              <a:t>reasoning, knowledge, planning, learning, communication, perception, the ability to use tools and manipulate machinery, etc.
</a:t>
            </a:r>
            <a:endParaRPr lang="zh-TW" altLang="en-US" dirty="0"/>
          </a:p>
        </p:txBody>
      </p:sp>
    </p:spTree>
    <p:extLst>
      <p:ext uri="{BB962C8B-B14F-4D97-AF65-F5344CB8AC3E}">
        <p14:creationId xmlns:p14="http://schemas.microsoft.com/office/powerpoint/2010/main" xmlns="" val="98459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43" y="764704"/>
            <a:ext cx="7931224" cy="1143000"/>
          </a:xfrm>
        </p:spPr>
        <p:txBody>
          <a:bodyPr>
            <a:normAutofit fontScale="90000"/>
          </a:bodyPr>
          <a:lstStyle/>
          <a:p>
            <a:r>
              <a:rPr lang="en-US" altLang="zh-TW" dirty="0"/>
              <a:t>The Difference Between Artificial Intelligence and Robots</a:t>
            </a:r>
            <a:endParaRPr lang="en-US" dirty="0"/>
          </a:p>
        </p:txBody>
      </p:sp>
      <p:sp>
        <p:nvSpPr>
          <p:cNvPr id="3" name="Content Placeholder 2"/>
          <p:cNvSpPr>
            <a:spLocks noGrp="1"/>
          </p:cNvSpPr>
          <p:nvPr>
            <p:ph idx="1"/>
          </p:nvPr>
        </p:nvSpPr>
        <p:spPr>
          <a:xfrm>
            <a:off x="683568" y="2136224"/>
            <a:ext cx="7776864" cy="4389120"/>
          </a:xfrm>
        </p:spPr>
        <p:txBody>
          <a:bodyPr>
            <a:normAutofit/>
          </a:bodyPr>
          <a:lstStyle/>
          <a:p>
            <a:pPr marL="0" indent="0">
              <a:buNone/>
            </a:pPr>
            <a:r>
              <a:rPr lang="en-US" altLang="zh-TW" dirty="0"/>
              <a:t>The common mechanical arm or home sweeping robot in the factory can automatically detect and achieve accurate actions, but it may only use computer sensing and automation technology, and does </a:t>
            </a:r>
            <a:r>
              <a:rPr lang="en-US" altLang="zh-TW" u="sng" dirty="0"/>
              <a:t>not</a:t>
            </a:r>
            <a:r>
              <a:rPr lang="en-US" altLang="zh-TW" dirty="0"/>
              <a:t> adopt AI learning, reasoning, and prediction. Therefore, artificial intelligence is a </a:t>
            </a:r>
            <a:r>
              <a:rPr lang="en-US" altLang="zh-TW" dirty="0" smtClean="0"/>
              <a:t>computer-science </a:t>
            </a:r>
            <a:r>
              <a:rPr lang="en-US" altLang="zh-TW" dirty="0"/>
              <a:t>core technology independent of robots. Its </a:t>
            </a:r>
            <a:r>
              <a:rPr lang="en-US" altLang="zh-TW" dirty="0" smtClean="0"/>
              <a:t>applications are </a:t>
            </a:r>
            <a:r>
              <a:rPr lang="en-US" altLang="zh-TW" dirty="0"/>
              <a:t>more extensive, </a:t>
            </a:r>
            <a:r>
              <a:rPr lang="en-US" altLang="zh-TW" dirty="0" smtClean="0"/>
              <a:t>including face recognition and speech recognition, not limited to robots.</a:t>
            </a:r>
            <a:r>
              <a:rPr lang="en-US" altLang="zh-TW" dirty="0"/>
              <a:t>
</a:t>
            </a:r>
          </a:p>
        </p:txBody>
      </p:sp>
    </p:spTree>
    <p:extLst>
      <p:ext uri="{BB962C8B-B14F-4D97-AF65-F5344CB8AC3E}">
        <p14:creationId xmlns:p14="http://schemas.microsoft.com/office/powerpoint/2010/main" xmlns="" val="371482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92CFF-7360-40E3-986E-095E1F4A7E8A}"/>
              </a:ext>
            </a:extLst>
          </p:cNvPr>
          <p:cNvSpPr txBox="1">
            <a:spLocks/>
          </p:cNvSpPr>
          <p:nvPr/>
        </p:nvSpPr>
        <p:spPr>
          <a:xfrm>
            <a:off x="899592" y="704088"/>
            <a:ext cx="7787208" cy="99672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zh-TW" dirty="0"/>
              <a:t>What can Nowadays AI Do?
</a:t>
            </a:r>
            <a:endParaRPr lang="en-HK" dirty="0"/>
          </a:p>
        </p:txBody>
      </p:sp>
      <p:sp>
        <p:nvSpPr>
          <p:cNvPr id="3" name="Content Placeholder 2">
            <a:extLst>
              <a:ext uri="{FF2B5EF4-FFF2-40B4-BE49-F238E27FC236}">
                <a16:creationId xmlns:a16="http://schemas.microsoft.com/office/drawing/2014/main" xmlns="" id="{FA895F43-3F18-45B0-B459-83D4C7F1700E}"/>
              </a:ext>
            </a:extLst>
          </p:cNvPr>
          <p:cNvSpPr txBox="1">
            <a:spLocks/>
          </p:cNvSpPr>
          <p:nvPr/>
        </p:nvSpPr>
        <p:spPr>
          <a:xfrm>
            <a:off x="827584" y="1935480"/>
            <a:ext cx="6984776"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pPr>
            <a:r>
              <a:rPr lang="en-HK" dirty="0"/>
              <a:t>Recognize objects in images</a:t>
            </a:r>
            <a:r>
              <a:rPr lang="en-US" altLang="zh-TW" sz="2800" dirty="0">
                <a:latin typeface="Calibri" panose="020F0502020204030204" pitchFamily="34" charset="0"/>
              </a:rPr>
              <a:t>
</a:t>
            </a:r>
            <a:r>
              <a:rPr lang="en-HK" dirty="0"/>
              <a:t>Write bug-free software</a:t>
            </a:r>
            <a:r>
              <a:rPr lang="en-US" altLang="zh-TW" sz="2800" dirty="0">
                <a:latin typeface="Calibri" panose="020F0502020204030204" pitchFamily="34" charset="0"/>
              </a:rPr>
              <a:t>
</a:t>
            </a:r>
            <a:r>
              <a:rPr lang="en-HK" dirty="0"/>
              <a:t>Translate between languages</a:t>
            </a:r>
            <a:r>
              <a:rPr lang="en-US" altLang="zh-TW" sz="2800" dirty="0">
                <a:latin typeface="Calibri" panose="020F0502020204030204" pitchFamily="34" charset="0"/>
              </a:rPr>
              <a:t>
Speak
</a:t>
            </a:r>
            <a:r>
              <a:rPr lang="en-HK" dirty="0"/>
              <a:t>Predict the future of our </a:t>
            </a:r>
            <a:r>
              <a:rPr lang="en-HK" dirty="0" smtClean="0"/>
              <a:t>universe</a:t>
            </a:r>
            <a:r>
              <a:rPr lang="en-US" altLang="zh-TW" sz="2800" dirty="0">
                <a:latin typeface="Calibri" panose="020F0502020204030204" pitchFamily="34" charset="0"/>
              </a:rPr>
              <a:t>
</a:t>
            </a:r>
            <a:r>
              <a:rPr lang="en-HK" dirty="0"/>
              <a:t>Feel empathy or sympathy</a:t>
            </a:r>
            <a:endParaRPr lang="en-HK" sz="2800" dirty="0">
              <a:latin typeface="Calibri" panose="020F0502020204030204" pitchFamily="34" charset="0"/>
            </a:endParaRPr>
          </a:p>
        </p:txBody>
      </p:sp>
      <p:sp>
        <p:nvSpPr>
          <p:cNvPr id="4" name="Content Placeholder 2">
            <a:extLst>
              <a:ext uri="{FF2B5EF4-FFF2-40B4-BE49-F238E27FC236}">
                <a16:creationId xmlns:a16="http://schemas.microsoft.com/office/drawing/2014/main" xmlns="" id="{2B03AFF3-2306-4E2E-B63F-00A85B361E55}"/>
              </a:ext>
            </a:extLst>
          </p:cNvPr>
          <p:cNvSpPr txBox="1">
            <a:spLocks/>
          </p:cNvSpPr>
          <p:nvPr/>
        </p:nvSpPr>
        <p:spPr>
          <a:xfrm>
            <a:off x="7308304" y="2052824"/>
            <a:ext cx="1440160" cy="410108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HK" dirty="0">
              <a:latin typeface="Calibri" panose="020F0502020204030204" pitchFamily="34" charset="0"/>
            </a:endParaRPr>
          </a:p>
        </p:txBody>
      </p:sp>
      <p:sp>
        <p:nvSpPr>
          <p:cNvPr id="5" name="Multiplication Sign 4">
            <a:extLst>
              <a:ext uri="{FF2B5EF4-FFF2-40B4-BE49-F238E27FC236}">
                <a16:creationId xmlns:a16="http://schemas.microsoft.com/office/drawing/2014/main" xmlns="" id="{B0E30F57-C108-4415-9B4A-EB63B9ED4B53}"/>
              </a:ext>
            </a:extLst>
          </p:cNvPr>
          <p:cNvSpPr/>
          <p:nvPr/>
        </p:nvSpPr>
        <p:spPr>
          <a:xfrm>
            <a:off x="4823808" y="2451777"/>
            <a:ext cx="576064" cy="5120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pic>
        <p:nvPicPr>
          <p:cNvPr id="10" name="Picture 9">
            <a:extLst>
              <a:ext uri="{FF2B5EF4-FFF2-40B4-BE49-F238E27FC236}">
                <a16:creationId xmlns:a16="http://schemas.microsoft.com/office/drawing/2014/main" xmlns="" id="{E83B0A0D-3DA7-44D8-85BE-495DFB713EFD}"/>
              </a:ext>
            </a:extLst>
          </p:cNvPr>
          <p:cNvPicPr>
            <a:picLocks noChangeAspect="1"/>
          </p:cNvPicPr>
          <p:nvPr/>
        </p:nvPicPr>
        <p:blipFill>
          <a:blip r:embed="rId2" cstate="print"/>
          <a:stretch>
            <a:fillRect/>
          </a:stretch>
        </p:blipFill>
        <p:spPr>
          <a:xfrm>
            <a:off x="5519616" y="1867994"/>
            <a:ext cx="576064" cy="576064"/>
          </a:xfrm>
          <a:prstGeom prst="rect">
            <a:avLst/>
          </a:prstGeom>
        </p:spPr>
      </p:pic>
      <p:pic>
        <p:nvPicPr>
          <p:cNvPr id="11" name="Picture 10">
            <a:extLst>
              <a:ext uri="{FF2B5EF4-FFF2-40B4-BE49-F238E27FC236}">
                <a16:creationId xmlns:a16="http://schemas.microsoft.com/office/drawing/2014/main" xmlns="" id="{611AB7E5-632B-48BC-AAA9-9BAA44D9DD2B}"/>
              </a:ext>
            </a:extLst>
          </p:cNvPr>
          <p:cNvPicPr>
            <a:picLocks noChangeAspect="1"/>
          </p:cNvPicPr>
          <p:nvPr/>
        </p:nvPicPr>
        <p:blipFill>
          <a:blip r:embed="rId2" cstate="print"/>
          <a:stretch>
            <a:fillRect/>
          </a:stretch>
        </p:blipFill>
        <p:spPr>
          <a:xfrm>
            <a:off x="2483768" y="3429000"/>
            <a:ext cx="576064" cy="576064"/>
          </a:xfrm>
          <a:prstGeom prst="rect">
            <a:avLst/>
          </a:prstGeom>
        </p:spPr>
      </p:pic>
      <p:pic>
        <p:nvPicPr>
          <p:cNvPr id="12" name="Picture 11">
            <a:extLst>
              <a:ext uri="{FF2B5EF4-FFF2-40B4-BE49-F238E27FC236}">
                <a16:creationId xmlns:a16="http://schemas.microsoft.com/office/drawing/2014/main" xmlns="" id="{B6090B7B-FB16-416D-8BAE-E630E816D5DF}"/>
              </a:ext>
            </a:extLst>
          </p:cNvPr>
          <p:cNvPicPr>
            <a:picLocks noChangeAspect="1"/>
          </p:cNvPicPr>
          <p:nvPr/>
        </p:nvPicPr>
        <p:blipFill>
          <a:blip r:embed="rId2" cstate="print"/>
          <a:stretch>
            <a:fillRect/>
          </a:stretch>
        </p:blipFill>
        <p:spPr>
          <a:xfrm>
            <a:off x="5685662" y="2933434"/>
            <a:ext cx="576064" cy="576064"/>
          </a:xfrm>
          <a:prstGeom prst="rect">
            <a:avLst/>
          </a:prstGeom>
        </p:spPr>
      </p:pic>
      <p:sp>
        <p:nvSpPr>
          <p:cNvPr id="13" name="Multiplication Sign 12">
            <a:extLst>
              <a:ext uri="{FF2B5EF4-FFF2-40B4-BE49-F238E27FC236}">
                <a16:creationId xmlns:a16="http://schemas.microsoft.com/office/drawing/2014/main" xmlns="" id="{17AD1AFC-760D-42FA-BA70-B9392363CB97}"/>
              </a:ext>
            </a:extLst>
          </p:cNvPr>
          <p:cNvSpPr/>
          <p:nvPr/>
        </p:nvSpPr>
        <p:spPr>
          <a:xfrm>
            <a:off x="6208951" y="3998874"/>
            <a:ext cx="576064" cy="5120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
        <p:nvSpPr>
          <p:cNvPr id="14" name="Multiplication Sign 13">
            <a:extLst>
              <a:ext uri="{FF2B5EF4-FFF2-40B4-BE49-F238E27FC236}">
                <a16:creationId xmlns:a16="http://schemas.microsoft.com/office/drawing/2014/main" xmlns="" id="{E4559D09-DDBB-4A32-AF81-D70D08C50029}"/>
              </a:ext>
            </a:extLst>
          </p:cNvPr>
          <p:cNvSpPr/>
          <p:nvPr/>
        </p:nvSpPr>
        <p:spPr>
          <a:xfrm>
            <a:off x="5215948" y="4507452"/>
            <a:ext cx="576064" cy="5120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Tree>
    <p:extLst>
      <p:ext uri="{BB962C8B-B14F-4D97-AF65-F5344CB8AC3E}">
        <p14:creationId xmlns:p14="http://schemas.microsoft.com/office/powerpoint/2010/main" xmlns="" val="1210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3568" y="2132856"/>
            <a:ext cx="7632848" cy="4176464"/>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20000"/>
              </a:lnSpc>
              <a:buNone/>
            </a:pPr>
            <a:r>
              <a:rPr lang="en-US" altLang="zh-TW" dirty="0">
                <a:latin typeface="Calibri" panose="020F0502020204030204" pitchFamily="34" charset="0"/>
              </a:rPr>
              <a:t>Robotics is only one area of research in artificial intelligence. The broader research areas also include computer vision, fingerprint recognition, face recognition, retina recognition, iris recognition, palmprint recognition, expert systems, automatic planning, automatic programming, intelligent control, language and image understanding, intelligent Q&amp;A, natural language processing, intelligent search, automatic reasoning, machine learning and so on.
</a:t>
            </a:r>
            <a:endParaRPr lang="en-US" dirty="0">
              <a:latin typeface="Calibri" panose="020F0502020204030204" pitchFamily="34" charset="0"/>
            </a:endParaRPr>
          </a:p>
        </p:txBody>
      </p:sp>
      <p:sp>
        <p:nvSpPr>
          <p:cNvPr id="9" name="Title 1"/>
          <p:cNvSpPr txBox="1">
            <a:spLocks/>
          </p:cNvSpPr>
          <p:nvPr/>
        </p:nvSpPr>
        <p:spPr>
          <a:xfrm>
            <a:off x="755576" y="692696"/>
            <a:ext cx="7931224"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lvl="2"/>
            <a:r>
              <a:rPr lang="en-US" altLang="zh-TW" sz="5000" dirty="0">
                <a:solidFill>
                  <a:schemeClr val="tx2"/>
                </a:solidFill>
                <a:latin typeface="+mj-lt"/>
                <a:ea typeface="+mj-ea"/>
                <a:cs typeface="+mj-cs"/>
              </a:rPr>
              <a:t>What Can AI </a:t>
            </a:r>
            <a:r>
              <a:rPr lang="en-US" altLang="zh-CN" sz="5000" dirty="0">
                <a:solidFill>
                  <a:schemeClr val="tx2"/>
                </a:solidFill>
                <a:latin typeface="+mj-lt"/>
                <a:ea typeface="+mj-ea"/>
                <a:cs typeface="+mj-cs"/>
              </a:rPr>
              <a:t>D</a:t>
            </a:r>
            <a:r>
              <a:rPr lang="en-US" altLang="zh-TW" sz="5000" dirty="0">
                <a:solidFill>
                  <a:schemeClr val="tx2"/>
                </a:solidFill>
                <a:latin typeface="+mj-lt"/>
                <a:ea typeface="+mj-ea"/>
                <a:cs typeface="+mj-cs"/>
              </a:rPr>
              <a:t>o?</a:t>
            </a:r>
            <a:endParaRPr lang="en-US" sz="5000" kern="1200" dirty="0">
              <a:solidFill>
                <a:schemeClr val="tx2"/>
              </a:solidFill>
              <a:latin typeface="+mj-lt"/>
              <a:ea typeface="+mj-ea"/>
              <a:cs typeface="+mj-cs"/>
            </a:endParaRPr>
          </a:p>
        </p:txBody>
      </p:sp>
    </p:spTree>
    <p:extLst>
      <p:ext uri="{BB962C8B-B14F-4D97-AF65-F5344CB8AC3E}">
        <p14:creationId xmlns:p14="http://schemas.microsoft.com/office/powerpoint/2010/main" xmlns="" val="162605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5E8E2AD-E0AA-4E87-ABCF-765E848C499A}"/>
              </a:ext>
            </a:extLst>
          </p:cNvPr>
          <p:cNvPicPr>
            <a:picLocks noChangeAspect="1"/>
          </p:cNvPicPr>
          <p:nvPr/>
        </p:nvPicPr>
        <p:blipFill>
          <a:blip r:embed="rId2" cstate="print"/>
          <a:stretch>
            <a:fillRect/>
          </a:stretch>
        </p:blipFill>
        <p:spPr>
          <a:xfrm>
            <a:off x="2123728" y="980728"/>
            <a:ext cx="5256584" cy="5336735"/>
          </a:xfrm>
          <a:prstGeom prst="rect">
            <a:avLst/>
          </a:prstGeom>
        </p:spPr>
      </p:pic>
    </p:spTree>
    <p:extLst>
      <p:ext uri="{BB962C8B-B14F-4D97-AF65-F5344CB8AC3E}">
        <p14:creationId xmlns:p14="http://schemas.microsoft.com/office/powerpoint/2010/main" xmlns="" val="57047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04664"/>
            <a:ext cx="8229600" cy="1143000"/>
          </a:xfrm>
        </p:spPr>
        <p:txBody>
          <a:bodyPr>
            <a:normAutofit/>
          </a:bodyPr>
          <a:lstStyle/>
          <a:p>
            <a:r>
              <a:rPr lang="en-US" altLang="zh-TW" dirty="0"/>
              <a:t>(1) AI Can Be </a:t>
            </a:r>
            <a:r>
              <a:rPr lang="en-US" altLang="zh-CN" dirty="0"/>
              <a:t>O</a:t>
            </a:r>
            <a:r>
              <a:rPr lang="en-US" altLang="zh-TW" dirty="0"/>
              <a:t>ur </a:t>
            </a:r>
            <a:r>
              <a:rPr lang="en-US" altLang="zh-CN" dirty="0"/>
              <a:t>E</a:t>
            </a:r>
            <a:r>
              <a:rPr lang="en-US" altLang="zh-TW" dirty="0"/>
              <a:t>yes</a:t>
            </a:r>
            <a:endParaRPr lang="en-US" dirty="0"/>
          </a:p>
        </p:txBody>
      </p:sp>
      <p:sp>
        <p:nvSpPr>
          <p:cNvPr id="3" name="Content Placeholder 2"/>
          <p:cNvSpPr>
            <a:spLocks noGrp="1"/>
          </p:cNvSpPr>
          <p:nvPr>
            <p:ph idx="1"/>
          </p:nvPr>
        </p:nvSpPr>
        <p:spPr>
          <a:xfrm>
            <a:off x="595816" y="1596752"/>
            <a:ext cx="7920880" cy="1832248"/>
          </a:xfrm>
        </p:spPr>
        <p:txBody>
          <a:bodyPr>
            <a:noAutofit/>
          </a:bodyPr>
          <a:lstStyle/>
          <a:p>
            <a:pPr marL="82296" indent="0" algn="just">
              <a:buNone/>
            </a:pPr>
            <a:r>
              <a:rPr lang="en-US" altLang="zh-TW" sz="2000" b="1" u="sng" dirty="0"/>
              <a:t>Computer Vision
</a:t>
            </a:r>
            <a:r>
              <a:rPr lang="en-US" altLang="zh-TW" sz="1800" dirty="0"/>
              <a:t>The ability to identify objects, scenes, and activities in images. Break down image analysis tasks into small, easy-to-manage tasks. </a:t>
            </a:r>
            <a:r>
              <a:rPr lang="en-US" altLang="zh-TW" sz="1800" b="1" dirty="0"/>
              <a:t>For example,</a:t>
            </a:r>
            <a:r>
              <a:rPr lang="en-US" altLang="zh-TW" sz="1800" dirty="0"/>
              <a:t> the edges and textures of objects are detected from the image. Classification techniques can be used to determine whether the identified features represent a class of objects known to the system.</a:t>
            </a:r>
          </a:p>
          <a:p>
            <a:pPr marL="82296" indent="0" algn="just">
              <a:lnSpc>
                <a:spcPct val="120000"/>
              </a:lnSpc>
              <a:buNone/>
            </a:pPr>
            <a:r>
              <a:rPr lang="en-US" altLang="zh-TW" sz="1600" dirty="0"/>
              <a:t>
</a:t>
            </a:r>
            <a:r>
              <a:rPr lang="en-US" altLang="zh-TW" sz="2000" b="1" u="sng" dirty="0"/>
              <a:t>
</a:t>
            </a:r>
            <a:endParaRPr lang="en-US" sz="2000" dirty="0"/>
          </a:p>
        </p:txBody>
      </p:sp>
      <p:pic>
        <p:nvPicPr>
          <p:cNvPr id="10" name="Picture 9" descr="Close up of a person's eye&#10;&#10;Description automatically generated with medium confidence">
            <a:extLst>
              <a:ext uri="{FF2B5EF4-FFF2-40B4-BE49-F238E27FC236}">
                <a16:creationId xmlns:a16="http://schemas.microsoft.com/office/drawing/2014/main" xmlns="" id="{10EEC97B-6C9D-4909-9A6B-C65AC0C04EB3}"/>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5849763" y="3804167"/>
            <a:ext cx="2582732" cy="2093974"/>
          </a:xfrm>
          <a:prstGeom prst="rect">
            <a:avLst/>
          </a:prstGeom>
        </p:spPr>
      </p:pic>
      <p:sp>
        <p:nvSpPr>
          <p:cNvPr id="11" name="TextBox 10">
            <a:extLst>
              <a:ext uri="{FF2B5EF4-FFF2-40B4-BE49-F238E27FC236}">
                <a16:creationId xmlns:a16="http://schemas.microsoft.com/office/drawing/2014/main" xmlns="" id="{6DA40870-16D9-4488-A9D6-696EB55E6070}"/>
              </a:ext>
            </a:extLst>
          </p:cNvPr>
          <p:cNvSpPr txBox="1"/>
          <p:nvPr/>
        </p:nvSpPr>
        <p:spPr>
          <a:xfrm>
            <a:off x="6732240" y="6387070"/>
            <a:ext cx="2304256" cy="369332"/>
          </a:xfrm>
          <a:prstGeom prst="rect">
            <a:avLst/>
          </a:prstGeom>
          <a:noFill/>
        </p:spPr>
        <p:txBody>
          <a:bodyPr wrap="square" rtlCol="0">
            <a:spAutoFit/>
          </a:bodyPr>
          <a:lstStyle/>
          <a:p>
            <a:r>
              <a:rPr lang="en-HK" sz="900" dirty="0">
                <a:latin typeface="Calibri" panose="020F0502020204030204" pitchFamily="34" charset="0"/>
                <a:hlinkClick r:id="rId3" tooltip="https://yamismakeup.blogspot.com/2011/11/uniqso-circle-lens-review-cici-eye-grey.html"/>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3.0/"/>
              </a:rPr>
              <a:t>CC BY</a:t>
            </a:r>
            <a:endParaRPr lang="en-HK" sz="900" dirty="0">
              <a:latin typeface="Calibri" panose="020F0502020204030204" pitchFamily="34" charset="0"/>
            </a:endParaRPr>
          </a:p>
        </p:txBody>
      </p:sp>
      <p:sp>
        <p:nvSpPr>
          <p:cNvPr id="4" name="文字方塊 3">
            <a:extLst>
              <a:ext uri="{FF2B5EF4-FFF2-40B4-BE49-F238E27FC236}">
                <a16:creationId xmlns:a16="http://schemas.microsoft.com/office/drawing/2014/main" xmlns="" id="{4DE4BD1E-743A-4A76-9DDB-4D7FE5715B6D}"/>
              </a:ext>
            </a:extLst>
          </p:cNvPr>
          <p:cNvSpPr txBox="1"/>
          <p:nvPr/>
        </p:nvSpPr>
        <p:spPr>
          <a:xfrm>
            <a:off x="692452" y="3696992"/>
            <a:ext cx="4968552" cy="2031325"/>
          </a:xfrm>
          <a:prstGeom prst="rect">
            <a:avLst/>
          </a:prstGeom>
          <a:noFill/>
        </p:spPr>
        <p:txBody>
          <a:bodyPr wrap="square" rtlCol="0">
            <a:spAutoFit/>
          </a:bodyPr>
          <a:lstStyle/>
          <a:p>
            <a:pPr algn="just"/>
            <a:r>
              <a:rPr lang="en-US" altLang="zh-TW" dirty="0">
                <a:latin typeface="Calibri" panose="020F0502020204030204" pitchFamily="34" charset="0"/>
              </a:rPr>
              <a:t>Widely used in medical imaging analysis </a:t>
            </a:r>
            <a:r>
              <a:rPr lang="en-US" altLang="zh-TW" dirty="0" smtClean="0">
                <a:latin typeface="Calibri" panose="020F0502020204030204" pitchFamily="34" charset="0"/>
              </a:rPr>
              <a:t>to improve diseas</a:t>
            </a:r>
            <a:r>
              <a:rPr lang="en-US" altLang="zh-CN" dirty="0" smtClean="0">
                <a:latin typeface="Calibri" panose="020F0502020204030204" pitchFamily="34" charset="0"/>
              </a:rPr>
              <a:t>e: </a:t>
            </a:r>
            <a:r>
              <a:rPr lang="en-US" altLang="zh-TW" dirty="0" smtClean="0">
                <a:latin typeface="Calibri" panose="020F0502020204030204" pitchFamily="34" charset="0"/>
              </a:rPr>
              <a:t>prediction</a:t>
            </a:r>
            <a:r>
              <a:rPr lang="en-US" altLang="zh-TW" dirty="0">
                <a:latin typeface="Calibri" panose="020F0502020204030204" pitchFamily="34" charset="0"/>
              </a:rPr>
              <a:t>, diagnosis and treatment; </a:t>
            </a:r>
            <a:r>
              <a:rPr lang="en-US" altLang="zh-TW" dirty="0" smtClean="0">
                <a:latin typeface="Calibri" panose="020F0502020204030204" pitchFamily="34" charset="0"/>
              </a:rPr>
              <a:t>in facial </a:t>
            </a:r>
            <a:r>
              <a:rPr lang="en-US" altLang="zh-TW" dirty="0">
                <a:latin typeface="Calibri" panose="020F0502020204030204" pitchFamily="34" charset="0"/>
              </a:rPr>
              <a:t>recognition </a:t>
            </a:r>
            <a:r>
              <a:rPr lang="en-US" altLang="zh-TW" dirty="0" smtClean="0">
                <a:latin typeface="Calibri" panose="020F0502020204030204" pitchFamily="34" charset="0"/>
              </a:rPr>
              <a:t>by </a:t>
            </a:r>
            <a:r>
              <a:rPr lang="en-US" altLang="zh-TW" dirty="0" err="1" smtClean="0">
                <a:latin typeface="Calibri" panose="020F0502020204030204" pitchFamily="34" charset="0"/>
              </a:rPr>
              <a:t>Facebook</a:t>
            </a:r>
            <a:r>
              <a:rPr lang="en-US" altLang="zh-TW" dirty="0" smtClean="0">
                <a:latin typeface="Calibri" panose="020F0502020204030204" pitchFamily="34" charset="0"/>
              </a:rPr>
              <a:t> to </a:t>
            </a:r>
            <a:r>
              <a:rPr lang="en-US" altLang="zh-TW" dirty="0">
                <a:latin typeface="Calibri" panose="020F0502020204030204" pitchFamily="34" charset="0"/>
              </a:rPr>
              <a:t>automatically identify people in photos; </a:t>
            </a:r>
            <a:r>
              <a:rPr lang="en-US" altLang="zh-TW" dirty="0" smtClean="0">
                <a:latin typeface="Calibri" panose="020F0502020204030204" pitchFamily="34" charset="0"/>
              </a:rPr>
              <a:t>in </a:t>
            </a:r>
            <a:r>
              <a:rPr lang="en-US" altLang="zh-TW" dirty="0">
                <a:latin typeface="Calibri" panose="020F0502020204030204" pitchFamily="34" charset="0"/>
              </a:rPr>
              <a:t>surveillance </a:t>
            </a:r>
            <a:r>
              <a:rPr lang="en-US" altLang="zh-TW" dirty="0" smtClean="0">
                <a:latin typeface="Calibri" panose="020F0502020204030204" pitchFamily="34" charset="0"/>
              </a:rPr>
              <a:t>to </a:t>
            </a:r>
            <a:r>
              <a:rPr lang="en-US" altLang="zh-TW" dirty="0">
                <a:latin typeface="Calibri" panose="020F0502020204030204" pitchFamily="34" charset="0"/>
              </a:rPr>
              <a:t>identify suspects; </a:t>
            </a:r>
            <a:r>
              <a:rPr lang="en-US" altLang="zh-TW" dirty="0" smtClean="0">
                <a:latin typeface="Calibri" panose="020F0502020204030204" pitchFamily="34" charset="0"/>
              </a:rPr>
              <a:t>i</a:t>
            </a:r>
            <a:r>
              <a:rPr lang="en-US" altLang="zh-TW" dirty="0" smtClean="0">
                <a:latin typeface="Calibri" panose="020F0502020204030204" pitchFamily="34" charset="0"/>
              </a:rPr>
              <a:t>n shopping</a:t>
            </a:r>
            <a:r>
              <a:rPr lang="en-US" altLang="zh-TW" dirty="0">
                <a:latin typeface="Calibri" panose="020F0502020204030204" pitchFamily="34" charset="0"/>
              </a:rPr>
              <a:t>, </a:t>
            </a:r>
            <a:r>
              <a:rPr lang="en-US" altLang="zh-TW" dirty="0" smtClean="0">
                <a:latin typeface="Calibri" panose="020F0502020204030204" pitchFamily="34" charset="0"/>
              </a:rPr>
              <a:t>where consumers take photographs of products </a:t>
            </a:r>
            <a:r>
              <a:rPr lang="en-US" altLang="zh-TW" dirty="0">
                <a:latin typeface="Calibri" panose="020F0502020204030204" pitchFamily="34" charset="0"/>
              </a:rPr>
              <a:t>with </a:t>
            </a:r>
            <a:r>
              <a:rPr lang="en-US" altLang="zh-TW" dirty="0" smtClean="0">
                <a:latin typeface="Calibri" panose="020F0502020204030204" pitchFamily="34" charset="0"/>
              </a:rPr>
              <a:t> their </a:t>
            </a:r>
            <a:r>
              <a:rPr lang="en-US" altLang="zh-TW" dirty="0" err="1" smtClean="0">
                <a:latin typeface="Calibri" panose="020F0502020204030204" pitchFamily="34" charset="0"/>
              </a:rPr>
              <a:t>smartphones</a:t>
            </a:r>
            <a:r>
              <a:rPr lang="en-US" altLang="zh-TW" dirty="0" smtClean="0">
                <a:latin typeface="Calibri" panose="020F0502020204030204" pitchFamily="34" charset="0"/>
              </a:rPr>
              <a:t> </a:t>
            </a:r>
            <a:r>
              <a:rPr lang="en-US" altLang="zh-TW" dirty="0">
                <a:latin typeface="Calibri" panose="020F0502020204030204" pitchFamily="34" charset="0"/>
              </a:rPr>
              <a:t>for more purchase options.</a:t>
            </a:r>
            <a:endParaRPr lang="zh-HK" altLang="en-US" dirty="0">
              <a:latin typeface="Calibri" panose="020F0502020204030204" pitchFamily="34" charset="0"/>
            </a:endParaRPr>
          </a:p>
        </p:txBody>
      </p:sp>
    </p:spTree>
    <p:extLst>
      <p:ext uri="{BB962C8B-B14F-4D97-AF65-F5344CB8AC3E}">
        <p14:creationId xmlns:p14="http://schemas.microsoft.com/office/powerpoint/2010/main" xmlns="" val="125148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11560" y="1340768"/>
            <a:ext cx="8363273" cy="576064"/>
          </a:xfrm>
        </p:spPr>
        <p:txBody>
          <a:bodyPr>
            <a:noAutofit/>
          </a:bodyPr>
          <a:lstStyle/>
          <a:p>
            <a:r>
              <a:rPr lang="en-US" altLang="zh-TW" sz="3200" dirty="0"/>
              <a:t>Demo 1: Object Detection </a:t>
            </a:r>
            <a:r>
              <a:rPr lang="en-US" altLang="zh-TW" sz="3200" dirty="0" err="1"/>
              <a:t>TensorflowLite</a:t>
            </a:r>
            <a:r>
              <a:rPr lang="en-US" altLang="zh-TW" sz="3200" dirty="0"/>
              <a:t> Demo </a:t>
            </a:r>
            <a:endParaRPr lang="en-HK" sz="3200" dirty="0"/>
          </a:p>
        </p:txBody>
      </p:sp>
      <p:pic>
        <p:nvPicPr>
          <p:cNvPr id="7" name="Picture 6">
            <a:extLst>
              <a:ext uri="{FF2B5EF4-FFF2-40B4-BE49-F238E27FC236}">
                <a16:creationId xmlns:a16="http://schemas.microsoft.com/office/drawing/2014/main" xmlns="" id="{C1E7F37C-80D0-4640-A69A-C463545E187C}"/>
              </a:ext>
            </a:extLst>
          </p:cNvPr>
          <p:cNvPicPr>
            <a:picLocks noChangeAspect="1"/>
          </p:cNvPicPr>
          <p:nvPr/>
        </p:nvPicPr>
        <p:blipFill>
          <a:blip r:embed="rId2" cstate="print"/>
          <a:stretch>
            <a:fillRect/>
          </a:stretch>
        </p:blipFill>
        <p:spPr>
          <a:xfrm>
            <a:off x="4488908" y="4201108"/>
            <a:ext cx="4068065" cy="1563429"/>
          </a:xfrm>
          <a:prstGeom prst="rect">
            <a:avLst/>
          </a:prstGeom>
        </p:spPr>
      </p:pic>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2132856"/>
            <a:ext cx="7920880" cy="4352528"/>
          </a:xfrm>
        </p:spPr>
        <p:txBody>
          <a:bodyPr>
            <a:noAutofit/>
          </a:bodyPr>
          <a:lstStyle/>
          <a:p>
            <a:pPr marL="82296" indent="0">
              <a:lnSpc>
                <a:spcPct val="120000"/>
              </a:lnSpc>
              <a:buNone/>
            </a:pPr>
            <a:r>
              <a:rPr lang="en-US" altLang="zh-TW" sz="2000" dirty="0"/>
              <a:t>Search and download the </a:t>
            </a:r>
            <a:r>
              <a:rPr lang="en-US" altLang="zh-TW" sz="2000" b="1" dirty="0"/>
              <a:t>Object </a:t>
            </a:r>
            <a:r>
              <a:rPr lang="en-US" altLang="zh-TW" sz="2000" b="1" dirty="0" err="1"/>
              <a:t>Dection</a:t>
            </a:r>
            <a:r>
              <a:rPr lang="en-US" altLang="zh-TW" sz="2000" b="1" dirty="0"/>
              <a:t> </a:t>
            </a:r>
            <a:r>
              <a:rPr lang="en-US" altLang="zh-TW" sz="2000" b="1" dirty="0" err="1"/>
              <a:t>TensorflowLite</a:t>
            </a:r>
            <a:r>
              <a:rPr lang="en-US" altLang="zh-TW" sz="2000" b="1" dirty="0"/>
              <a:t> Demo </a:t>
            </a:r>
            <a:r>
              <a:rPr lang="en-US" altLang="zh-TW" sz="2000" dirty="0"/>
              <a:t>from the mobile </a:t>
            </a:r>
            <a:r>
              <a:rPr lang="en-US" altLang="zh-TW" sz="2000" dirty="0" err="1"/>
              <a:t>playstore</a:t>
            </a:r>
            <a:r>
              <a:rPr lang="en-US" altLang="zh-TW" sz="2000" dirty="0"/>
              <a:t>/</a:t>
            </a:r>
            <a:r>
              <a:rPr lang="en-US" altLang="zh-TW" sz="2000" dirty="0" err="1"/>
              <a:t>Appstore</a:t>
            </a:r>
            <a:r>
              <a:rPr lang="en-US" altLang="zh-TW" sz="2000" dirty="0"/>
              <a:t> to identify objects after installation.
</a:t>
            </a:r>
            <a:endParaRPr lang="en-US" sz="2000" dirty="0"/>
          </a:p>
        </p:txBody>
      </p:sp>
      <p:pic>
        <p:nvPicPr>
          <p:cNvPr id="10" name="Picture 9">
            <a:extLst>
              <a:ext uri="{FF2B5EF4-FFF2-40B4-BE49-F238E27FC236}">
                <a16:creationId xmlns:a16="http://schemas.microsoft.com/office/drawing/2014/main" xmlns="" id="{FDA148C2-83C1-4C25-9AC5-2769677DC3DC}"/>
              </a:ext>
            </a:extLst>
          </p:cNvPr>
          <p:cNvPicPr>
            <a:picLocks noChangeAspect="1"/>
          </p:cNvPicPr>
          <p:nvPr/>
        </p:nvPicPr>
        <p:blipFill>
          <a:blip r:embed="rId3" cstate="print"/>
          <a:stretch>
            <a:fillRect/>
          </a:stretch>
        </p:blipFill>
        <p:spPr>
          <a:xfrm>
            <a:off x="611560" y="3068960"/>
            <a:ext cx="3810196" cy="3340272"/>
          </a:xfrm>
          <a:prstGeom prst="rect">
            <a:avLst/>
          </a:prstGeom>
        </p:spPr>
      </p:pic>
    </p:spTree>
    <p:extLst>
      <p:ext uri="{BB962C8B-B14F-4D97-AF65-F5344CB8AC3E}">
        <p14:creationId xmlns:p14="http://schemas.microsoft.com/office/powerpoint/2010/main" xmlns="" val="319590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31224" cy="1143000"/>
          </a:xfrm>
        </p:spPr>
        <p:txBody>
          <a:bodyPr>
            <a:normAutofit/>
          </a:bodyPr>
          <a:lstStyle/>
          <a:p>
            <a:r>
              <a:rPr lang="en-US" altLang="zh-TW" dirty="0"/>
              <a:t>(2) AI Can Be </a:t>
            </a:r>
            <a:r>
              <a:rPr lang="en-US" altLang="zh-CN" dirty="0"/>
              <a:t>O</a:t>
            </a:r>
            <a:r>
              <a:rPr lang="en-US" altLang="zh-TW" dirty="0"/>
              <a:t>ur </a:t>
            </a:r>
            <a:r>
              <a:rPr lang="en-US" altLang="zh-CN" dirty="0"/>
              <a:t>E</a:t>
            </a:r>
            <a:r>
              <a:rPr lang="en-US" altLang="zh-TW" dirty="0"/>
              <a:t>ars</a:t>
            </a:r>
            <a:endParaRPr lang="en-US" dirty="0"/>
          </a:p>
        </p:txBody>
      </p:sp>
      <p:sp>
        <p:nvSpPr>
          <p:cNvPr id="3" name="Content Placeholder 2"/>
          <p:cNvSpPr>
            <a:spLocks noGrp="1"/>
          </p:cNvSpPr>
          <p:nvPr>
            <p:ph idx="1"/>
          </p:nvPr>
        </p:nvSpPr>
        <p:spPr>
          <a:xfrm>
            <a:off x="755576" y="1960850"/>
            <a:ext cx="5760640" cy="4389120"/>
          </a:xfrm>
        </p:spPr>
        <p:txBody>
          <a:bodyPr>
            <a:normAutofit fontScale="92500" lnSpcReduction="20000"/>
          </a:bodyPr>
          <a:lstStyle/>
          <a:p>
            <a:pPr marL="0" indent="0" algn="just">
              <a:buNone/>
            </a:pPr>
            <a:r>
              <a:rPr lang="en-US" altLang="zh-TW" b="1" u="sng" dirty="0"/>
              <a:t>Speech recognition technology
</a:t>
            </a:r>
            <a:r>
              <a:rPr lang="en-US" altLang="zh-TW" dirty="0"/>
              <a:t>Can transcribe human speech. There are some problems similar to natural language processing, such as the processing of different accents, background </a:t>
            </a:r>
            <a:r>
              <a:rPr lang="en-US" altLang="zh-TW" dirty="0" smtClean="0"/>
              <a:t>noises, </a:t>
            </a:r>
            <a:r>
              <a:rPr lang="en-US" altLang="zh-TW" dirty="0"/>
              <a:t>and the differentiation of homophones.</a:t>
            </a:r>
          </a:p>
          <a:p>
            <a:pPr marL="0" indent="0" algn="just">
              <a:buNone/>
            </a:pPr>
            <a:r>
              <a:rPr lang="en-US" altLang="zh-TW" dirty="0"/>
              <a:t>
The main applications of speech recognition include medical dictation, voice writing, computer system voice control (1083 Hong Kong telephone number inquiry), telephone customer service, etc.</a:t>
            </a:r>
            <a:r>
              <a:rPr lang="en-US" altLang="zh-TW" b="1" u="sng" dirty="0"/>
              <a:t>
</a:t>
            </a:r>
            <a:endParaRPr lang="en-US" dirty="0"/>
          </a:p>
        </p:txBody>
      </p:sp>
      <p:pic>
        <p:nvPicPr>
          <p:cNvPr id="13" name="Picture 12" descr="A close-up of a foot&#10;&#10;Description automatically generated with low confidence">
            <a:extLst>
              <a:ext uri="{FF2B5EF4-FFF2-40B4-BE49-F238E27FC236}">
                <a16:creationId xmlns:a16="http://schemas.microsoft.com/office/drawing/2014/main" xmlns="" id="{02E61F3C-2D22-4319-9C30-9C86B8759E33}"/>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6516547" y="2410465"/>
            <a:ext cx="2381250" cy="2381250"/>
          </a:xfrm>
          <a:prstGeom prst="rect">
            <a:avLst/>
          </a:prstGeom>
        </p:spPr>
      </p:pic>
      <p:sp>
        <p:nvSpPr>
          <p:cNvPr id="14" name="TextBox 13">
            <a:extLst>
              <a:ext uri="{FF2B5EF4-FFF2-40B4-BE49-F238E27FC236}">
                <a16:creationId xmlns:a16="http://schemas.microsoft.com/office/drawing/2014/main" xmlns="" id="{A6ABC6E3-85CC-49D6-90CE-22930621BF3A}"/>
              </a:ext>
            </a:extLst>
          </p:cNvPr>
          <p:cNvSpPr txBox="1"/>
          <p:nvPr/>
        </p:nvSpPr>
        <p:spPr>
          <a:xfrm>
            <a:off x="6372200" y="6165304"/>
            <a:ext cx="2381250" cy="369332"/>
          </a:xfrm>
          <a:prstGeom prst="rect">
            <a:avLst/>
          </a:prstGeom>
          <a:noFill/>
        </p:spPr>
        <p:txBody>
          <a:bodyPr wrap="square" rtlCol="0">
            <a:spAutoFit/>
          </a:bodyPr>
          <a:lstStyle/>
          <a:p>
            <a:r>
              <a:rPr lang="en-HK" sz="900" dirty="0">
                <a:latin typeface="Calibri" panose="020F0502020204030204" pitchFamily="34" charset="0"/>
                <a:hlinkClick r:id="rId3" tooltip="https://pngimg.com/download/35697"/>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nc/3.0/"/>
              </a:rPr>
              <a:t>CC BY-NC</a:t>
            </a:r>
            <a:endParaRPr lang="en-HK" sz="900" dirty="0">
              <a:latin typeface="Calibri" panose="020F0502020204030204" pitchFamily="34" charset="0"/>
            </a:endParaRPr>
          </a:p>
        </p:txBody>
      </p:sp>
    </p:spTree>
    <p:extLst>
      <p:ext uri="{BB962C8B-B14F-4D97-AF65-F5344CB8AC3E}">
        <p14:creationId xmlns:p14="http://schemas.microsoft.com/office/powerpoint/2010/main" xmlns="" val="245105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11560" y="1052736"/>
            <a:ext cx="8363273" cy="576064"/>
          </a:xfrm>
        </p:spPr>
        <p:txBody>
          <a:bodyPr>
            <a:noAutofit/>
          </a:bodyPr>
          <a:lstStyle/>
          <a:p>
            <a:r>
              <a:rPr lang="en-US" altLang="zh-TW" sz="3200" dirty="0"/>
              <a:t>Demo 2: Speech Recognition (1083 Hong Kong Phone Number Enquiry) </a:t>
            </a:r>
            <a:endParaRPr lang="en-HK" sz="3200" dirty="0"/>
          </a:p>
        </p:txBody>
      </p:sp>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1628800"/>
            <a:ext cx="7920880" cy="4856584"/>
          </a:xfrm>
        </p:spPr>
        <p:txBody>
          <a:bodyPr>
            <a:noAutofit/>
          </a:bodyPr>
          <a:lstStyle/>
          <a:p>
            <a:pPr marL="82296" indent="0">
              <a:lnSpc>
                <a:spcPct val="120000"/>
              </a:lnSpc>
              <a:buNone/>
            </a:pPr>
            <a:r>
              <a:rPr lang="en-US" altLang="zh-TW" sz="2000" dirty="0"/>
              <a:t>1. Call 1083 for enquiries.
2. After connection, press </a:t>
            </a:r>
            <a:r>
              <a:rPr lang="en-HK" altLang="zh-TW" sz="2000" dirty="0">
                <a:sym typeface="Wingdings 2" panose="05020102010507070707" pitchFamily="18" charset="2"/>
              </a:rPr>
              <a:t></a:t>
            </a:r>
            <a:r>
              <a:rPr lang="en-US" altLang="zh-TW" sz="2000" dirty="0"/>
              <a:t> to enquire about government departments and public institutions.
3. Then say the name of the government department or public agency you want to check.
4. The query system will search for data based on your voice input.
</a:t>
            </a:r>
            <a:endParaRPr lang="en-US" sz="2000" dirty="0"/>
          </a:p>
        </p:txBody>
      </p:sp>
      <p:pic>
        <p:nvPicPr>
          <p:cNvPr id="4" name="Picture 3">
            <a:extLst>
              <a:ext uri="{FF2B5EF4-FFF2-40B4-BE49-F238E27FC236}">
                <a16:creationId xmlns:a16="http://schemas.microsoft.com/office/drawing/2014/main" xmlns="" id="{E5ED9D03-47F1-4DF4-ADC1-A558C0A068BA}"/>
              </a:ext>
            </a:extLst>
          </p:cNvPr>
          <p:cNvPicPr>
            <a:picLocks noChangeAspect="1"/>
          </p:cNvPicPr>
          <p:nvPr/>
        </p:nvPicPr>
        <p:blipFill>
          <a:blip r:embed="rId2" cstate="print"/>
          <a:stretch>
            <a:fillRect/>
          </a:stretch>
        </p:blipFill>
        <p:spPr>
          <a:xfrm>
            <a:off x="6224963" y="5447604"/>
            <a:ext cx="844593" cy="501676"/>
          </a:xfrm>
          <a:prstGeom prst="rect">
            <a:avLst/>
          </a:prstGeom>
        </p:spPr>
      </p:pic>
      <p:pic>
        <p:nvPicPr>
          <p:cNvPr id="6" name="Picture 5">
            <a:extLst>
              <a:ext uri="{FF2B5EF4-FFF2-40B4-BE49-F238E27FC236}">
                <a16:creationId xmlns:a16="http://schemas.microsoft.com/office/drawing/2014/main" xmlns="" id="{75B61A30-06E3-429C-AB77-A253FC38BE60}"/>
              </a:ext>
            </a:extLst>
          </p:cNvPr>
          <p:cNvPicPr>
            <a:picLocks noChangeAspect="1"/>
          </p:cNvPicPr>
          <p:nvPr/>
        </p:nvPicPr>
        <p:blipFill>
          <a:blip r:embed="rId3" cstate="print"/>
          <a:stretch>
            <a:fillRect/>
          </a:stretch>
        </p:blipFill>
        <p:spPr>
          <a:xfrm>
            <a:off x="6224963" y="5949280"/>
            <a:ext cx="1835244" cy="387370"/>
          </a:xfrm>
          <a:prstGeom prst="rect">
            <a:avLst/>
          </a:prstGeom>
        </p:spPr>
      </p:pic>
      <p:pic>
        <p:nvPicPr>
          <p:cNvPr id="11" name="Picture 10" descr="Icon&#10;&#10;Description automatically generated">
            <a:extLst>
              <a:ext uri="{FF2B5EF4-FFF2-40B4-BE49-F238E27FC236}">
                <a16:creationId xmlns:a16="http://schemas.microsoft.com/office/drawing/2014/main" xmlns="" id="{420B40BD-94C8-460B-8CC8-637A31DC08CB}"/>
              </a:ext>
            </a:extLst>
          </p:cNvPr>
          <p:cNvPicPr>
            <a:picLocks noChangeAspect="1"/>
          </p:cNvPicPr>
          <p:nvPr/>
        </p:nvPicPr>
        <p:blipFill>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6"/>
              </a:ext>
            </a:extLst>
          </a:blip>
          <a:stretch>
            <a:fillRect/>
          </a:stretch>
        </p:blipFill>
        <p:spPr>
          <a:xfrm>
            <a:off x="1747750" y="4260666"/>
            <a:ext cx="2597241" cy="1688614"/>
          </a:xfrm>
          <a:prstGeom prst="rect">
            <a:avLst/>
          </a:prstGeom>
        </p:spPr>
      </p:pic>
      <p:sp>
        <p:nvSpPr>
          <p:cNvPr id="12" name="TextBox 11">
            <a:extLst>
              <a:ext uri="{FF2B5EF4-FFF2-40B4-BE49-F238E27FC236}">
                <a16:creationId xmlns:a16="http://schemas.microsoft.com/office/drawing/2014/main" xmlns="" id="{16D9AA25-72F0-4D53-AF1D-2A3EB8A43126}"/>
              </a:ext>
            </a:extLst>
          </p:cNvPr>
          <p:cNvSpPr txBox="1"/>
          <p:nvPr/>
        </p:nvSpPr>
        <p:spPr>
          <a:xfrm>
            <a:off x="1770507" y="6114042"/>
            <a:ext cx="2353545" cy="369332"/>
          </a:xfrm>
          <a:prstGeom prst="rect">
            <a:avLst/>
          </a:prstGeom>
          <a:noFill/>
        </p:spPr>
        <p:txBody>
          <a:bodyPr wrap="square" rtlCol="0">
            <a:spAutoFit/>
          </a:bodyPr>
          <a:lstStyle/>
          <a:p>
            <a:r>
              <a:rPr lang="en-HK" sz="900" dirty="0">
                <a:latin typeface="Calibri" panose="020F0502020204030204" pitchFamily="34" charset="0"/>
                <a:hlinkClick r:id="rId6" tooltip="http://pngimg.com/download/49015"/>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7" tooltip="https://creativecommons.org/licenses/by-nc/3.0/"/>
              </a:rPr>
              <a:t>CC BY-NC</a:t>
            </a:r>
            <a:endParaRPr lang="en-HK" sz="900" dirty="0">
              <a:latin typeface="Calibri" panose="020F0502020204030204" pitchFamily="34" charset="0"/>
            </a:endParaRPr>
          </a:p>
        </p:txBody>
      </p:sp>
    </p:spTree>
    <p:extLst>
      <p:ext uri="{BB962C8B-B14F-4D97-AF65-F5344CB8AC3E}">
        <p14:creationId xmlns:p14="http://schemas.microsoft.com/office/powerpoint/2010/main" xmlns="" val="396342156"/>
      </p:ext>
    </p:extLst>
  </p:cSld>
  <p:clrMapOvr>
    <a:masterClrMapping/>
  </p:clrMapOvr>
  <p:extLst>
    <p:ext uri="{6950BFC3-D8DA-4A85-94F7-54DA5524770B}">
      <p188:commentRel xmlns="" xmlns:p188="http://schemas.microsoft.com/office/powerpoint/2018/8/main" r:id="rId8"/>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620688"/>
            <a:ext cx="7797552" cy="1143000"/>
          </a:xfrm>
        </p:spPr>
        <p:txBody>
          <a:bodyPr/>
          <a:lstStyle/>
          <a:p>
            <a:r>
              <a:rPr lang="en-US" dirty="0"/>
              <a:t>Contents</a:t>
            </a:r>
          </a:p>
        </p:txBody>
      </p:sp>
      <p:sp>
        <p:nvSpPr>
          <p:cNvPr id="3" name="Content Placeholder 2"/>
          <p:cNvSpPr>
            <a:spLocks noGrp="1"/>
          </p:cNvSpPr>
          <p:nvPr>
            <p:ph idx="1"/>
          </p:nvPr>
        </p:nvSpPr>
        <p:spPr>
          <a:xfrm>
            <a:off x="611560" y="1863472"/>
            <a:ext cx="7920880" cy="4373840"/>
          </a:xfrm>
        </p:spPr>
        <p:txBody>
          <a:bodyPr>
            <a:normAutofit/>
          </a:bodyPr>
          <a:lstStyle/>
          <a:p>
            <a:pPr marL="342900" lvl="1" indent="-342900">
              <a:buClr>
                <a:schemeClr val="accent3"/>
              </a:buClr>
              <a:buSzPct val="95000"/>
              <a:buFont typeface="Wingdings" panose="05000000000000000000" pitchFamily="2" charset="2"/>
              <a:buChar char="v"/>
            </a:pPr>
            <a:r>
              <a:rPr lang="en-US" altLang="zh-TW" sz="3200" dirty="0"/>
              <a:t> Basic Concepts of Artificial Intelligence
 The Development and </a:t>
            </a:r>
            <a:r>
              <a:rPr lang="en-US" altLang="zh-TW" sz="3200" dirty="0" smtClean="0"/>
              <a:t>Applications </a:t>
            </a:r>
            <a:r>
              <a:rPr lang="en-US" altLang="zh-TW" sz="3200" dirty="0"/>
              <a:t>of Artificial Intelligence
 Q&amp;A
 Summary</a:t>
            </a:r>
            <a:endParaRPr lang="en-US" altLang="zh-TW" sz="3600" b="1" u="sng" dirty="0"/>
          </a:p>
        </p:txBody>
      </p:sp>
    </p:spTree>
    <p:extLst>
      <p:ext uri="{BB962C8B-B14F-4D97-AF65-F5344CB8AC3E}">
        <p14:creationId xmlns:p14="http://schemas.microsoft.com/office/powerpoint/2010/main" xmlns="" val="100413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5800"/>
            <a:ext cx="7931224" cy="1143000"/>
          </a:xfrm>
        </p:spPr>
        <p:txBody>
          <a:bodyPr>
            <a:normAutofit fontScale="90000"/>
          </a:bodyPr>
          <a:lstStyle/>
          <a:p>
            <a:r>
              <a:rPr lang="en-US" altLang="zh-TW" dirty="0"/>
              <a:t>(3) AI can Communicate With Us</a:t>
            </a:r>
            <a:endParaRPr lang="en-US" dirty="0"/>
          </a:p>
        </p:txBody>
      </p:sp>
      <p:sp>
        <p:nvSpPr>
          <p:cNvPr id="3" name="Content Placeholder 2"/>
          <p:cNvSpPr>
            <a:spLocks noGrp="1"/>
          </p:cNvSpPr>
          <p:nvPr>
            <p:ph idx="1"/>
          </p:nvPr>
        </p:nvSpPr>
        <p:spPr>
          <a:xfrm>
            <a:off x="683568" y="1988840"/>
            <a:ext cx="8003232" cy="4752528"/>
          </a:xfrm>
        </p:spPr>
        <p:txBody>
          <a:bodyPr>
            <a:normAutofit fontScale="92500" lnSpcReduction="10000"/>
          </a:bodyPr>
          <a:lstStyle/>
          <a:p>
            <a:pPr marL="0" indent="0" algn="just">
              <a:lnSpc>
                <a:spcPct val="110000"/>
              </a:lnSpc>
              <a:buNone/>
            </a:pPr>
            <a:r>
              <a:rPr lang="en-US" altLang="zh-TW" b="1" u="sng" dirty="0"/>
              <a:t>Natural </a:t>
            </a:r>
            <a:r>
              <a:rPr lang="en-US" altLang="zh-TW" b="1" u="sng" dirty="0" smtClean="0"/>
              <a:t>Language </a:t>
            </a:r>
            <a:r>
              <a:rPr lang="en-US" altLang="zh-TW" b="1" u="sng" dirty="0" smtClean="0"/>
              <a:t>P</a:t>
            </a:r>
            <a:r>
              <a:rPr lang="en-US" altLang="zh-TW" b="1" u="sng" dirty="0" smtClean="0"/>
              <a:t>rocessing (NLP)</a:t>
            </a:r>
            <a:r>
              <a:rPr lang="en-US" altLang="zh-TW" b="1" u="sng" dirty="0"/>
              <a:t>
</a:t>
            </a:r>
            <a:r>
              <a:rPr lang="en-US" altLang="zh-TW" dirty="0"/>
              <a:t>If artificial intelligence wants to communicate with people, it must understand human language, which is called natural language understanding, </a:t>
            </a:r>
            <a:r>
              <a:rPr lang="en-US" altLang="zh-TW" dirty="0" smtClean="0"/>
              <a:t>and </a:t>
            </a:r>
            <a:r>
              <a:rPr lang="en-US" altLang="zh-TW" dirty="0"/>
              <a:t>is a very important </a:t>
            </a:r>
            <a:r>
              <a:rPr lang="en-US" altLang="zh-TW" dirty="0" smtClean="0"/>
              <a:t>challenge </a:t>
            </a:r>
            <a:r>
              <a:rPr lang="en-US" altLang="zh-TW" dirty="0"/>
              <a:t>in artificial intelligence research.</a:t>
            </a:r>
          </a:p>
          <a:p>
            <a:pPr marL="0" indent="0" algn="just">
              <a:lnSpc>
                <a:spcPct val="110000"/>
              </a:lnSpc>
              <a:buNone/>
            </a:pPr>
            <a:r>
              <a:rPr lang="en-US" altLang="zh-TW" dirty="0"/>
              <a:t>
</a:t>
            </a:r>
            <a:r>
              <a:rPr lang="en-US" altLang="zh-TW" b="1" dirty="0"/>
              <a:t>Strong </a:t>
            </a:r>
            <a:r>
              <a:rPr lang="en-US" altLang="zh-TW" b="1" dirty="0" smtClean="0"/>
              <a:t>AI: </a:t>
            </a:r>
            <a:r>
              <a:rPr lang="en-US" altLang="zh-TW" dirty="0" smtClean="0"/>
              <a:t>possesses consciousness</a:t>
            </a:r>
            <a:r>
              <a:rPr lang="en-US" altLang="zh-TW" dirty="0"/>
              <a:t>, personality, emotion, perception, social and other human traits.
</a:t>
            </a:r>
            <a:r>
              <a:rPr lang="en-US" altLang="zh-TW" b="1" dirty="0"/>
              <a:t>Weak </a:t>
            </a:r>
            <a:r>
              <a:rPr lang="en-US" altLang="zh-TW" b="1" dirty="0" smtClean="0"/>
              <a:t>AI</a:t>
            </a:r>
            <a:r>
              <a:rPr lang="en-US" altLang="zh-TW" b="1" dirty="0"/>
              <a:t>: </a:t>
            </a:r>
            <a:r>
              <a:rPr lang="en-US" altLang="zh-TW" dirty="0"/>
              <a:t>s</a:t>
            </a:r>
            <a:r>
              <a:rPr lang="en-US" altLang="zh-TW" dirty="0" smtClean="0"/>
              <a:t>imulates </a:t>
            </a:r>
            <a:r>
              <a:rPr lang="en-US" altLang="zh-TW" dirty="0"/>
              <a:t>the </a:t>
            </a:r>
            <a:r>
              <a:rPr lang="en-US" altLang="zh-TW" dirty="0" smtClean="0"/>
              <a:t>intelligent behavior of humans in a narrow</a:t>
            </a:r>
            <a:r>
              <a:rPr lang="en-US" altLang="zh-TW" dirty="0" smtClean="0"/>
              <a:t> domain</a:t>
            </a:r>
            <a:r>
              <a:rPr lang="en-US" altLang="zh-TW" dirty="0" smtClean="0"/>
              <a:t>.</a:t>
            </a:r>
            <a:r>
              <a:rPr lang="en-US" altLang="zh-TW" dirty="0"/>
              <a:t>
</a:t>
            </a:r>
            <a:endParaRPr lang="en-US" dirty="0"/>
          </a:p>
          <a:p>
            <a:pPr marL="0" indent="0" algn="just">
              <a:lnSpc>
                <a:spcPct val="110000"/>
              </a:lnSpc>
              <a:buNone/>
            </a:pPr>
            <a:endParaRPr lang="en-US" dirty="0"/>
          </a:p>
        </p:txBody>
      </p:sp>
    </p:spTree>
    <p:extLst>
      <p:ext uri="{BB962C8B-B14F-4D97-AF65-F5344CB8AC3E}">
        <p14:creationId xmlns:p14="http://schemas.microsoft.com/office/powerpoint/2010/main" xmlns="" val="366517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83568" y="1412776"/>
            <a:ext cx="8363273" cy="576064"/>
          </a:xfrm>
        </p:spPr>
        <p:txBody>
          <a:bodyPr>
            <a:noAutofit/>
          </a:bodyPr>
          <a:lstStyle/>
          <a:p>
            <a:r>
              <a:rPr lang="en-US" altLang="zh-TW" sz="3200" dirty="0"/>
              <a:t>Demo 3: Artificial Intelligence </a:t>
            </a:r>
            <a:r>
              <a:rPr lang="en-US" altLang="zh-TW" sz="3200" dirty="0" smtClean="0"/>
              <a:t>Assistants </a:t>
            </a:r>
            <a:r>
              <a:rPr lang="en-US" altLang="zh-TW" sz="3200" dirty="0"/>
              <a:t>(Amazon Alexa, Google Assistant, or Apple Siri)</a:t>
            </a:r>
            <a:endParaRPr lang="en-HK" sz="3200" dirty="0"/>
          </a:p>
        </p:txBody>
      </p:sp>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2283346"/>
            <a:ext cx="7920880" cy="4202037"/>
          </a:xfrm>
        </p:spPr>
        <p:txBody>
          <a:bodyPr>
            <a:noAutofit/>
          </a:bodyPr>
          <a:lstStyle/>
          <a:p>
            <a:pPr marL="82296" indent="0">
              <a:lnSpc>
                <a:spcPct val="120000"/>
              </a:lnSpc>
              <a:buNone/>
            </a:pPr>
            <a:r>
              <a:rPr lang="en-US" altLang="zh-TW" sz="2000" dirty="0"/>
              <a:t>Demonstrate </a:t>
            </a:r>
            <a:r>
              <a:rPr lang="en-US" altLang="zh-TW" sz="2000" dirty="0" smtClean="0"/>
              <a:t>the operation of </a:t>
            </a:r>
            <a:r>
              <a:rPr lang="en-US" altLang="zh-TW" sz="2000" dirty="0" smtClean="0"/>
              <a:t>one </a:t>
            </a:r>
            <a:r>
              <a:rPr lang="en-US" altLang="zh-TW" sz="2000" dirty="0"/>
              <a:t>of the AI assistant software
</a:t>
            </a:r>
            <a:endParaRPr lang="en-US" sz="2000" dirty="0"/>
          </a:p>
        </p:txBody>
      </p:sp>
      <p:pic>
        <p:nvPicPr>
          <p:cNvPr id="3" name="Picture 2">
            <a:extLst>
              <a:ext uri="{FF2B5EF4-FFF2-40B4-BE49-F238E27FC236}">
                <a16:creationId xmlns:a16="http://schemas.microsoft.com/office/drawing/2014/main" xmlns="" id="{B4BCE52A-DF46-47F3-8C5E-94FBB0D4126E}"/>
              </a:ext>
            </a:extLst>
          </p:cNvPr>
          <p:cNvPicPr>
            <a:picLocks noChangeAspect="1"/>
          </p:cNvPicPr>
          <p:nvPr/>
        </p:nvPicPr>
        <p:blipFill>
          <a:blip r:embed="rId2" cstate="print"/>
          <a:stretch>
            <a:fillRect/>
          </a:stretch>
        </p:blipFill>
        <p:spPr>
          <a:xfrm>
            <a:off x="1043608" y="5089028"/>
            <a:ext cx="2905125" cy="1571625"/>
          </a:xfrm>
          <a:prstGeom prst="rect">
            <a:avLst/>
          </a:prstGeom>
        </p:spPr>
      </p:pic>
      <p:pic>
        <p:nvPicPr>
          <p:cNvPr id="5" name="Picture 4">
            <a:extLst>
              <a:ext uri="{FF2B5EF4-FFF2-40B4-BE49-F238E27FC236}">
                <a16:creationId xmlns:a16="http://schemas.microsoft.com/office/drawing/2014/main" xmlns="" id="{A1845009-172D-4EDB-B7C3-4C9F363845DE}"/>
              </a:ext>
            </a:extLst>
          </p:cNvPr>
          <p:cNvPicPr>
            <a:picLocks noChangeAspect="1"/>
          </p:cNvPicPr>
          <p:nvPr/>
        </p:nvPicPr>
        <p:blipFill>
          <a:blip r:embed="rId3" cstate="print"/>
          <a:stretch>
            <a:fillRect/>
          </a:stretch>
        </p:blipFill>
        <p:spPr>
          <a:xfrm>
            <a:off x="5248941" y="3958177"/>
            <a:ext cx="2905125" cy="1634133"/>
          </a:xfrm>
          <a:prstGeom prst="rect">
            <a:avLst/>
          </a:prstGeom>
        </p:spPr>
      </p:pic>
      <p:pic>
        <p:nvPicPr>
          <p:cNvPr id="7" name="Picture 6">
            <a:extLst>
              <a:ext uri="{FF2B5EF4-FFF2-40B4-BE49-F238E27FC236}">
                <a16:creationId xmlns:a16="http://schemas.microsoft.com/office/drawing/2014/main" xmlns="" id="{926A497C-3A56-4DED-AB55-908CC653DB2B}"/>
              </a:ext>
            </a:extLst>
          </p:cNvPr>
          <p:cNvPicPr>
            <a:picLocks noChangeAspect="1"/>
          </p:cNvPicPr>
          <p:nvPr/>
        </p:nvPicPr>
        <p:blipFill>
          <a:blip r:embed="rId4" cstate="print"/>
          <a:stretch>
            <a:fillRect/>
          </a:stretch>
        </p:blipFill>
        <p:spPr>
          <a:xfrm>
            <a:off x="1448675" y="3043668"/>
            <a:ext cx="2466975" cy="1847850"/>
          </a:xfrm>
          <a:prstGeom prst="rect">
            <a:avLst/>
          </a:prstGeom>
        </p:spPr>
      </p:pic>
    </p:spTree>
    <p:extLst>
      <p:ext uri="{BB962C8B-B14F-4D97-AF65-F5344CB8AC3E}">
        <p14:creationId xmlns:p14="http://schemas.microsoft.com/office/powerpoint/2010/main" xmlns="" val="138901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8124438" cy="1143000"/>
          </a:xfrm>
        </p:spPr>
        <p:txBody>
          <a:bodyPr>
            <a:normAutofit fontScale="90000"/>
          </a:bodyPr>
          <a:lstStyle/>
          <a:p>
            <a:pPr lvl="3" algn="l" rtl="0">
              <a:spcBef>
                <a:spcPct val="0"/>
              </a:spcBef>
            </a:pPr>
            <a:r>
              <a:rPr lang="en-US" altLang="zh-TW" sz="4400" kern="1200" dirty="0">
                <a:solidFill>
                  <a:schemeClr val="tx2"/>
                </a:solidFill>
                <a:latin typeface="+mj-lt"/>
                <a:ea typeface="+mj-ea"/>
                <a:cs typeface="+mj-cs"/>
              </a:rPr>
              <a:t>(4) AI Can Learn and Think Like We Do</a:t>
            </a:r>
            <a:endParaRPr lang="en-US" sz="4400" kern="1200" dirty="0">
              <a:solidFill>
                <a:schemeClr val="tx2"/>
              </a:solidFill>
              <a:latin typeface="+mj-lt"/>
              <a:ea typeface="+mj-ea"/>
              <a:cs typeface="+mj-cs"/>
            </a:endParaRPr>
          </a:p>
        </p:txBody>
      </p:sp>
      <p:sp>
        <p:nvSpPr>
          <p:cNvPr id="3" name="Content Placeholder 2"/>
          <p:cNvSpPr>
            <a:spLocks noGrp="1"/>
          </p:cNvSpPr>
          <p:nvPr>
            <p:ph idx="1"/>
          </p:nvPr>
        </p:nvSpPr>
        <p:spPr>
          <a:xfrm>
            <a:off x="611560" y="1916832"/>
            <a:ext cx="5040560" cy="4752528"/>
          </a:xfrm>
        </p:spPr>
        <p:txBody>
          <a:bodyPr>
            <a:normAutofit fontScale="92500" lnSpcReduction="10000"/>
          </a:bodyPr>
          <a:lstStyle/>
          <a:p>
            <a:r>
              <a:rPr lang="en-US" altLang="zh-TW" b="1" u="sng" dirty="0"/>
              <a:t>Machine Learning</a:t>
            </a:r>
            <a:r>
              <a:rPr lang="en-US" altLang="zh-TW" b="1" dirty="0"/>
              <a:t>: </a:t>
            </a:r>
            <a:r>
              <a:rPr lang="en-HK" dirty="0"/>
              <a:t>is </a:t>
            </a:r>
            <a:r>
              <a:rPr lang="en-HK" dirty="0" smtClean="0"/>
              <a:t>an  approach to AI that involves learning </a:t>
            </a:r>
            <a:r>
              <a:rPr lang="en-HK" dirty="0"/>
              <a:t>by itself. It </a:t>
            </a:r>
            <a:r>
              <a:rPr lang="en-HK" dirty="0" smtClean="0"/>
              <a:t>improves on </a:t>
            </a:r>
            <a:r>
              <a:rPr lang="en-HK" dirty="0"/>
              <a:t>itself, as it digests more data, </a:t>
            </a:r>
            <a:r>
              <a:rPr lang="en-HK" dirty="0" smtClean="0"/>
              <a:t>i.e., to </a:t>
            </a:r>
            <a:r>
              <a:rPr lang="en-HK" dirty="0"/>
              <a:t>perform the specific task </a:t>
            </a:r>
            <a:r>
              <a:rPr lang="en-HK" dirty="0" smtClean="0"/>
              <a:t>with </a:t>
            </a:r>
            <a:r>
              <a:rPr lang="en-HK" dirty="0"/>
              <a:t>increasingly greater accuracy. </a:t>
            </a:r>
            <a:r>
              <a:rPr lang="en-US" altLang="zh-TW" dirty="0"/>
              <a:t>
</a:t>
            </a:r>
            <a:r>
              <a:rPr lang="en-US" altLang="zh-TW" b="1" u="sng" dirty="0"/>
              <a:t>Deep learning</a:t>
            </a:r>
            <a:r>
              <a:rPr lang="en-US" altLang="zh-TW" b="1" dirty="0"/>
              <a:t>: </a:t>
            </a:r>
            <a:r>
              <a:rPr lang="en-HK" dirty="0"/>
              <a:t>is a </a:t>
            </a:r>
            <a:r>
              <a:rPr lang="en-HK" dirty="0" smtClean="0"/>
              <a:t>subfield </a:t>
            </a:r>
            <a:r>
              <a:rPr lang="en-HK" dirty="0"/>
              <a:t>of machine learning </a:t>
            </a:r>
            <a:r>
              <a:rPr lang="en-HK" dirty="0" smtClean="0"/>
              <a:t>that is based on training </a:t>
            </a:r>
            <a:r>
              <a:rPr lang="en-HK" i="1" dirty="0" smtClean="0"/>
              <a:t>deep</a:t>
            </a:r>
            <a:r>
              <a:rPr lang="en-HK" dirty="0" smtClean="0"/>
              <a:t> neural networks. It teaches </a:t>
            </a:r>
            <a:r>
              <a:rPr lang="en-HK" dirty="0"/>
              <a:t>itself to perform a specific task with increasingly greater accuracy, without human intervention.</a:t>
            </a:r>
            <a:endParaRPr lang="en-US" dirty="0"/>
          </a:p>
        </p:txBody>
      </p:sp>
      <p:pic>
        <p:nvPicPr>
          <p:cNvPr id="6" name="Picture 5">
            <a:extLst>
              <a:ext uri="{FF2B5EF4-FFF2-40B4-BE49-F238E27FC236}">
                <a16:creationId xmlns:a16="http://schemas.microsoft.com/office/drawing/2014/main" xmlns="" id="{C63CBDA4-2BD7-43B5-9274-7879A9097AEF}"/>
              </a:ext>
            </a:extLst>
          </p:cNvPr>
          <p:cNvPicPr>
            <a:picLocks noChangeAspect="1"/>
          </p:cNvPicPr>
          <p:nvPr/>
        </p:nvPicPr>
        <p:blipFill>
          <a:blip r:embed="rId3" cstate="print"/>
          <a:stretch>
            <a:fillRect/>
          </a:stretch>
        </p:blipFill>
        <p:spPr>
          <a:xfrm>
            <a:off x="5292080" y="2348880"/>
            <a:ext cx="3587934" cy="3511730"/>
          </a:xfrm>
          <a:prstGeom prst="rect">
            <a:avLst/>
          </a:prstGeom>
        </p:spPr>
      </p:pic>
      <p:graphicFrame>
        <p:nvGraphicFramePr>
          <p:cNvPr id="5" name="資料庫圖表 4">
            <a:extLst>
              <a:ext uri="{FF2B5EF4-FFF2-40B4-BE49-F238E27FC236}">
                <a16:creationId xmlns:a16="http://schemas.microsoft.com/office/drawing/2014/main" xmlns="" id="{377B4B24-344A-4770-8C3E-A8DCD4136121}"/>
              </a:ext>
            </a:extLst>
          </p:cNvPr>
          <p:cNvGraphicFramePr/>
          <p:nvPr>
            <p:extLst>
              <p:ext uri="{D42A27DB-BD31-4B8C-83A1-F6EECF244321}">
                <p14:modId xmlns:p14="http://schemas.microsoft.com/office/powerpoint/2010/main" xmlns="" val="1783017491"/>
              </p:ext>
            </p:extLst>
          </p:nvPr>
        </p:nvGraphicFramePr>
        <p:xfrm>
          <a:off x="4223487" y="2235228"/>
          <a:ext cx="5763797" cy="373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文字方塊 6">
            <a:extLst>
              <a:ext uri="{FF2B5EF4-FFF2-40B4-BE49-F238E27FC236}">
                <a16:creationId xmlns:a16="http://schemas.microsoft.com/office/drawing/2014/main" xmlns="" id="{4AE95F88-3262-45E1-AF1E-13970DF9941E}"/>
              </a:ext>
            </a:extLst>
          </p:cNvPr>
          <p:cNvSpPr txBox="1"/>
          <p:nvPr/>
        </p:nvSpPr>
        <p:spPr>
          <a:xfrm>
            <a:off x="5801970" y="2524596"/>
            <a:ext cx="2568152" cy="646331"/>
          </a:xfrm>
          <a:prstGeom prst="rect">
            <a:avLst/>
          </a:prstGeom>
          <a:noFill/>
        </p:spPr>
        <p:txBody>
          <a:bodyPr wrap="square">
            <a:spAutoFit/>
          </a:bodyPr>
          <a:lstStyle/>
          <a:p>
            <a:pPr lvl="0" algn="ctr"/>
            <a:r>
              <a:rPr lang="en-US" altLang="zh-HK" sz="1800" b="1" dirty="0">
                <a:solidFill>
                  <a:schemeClr val="bg1"/>
                </a:solidFill>
                <a:latin typeface="+mj-lt"/>
              </a:rPr>
              <a:t>Artificial Intelligence</a:t>
            </a:r>
          </a:p>
          <a:p>
            <a:pPr lvl="0" algn="ctr"/>
            <a:r>
              <a:rPr lang="en-US" altLang="zh-HK" sz="1800" b="1" dirty="0">
                <a:solidFill>
                  <a:schemeClr val="tx1">
                    <a:lumMod val="65000"/>
                    <a:lumOff val="35000"/>
                  </a:schemeClr>
                </a:solidFill>
                <a:latin typeface="+mj-lt"/>
              </a:rPr>
              <a:t>Strong AI, Weak AI</a:t>
            </a:r>
            <a:endParaRPr lang="zh-HK" altLang="en-US" sz="1800" b="1" dirty="0">
              <a:solidFill>
                <a:schemeClr val="tx1">
                  <a:lumMod val="65000"/>
                  <a:lumOff val="35000"/>
                </a:schemeClr>
              </a:solidFill>
              <a:latin typeface="+mj-lt"/>
            </a:endParaRPr>
          </a:p>
        </p:txBody>
      </p:sp>
      <p:sp>
        <p:nvSpPr>
          <p:cNvPr id="9" name="文字方塊 8">
            <a:extLst>
              <a:ext uri="{FF2B5EF4-FFF2-40B4-BE49-F238E27FC236}">
                <a16:creationId xmlns:a16="http://schemas.microsoft.com/office/drawing/2014/main" xmlns="" id="{F01C7D40-E1AD-40D6-8A9B-90A0BA3DA757}"/>
              </a:ext>
            </a:extLst>
          </p:cNvPr>
          <p:cNvSpPr txBox="1"/>
          <p:nvPr/>
        </p:nvSpPr>
        <p:spPr>
          <a:xfrm>
            <a:off x="5580111" y="3197877"/>
            <a:ext cx="3050548" cy="1015663"/>
          </a:xfrm>
          <a:prstGeom prst="rect">
            <a:avLst/>
          </a:prstGeom>
          <a:noFill/>
        </p:spPr>
        <p:txBody>
          <a:bodyPr wrap="square">
            <a:spAutoFit/>
          </a:bodyPr>
          <a:lstStyle/>
          <a:p>
            <a:pPr lvl="0" algn="ctr"/>
            <a:r>
              <a:rPr lang="en-US" altLang="zh-HK" sz="1500" b="1" dirty="0">
                <a:solidFill>
                  <a:schemeClr val="bg1"/>
                </a:solidFill>
                <a:latin typeface="+mj-lt"/>
              </a:rPr>
              <a:t>Machine Learning</a:t>
            </a:r>
          </a:p>
          <a:p>
            <a:pPr lvl="0" algn="ctr"/>
            <a:r>
              <a:rPr lang="en-US" altLang="zh-TW" sz="1500" b="1" u="none" dirty="0">
                <a:solidFill>
                  <a:schemeClr val="tx1">
                    <a:lumMod val="65000"/>
                    <a:lumOff val="35000"/>
                  </a:schemeClr>
                </a:solidFill>
                <a:latin typeface="+mj-lt"/>
              </a:rPr>
              <a:t>Supervised learning</a:t>
            </a:r>
          </a:p>
          <a:p>
            <a:pPr lvl="0" algn="ctr"/>
            <a:r>
              <a:rPr lang="en-US" altLang="zh-TW" sz="1500" b="1" u="none" dirty="0">
                <a:solidFill>
                  <a:schemeClr val="tx1">
                    <a:lumMod val="65000"/>
                    <a:lumOff val="35000"/>
                  </a:schemeClr>
                </a:solidFill>
                <a:latin typeface="+mj-lt"/>
              </a:rPr>
              <a:t>Unsupervised learning</a:t>
            </a:r>
          </a:p>
          <a:p>
            <a:pPr lvl="0" algn="ctr"/>
            <a:r>
              <a:rPr lang="en-US" altLang="zh-TW" sz="1500" b="1" u="none" dirty="0">
                <a:solidFill>
                  <a:schemeClr val="tx1">
                    <a:lumMod val="65000"/>
                    <a:lumOff val="35000"/>
                  </a:schemeClr>
                </a:solidFill>
                <a:latin typeface="+mj-lt"/>
              </a:rPr>
              <a:t>Reinforcement learning</a:t>
            </a:r>
            <a:endParaRPr lang="zh-HK" altLang="en-US" sz="1500" b="1" u="none" dirty="0">
              <a:solidFill>
                <a:schemeClr val="tx1">
                  <a:lumMod val="65000"/>
                  <a:lumOff val="35000"/>
                </a:schemeClr>
              </a:solidFill>
              <a:latin typeface="+mj-lt"/>
            </a:endParaRPr>
          </a:p>
        </p:txBody>
      </p:sp>
      <p:sp>
        <p:nvSpPr>
          <p:cNvPr id="11" name="文字方塊 10">
            <a:extLst>
              <a:ext uri="{FF2B5EF4-FFF2-40B4-BE49-F238E27FC236}">
                <a16:creationId xmlns:a16="http://schemas.microsoft.com/office/drawing/2014/main" xmlns="" id="{605CFB54-CE38-4812-A586-4BE8879B5498}"/>
              </a:ext>
            </a:extLst>
          </p:cNvPr>
          <p:cNvSpPr txBox="1"/>
          <p:nvPr/>
        </p:nvSpPr>
        <p:spPr>
          <a:xfrm>
            <a:off x="5404774" y="4808945"/>
            <a:ext cx="3443918" cy="1200329"/>
          </a:xfrm>
          <a:prstGeom prst="rect">
            <a:avLst/>
          </a:prstGeom>
          <a:noFill/>
        </p:spPr>
        <p:txBody>
          <a:bodyPr wrap="square">
            <a:spAutoFit/>
          </a:bodyPr>
          <a:lstStyle/>
          <a:p>
            <a:pPr lvl="0" algn="ctr"/>
            <a:r>
              <a:rPr lang="en-US" altLang="zh-HK" sz="1800" b="1" dirty="0">
                <a:solidFill>
                  <a:schemeClr val="bg1"/>
                </a:solidFill>
                <a:latin typeface="+mj-lt"/>
              </a:rPr>
              <a:t>Deep Learning</a:t>
            </a:r>
          </a:p>
          <a:p>
            <a:pPr lvl="0" algn="ctr"/>
            <a:r>
              <a:rPr lang="en-US" altLang="zh-HK" sz="1800" b="1" dirty="0">
                <a:solidFill>
                  <a:schemeClr val="tx1">
                    <a:lumMod val="65000"/>
                    <a:lumOff val="35000"/>
                  </a:schemeClr>
                </a:solidFill>
                <a:latin typeface="+mj-lt"/>
              </a:rPr>
              <a:t>CNN</a:t>
            </a:r>
          </a:p>
          <a:p>
            <a:pPr lvl="0" algn="ctr"/>
            <a:r>
              <a:rPr lang="en-US" altLang="zh-HK" sz="1800" b="1" dirty="0">
                <a:solidFill>
                  <a:schemeClr val="tx1">
                    <a:lumMod val="65000"/>
                    <a:lumOff val="35000"/>
                  </a:schemeClr>
                </a:solidFill>
                <a:latin typeface="+mj-lt"/>
              </a:rPr>
              <a:t>RNN</a:t>
            </a:r>
          </a:p>
          <a:p>
            <a:pPr lvl="0" algn="ctr"/>
            <a:r>
              <a:rPr lang="en-US" altLang="zh-HK" sz="1800" b="1" dirty="0">
                <a:solidFill>
                  <a:schemeClr val="tx1">
                    <a:lumMod val="65000"/>
                    <a:lumOff val="35000"/>
                  </a:schemeClr>
                </a:solidFill>
                <a:latin typeface="+mj-lt"/>
              </a:rPr>
              <a:t>DNN</a:t>
            </a:r>
            <a:endParaRPr lang="zh-HK" altLang="en-US" dirty="0">
              <a:solidFill>
                <a:schemeClr val="tx1">
                  <a:lumMod val="65000"/>
                  <a:lumOff val="35000"/>
                </a:schemeClr>
              </a:solidFill>
              <a:latin typeface="+mj-lt"/>
            </a:endParaRPr>
          </a:p>
        </p:txBody>
      </p:sp>
    </p:spTree>
    <p:extLst>
      <p:ext uri="{BB962C8B-B14F-4D97-AF65-F5344CB8AC3E}">
        <p14:creationId xmlns:p14="http://schemas.microsoft.com/office/powerpoint/2010/main" xmlns="" val="414528013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83568" y="980728"/>
            <a:ext cx="8363273" cy="576064"/>
          </a:xfrm>
        </p:spPr>
        <p:txBody>
          <a:bodyPr>
            <a:noAutofit/>
          </a:bodyPr>
          <a:lstStyle/>
          <a:p>
            <a:r>
              <a:rPr lang="en-US" altLang="zh-TW" sz="3600" dirty="0"/>
              <a:t>Demo 4: Machine Learning (QuickDraw) </a:t>
            </a:r>
            <a:endParaRPr lang="en-HK" sz="3600" dirty="0"/>
          </a:p>
        </p:txBody>
      </p:sp>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7544" y="1772816"/>
            <a:ext cx="7920880" cy="4712568"/>
          </a:xfrm>
        </p:spPr>
        <p:txBody>
          <a:bodyPr>
            <a:noAutofit/>
          </a:bodyPr>
          <a:lstStyle/>
          <a:p>
            <a:pPr marL="82296" indent="0">
              <a:lnSpc>
                <a:spcPct val="120000"/>
              </a:lnSpc>
              <a:buNone/>
            </a:pPr>
            <a:r>
              <a:rPr lang="en-US" altLang="zh-TW" sz="1700" dirty="0"/>
              <a:t>Is an online game developed by </a:t>
            </a:r>
            <a:r>
              <a:rPr lang="en-US" altLang="zh-TW" sz="1700" dirty="0" smtClean="0"/>
              <a:t>Google; the </a:t>
            </a:r>
            <a:r>
              <a:rPr lang="en-US" altLang="zh-TW" sz="1700" dirty="0"/>
              <a:t>player </a:t>
            </a:r>
            <a:r>
              <a:rPr lang="en-US" altLang="zh-TW" sz="1700" dirty="0" smtClean="0"/>
              <a:t>d</a:t>
            </a:r>
            <a:r>
              <a:rPr lang="en-US" altLang="zh-TW" sz="1700" dirty="0" smtClean="0"/>
              <a:t>raws the </a:t>
            </a:r>
            <a:r>
              <a:rPr lang="en-US" altLang="zh-TW" sz="1700" dirty="0"/>
              <a:t>graphics according to the given </a:t>
            </a:r>
            <a:r>
              <a:rPr lang="en-US" altLang="zh-TW" sz="1700" dirty="0" smtClean="0"/>
              <a:t>topic and the </a:t>
            </a:r>
            <a:r>
              <a:rPr lang="en-US" altLang="zh-TW" sz="1700" dirty="0"/>
              <a:t>artificial neural network </a:t>
            </a:r>
            <a:r>
              <a:rPr lang="en-US" altLang="zh-TW" sz="1700" dirty="0" smtClean="0"/>
              <a:t>(AI) guesses </a:t>
            </a:r>
            <a:r>
              <a:rPr lang="en-US" altLang="zh-TW" sz="1700" dirty="0"/>
              <a:t>the content represented by the graphics in real time. </a:t>
            </a:r>
          </a:p>
          <a:p>
            <a:pPr marL="82296" indent="0">
              <a:lnSpc>
                <a:spcPct val="120000"/>
              </a:lnSpc>
              <a:buNone/>
            </a:pPr>
            <a:r>
              <a:rPr lang="en-US" altLang="zh-TW" sz="1700" dirty="0">
                <a:hlinkClick r:id="rId2"/>
              </a:rPr>
              <a:t>https://quickdraw.withgoogle.com/</a:t>
            </a:r>
            <a:r>
              <a:rPr lang="en-US" altLang="zh-TW" sz="1700" dirty="0"/>
              <a:t> 
</a:t>
            </a:r>
            <a:endParaRPr lang="en-US" sz="1700" dirty="0"/>
          </a:p>
        </p:txBody>
      </p:sp>
      <p:pic>
        <p:nvPicPr>
          <p:cNvPr id="4" name="Picture 3">
            <a:extLst>
              <a:ext uri="{FF2B5EF4-FFF2-40B4-BE49-F238E27FC236}">
                <a16:creationId xmlns:a16="http://schemas.microsoft.com/office/drawing/2014/main" xmlns="" id="{1795E086-B558-4DF2-9768-19D133D672EB}"/>
              </a:ext>
            </a:extLst>
          </p:cNvPr>
          <p:cNvPicPr>
            <a:picLocks noChangeAspect="1"/>
          </p:cNvPicPr>
          <p:nvPr/>
        </p:nvPicPr>
        <p:blipFill>
          <a:blip r:embed="rId3" cstate="print"/>
          <a:stretch>
            <a:fillRect/>
          </a:stretch>
        </p:blipFill>
        <p:spPr>
          <a:xfrm>
            <a:off x="1869199" y="3284984"/>
            <a:ext cx="5405602" cy="3017852"/>
          </a:xfrm>
          <a:prstGeom prst="rect">
            <a:avLst/>
          </a:prstGeom>
        </p:spPr>
      </p:pic>
    </p:spTree>
    <p:extLst>
      <p:ext uri="{BB962C8B-B14F-4D97-AF65-F5344CB8AC3E}">
        <p14:creationId xmlns:p14="http://schemas.microsoft.com/office/powerpoint/2010/main" xmlns="" val="238003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2ED2364C-FE66-448F-B716-AE70B5572BDE}"/>
              </a:ext>
            </a:extLst>
          </p:cNvPr>
          <p:cNvSpPr>
            <a:spLocks noGrp="1"/>
          </p:cNvSpPr>
          <p:nvPr>
            <p:ph type="title"/>
          </p:nvPr>
        </p:nvSpPr>
        <p:spPr>
          <a:xfrm>
            <a:off x="755576" y="1279772"/>
            <a:ext cx="7920880" cy="708688"/>
          </a:xfrm>
        </p:spPr>
        <p:txBody>
          <a:bodyPr>
            <a:noAutofit/>
          </a:bodyPr>
          <a:lstStyle/>
          <a:p>
            <a:r>
              <a:rPr lang="en-US" altLang="zh-TW" sz="4000" dirty="0"/>
              <a:t>Difference Between Machine Learning and Traditional Programming </a:t>
            </a:r>
            <a:endParaRPr lang="en-HK" sz="4000" dirty="0"/>
          </a:p>
        </p:txBody>
      </p:sp>
      <p:sp>
        <p:nvSpPr>
          <p:cNvPr id="9" name="TextBox 8">
            <a:extLst>
              <a:ext uri="{FF2B5EF4-FFF2-40B4-BE49-F238E27FC236}">
                <a16:creationId xmlns:a16="http://schemas.microsoft.com/office/drawing/2014/main" xmlns="" id="{C8AEA48B-6F88-4637-80D8-5FDE2E320AFA}"/>
              </a:ext>
            </a:extLst>
          </p:cNvPr>
          <p:cNvSpPr txBox="1"/>
          <p:nvPr/>
        </p:nvSpPr>
        <p:spPr>
          <a:xfrm>
            <a:off x="4932040" y="6226110"/>
            <a:ext cx="4032448" cy="230832"/>
          </a:xfrm>
          <a:prstGeom prst="rect">
            <a:avLst/>
          </a:prstGeom>
          <a:noFill/>
        </p:spPr>
        <p:txBody>
          <a:bodyPr wrap="square">
            <a:spAutoFit/>
          </a:bodyPr>
          <a:lstStyle/>
          <a:p>
            <a:r>
              <a:rPr lang="en-HK" sz="900" dirty="0">
                <a:latin typeface="Calibri" panose="020F0502020204030204" pitchFamily="34" charset="0"/>
              </a:rPr>
              <a:t>Source: https://www.mygreatlearning.com/blog/what-is-machine-learning/</a:t>
            </a:r>
          </a:p>
        </p:txBody>
      </p:sp>
      <p:pic>
        <p:nvPicPr>
          <p:cNvPr id="10" name="Picture 9">
            <a:extLst>
              <a:ext uri="{FF2B5EF4-FFF2-40B4-BE49-F238E27FC236}">
                <a16:creationId xmlns:a16="http://schemas.microsoft.com/office/drawing/2014/main" xmlns="" id="{FCCA21C6-F925-48EA-91EF-735082BFA5AD}"/>
              </a:ext>
            </a:extLst>
          </p:cNvPr>
          <p:cNvPicPr>
            <a:picLocks noChangeAspect="1"/>
          </p:cNvPicPr>
          <p:nvPr/>
        </p:nvPicPr>
        <p:blipFill>
          <a:blip r:embed="rId2" cstate="print"/>
          <a:stretch>
            <a:fillRect/>
          </a:stretch>
        </p:blipFill>
        <p:spPr>
          <a:xfrm>
            <a:off x="1907704" y="2636912"/>
            <a:ext cx="5228355" cy="2586972"/>
          </a:xfrm>
          <a:prstGeom prst="rect">
            <a:avLst/>
          </a:prstGeom>
        </p:spPr>
      </p:pic>
    </p:spTree>
    <p:extLst>
      <p:ext uri="{BB962C8B-B14F-4D97-AF65-F5344CB8AC3E}">
        <p14:creationId xmlns:p14="http://schemas.microsoft.com/office/powerpoint/2010/main" xmlns="" val="143655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52736"/>
            <a:ext cx="7931224" cy="1143000"/>
          </a:xfrm>
        </p:spPr>
        <p:txBody>
          <a:bodyPr>
            <a:normAutofit fontScale="90000"/>
          </a:bodyPr>
          <a:lstStyle/>
          <a:p>
            <a:pPr lvl="3" algn="l" rtl="0">
              <a:spcBef>
                <a:spcPct val="0"/>
              </a:spcBef>
            </a:pPr>
            <a:r>
              <a:rPr lang="en-US" altLang="zh-TW" sz="5400" b="1" dirty="0">
                <a:solidFill>
                  <a:schemeClr val="accent1"/>
                </a:solidFill>
                <a:latin typeface="+mn-ea"/>
              </a:rPr>
              <a:t/>
            </a:r>
            <a:br>
              <a:rPr lang="en-US" altLang="zh-TW" sz="5400" b="1" dirty="0">
                <a:solidFill>
                  <a:schemeClr val="accent1"/>
                </a:solidFill>
                <a:latin typeface="+mn-ea"/>
              </a:rPr>
            </a:br>
            <a:r>
              <a:rPr lang="en-US" altLang="zh-TW" sz="5400" b="1" dirty="0" smtClean="0">
                <a:solidFill>
                  <a:schemeClr val="accent1"/>
                </a:solidFill>
                <a:latin typeface="+mn-ea"/>
              </a:rPr>
              <a:t>Types </a:t>
            </a:r>
            <a:r>
              <a:rPr lang="en-US" altLang="zh-TW" sz="5400" b="1" dirty="0">
                <a:solidFill>
                  <a:schemeClr val="accent1"/>
                </a:solidFill>
                <a:latin typeface="+mn-ea"/>
              </a:rPr>
              <a:t>of machine learning
</a:t>
            </a:r>
            <a:endParaRPr lang="en-US" sz="5000" kern="1200" dirty="0">
              <a:solidFill>
                <a:schemeClr val="tx2"/>
              </a:solidFill>
              <a:latin typeface="+mj-lt"/>
              <a:ea typeface="+mj-ea"/>
              <a:cs typeface="+mj-cs"/>
            </a:endParaRPr>
          </a:p>
        </p:txBody>
      </p:sp>
      <p:sp>
        <p:nvSpPr>
          <p:cNvPr id="3" name="Content Placeholder 2"/>
          <p:cNvSpPr>
            <a:spLocks noGrp="1"/>
          </p:cNvSpPr>
          <p:nvPr>
            <p:ph idx="1"/>
          </p:nvPr>
        </p:nvSpPr>
        <p:spPr>
          <a:xfrm>
            <a:off x="467544" y="1817440"/>
            <a:ext cx="7992888" cy="5040560"/>
          </a:xfrm>
        </p:spPr>
        <p:txBody>
          <a:bodyPr>
            <a:normAutofit fontScale="70000" lnSpcReduction="20000"/>
          </a:bodyPr>
          <a:lstStyle/>
          <a:p>
            <a:pPr marL="0" indent="0" algn="just">
              <a:lnSpc>
                <a:spcPct val="120000"/>
              </a:lnSpc>
              <a:buNone/>
            </a:pPr>
            <a:r>
              <a:rPr lang="en-US" altLang="zh-TW" sz="3900" b="1" u="sng" dirty="0" smtClean="0">
                <a:solidFill>
                  <a:schemeClr val="accent1"/>
                </a:solidFill>
              </a:rPr>
              <a:t>Supervised learning</a:t>
            </a:r>
            <a:r>
              <a:rPr lang="en-US" altLang="zh-TW" sz="3900" dirty="0"/>
              <a:t>: </a:t>
            </a:r>
            <a:r>
              <a:rPr lang="en-US" altLang="zh-TW" sz="3900" dirty="0" smtClean="0"/>
              <a:t>Involves </a:t>
            </a:r>
            <a:r>
              <a:rPr lang="en-US" altLang="zh-TW" sz="3900" dirty="0"/>
              <a:t>making the algorithm learn the data while providing the correct answers or the labels to the data</a:t>
            </a:r>
            <a:r>
              <a:rPr lang="en-US" altLang="zh-TW" sz="3900" dirty="0" smtClean="0"/>
              <a:t>.</a:t>
            </a:r>
            <a:r>
              <a:rPr lang="en-US" altLang="zh-TW" sz="3900" b="1" u="sng" dirty="0">
                <a:solidFill>
                  <a:schemeClr val="accent1"/>
                </a:solidFill>
              </a:rPr>
              <a:t>
Unsupervised </a:t>
            </a:r>
            <a:r>
              <a:rPr lang="en-US" altLang="zh-TW" sz="3900" b="1" u="sng" dirty="0" smtClean="0">
                <a:solidFill>
                  <a:schemeClr val="accent1"/>
                </a:solidFill>
              </a:rPr>
              <a:t>learning:</a:t>
            </a:r>
            <a:r>
              <a:rPr lang="en-US" altLang="zh-TW" sz="3900" b="1" dirty="0" smtClean="0">
                <a:solidFill>
                  <a:schemeClr val="accent1"/>
                </a:solidFill>
              </a:rPr>
              <a:t> </a:t>
            </a:r>
            <a:r>
              <a:rPr lang="en-US" altLang="zh-TW" sz="3900" dirty="0" smtClean="0"/>
              <a:t>Doesn’t </a:t>
            </a:r>
            <a:r>
              <a:rPr lang="en-US" altLang="zh-TW" sz="3900" dirty="0"/>
              <a:t>have correct answers or any answers.  It is up to the algorithms discretion to </a:t>
            </a:r>
            <a:r>
              <a:rPr lang="en-US" altLang="zh-TW" sz="3900" dirty="0" smtClean="0"/>
              <a:t>group </a:t>
            </a:r>
            <a:r>
              <a:rPr lang="en-US" altLang="zh-TW" sz="3900" dirty="0"/>
              <a:t>together similar data and understand it.</a:t>
            </a:r>
            <a:r>
              <a:rPr lang="en-US" altLang="zh-TW" sz="3900" b="1" u="sng" dirty="0">
                <a:solidFill>
                  <a:schemeClr val="accent1"/>
                </a:solidFill>
              </a:rPr>
              <a:t>
Reinforcement learning</a:t>
            </a:r>
            <a:r>
              <a:rPr lang="en-US" altLang="zh-TW" sz="3900" dirty="0"/>
              <a:t>: Just as children are generally “reinforced” </a:t>
            </a:r>
            <a:r>
              <a:rPr lang="en-US" altLang="zh-TW" sz="3900" dirty="0" smtClean="0"/>
              <a:t>with certain </a:t>
            </a:r>
            <a:r>
              <a:rPr lang="en-US" altLang="zh-TW" sz="3900" dirty="0" err="1" smtClean="0"/>
              <a:t>behaviours</a:t>
            </a:r>
            <a:r>
              <a:rPr lang="en-US" altLang="zh-TW" sz="3900" dirty="0" smtClean="0"/>
              <a:t> through</a:t>
            </a:r>
            <a:r>
              <a:rPr lang="en-US" altLang="zh-TW" sz="3900" dirty="0" smtClean="0"/>
              <a:t> the </a:t>
            </a:r>
            <a:r>
              <a:rPr lang="en-US" altLang="zh-TW" sz="3900" dirty="0" smtClean="0"/>
              <a:t>principles of </a:t>
            </a:r>
            <a:r>
              <a:rPr lang="en-US" altLang="zh-TW" sz="3900" dirty="0"/>
              <a:t>either rewarding them when doing the right thing or punishing upon doing something wrong.</a:t>
            </a:r>
            <a:r>
              <a:rPr lang="en-US" altLang="zh-TW" sz="3900" b="1" u="sng" dirty="0">
                <a:solidFill>
                  <a:schemeClr val="accent1"/>
                </a:solidFill>
              </a:rPr>
              <a:t>
</a:t>
            </a:r>
            <a:endParaRPr lang="en-US" altLang="zh-TW" dirty="0"/>
          </a:p>
        </p:txBody>
      </p:sp>
    </p:spTree>
    <p:extLst>
      <p:ext uri="{BB962C8B-B14F-4D97-AF65-F5344CB8AC3E}">
        <p14:creationId xmlns:p14="http://schemas.microsoft.com/office/powerpoint/2010/main" xmlns="" val="69853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07B6942-3156-46B7-B59D-8AB236427E34}"/>
              </a:ext>
            </a:extLst>
          </p:cNvPr>
          <p:cNvSpPr txBox="1">
            <a:spLocks/>
          </p:cNvSpPr>
          <p:nvPr/>
        </p:nvSpPr>
        <p:spPr>
          <a:xfrm>
            <a:off x="751912" y="658913"/>
            <a:ext cx="7931224"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lvl="2"/>
            <a:r>
              <a:rPr lang="en-US" altLang="zh-TW" sz="5000" dirty="0">
                <a:solidFill>
                  <a:schemeClr val="tx2"/>
                </a:solidFill>
                <a:latin typeface="+mj-lt"/>
                <a:ea typeface="+mj-ea"/>
                <a:cs typeface="+mj-cs"/>
              </a:rPr>
              <a:t>7 steps of machine learning</a:t>
            </a:r>
            <a:endParaRPr lang="en-US" sz="5000" kern="1200" dirty="0">
              <a:solidFill>
                <a:schemeClr val="tx2"/>
              </a:solidFill>
              <a:latin typeface="+mj-lt"/>
              <a:ea typeface="+mj-ea"/>
              <a:cs typeface="+mj-cs"/>
            </a:endParaRPr>
          </a:p>
        </p:txBody>
      </p:sp>
      <p:pic>
        <p:nvPicPr>
          <p:cNvPr id="4" name="Picture 3">
            <a:extLst>
              <a:ext uri="{FF2B5EF4-FFF2-40B4-BE49-F238E27FC236}">
                <a16:creationId xmlns:a16="http://schemas.microsoft.com/office/drawing/2014/main" xmlns="" id="{772743DE-2AA1-4C83-9C3F-E9ED9CE9DB40}"/>
              </a:ext>
            </a:extLst>
          </p:cNvPr>
          <p:cNvPicPr>
            <a:picLocks noChangeAspect="1"/>
          </p:cNvPicPr>
          <p:nvPr/>
        </p:nvPicPr>
        <p:blipFill>
          <a:blip r:embed="rId2" cstate="print"/>
          <a:stretch>
            <a:fillRect/>
          </a:stretch>
        </p:blipFill>
        <p:spPr>
          <a:xfrm>
            <a:off x="1687991" y="2045380"/>
            <a:ext cx="6059066" cy="4039377"/>
          </a:xfrm>
          <a:prstGeom prst="rect">
            <a:avLst/>
          </a:prstGeom>
        </p:spPr>
      </p:pic>
      <p:sp>
        <p:nvSpPr>
          <p:cNvPr id="5" name="TextBox 4">
            <a:extLst>
              <a:ext uri="{FF2B5EF4-FFF2-40B4-BE49-F238E27FC236}">
                <a16:creationId xmlns:a16="http://schemas.microsoft.com/office/drawing/2014/main" xmlns="" id="{9275DD05-E676-4880-9AA6-CF6E18EA9E4E}"/>
              </a:ext>
            </a:extLst>
          </p:cNvPr>
          <p:cNvSpPr txBox="1"/>
          <p:nvPr/>
        </p:nvSpPr>
        <p:spPr>
          <a:xfrm>
            <a:off x="5485383" y="6084757"/>
            <a:ext cx="3166828" cy="369332"/>
          </a:xfrm>
          <a:prstGeom prst="rect">
            <a:avLst/>
          </a:prstGeom>
          <a:noFill/>
        </p:spPr>
        <p:txBody>
          <a:bodyPr wrap="square">
            <a:spAutoFit/>
          </a:bodyPr>
          <a:lstStyle/>
          <a:p>
            <a:r>
              <a:rPr lang="en-HK" sz="900" dirty="0">
                <a:latin typeface="Calibri" panose="020F0502020204030204" pitchFamily="34" charset="0"/>
              </a:rPr>
              <a:t>Source: https://www.mygreatlearning.com/blog/what-is-machine-learning/</a:t>
            </a:r>
          </a:p>
        </p:txBody>
      </p:sp>
      <p:sp>
        <p:nvSpPr>
          <p:cNvPr id="6" name="Content Placeholder 2">
            <a:extLst>
              <a:ext uri="{FF2B5EF4-FFF2-40B4-BE49-F238E27FC236}">
                <a16:creationId xmlns:a16="http://schemas.microsoft.com/office/drawing/2014/main" xmlns="" id="{40838130-33B6-4747-867A-32E66B274639}"/>
              </a:ext>
            </a:extLst>
          </p:cNvPr>
          <p:cNvSpPr txBox="1">
            <a:spLocks/>
          </p:cNvSpPr>
          <p:nvPr/>
        </p:nvSpPr>
        <p:spPr>
          <a:xfrm>
            <a:off x="5868144" y="2531243"/>
            <a:ext cx="3024336" cy="3096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dirty="0">
              <a:latin typeface="Calibri" panose="020F0502020204030204" pitchFamily="34" charset="0"/>
            </a:endParaRPr>
          </a:p>
        </p:txBody>
      </p:sp>
    </p:spTree>
    <p:extLst>
      <p:ext uri="{BB962C8B-B14F-4D97-AF65-F5344CB8AC3E}">
        <p14:creationId xmlns:p14="http://schemas.microsoft.com/office/powerpoint/2010/main" xmlns="" val="2841241463"/>
      </p:ext>
    </p:extLst>
  </p:cSld>
  <p:clrMapOvr>
    <a:masterClrMapping/>
  </p:clrMapOvr>
  <p:extLst mod="1">
    <p:ext uri="{6950BFC3-D8DA-4A85-94F7-54DA5524770B}">
      <p188:commentRel xmlns=""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7134"/>
            <a:ext cx="8003232" cy="1143000"/>
          </a:xfrm>
        </p:spPr>
        <p:txBody>
          <a:bodyPr>
            <a:normAutofit/>
          </a:bodyPr>
          <a:lstStyle/>
          <a:p>
            <a:r>
              <a:rPr lang="en-US" altLang="zh-TW" dirty="0"/>
              <a:t>(5) AI can be Our Good Helper</a:t>
            </a:r>
            <a:endParaRPr lang="en-US" dirty="0"/>
          </a:p>
        </p:txBody>
      </p:sp>
      <p:sp>
        <p:nvSpPr>
          <p:cNvPr id="3" name="Content Placeholder 2"/>
          <p:cNvSpPr>
            <a:spLocks noGrp="1"/>
          </p:cNvSpPr>
          <p:nvPr>
            <p:ph idx="1"/>
          </p:nvPr>
        </p:nvSpPr>
        <p:spPr>
          <a:xfrm>
            <a:off x="683568" y="2060848"/>
            <a:ext cx="7776864" cy="4104456"/>
          </a:xfrm>
        </p:spPr>
        <p:txBody>
          <a:bodyPr>
            <a:normAutofit/>
          </a:bodyPr>
          <a:lstStyle/>
          <a:p>
            <a:pPr marL="0" indent="0" algn="just">
              <a:spcBef>
                <a:spcPts val="0"/>
              </a:spcBef>
              <a:buNone/>
            </a:pPr>
            <a:r>
              <a:rPr lang="en-US" altLang="zh-TW" sz="2100" dirty="0"/>
              <a:t>Artificial intelligence can be said to be a very high-end technology, the support behind this technology is massive data mining and analysis, most of the achievements made in the development of artificial intelligence so far are closely related to big data. Artificial intelligence is inseparable from machine learning, through a series of processing steps such as data acquisition, processing, analysis, etc., and then obtain valuable insights from massive data from various industries. For example, computer vision, commercial precision marketing, unmanned autonomous driving and so on.
</a:t>
            </a:r>
            <a:endParaRPr lang="en-HK" altLang="zh-TW" sz="2100" dirty="0"/>
          </a:p>
        </p:txBody>
      </p:sp>
      <p:pic>
        <p:nvPicPr>
          <p:cNvPr id="12" name="Picture 11" descr="Shape&#10;&#10;Description automatically generated with low confidence">
            <a:extLst>
              <a:ext uri="{FF2B5EF4-FFF2-40B4-BE49-F238E27FC236}">
                <a16:creationId xmlns:a16="http://schemas.microsoft.com/office/drawing/2014/main" xmlns="" id="{9ED05A2E-529E-4FE5-B086-0AD72CCD3C98}"/>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6416000" y="4858358"/>
            <a:ext cx="2044432" cy="1705372"/>
          </a:xfrm>
          <a:prstGeom prst="rect">
            <a:avLst/>
          </a:prstGeom>
        </p:spPr>
      </p:pic>
      <p:sp>
        <p:nvSpPr>
          <p:cNvPr id="13" name="TextBox 12">
            <a:extLst>
              <a:ext uri="{FF2B5EF4-FFF2-40B4-BE49-F238E27FC236}">
                <a16:creationId xmlns:a16="http://schemas.microsoft.com/office/drawing/2014/main" xmlns="" id="{FA662B62-0FD4-4526-86AB-CE81F3549C2D}"/>
              </a:ext>
            </a:extLst>
          </p:cNvPr>
          <p:cNvSpPr txBox="1"/>
          <p:nvPr/>
        </p:nvSpPr>
        <p:spPr>
          <a:xfrm>
            <a:off x="6588224" y="6379064"/>
            <a:ext cx="2232248" cy="369332"/>
          </a:xfrm>
          <a:prstGeom prst="rect">
            <a:avLst/>
          </a:prstGeom>
          <a:noFill/>
        </p:spPr>
        <p:txBody>
          <a:bodyPr wrap="square" rtlCol="0">
            <a:spAutoFit/>
          </a:bodyPr>
          <a:lstStyle/>
          <a:p>
            <a:r>
              <a:rPr lang="en-HK" sz="900" dirty="0">
                <a:latin typeface="Calibri" panose="020F0502020204030204" pitchFamily="34" charset="0"/>
                <a:hlinkClick r:id="rId3" tooltip="https://commons.wikimedia.org/wiki/File:Handshake_(900)_-_The_Noun_Project.svg"/>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sa/3.0/"/>
              </a:rPr>
              <a:t>CC BY-SA</a:t>
            </a:r>
            <a:endParaRPr lang="en-HK" sz="900" dirty="0">
              <a:latin typeface="Calibri" panose="020F0502020204030204" pitchFamily="34" charset="0"/>
            </a:endParaRPr>
          </a:p>
        </p:txBody>
      </p:sp>
    </p:spTree>
    <p:extLst>
      <p:ext uri="{BB962C8B-B14F-4D97-AF65-F5344CB8AC3E}">
        <p14:creationId xmlns:p14="http://schemas.microsoft.com/office/powerpoint/2010/main" xmlns="" val="26018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56620"/>
            <a:ext cx="9144000" cy="3672408"/>
          </a:xfrm>
          <a:prstGeom prst="rect">
            <a:avLst/>
          </a:prstGeom>
        </p:spPr>
      </p:pic>
      <p:sp>
        <p:nvSpPr>
          <p:cNvPr id="2" name="Title 1"/>
          <p:cNvSpPr>
            <a:spLocks noGrp="1"/>
          </p:cNvSpPr>
          <p:nvPr>
            <p:ph type="title"/>
          </p:nvPr>
        </p:nvSpPr>
        <p:spPr>
          <a:xfrm>
            <a:off x="395536" y="2780928"/>
            <a:ext cx="5112568" cy="1512168"/>
          </a:xfrm>
        </p:spPr>
        <p:txBody>
          <a:bodyPr>
            <a:noAutofit/>
          </a:bodyPr>
          <a:lstStyle/>
          <a:p>
            <a:pPr lvl="1" algn="l" rtl="0">
              <a:spcBef>
                <a:spcPct val="0"/>
              </a:spcBef>
            </a:pPr>
            <a:r>
              <a:rPr lang="en-US" altLang="zh-TW" sz="4000" kern="1200" dirty="0">
                <a:solidFill>
                  <a:schemeClr val="bg1"/>
                </a:solidFill>
                <a:latin typeface="+mj-lt"/>
                <a:ea typeface="+mj-ea"/>
                <a:cs typeface="+mj-cs"/>
              </a:rPr>
              <a:t>The Development and</a:t>
            </a:r>
            <a:br>
              <a:rPr lang="en-US" altLang="zh-TW" sz="4000" kern="1200" dirty="0">
                <a:solidFill>
                  <a:schemeClr val="bg1"/>
                </a:solidFill>
                <a:latin typeface="+mj-lt"/>
                <a:ea typeface="+mj-ea"/>
                <a:cs typeface="+mj-cs"/>
              </a:rPr>
            </a:br>
            <a:r>
              <a:rPr lang="en-US" altLang="zh-TW" sz="4000" kern="1200" dirty="0" smtClean="0">
                <a:solidFill>
                  <a:schemeClr val="bg1"/>
                </a:solidFill>
                <a:latin typeface="+mj-lt"/>
                <a:ea typeface="+mj-ea"/>
                <a:cs typeface="+mj-cs"/>
              </a:rPr>
              <a:t>Applications </a:t>
            </a:r>
            <a:r>
              <a:rPr lang="en-US" altLang="zh-TW" sz="4000" kern="1200" dirty="0">
                <a:solidFill>
                  <a:schemeClr val="bg1"/>
                </a:solidFill>
                <a:latin typeface="+mj-lt"/>
                <a:ea typeface="+mj-ea"/>
                <a:cs typeface="+mj-cs"/>
              </a:rPr>
              <a:t>of Artificial Intelligence</a:t>
            </a:r>
            <a:endParaRPr lang="en-US" sz="1200" dirty="0"/>
          </a:p>
        </p:txBody>
      </p:sp>
    </p:spTree>
    <p:extLst>
      <p:ext uri="{BB962C8B-B14F-4D97-AF65-F5344CB8AC3E}">
        <p14:creationId xmlns:p14="http://schemas.microsoft.com/office/powerpoint/2010/main" xmlns="" val="702692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76872"/>
            <a:ext cx="7632848" cy="4581128"/>
          </a:xfrm>
        </p:spPr>
        <p:txBody>
          <a:bodyPr>
            <a:normAutofit fontScale="85000" lnSpcReduction="10000"/>
          </a:bodyPr>
          <a:lstStyle/>
          <a:p>
            <a:pPr marL="82296" indent="0" algn="just">
              <a:lnSpc>
                <a:spcPct val="120000"/>
              </a:lnSpc>
              <a:buNone/>
            </a:pPr>
            <a:r>
              <a:rPr lang="en-US" altLang="zh-TW" dirty="0"/>
              <a:t>Known as the third revolution in human history, AI promises to transform the foundations of economic development and </a:t>
            </a:r>
            <a:r>
              <a:rPr lang="en-US" altLang="zh-TW" dirty="0" smtClean="0"/>
              <a:t>to have </a:t>
            </a:r>
            <a:r>
              <a:rPr lang="en-US" altLang="zh-TW" dirty="0"/>
              <a:t>a broad, disruptive impact on society. More and more industries are beginning to embrace </a:t>
            </a:r>
            <a:r>
              <a:rPr lang="en-US" altLang="zh-TW" dirty="0" smtClean="0"/>
              <a:t>AI</a:t>
            </a:r>
            <a:r>
              <a:rPr lang="en-US" altLang="zh-TW" dirty="0" smtClean="0"/>
              <a:t> and using AI </a:t>
            </a:r>
            <a:r>
              <a:rPr lang="en-US" altLang="zh-TW" dirty="0"/>
              <a:t>to help the further development of technology and industry.</a:t>
            </a:r>
          </a:p>
          <a:p>
            <a:pPr marL="82296" indent="0" algn="just">
              <a:lnSpc>
                <a:spcPct val="120000"/>
              </a:lnSpc>
              <a:buNone/>
            </a:pPr>
            <a:r>
              <a:rPr lang="en-US" altLang="zh-TW" dirty="0"/>
              <a:t>
</a:t>
            </a:r>
            <a:r>
              <a:rPr lang="en-US" altLang="zh-TW" u="sng" dirty="0"/>
              <a:t>The Industrial Revolution</a:t>
            </a:r>
            <a:r>
              <a:rPr lang="en-US" altLang="zh-TW" dirty="0"/>
              <a:t> liberated humanity from manual labor,
</a:t>
            </a:r>
            <a:r>
              <a:rPr lang="en-US" altLang="zh-TW" u="sng" dirty="0"/>
              <a:t>Information technology </a:t>
            </a:r>
            <a:r>
              <a:rPr lang="en-US" altLang="zh-TW" dirty="0"/>
              <a:t>binds the world together,
</a:t>
            </a:r>
            <a:r>
              <a:rPr lang="en-US" altLang="zh-TW" u="sng" dirty="0"/>
              <a:t>Artificial intelligence</a:t>
            </a:r>
            <a:r>
              <a:rPr lang="en-US" altLang="zh-TW" dirty="0"/>
              <a:t>, on the other hand, is to liberate human beings from mental </a:t>
            </a:r>
            <a:r>
              <a:rPr lang="en-US" altLang="zh-TW" dirty="0" err="1" smtClean="0"/>
              <a:t>labour</a:t>
            </a:r>
            <a:r>
              <a:rPr lang="en-US" altLang="zh-TW" dirty="0"/>
              <a:t>.
</a:t>
            </a:r>
            <a:endParaRPr lang="en-US" dirty="0"/>
          </a:p>
        </p:txBody>
      </p:sp>
      <p:sp>
        <p:nvSpPr>
          <p:cNvPr id="5" name="Title 1"/>
          <p:cNvSpPr txBox="1">
            <a:spLocks/>
          </p:cNvSpPr>
          <p:nvPr/>
        </p:nvSpPr>
        <p:spPr>
          <a:xfrm>
            <a:off x="385192" y="764704"/>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CN" sz="4000" dirty="0">
                <a:solidFill>
                  <a:schemeClr val="tx2"/>
                </a:solidFill>
                <a:latin typeface="+mj-lt"/>
                <a:ea typeface="+mj-ea"/>
                <a:cs typeface="+mj-cs"/>
              </a:rPr>
              <a:t>The </a:t>
            </a:r>
            <a:r>
              <a:rPr lang="en-US" altLang="zh-TW" sz="4000" dirty="0">
                <a:solidFill>
                  <a:schemeClr val="tx2"/>
                </a:solidFill>
                <a:latin typeface="+mj-lt"/>
                <a:ea typeface="+mj-ea"/>
                <a:cs typeface="+mj-cs"/>
              </a:rPr>
              <a:t>Development and </a:t>
            </a:r>
            <a:r>
              <a:rPr lang="en-US" altLang="zh-TW" sz="4000" dirty="0" smtClean="0">
                <a:solidFill>
                  <a:schemeClr val="tx2"/>
                </a:solidFill>
                <a:latin typeface="+mj-lt"/>
                <a:ea typeface="+mj-ea"/>
                <a:cs typeface="+mj-cs"/>
              </a:rPr>
              <a:t>Applications </a:t>
            </a:r>
            <a:r>
              <a:rPr lang="en-US" altLang="zh-TW" sz="4000" dirty="0">
                <a:solidFill>
                  <a:schemeClr val="tx2"/>
                </a:solidFill>
                <a:latin typeface="+mj-lt"/>
                <a:ea typeface="+mj-ea"/>
                <a:cs typeface="+mj-cs"/>
              </a:rPr>
              <a:t>of </a:t>
            </a:r>
            <a:r>
              <a:rPr lang="en-US" altLang="zh-CN" sz="4000" dirty="0">
                <a:solidFill>
                  <a:schemeClr val="tx2"/>
                </a:solidFill>
                <a:latin typeface="+mj-lt"/>
                <a:ea typeface="+mj-ea"/>
                <a:cs typeface="+mj-cs"/>
              </a:rPr>
              <a:t>A</a:t>
            </a:r>
            <a:r>
              <a:rPr lang="en-US" altLang="zh-TW" sz="4000" dirty="0">
                <a:solidFill>
                  <a:schemeClr val="tx2"/>
                </a:solidFill>
                <a:latin typeface="+mj-lt"/>
                <a:ea typeface="+mj-ea"/>
                <a:cs typeface="+mj-cs"/>
              </a:rPr>
              <a:t>rtificial Intelligence</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xmlns="" val="223347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3140968"/>
            <a:ext cx="5328592" cy="1143000"/>
          </a:xfrm>
        </p:spPr>
        <p:txBody>
          <a:bodyPr>
            <a:normAutofit fontScale="90000"/>
          </a:bodyPr>
          <a:lstStyle/>
          <a:p>
            <a:pPr lvl="1" algn="l" rtl="0">
              <a:spcBef>
                <a:spcPct val="0"/>
              </a:spcBef>
            </a:pPr>
            <a:r>
              <a:rPr lang="en-US" altLang="zh-TW" sz="4800" kern="1200" dirty="0">
                <a:solidFill>
                  <a:schemeClr val="bg1"/>
                </a:solidFill>
                <a:latin typeface="+mj-lt"/>
                <a:ea typeface="+mj-ea"/>
                <a:cs typeface="+mj-cs"/>
              </a:rPr>
              <a:t>Basic </a:t>
            </a:r>
            <a:r>
              <a:rPr lang="en-US" altLang="zh-TW" sz="4800" kern="1200" dirty="0" smtClean="0">
                <a:solidFill>
                  <a:schemeClr val="bg1"/>
                </a:solidFill>
                <a:latin typeface="+mj-lt"/>
                <a:ea typeface="+mj-ea"/>
                <a:cs typeface="+mj-cs"/>
              </a:rPr>
              <a:t>Concepts </a:t>
            </a:r>
            <a:r>
              <a:rPr lang="en-US" altLang="zh-TW" sz="4800" kern="1200" dirty="0">
                <a:solidFill>
                  <a:schemeClr val="bg1"/>
                </a:solidFill>
                <a:latin typeface="+mj-lt"/>
                <a:ea typeface="+mj-ea"/>
                <a:cs typeface="+mj-cs"/>
              </a:rPr>
              <a:t>of Artificial Intelligence</a:t>
            </a:r>
            <a:br>
              <a:rPr lang="en-US" altLang="zh-TW" sz="48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799860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F9B8ABB-B5EB-4FED-8379-360DF2766958}"/>
              </a:ext>
            </a:extLst>
          </p:cNvPr>
          <p:cNvPicPr>
            <a:picLocks noChangeAspect="1"/>
          </p:cNvPicPr>
          <p:nvPr/>
        </p:nvPicPr>
        <p:blipFill>
          <a:blip r:embed="rId2" cstate="print"/>
          <a:stretch>
            <a:fillRect/>
          </a:stretch>
        </p:blipFill>
        <p:spPr>
          <a:xfrm>
            <a:off x="971600" y="2132856"/>
            <a:ext cx="6696744" cy="4216468"/>
          </a:xfrm>
          <a:prstGeom prst="rect">
            <a:avLst/>
          </a:prstGeom>
        </p:spPr>
      </p:pic>
      <p:sp>
        <p:nvSpPr>
          <p:cNvPr id="6" name="Title 1">
            <a:extLst>
              <a:ext uri="{FF2B5EF4-FFF2-40B4-BE49-F238E27FC236}">
                <a16:creationId xmlns:a16="http://schemas.microsoft.com/office/drawing/2014/main" xmlns="" id="{BF44F9FB-E885-4E32-B1AB-E40741942C43}"/>
              </a:ext>
            </a:extLst>
          </p:cNvPr>
          <p:cNvSpPr txBox="1">
            <a:spLocks/>
          </p:cNvSpPr>
          <p:nvPr/>
        </p:nvSpPr>
        <p:spPr>
          <a:xfrm>
            <a:off x="385192" y="764704"/>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CN" sz="4000" dirty="0">
                <a:solidFill>
                  <a:schemeClr val="tx2"/>
                </a:solidFill>
                <a:latin typeface="+mj-lt"/>
                <a:ea typeface="+mj-ea"/>
                <a:cs typeface="+mj-cs"/>
              </a:rPr>
              <a:t>The </a:t>
            </a:r>
            <a:r>
              <a:rPr lang="en-US" altLang="zh-TW" sz="4000" dirty="0">
                <a:solidFill>
                  <a:schemeClr val="tx2"/>
                </a:solidFill>
                <a:latin typeface="+mj-lt"/>
                <a:ea typeface="+mj-ea"/>
                <a:cs typeface="+mj-cs"/>
              </a:rPr>
              <a:t>Development and </a:t>
            </a:r>
            <a:r>
              <a:rPr lang="en-US" altLang="zh-TW" sz="4000" dirty="0" smtClean="0">
                <a:solidFill>
                  <a:schemeClr val="tx2"/>
                </a:solidFill>
                <a:latin typeface="+mj-lt"/>
                <a:ea typeface="+mj-ea"/>
                <a:cs typeface="+mj-cs"/>
              </a:rPr>
              <a:t>Applications </a:t>
            </a:r>
            <a:r>
              <a:rPr lang="en-US" altLang="zh-TW" sz="4000" dirty="0">
                <a:solidFill>
                  <a:schemeClr val="tx2"/>
                </a:solidFill>
                <a:latin typeface="+mj-lt"/>
                <a:ea typeface="+mj-ea"/>
                <a:cs typeface="+mj-cs"/>
              </a:rPr>
              <a:t>of </a:t>
            </a:r>
            <a:r>
              <a:rPr lang="en-US" altLang="zh-CN" sz="4000" dirty="0">
                <a:solidFill>
                  <a:schemeClr val="tx2"/>
                </a:solidFill>
                <a:latin typeface="+mj-lt"/>
                <a:ea typeface="+mj-ea"/>
                <a:cs typeface="+mj-cs"/>
              </a:rPr>
              <a:t>A</a:t>
            </a:r>
            <a:r>
              <a:rPr lang="en-US" altLang="zh-TW" sz="4000" dirty="0">
                <a:solidFill>
                  <a:schemeClr val="tx2"/>
                </a:solidFill>
                <a:latin typeface="+mj-lt"/>
                <a:ea typeface="+mj-ea"/>
                <a:cs typeface="+mj-cs"/>
              </a:rPr>
              <a:t>rtificial Intelligence</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xmlns="" val="103835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5280" y="692696"/>
            <a:ext cx="8461176"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3600" dirty="0">
                <a:solidFill>
                  <a:schemeClr val="tx2"/>
                </a:solidFill>
                <a:latin typeface="+mj-lt"/>
                <a:ea typeface="+mj-ea"/>
                <a:cs typeface="+mj-cs"/>
              </a:rPr>
              <a:t>Will artificial intelligence replace human?</a:t>
            </a:r>
          </a:p>
          <a:p>
            <a:pPr lvl="1"/>
            <a:endParaRPr lang="en-US" sz="3600" dirty="0">
              <a:solidFill>
                <a:schemeClr val="tx2"/>
              </a:solidFill>
              <a:latin typeface="+mj-lt"/>
              <a:ea typeface="+mj-ea"/>
              <a:cs typeface="+mj-cs"/>
            </a:endParaRPr>
          </a:p>
        </p:txBody>
      </p:sp>
      <p:sp>
        <p:nvSpPr>
          <p:cNvPr id="5" name="Content Placeholder 2"/>
          <p:cNvSpPr>
            <a:spLocks noGrp="1"/>
          </p:cNvSpPr>
          <p:nvPr>
            <p:ph idx="1"/>
          </p:nvPr>
        </p:nvSpPr>
        <p:spPr>
          <a:xfrm>
            <a:off x="467544" y="1875404"/>
            <a:ext cx="8424936" cy="4968552"/>
          </a:xfrm>
        </p:spPr>
        <p:txBody>
          <a:bodyPr>
            <a:normAutofit fontScale="92500" lnSpcReduction="20000"/>
          </a:bodyPr>
          <a:lstStyle/>
          <a:p>
            <a:pPr>
              <a:buFont typeface="Wingdings" panose="05000000000000000000" pitchFamily="2" charset="2"/>
              <a:buChar char=""/>
            </a:pPr>
            <a:r>
              <a:rPr lang="en-US" altLang="zh-TW" dirty="0"/>
              <a:t>Analyzing more than 2,000 jobs in more than 800 occupations around the world, a report from McKinsey finds that around 50 percent of jobs worldwide can be automated by improving existing technologies.
The results of the Research Institute of Nomura in Japan and the University of Oxford in the United Kingdom show that artificial intelligence can replace 49% of human jobs in the future.
Data from U.S. consulting firm </a:t>
            </a:r>
            <a:r>
              <a:rPr lang="en-US" altLang="zh-TW" dirty="0" err="1"/>
              <a:t>Opimas</a:t>
            </a:r>
            <a:r>
              <a:rPr lang="en-US" altLang="zh-TW" dirty="0"/>
              <a:t> shows that AI will take the lead in disrupting the financial sector and then penetrate into all walks of life, and this pace is accelerating. By 2025, the use of AI is expected to reduce the number of employees in capital markets, including securities services, trading and settlement, asset management, private banking, and wealth management, by 230,000. Among them, the asset management industry has shrunk the most, and about 90,000 people will be replaced by machines.</a:t>
            </a:r>
            <a:endParaRPr lang="en-US" dirty="0"/>
          </a:p>
        </p:txBody>
      </p:sp>
    </p:spTree>
    <p:extLst>
      <p:ext uri="{BB962C8B-B14F-4D97-AF65-F5344CB8AC3E}">
        <p14:creationId xmlns:p14="http://schemas.microsoft.com/office/powerpoint/2010/main" xmlns="" val="508673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0D18C74-8926-46B0-8ED8-62C16996475E}"/>
              </a:ext>
            </a:extLst>
          </p:cNvPr>
          <p:cNvPicPr>
            <a:picLocks noChangeAspect="1"/>
          </p:cNvPicPr>
          <p:nvPr/>
        </p:nvPicPr>
        <p:blipFill>
          <a:blip r:embed="rId2" cstate="print"/>
          <a:stretch>
            <a:fillRect/>
          </a:stretch>
        </p:blipFill>
        <p:spPr>
          <a:xfrm>
            <a:off x="109059" y="1988840"/>
            <a:ext cx="9074616" cy="4248368"/>
          </a:xfrm>
          <a:prstGeom prst="rect">
            <a:avLst/>
          </a:prstGeom>
        </p:spPr>
      </p:pic>
      <p:sp>
        <p:nvSpPr>
          <p:cNvPr id="4" name="Title 1">
            <a:extLst>
              <a:ext uri="{FF2B5EF4-FFF2-40B4-BE49-F238E27FC236}">
                <a16:creationId xmlns:a16="http://schemas.microsoft.com/office/drawing/2014/main" xmlns="" id="{3EA5F533-0ACC-4E25-845C-D00A01DCAFC6}"/>
              </a:ext>
            </a:extLst>
          </p:cNvPr>
          <p:cNvSpPr txBox="1">
            <a:spLocks/>
          </p:cNvSpPr>
          <p:nvPr/>
        </p:nvSpPr>
        <p:spPr>
          <a:xfrm>
            <a:off x="215280" y="692696"/>
            <a:ext cx="8461176"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3600" dirty="0">
                <a:solidFill>
                  <a:schemeClr val="tx2"/>
                </a:solidFill>
                <a:latin typeface="+mj-lt"/>
                <a:ea typeface="+mj-ea"/>
                <a:cs typeface="+mj-cs"/>
              </a:rPr>
              <a:t>Will artificial intelligence replace human?</a:t>
            </a:r>
          </a:p>
          <a:p>
            <a:pPr lvl="1"/>
            <a:endParaRPr lang="en-US" sz="3600" dirty="0">
              <a:solidFill>
                <a:schemeClr val="tx2"/>
              </a:solidFill>
              <a:latin typeface="+mj-lt"/>
              <a:ea typeface="+mj-ea"/>
              <a:cs typeface="+mj-cs"/>
            </a:endParaRPr>
          </a:p>
        </p:txBody>
      </p:sp>
      <p:sp>
        <p:nvSpPr>
          <p:cNvPr id="2" name="文字方塊 1">
            <a:extLst>
              <a:ext uri="{FF2B5EF4-FFF2-40B4-BE49-F238E27FC236}">
                <a16:creationId xmlns:a16="http://schemas.microsoft.com/office/drawing/2014/main" xmlns="" id="{CACB92EF-11A1-419D-9DE1-E9BDB6482EFC}"/>
              </a:ext>
            </a:extLst>
          </p:cNvPr>
          <p:cNvSpPr txBox="1"/>
          <p:nvPr/>
        </p:nvSpPr>
        <p:spPr>
          <a:xfrm>
            <a:off x="2882348" y="5695122"/>
            <a:ext cx="3705876" cy="307777"/>
          </a:xfrm>
          <a:prstGeom prst="rect">
            <a:avLst/>
          </a:prstGeom>
          <a:solidFill>
            <a:srgbClr val="29ABB1"/>
          </a:solidFill>
          <a:ln>
            <a:noFill/>
          </a:ln>
        </p:spPr>
        <p:txBody>
          <a:bodyPr wrap="square" rtlCol="0">
            <a:spAutoFit/>
          </a:bodyPr>
          <a:lstStyle/>
          <a:p>
            <a:pPr algn="ctr"/>
            <a:r>
              <a:rPr lang="en-US" altLang="zh-HK" sz="1400" i="0" u="none" strike="noStrike" dirty="0">
                <a:solidFill>
                  <a:schemeClr val="bg1"/>
                </a:solidFill>
                <a:effectLst/>
                <a:latin typeface="+mj-lt"/>
              </a:rPr>
              <a:t>Source: Gartner, Topology Research Institute</a:t>
            </a:r>
            <a:endParaRPr lang="en-US" altLang="zh-HK" sz="1400" dirty="0">
              <a:solidFill>
                <a:schemeClr val="bg1"/>
              </a:solidFill>
              <a:latin typeface="+mj-lt"/>
            </a:endParaRPr>
          </a:p>
        </p:txBody>
      </p:sp>
      <p:sp>
        <p:nvSpPr>
          <p:cNvPr id="5" name="文字方塊 4">
            <a:extLst>
              <a:ext uri="{FF2B5EF4-FFF2-40B4-BE49-F238E27FC236}">
                <a16:creationId xmlns:a16="http://schemas.microsoft.com/office/drawing/2014/main" xmlns="" id="{84EA9FFA-892E-4CAF-AA1E-7CBE4C3C2C1E}"/>
              </a:ext>
            </a:extLst>
          </p:cNvPr>
          <p:cNvSpPr txBox="1"/>
          <p:nvPr/>
        </p:nvSpPr>
        <p:spPr>
          <a:xfrm>
            <a:off x="1386914" y="2291353"/>
            <a:ext cx="6696744" cy="707886"/>
          </a:xfrm>
          <a:prstGeom prst="rect">
            <a:avLst/>
          </a:prstGeom>
          <a:solidFill>
            <a:schemeClr val="bg1"/>
          </a:solidFill>
          <a:ln>
            <a:solidFill>
              <a:schemeClr val="bg1"/>
            </a:solidFill>
          </a:ln>
        </p:spPr>
        <p:txBody>
          <a:bodyPr wrap="square" rtlCol="0">
            <a:spAutoFit/>
          </a:bodyPr>
          <a:lstStyle/>
          <a:p>
            <a:r>
              <a:rPr lang="en-US" altLang="zh-HK" sz="2000" b="1" i="0" u="none" strike="noStrike" dirty="0">
                <a:solidFill>
                  <a:schemeClr val="bg1"/>
                </a:solidFill>
                <a:effectLst/>
                <a:latin typeface="+mj-lt"/>
              </a:rPr>
              <a:t>E</a:t>
            </a:r>
          </a:p>
          <a:p>
            <a:r>
              <a:rPr lang="en-US" altLang="zh-HK" sz="2000" b="1" i="0" u="none" strike="noStrike" dirty="0">
                <a:solidFill>
                  <a:schemeClr val="bg1"/>
                </a:solidFill>
                <a:effectLst/>
                <a:latin typeface="+mj-lt"/>
              </a:rPr>
              <a:t>estimated AI Creation and Replacement of Job Opportunity</a:t>
            </a:r>
            <a:endParaRPr lang="en-US" altLang="zh-HK" sz="2000" b="1" dirty="0">
              <a:solidFill>
                <a:schemeClr val="bg1"/>
              </a:solidFill>
              <a:latin typeface="+mj-lt"/>
            </a:endParaRPr>
          </a:p>
        </p:txBody>
      </p:sp>
      <p:sp>
        <p:nvSpPr>
          <p:cNvPr id="7" name="文字方塊 6">
            <a:extLst>
              <a:ext uri="{FF2B5EF4-FFF2-40B4-BE49-F238E27FC236}">
                <a16:creationId xmlns:a16="http://schemas.microsoft.com/office/drawing/2014/main" xmlns="" id="{0A38EE10-75CF-4D73-8DEF-7E8414AF9B93}"/>
              </a:ext>
            </a:extLst>
          </p:cNvPr>
          <p:cNvSpPr txBox="1"/>
          <p:nvPr/>
        </p:nvSpPr>
        <p:spPr>
          <a:xfrm>
            <a:off x="1619672" y="2445241"/>
            <a:ext cx="6696744" cy="400110"/>
          </a:xfrm>
          <a:prstGeom prst="rect">
            <a:avLst/>
          </a:prstGeom>
          <a:solidFill>
            <a:srgbClr val="29ABB1"/>
          </a:solidFill>
          <a:ln>
            <a:noFill/>
          </a:ln>
        </p:spPr>
        <p:txBody>
          <a:bodyPr wrap="square" rtlCol="0">
            <a:spAutoFit/>
          </a:bodyPr>
          <a:lstStyle/>
          <a:p>
            <a:r>
              <a:rPr lang="en-US" altLang="zh-HK" sz="2000" b="1" i="0" u="none" strike="noStrike" dirty="0">
                <a:solidFill>
                  <a:schemeClr val="bg1"/>
                </a:solidFill>
                <a:effectLst/>
                <a:latin typeface="+mj-lt"/>
              </a:rPr>
              <a:t>Estimated AI Creation and Replacement of Job Opportunities</a:t>
            </a:r>
            <a:endParaRPr lang="en-US" altLang="zh-HK" sz="2000" b="1" dirty="0">
              <a:solidFill>
                <a:schemeClr val="bg1"/>
              </a:solidFill>
              <a:latin typeface="+mj-lt"/>
            </a:endParaRPr>
          </a:p>
        </p:txBody>
      </p:sp>
      <p:sp>
        <p:nvSpPr>
          <p:cNvPr id="8" name="文字方塊 7">
            <a:extLst>
              <a:ext uri="{FF2B5EF4-FFF2-40B4-BE49-F238E27FC236}">
                <a16:creationId xmlns:a16="http://schemas.microsoft.com/office/drawing/2014/main" xmlns="" id="{2565B2FD-1DC2-40A1-B258-8A0E8FAEF8A2}"/>
              </a:ext>
            </a:extLst>
          </p:cNvPr>
          <p:cNvSpPr txBox="1"/>
          <p:nvPr/>
        </p:nvSpPr>
        <p:spPr>
          <a:xfrm>
            <a:off x="2627785" y="3291115"/>
            <a:ext cx="2173931" cy="338554"/>
          </a:xfrm>
          <a:prstGeom prst="rect">
            <a:avLst/>
          </a:prstGeom>
          <a:solidFill>
            <a:schemeClr val="bg1"/>
          </a:solidFill>
          <a:ln>
            <a:noFill/>
          </a:ln>
        </p:spPr>
        <p:txBody>
          <a:bodyPr wrap="square" rtlCol="0">
            <a:spAutoFit/>
          </a:bodyPr>
          <a:lstStyle/>
          <a:p>
            <a:r>
              <a:rPr lang="en-US" altLang="zh-HK" sz="1600" b="1" i="0" u="none" strike="noStrike" dirty="0">
                <a:solidFill>
                  <a:srgbClr val="7F8389"/>
                </a:solidFill>
                <a:effectLst/>
                <a:latin typeface="+mj-lt"/>
              </a:rPr>
              <a:t>Jobs being replace</a:t>
            </a:r>
            <a:endParaRPr lang="en-US" altLang="zh-HK" sz="1600" b="1" dirty="0">
              <a:solidFill>
                <a:srgbClr val="7F8389"/>
              </a:solidFill>
              <a:latin typeface="+mj-lt"/>
            </a:endParaRPr>
          </a:p>
        </p:txBody>
      </p:sp>
      <p:sp>
        <p:nvSpPr>
          <p:cNvPr id="9" name="文字方塊 8">
            <a:extLst>
              <a:ext uri="{FF2B5EF4-FFF2-40B4-BE49-F238E27FC236}">
                <a16:creationId xmlns:a16="http://schemas.microsoft.com/office/drawing/2014/main" xmlns="" id="{FE2FF90F-4402-47D7-92FD-7D7147914E67}"/>
              </a:ext>
            </a:extLst>
          </p:cNvPr>
          <p:cNvSpPr txBox="1"/>
          <p:nvPr/>
        </p:nvSpPr>
        <p:spPr>
          <a:xfrm>
            <a:off x="2627786" y="3610869"/>
            <a:ext cx="2173931" cy="338554"/>
          </a:xfrm>
          <a:prstGeom prst="rect">
            <a:avLst/>
          </a:prstGeom>
          <a:solidFill>
            <a:schemeClr val="bg1"/>
          </a:solidFill>
          <a:ln>
            <a:noFill/>
          </a:ln>
        </p:spPr>
        <p:txBody>
          <a:bodyPr wrap="square" rtlCol="0">
            <a:spAutoFit/>
          </a:bodyPr>
          <a:lstStyle/>
          <a:p>
            <a:r>
              <a:rPr lang="en-US" altLang="zh-HK" sz="1600" b="1" i="0" u="none" strike="noStrike" dirty="0">
                <a:solidFill>
                  <a:srgbClr val="7F8389"/>
                </a:solidFill>
                <a:effectLst/>
                <a:latin typeface="+mj-lt"/>
              </a:rPr>
              <a:t>Increase in </a:t>
            </a:r>
            <a:r>
              <a:rPr lang="en-US" altLang="zh-HK" sz="1600" b="1" dirty="0">
                <a:solidFill>
                  <a:srgbClr val="7F8389"/>
                </a:solidFill>
                <a:latin typeface="+mj-lt"/>
              </a:rPr>
              <a:t>j</a:t>
            </a:r>
            <a:r>
              <a:rPr lang="en-US" altLang="zh-HK" sz="1600" b="1" i="0" u="none" strike="noStrike" dirty="0">
                <a:solidFill>
                  <a:srgbClr val="7F8389"/>
                </a:solidFill>
                <a:effectLst/>
                <a:latin typeface="+mj-lt"/>
              </a:rPr>
              <a:t>obs</a:t>
            </a:r>
            <a:endParaRPr lang="en-US" altLang="zh-HK" sz="1600" b="1" dirty="0">
              <a:solidFill>
                <a:srgbClr val="7F8389"/>
              </a:solidFill>
              <a:latin typeface="+mj-lt"/>
            </a:endParaRPr>
          </a:p>
        </p:txBody>
      </p:sp>
      <p:sp>
        <p:nvSpPr>
          <p:cNvPr id="10" name="文字方塊 9">
            <a:extLst>
              <a:ext uri="{FF2B5EF4-FFF2-40B4-BE49-F238E27FC236}">
                <a16:creationId xmlns:a16="http://schemas.microsoft.com/office/drawing/2014/main" xmlns="" id="{979FD6C8-A8D5-4869-89B7-CBECA2BB22C9}"/>
              </a:ext>
            </a:extLst>
          </p:cNvPr>
          <p:cNvSpPr txBox="1"/>
          <p:nvPr/>
        </p:nvSpPr>
        <p:spPr>
          <a:xfrm>
            <a:off x="2627784" y="3950151"/>
            <a:ext cx="2173931" cy="338554"/>
          </a:xfrm>
          <a:prstGeom prst="rect">
            <a:avLst/>
          </a:prstGeom>
          <a:solidFill>
            <a:schemeClr val="bg1"/>
          </a:solidFill>
          <a:ln>
            <a:noFill/>
          </a:ln>
        </p:spPr>
        <p:txBody>
          <a:bodyPr wrap="square" rtlCol="0">
            <a:spAutoFit/>
          </a:bodyPr>
          <a:lstStyle/>
          <a:p>
            <a:r>
              <a:rPr lang="en-US" altLang="zh-HK" sz="1600" b="1" dirty="0">
                <a:solidFill>
                  <a:srgbClr val="7F8389"/>
                </a:solidFill>
                <a:latin typeface="+mj-lt"/>
              </a:rPr>
              <a:t>Net i</a:t>
            </a:r>
            <a:r>
              <a:rPr lang="en-US" altLang="zh-HK" sz="1600" b="1" i="0" u="none" strike="noStrike" dirty="0">
                <a:solidFill>
                  <a:srgbClr val="7F8389"/>
                </a:solidFill>
                <a:effectLst/>
                <a:latin typeface="+mj-lt"/>
              </a:rPr>
              <a:t>ncrease in </a:t>
            </a:r>
            <a:r>
              <a:rPr lang="en-US" altLang="zh-HK" sz="1600" b="1" dirty="0">
                <a:solidFill>
                  <a:srgbClr val="7F8389"/>
                </a:solidFill>
                <a:latin typeface="+mj-lt"/>
              </a:rPr>
              <a:t>j</a:t>
            </a:r>
            <a:r>
              <a:rPr lang="en-US" altLang="zh-HK" sz="1600" b="1" i="0" u="none" strike="noStrike" dirty="0">
                <a:solidFill>
                  <a:srgbClr val="7F8389"/>
                </a:solidFill>
                <a:effectLst/>
                <a:latin typeface="+mj-lt"/>
              </a:rPr>
              <a:t>obs</a:t>
            </a:r>
            <a:endParaRPr lang="en-US" altLang="zh-HK" sz="1600" b="1" dirty="0">
              <a:solidFill>
                <a:srgbClr val="7F8389"/>
              </a:solidFill>
              <a:latin typeface="+mj-lt"/>
            </a:endParaRPr>
          </a:p>
        </p:txBody>
      </p:sp>
      <p:sp>
        <p:nvSpPr>
          <p:cNvPr id="12" name="文字方塊 11">
            <a:extLst>
              <a:ext uri="{FF2B5EF4-FFF2-40B4-BE49-F238E27FC236}">
                <a16:creationId xmlns:a16="http://schemas.microsoft.com/office/drawing/2014/main" xmlns="" id="{4D90EA7D-090D-4E6F-BBE3-0D6E2993A67D}"/>
              </a:ext>
            </a:extLst>
          </p:cNvPr>
          <p:cNvSpPr txBox="1"/>
          <p:nvPr/>
        </p:nvSpPr>
        <p:spPr>
          <a:xfrm>
            <a:off x="573502" y="2798559"/>
            <a:ext cx="654056" cy="600164"/>
          </a:xfrm>
          <a:prstGeom prst="rect">
            <a:avLst/>
          </a:prstGeom>
          <a:solidFill>
            <a:schemeClr val="bg1"/>
          </a:solidFill>
          <a:ln>
            <a:noFill/>
          </a:ln>
        </p:spPr>
        <p:txBody>
          <a:bodyPr wrap="square" rtlCol="0">
            <a:spAutoFit/>
          </a:bodyPr>
          <a:lstStyle/>
          <a:p>
            <a:pPr algn="ctr"/>
            <a:endParaRPr lang="en-US" altLang="zh-HK" sz="1100" b="1" i="0" u="none" strike="noStrike" dirty="0">
              <a:solidFill>
                <a:srgbClr val="7F8389"/>
              </a:solidFill>
              <a:effectLst/>
              <a:latin typeface="+mj-lt"/>
            </a:endParaRPr>
          </a:p>
          <a:p>
            <a:pPr algn="ctr"/>
            <a:endParaRPr lang="en-US" altLang="zh-HK" sz="1100" b="1" dirty="0">
              <a:solidFill>
                <a:srgbClr val="7F8389"/>
              </a:solidFill>
              <a:latin typeface="+mj-lt"/>
            </a:endParaRPr>
          </a:p>
          <a:p>
            <a:pPr algn="ctr"/>
            <a:endParaRPr lang="en-US" altLang="zh-HK" sz="1100" b="1" dirty="0">
              <a:solidFill>
                <a:srgbClr val="7F8389"/>
              </a:solidFill>
              <a:latin typeface="+mj-lt"/>
            </a:endParaRPr>
          </a:p>
        </p:txBody>
      </p:sp>
      <p:sp>
        <p:nvSpPr>
          <p:cNvPr id="11" name="文字方塊 10">
            <a:extLst>
              <a:ext uri="{FF2B5EF4-FFF2-40B4-BE49-F238E27FC236}">
                <a16:creationId xmlns:a16="http://schemas.microsoft.com/office/drawing/2014/main" xmlns="" id="{AB25100A-779C-4C37-A7D9-B6593E1E7141}"/>
              </a:ext>
            </a:extLst>
          </p:cNvPr>
          <p:cNvSpPr txBox="1"/>
          <p:nvPr/>
        </p:nvSpPr>
        <p:spPr>
          <a:xfrm>
            <a:off x="391367" y="2727130"/>
            <a:ext cx="1100015" cy="600164"/>
          </a:xfrm>
          <a:prstGeom prst="rect">
            <a:avLst/>
          </a:prstGeom>
          <a:solidFill>
            <a:schemeClr val="bg1"/>
          </a:solidFill>
          <a:ln>
            <a:noFill/>
          </a:ln>
        </p:spPr>
        <p:txBody>
          <a:bodyPr wrap="square" rtlCol="0">
            <a:spAutoFit/>
          </a:bodyPr>
          <a:lstStyle/>
          <a:p>
            <a:pPr algn="ctr"/>
            <a:r>
              <a:rPr lang="en-US" altLang="zh-HK" sz="1100" b="1" i="0" u="none" strike="noStrike" dirty="0">
                <a:solidFill>
                  <a:srgbClr val="7F8389"/>
                </a:solidFill>
                <a:effectLst/>
                <a:latin typeface="+mj-lt"/>
              </a:rPr>
              <a:t>Job </a:t>
            </a:r>
          </a:p>
          <a:p>
            <a:pPr algn="ctr"/>
            <a:r>
              <a:rPr lang="en-US" altLang="zh-HK" sz="1100" b="1" i="0" u="none" strike="noStrike" dirty="0">
                <a:solidFill>
                  <a:srgbClr val="7F8389"/>
                </a:solidFill>
                <a:effectLst/>
                <a:latin typeface="+mj-lt"/>
              </a:rPr>
              <a:t>Opportunities</a:t>
            </a:r>
          </a:p>
          <a:p>
            <a:pPr algn="ctr"/>
            <a:r>
              <a:rPr lang="en-US" altLang="zh-HK" sz="1100" b="1" dirty="0">
                <a:solidFill>
                  <a:srgbClr val="7F8389"/>
                </a:solidFill>
                <a:latin typeface="+mj-lt"/>
              </a:rPr>
              <a:t>(10 thousands)</a:t>
            </a:r>
          </a:p>
        </p:txBody>
      </p:sp>
      <p:sp>
        <p:nvSpPr>
          <p:cNvPr id="13" name="文字方塊 12">
            <a:extLst>
              <a:ext uri="{FF2B5EF4-FFF2-40B4-BE49-F238E27FC236}">
                <a16:creationId xmlns:a16="http://schemas.microsoft.com/office/drawing/2014/main" xmlns="" id="{7CACB5C1-02B5-4C30-8F52-17491D6A41EE}"/>
              </a:ext>
            </a:extLst>
          </p:cNvPr>
          <p:cNvSpPr txBox="1"/>
          <p:nvPr/>
        </p:nvSpPr>
        <p:spPr>
          <a:xfrm>
            <a:off x="7775241" y="5587400"/>
            <a:ext cx="936104" cy="261610"/>
          </a:xfrm>
          <a:prstGeom prst="rect">
            <a:avLst/>
          </a:prstGeom>
          <a:solidFill>
            <a:schemeClr val="bg1"/>
          </a:solidFill>
          <a:ln>
            <a:noFill/>
          </a:ln>
        </p:spPr>
        <p:txBody>
          <a:bodyPr wrap="square" rtlCol="0">
            <a:spAutoFit/>
          </a:bodyPr>
          <a:lstStyle/>
          <a:p>
            <a:pPr algn="ctr"/>
            <a:r>
              <a:rPr lang="en-US" altLang="zh-HK" sz="1100" b="1" dirty="0">
                <a:solidFill>
                  <a:srgbClr val="7F8389"/>
                </a:solidFill>
                <a:latin typeface="+mj-lt"/>
              </a:rPr>
              <a:t>Years (Year)</a:t>
            </a:r>
          </a:p>
        </p:txBody>
      </p:sp>
      <p:pic>
        <p:nvPicPr>
          <p:cNvPr id="14" name="Picture 5">
            <a:extLst>
              <a:ext uri="{FF2B5EF4-FFF2-40B4-BE49-F238E27FC236}">
                <a16:creationId xmlns:a16="http://schemas.microsoft.com/office/drawing/2014/main" xmlns="" id="{99E1A6F4-A8BA-4889-BED9-38374D0AB8E0}"/>
              </a:ext>
            </a:extLst>
          </p:cNvPr>
          <p:cNvPicPr>
            <a:picLocks noChangeAspect="1"/>
          </p:cNvPicPr>
          <p:nvPr/>
        </p:nvPicPr>
        <p:blipFill>
          <a:blip r:embed="rId2" cstate="print"/>
          <a:stretch>
            <a:fillRect/>
          </a:stretch>
        </p:blipFill>
        <p:spPr>
          <a:xfrm>
            <a:off x="0" y="1946294"/>
            <a:ext cx="9074616" cy="4248368"/>
          </a:xfrm>
          <a:prstGeom prst="rect">
            <a:avLst/>
          </a:prstGeom>
        </p:spPr>
      </p:pic>
    </p:spTree>
    <p:extLst>
      <p:ext uri="{BB962C8B-B14F-4D97-AF65-F5344CB8AC3E}">
        <p14:creationId xmlns:p14="http://schemas.microsoft.com/office/powerpoint/2010/main" xmlns="" val="3602994725"/>
      </p:ext>
    </p:extLst>
  </p:cSld>
  <p:clrMapOvr>
    <a:masterClrMapping/>
  </p:clrMapOvr>
  <p:extLst>
    <p:ext uri="{6950BFC3-D8DA-4A85-94F7-54DA5524770B}">
      <p188:commentRel xmlns=""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11560" y="1916832"/>
            <a:ext cx="7990573" cy="4680520"/>
          </a:xfrm>
        </p:spPr>
        <p:txBody>
          <a:bodyPr>
            <a:normAutofit/>
          </a:bodyPr>
          <a:lstStyle/>
          <a:p>
            <a:pPr>
              <a:buFont typeface="Wingdings" panose="05000000000000000000" pitchFamily="2" charset="2"/>
              <a:buChar char="v"/>
            </a:pPr>
            <a:r>
              <a:rPr lang="en-US" altLang="zh-CN" sz="2400" dirty="0" smtClean="0">
                <a:ea typeface="PMingLiU" panose="02020500000000000000" pitchFamily="18" charset="-120"/>
              </a:rPr>
              <a:t>It has high </a:t>
            </a:r>
            <a:r>
              <a:rPr lang="en-US" altLang="zh-CN" sz="2400" dirty="0">
                <a:ea typeface="PMingLiU" panose="02020500000000000000" pitchFamily="18" charset="-120"/>
              </a:rPr>
              <a:t>accuracy in calculations.
</a:t>
            </a:r>
            <a:r>
              <a:rPr lang="en-US" altLang="zh-CN" sz="2400" dirty="0" smtClean="0">
                <a:ea typeface="PMingLiU" panose="02020500000000000000" pitchFamily="18" charset="-120"/>
              </a:rPr>
              <a:t>It has</a:t>
            </a:r>
            <a:r>
              <a:rPr lang="en-US" altLang="zh-CN" sz="2400" dirty="0" smtClean="0">
                <a:ea typeface="PMingLiU" panose="02020500000000000000" pitchFamily="18" charset="-120"/>
              </a:rPr>
              <a:t> </a:t>
            </a:r>
            <a:r>
              <a:rPr lang="en-US" altLang="zh-CN" sz="2400" dirty="0">
                <a:ea typeface="PMingLiU" panose="02020500000000000000" pitchFamily="18" charset="-120"/>
              </a:rPr>
              <a:t>unimaginable high speed.
With amazingly fast memory and high-capacity storage.
As long as the original quality of the artificial intelligence machine is intact and the supply of resources for it is guaranteed, it can work continuously and tirelessly.
Artificial intelligence can also carry out long-term normal work in special places where human beings are difficult to move, such as the seabed, high altitude, high pressure, high temperature, nuclear pollution and other harsh conditions.</a:t>
            </a:r>
            <a:endParaRPr lang="en-US" sz="2400" dirty="0">
              <a:ea typeface="PMingLiU" panose="02020500000000000000" pitchFamily="18" charset="-120"/>
            </a:endParaRPr>
          </a:p>
        </p:txBody>
      </p:sp>
      <p:sp>
        <p:nvSpPr>
          <p:cNvPr id="4" name="Title 1">
            <a:extLst>
              <a:ext uri="{FF2B5EF4-FFF2-40B4-BE49-F238E27FC236}">
                <a16:creationId xmlns:a16="http://schemas.microsoft.com/office/drawing/2014/main" xmlns="" id="{00CB3CA9-2688-40F8-AC1B-C5BDF7D826D5}"/>
              </a:ext>
            </a:extLst>
          </p:cNvPr>
          <p:cNvSpPr txBox="1">
            <a:spLocks/>
          </p:cNvSpPr>
          <p:nvPr/>
        </p:nvSpPr>
        <p:spPr>
          <a:xfrm>
            <a:off x="108281" y="548680"/>
            <a:ext cx="8927437" cy="1143000"/>
          </a:xfrm>
          <a:prstGeom prst="rect">
            <a:avLst/>
          </a:prstGeom>
        </p:spPr>
        <p:txBody>
          <a:bodyPr vert="horz" lIns="0" rIns="0" bIns="0" anchor="b">
            <a:normAutofit fontScale="7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6000" dirty="0">
                <a:solidFill>
                  <a:schemeClr val="tx2"/>
                </a:solidFill>
                <a:latin typeface="+mj-lt"/>
                <a:ea typeface="+mj-ea"/>
                <a:cs typeface="+mj-cs"/>
              </a:rPr>
              <a:t>The Advantages of Artificial Intelligence</a:t>
            </a:r>
          </a:p>
        </p:txBody>
      </p:sp>
    </p:spTree>
    <p:extLst>
      <p:ext uri="{BB962C8B-B14F-4D97-AF65-F5344CB8AC3E}">
        <p14:creationId xmlns:p14="http://schemas.microsoft.com/office/powerpoint/2010/main" xmlns="" val="111081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058" y="557808"/>
            <a:ext cx="8927437" cy="1143000"/>
          </a:xfrm>
          <a:prstGeom prst="rect">
            <a:avLst/>
          </a:prstGeom>
        </p:spPr>
        <p:txBody>
          <a:bodyPr vert="horz" lIns="0" rIns="0" bIns="0" anchor="b">
            <a:normAutofit fontScale="7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6000" dirty="0">
                <a:solidFill>
                  <a:schemeClr val="tx2"/>
                </a:solidFill>
                <a:latin typeface="+mj-lt"/>
                <a:ea typeface="+mj-ea"/>
                <a:cs typeface="+mj-cs"/>
              </a:rPr>
              <a:t>The Advantages of Human Intelligence</a:t>
            </a:r>
          </a:p>
        </p:txBody>
      </p:sp>
      <p:sp>
        <p:nvSpPr>
          <p:cNvPr id="5" name="Content Placeholder 2"/>
          <p:cNvSpPr>
            <a:spLocks noGrp="1"/>
          </p:cNvSpPr>
          <p:nvPr>
            <p:ph idx="1"/>
          </p:nvPr>
        </p:nvSpPr>
        <p:spPr>
          <a:xfrm>
            <a:off x="611560" y="2060848"/>
            <a:ext cx="7958675" cy="3456384"/>
          </a:xfrm>
        </p:spPr>
        <p:txBody>
          <a:bodyPr>
            <a:normAutofit lnSpcReduction="10000"/>
          </a:bodyPr>
          <a:lstStyle/>
          <a:p>
            <a:pPr>
              <a:lnSpc>
                <a:spcPct val="110000"/>
              </a:lnSpc>
              <a:buFont typeface="Wingdings" panose="05000000000000000000" pitchFamily="2" charset="2"/>
              <a:buChar char="v"/>
            </a:pPr>
            <a:r>
              <a:rPr lang="en-US" altLang="zh-CN" sz="2400" dirty="0">
                <a:ea typeface="PMingLiU" panose="02020500000000000000" pitchFamily="18" charset="-120"/>
              </a:rPr>
              <a:t>It is creative as it discovers new things constantly, </a:t>
            </a:r>
            <a:r>
              <a:rPr lang="en-US" altLang="zh-CN" sz="2400" dirty="0" smtClean="0">
                <a:ea typeface="PMingLiU" panose="02020500000000000000" pitchFamily="18" charset="-120"/>
              </a:rPr>
              <a:t>discovers </a:t>
            </a:r>
            <a:r>
              <a:rPr lang="en-US" altLang="zh-CN" sz="2400" dirty="0">
                <a:ea typeface="PMingLiU" panose="02020500000000000000" pitchFamily="18" charset="-120"/>
              </a:rPr>
              <a:t>and </a:t>
            </a:r>
            <a:r>
              <a:rPr lang="en-US" altLang="zh-CN" sz="2400" dirty="0" smtClean="0">
                <a:ea typeface="PMingLiU" panose="02020500000000000000" pitchFamily="18" charset="-120"/>
              </a:rPr>
              <a:t>asks </a:t>
            </a:r>
            <a:r>
              <a:rPr lang="en-US" altLang="zh-CN" sz="2400" dirty="0">
                <a:ea typeface="PMingLiU" panose="02020500000000000000" pitchFamily="18" charset="-120"/>
              </a:rPr>
              <a:t>new questions.
The human brain can anticipate events and analyze them, guiding practices to change reality purposefully. 
The human brain has a high degree of reliability.
Human intelligence </a:t>
            </a:r>
            <a:r>
              <a:rPr lang="en-US" altLang="zh-CN" sz="2400" dirty="0" smtClean="0">
                <a:ea typeface="PMingLiU" panose="02020500000000000000" pitchFamily="18" charset="-120"/>
              </a:rPr>
              <a:t>creates </a:t>
            </a:r>
            <a:r>
              <a:rPr lang="en-US" altLang="zh-CN" sz="2400" dirty="0">
                <a:ea typeface="PMingLiU" panose="02020500000000000000" pitchFamily="18" charset="-120"/>
              </a:rPr>
              <a:t>artificial intelligence to serve human beings, and artificial intelligence cannot function without human </a:t>
            </a:r>
            <a:r>
              <a:rPr lang="en-US" altLang="zh-CN" sz="2400" dirty="0" smtClean="0">
                <a:ea typeface="PMingLiU" panose="02020500000000000000" pitchFamily="18" charset="-120"/>
              </a:rPr>
              <a:t>instructions in the very first </a:t>
            </a:r>
            <a:r>
              <a:rPr lang="en-US" altLang="zh-CN" sz="2400" dirty="0" err="1" smtClean="0">
                <a:ea typeface="PMingLiU" panose="02020500000000000000" pitchFamily="18" charset="-120"/>
              </a:rPr>
              <a:t>insance</a:t>
            </a:r>
            <a:r>
              <a:rPr lang="en-US" altLang="zh-CN" sz="2400" dirty="0" smtClean="0">
                <a:ea typeface="PMingLiU" panose="02020500000000000000" pitchFamily="18" charset="-120"/>
              </a:rPr>
              <a:t>.</a:t>
            </a:r>
            <a:endParaRPr lang="zh-CN" altLang="en-US" sz="2400" dirty="0">
              <a:ea typeface="PMingLiU" panose="02020500000000000000" pitchFamily="18" charset="-120"/>
            </a:endParaRPr>
          </a:p>
        </p:txBody>
      </p:sp>
    </p:spTree>
    <p:extLst>
      <p:ext uri="{BB962C8B-B14F-4D97-AF65-F5344CB8AC3E}">
        <p14:creationId xmlns:p14="http://schemas.microsoft.com/office/powerpoint/2010/main" xmlns="" val="1198863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8D908-5BAD-4342-A680-99070547C702}"/>
              </a:ext>
            </a:extLst>
          </p:cNvPr>
          <p:cNvSpPr>
            <a:spLocks noGrp="1"/>
          </p:cNvSpPr>
          <p:nvPr>
            <p:ph type="title"/>
          </p:nvPr>
        </p:nvSpPr>
        <p:spPr>
          <a:xfrm>
            <a:off x="683568" y="704088"/>
            <a:ext cx="8003232" cy="1143000"/>
          </a:xfrm>
        </p:spPr>
        <p:txBody>
          <a:bodyPr>
            <a:noAutofit/>
          </a:bodyPr>
          <a:lstStyle/>
          <a:p>
            <a:r>
              <a:rPr lang="en-US" altLang="zh-TW" sz="3800" dirty="0"/>
              <a:t>The future of human-robot collaboration</a:t>
            </a:r>
            <a:endParaRPr lang="en-HK" sz="3800" dirty="0"/>
          </a:p>
        </p:txBody>
      </p:sp>
      <p:sp>
        <p:nvSpPr>
          <p:cNvPr id="3" name="Content Placeholder 2">
            <a:extLst>
              <a:ext uri="{FF2B5EF4-FFF2-40B4-BE49-F238E27FC236}">
                <a16:creationId xmlns:a16="http://schemas.microsoft.com/office/drawing/2014/main" xmlns="" id="{31DBFAB8-EAF1-4609-9166-0B55B4E7720E}"/>
              </a:ext>
            </a:extLst>
          </p:cNvPr>
          <p:cNvSpPr>
            <a:spLocks noGrp="1"/>
          </p:cNvSpPr>
          <p:nvPr>
            <p:ph idx="1"/>
          </p:nvPr>
        </p:nvSpPr>
        <p:spPr>
          <a:xfrm>
            <a:off x="683568" y="1935480"/>
            <a:ext cx="7848872" cy="4733880"/>
          </a:xfrm>
        </p:spPr>
        <p:txBody>
          <a:bodyPr>
            <a:normAutofit fontScale="92500" lnSpcReduction="10000"/>
          </a:bodyPr>
          <a:lstStyle/>
          <a:p>
            <a:pPr marL="0" indent="0" algn="just">
              <a:lnSpc>
                <a:spcPct val="110000"/>
              </a:lnSpc>
              <a:buNone/>
            </a:pPr>
            <a:r>
              <a:rPr lang="en-US" altLang="zh-TW" sz="2400" dirty="0"/>
              <a:t>"Human-robot collaboration" refers to the work of humans in collaboration with intelligent machines or computers. In the future, "human-robot collaboration" will inevitably occur in our field of work, and the efficiency of artificial intelligence, such as diagnosing diseases, translating, and providing customer responses, can completely change the way we work, and can assist and expand people's capabilities. Through this collaborative intelligence, humans and AI can enhance and complement each other, and the advantages of both sides include human leadership, teamwork, creativity, and social skills; artificial intelligence has speed, scale scalability, and quantitative ability. And these two aspects of the </a:t>
            </a:r>
            <a:r>
              <a:rPr lang="en-US" altLang="zh-TW" sz="2400" dirty="0" smtClean="0"/>
              <a:t>ability are </a:t>
            </a:r>
            <a:r>
              <a:rPr lang="en-US" altLang="zh-TW" sz="2400" dirty="0"/>
              <a:t>the future of the enterprise needs.
</a:t>
            </a:r>
            <a:endParaRPr lang="en-HK" sz="2400" dirty="0"/>
          </a:p>
        </p:txBody>
      </p:sp>
    </p:spTree>
    <p:extLst>
      <p:ext uri="{BB962C8B-B14F-4D97-AF65-F5344CB8AC3E}">
        <p14:creationId xmlns:p14="http://schemas.microsoft.com/office/powerpoint/2010/main" xmlns="" val="103628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77" y="2060848"/>
            <a:ext cx="7632848" cy="4389120"/>
          </a:xfrm>
        </p:spPr>
        <p:txBody>
          <a:bodyPr>
            <a:noAutofit/>
          </a:bodyPr>
          <a:lstStyle/>
          <a:p>
            <a:pPr marL="82296" indent="0" algn="just">
              <a:buNone/>
            </a:pPr>
            <a:r>
              <a:rPr lang="en-US" altLang="zh-TW" sz="2400" dirty="0"/>
              <a:t>Artificial intelligence's machine learning techniques collect a lot of data for learning, but if the data collected is biased, </a:t>
            </a:r>
            <a:r>
              <a:rPr lang="en-US" altLang="zh-TW" sz="2400" dirty="0" smtClean="0"/>
              <a:t>or </a:t>
            </a:r>
            <a:r>
              <a:rPr lang="en-US" altLang="zh-TW" sz="2400" dirty="0" smtClean="0"/>
              <a:t>the </a:t>
            </a:r>
            <a:r>
              <a:rPr lang="en-US" altLang="zh-TW" sz="2400" dirty="0"/>
              <a:t>algorithm is determined by only a few specific people, the process is not transparent enough, </a:t>
            </a:r>
            <a:r>
              <a:rPr lang="en-US" altLang="zh-TW" sz="2400" dirty="0" smtClean="0"/>
              <a:t>and</a:t>
            </a:r>
            <a:r>
              <a:rPr lang="en-US" altLang="zh-TW" sz="2400" dirty="0" smtClean="0"/>
              <a:t> </a:t>
            </a:r>
            <a:r>
              <a:rPr lang="en-US" altLang="zh-TW" sz="2400" dirty="0"/>
              <a:t>there is no accountability, then it will trigger potential moral hazard.</a:t>
            </a:r>
          </a:p>
          <a:p>
            <a:pPr marL="82296" indent="0" algn="just">
              <a:buNone/>
            </a:pPr>
            <a:r>
              <a:rPr lang="en-US" altLang="zh-TW" sz="2400" dirty="0"/>
              <a:t>
Biased AI not only affects our daily affairs, but is also likely to be treated unequally by using or labeling without </a:t>
            </a:r>
            <a:r>
              <a:rPr lang="en-US" altLang="zh-TW" sz="2400" dirty="0" smtClean="0"/>
              <a:t>our </a:t>
            </a:r>
            <a:r>
              <a:rPr lang="en-US" altLang="zh-TW" sz="2400" dirty="0"/>
              <a:t>noticing.
</a:t>
            </a:r>
            <a:endParaRPr lang="en-US" sz="2400" dirty="0"/>
          </a:p>
        </p:txBody>
      </p:sp>
      <p:sp>
        <p:nvSpPr>
          <p:cNvPr id="5" name="Title 1"/>
          <p:cNvSpPr txBox="1">
            <a:spLocks/>
          </p:cNvSpPr>
          <p:nvPr/>
        </p:nvSpPr>
        <p:spPr>
          <a:xfrm>
            <a:off x="424001" y="620688"/>
            <a:ext cx="8229600" cy="1143000"/>
          </a:xfrm>
          <a:prstGeom prst="rect">
            <a:avLst/>
          </a:prstGeom>
        </p:spPr>
        <p:txBody>
          <a:bodyPr vert="horz" lIns="0" rIns="0" bIns="0" anchor="b">
            <a:normAutofit fontScale="7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5000" dirty="0">
                <a:solidFill>
                  <a:schemeClr val="tx2"/>
                </a:solidFill>
                <a:latin typeface="+mj-lt"/>
                <a:ea typeface="+mj-ea"/>
                <a:cs typeface="+mj-cs"/>
              </a:rPr>
              <a:t>Challenges </a:t>
            </a:r>
            <a:r>
              <a:rPr lang="en-US" altLang="zh-TW" sz="5000" dirty="0" smtClean="0">
                <a:solidFill>
                  <a:schemeClr val="tx2"/>
                </a:solidFill>
                <a:latin typeface="+mj-lt"/>
                <a:ea typeface="+mj-ea"/>
                <a:cs typeface="+mj-cs"/>
              </a:rPr>
              <a:t>Faced </a:t>
            </a:r>
            <a:r>
              <a:rPr lang="en-US" altLang="zh-TW" sz="5000" dirty="0">
                <a:solidFill>
                  <a:schemeClr val="tx2"/>
                </a:solidFill>
                <a:latin typeface="+mj-lt"/>
                <a:ea typeface="+mj-ea"/>
                <a:cs typeface="+mj-cs"/>
              </a:rPr>
              <a:t>by the </a:t>
            </a:r>
          </a:p>
          <a:p>
            <a:pPr lvl="1"/>
            <a:r>
              <a:rPr lang="en-US" altLang="zh-TW" sz="5000" dirty="0">
                <a:solidFill>
                  <a:schemeClr val="tx2"/>
                </a:solidFill>
                <a:latin typeface="+mj-lt"/>
                <a:ea typeface="+mj-ea"/>
                <a:cs typeface="+mj-cs"/>
              </a:rPr>
              <a:t>Development of Artificial Intelligence </a:t>
            </a:r>
            <a:endParaRPr lang="zh-TW" altLang="en-US" sz="5000" dirty="0">
              <a:solidFill>
                <a:schemeClr val="tx2"/>
              </a:solidFill>
              <a:latin typeface="+mj-lt"/>
              <a:ea typeface="+mj-ea"/>
              <a:cs typeface="+mj-cs"/>
            </a:endParaRPr>
          </a:p>
        </p:txBody>
      </p:sp>
    </p:spTree>
    <p:extLst>
      <p:ext uri="{BB962C8B-B14F-4D97-AF65-F5344CB8AC3E}">
        <p14:creationId xmlns:p14="http://schemas.microsoft.com/office/powerpoint/2010/main" xmlns="" val="2711696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924944"/>
            <a:ext cx="7797552" cy="936104"/>
          </a:xfrm>
        </p:spPr>
        <p:txBody>
          <a:bodyPr>
            <a:normAutofit fontScale="90000"/>
          </a:bodyPr>
          <a:lstStyle/>
          <a:p>
            <a:pPr lvl="1" algn="l" rtl="0">
              <a:spcBef>
                <a:spcPct val="0"/>
              </a:spcBef>
            </a:pPr>
            <a:r>
              <a:rPr lang="en-HK" altLang="zh-TW" sz="5000" kern="1200" dirty="0">
                <a:solidFill>
                  <a:schemeClr val="bg1"/>
                </a:solidFill>
                <a:latin typeface="+mj-lt"/>
                <a:ea typeface="+mj-ea"/>
                <a:cs typeface="+mj-cs"/>
              </a:rPr>
              <a:t>Q&amp;A</a:t>
            </a:r>
            <a:r>
              <a:rPr lang="en-US" altLang="zh-TW" sz="5000" kern="1200" dirty="0">
                <a:solidFill>
                  <a:schemeClr val="bg1"/>
                </a:solidFill>
                <a:latin typeface="+mj-lt"/>
                <a:ea typeface="+mj-ea"/>
                <a:cs typeface="+mj-cs"/>
              </a:rPr>
              <a:t/>
            </a:r>
            <a:br>
              <a:rPr lang="en-US" altLang="zh-TW" sz="50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3867626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6" y="652499"/>
            <a:ext cx="8352928"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3700" dirty="0">
                <a:solidFill>
                  <a:schemeClr val="tx2"/>
                </a:solidFill>
                <a:latin typeface="+mj-lt"/>
                <a:ea typeface="+mj-ea"/>
                <a:cs typeface="+mj-cs"/>
              </a:rPr>
              <a:t>The relationship between AI and Big Data </a:t>
            </a:r>
            <a:endParaRPr lang="en-US" sz="3700" dirty="0">
              <a:solidFill>
                <a:schemeClr val="tx2"/>
              </a:solidFill>
              <a:latin typeface="+mj-lt"/>
              <a:ea typeface="+mj-ea"/>
              <a:cs typeface="+mj-cs"/>
            </a:endParaRPr>
          </a:p>
        </p:txBody>
      </p:sp>
      <p:sp>
        <p:nvSpPr>
          <p:cNvPr id="5" name="Content Placeholder 2"/>
          <p:cNvSpPr>
            <a:spLocks noGrp="1"/>
          </p:cNvSpPr>
          <p:nvPr>
            <p:ph idx="1"/>
          </p:nvPr>
        </p:nvSpPr>
        <p:spPr>
          <a:xfrm>
            <a:off x="755576" y="1795499"/>
            <a:ext cx="7992888" cy="2738572"/>
          </a:xfrm>
        </p:spPr>
        <p:txBody>
          <a:bodyPr>
            <a:noAutofit/>
          </a:bodyPr>
          <a:lstStyle/>
          <a:p>
            <a:pPr marL="0" indent="0" algn="just">
              <a:buNone/>
            </a:pPr>
            <a:r>
              <a:rPr lang="en-US" altLang="zh-TW" sz="2200" dirty="0">
                <a:ea typeface="PMingLiU" panose="02020500000000000000" pitchFamily="18" charset="-120"/>
              </a:rPr>
              <a:t>If big data is an oil field, AI is an oil refinery, and most of the achievements made so far in the development of artificial intelligence are closely related to big data. Artificial intelligence is inseparable from machine </a:t>
            </a:r>
            <a:r>
              <a:rPr lang="en-US" altLang="zh-TW" sz="2200" dirty="0" smtClean="0">
                <a:ea typeface="PMingLiU" panose="02020500000000000000" pitchFamily="18" charset="-120"/>
              </a:rPr>
              <a:t>learning, </a:t>
            </a:r>
            <a:r>
              <a:rPr lang="en-US" altLang="zh-TW" sz="2200" dirty="0" smtClean="0">
                <a:ea typeface="PMingLiU" panose="02020500000000000000" pitchFamily="18" charset="-120"/>
              </a:rPr>
              <a:t>from which, </a:t>
            </a:r>
            <a:r>
              <a:rPr lang="en-US" altLang="zh-TW" sz="2200" dirty="0" smtClean="0">
                <a:ea typeface="PMingLiU" panose="02020500000000000000" pitchFamily="18" charset="-120"/>
              </a:rPr>
              <a:t>through </a:t>
            </a:r>
            <a:r>
              <a:rPr lang="en-US" altLang="zh-TW" sz="2200" dirty="0">
                <a:ea typeface="PMingLiU" panose="02020500000000000000" pitchFamily="18" charset="-120"/>
              </a:rPr>
              <a:t>a series of processing steps such as data acquisition, processing, analysis, etc., </a:t>
            </a:r>
            <a:r>
              <a:rPr lang="en-US" altLang="zh-TW" sz="2200" dirty="0" smtClean="0">
                <a:ea typeface="PMingLiU" panose="02020500000000000000" pitchFamily="18" charset="-120"/>
              </a:rPr>
              <a:t>we</a:t>
            </a:r>
            <a:r>
              <a:rPr lang="en-US" altLang="zh-TW" sz="2200" dirty="0" smtClean="0">
                <a:ea typeface="PMingLiU" panose="02020500000000000000" pitchFamily="18" charset="-120"/>
              </a:rPr>
              <a:t> </a:t>
            </a:r>
            <a:r>
              <a:rPr lang="en-US" altLang="zh-TW" sz="2200" dirty="0">
                <a:ea typeface="PMingLiU" panose="02020500000000000000" pitchFamily="18" charset="-120"/>
              </a:rPr>
              <a:t>obtain valuable insights from massive data from various industries.
</a:t>
            </a:r>
            <a:endParaRPr lang="zh-CN" altLang="en-US" sz="2200" dirty="0">
              <a:ea typeface="PMingLiU" panose="02020500000000000000" pitchFamily="18" charset="-120"/>
            </a:endParaRPr>
          </a:p>
        </p:txBody>
      </p:sp>
      <p:pic>
        <p:nvPicPr>
          <p:cNvPr id="6" name="Picture 5" descr="A picture containing text, sky, outdoor, sign&#10;&#10;Description automatically generated">
            <a:extLst>
              <a:ext uri="{FF2B5EF4-FFF2-40B4-BE49-F238E27FC236}">
                <a16:creationId xmlns:a16="http://schemas.microsoft.com/office/drawing/2014/main" xmlns="" id="{C16FACF8-6207-4140-9D67-69DCA6622B71}"/>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6414655" y="4534071"/>
            <a:ext cx="2448272" cy="1630142"/>
          </a:xfrm>
          <a:prstGeom prst="rect">
            <a:avLst/>
          </a:prstGeom>
        </p:spPr>
      </p:pic>
      <p:sp>
        <p:nvSpPr>
          <p:cNvPr id="7" name="TextBox 6">
            <a:extLst>
              <a:ext uri="{FF2B5EF4-FFF2-40B4-BE49-F238E27FC236}">
                <a16:creationId xmlns:a16="http://schemas.microsoft.com/office/drawing/2014/main" xmlns="" id="{1BEC0A53-F16A-44D0-8BF6-DD876A81C9AC}"/>
              </a:ext>
            </a:extLst>
          </p:cNvPr>
          <p:cNvSpPr txBox="1"/>
          <p:nvPr/>
        </p:nvSpPr>
        <p:spPr>
          <a:xfrm>
            <a:off x="6414655" y="6205501"/>
            <a:ext cx="2267744" cy="369332"/>
          </a:xfrm>
          <a:prstGeom prst="rect">
            <a:avLst/>
          </a:prstGeom>
          <a:noFill/>
        </p:spPr>
        <p:txBody>
          <a:bodyPr wrap="square" rtlCol="0">
            <a:spAutoFit/>
          </a:bodyPr>
          <a:lstStyle/>
          <a:p>
            <a:r>
              <a:rPr lang="en-HK" sz="900" dirty="0">
                <a:latin typeface="Calibri" panose="020F0502020204030204" pitchFamily="34" charset="0"/>
                <a:hlinkClick r:id="rId3" tooltip="http://www.creative-commons-images.com/highway-signs/b/big-data.html"/>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sa/3.0/"/>
              </a:rPr>
              <a:t>CC BY-SA</a:t>
            </a:r>
            <a:endParaRPr lang="en-HK" sz="900" dirty="0">
              <a:latin typeface="Calibri" panose="020F0502020204030204" pitchFamily="34" charset="0"/>
            </a:endParaRPr>
          </a:p>
        </p:txBody>
      </p:sp>
      <p:sp>
        <p:nvSpPr>
          <p:cNvPr id="8" name="文字方塊 7">
            <a:extLst>
              <a:ext uri="{FF2B5EF4-FFF2-40B4-BE49-F238E27FC236}">
                <a16:creationId xmlns:a16="http://schemas.microsoft.com/office/drawing/2014/main" xmlns="" id="{42C063E5-42DB-4814-867A-B1722DDCBE37}"/>
              </a:ext>
            </a:extLst>
          </p:cNvPr>
          <p:cNvSpPr txBox="1"/>
          <p:nvPr/>
        </p:nvSpPr>
        <p:spPr>
          <a:xfrm>
            <a:off x="713108" y="4379109"/>
            <a:ext cx="5506048" cy="1785104"/>
          </a:xfrm>
          <a:prstGeom prst="rect">
            <a:avLst/>
          </a:prstGeom>
          <a:noFill/>
        </p:spPr>
        <p:txBody>
          <a:bodyPr wrap="square">
            <a:spAutoFit/>
          </a:bodyPr>
          <a:lstStyle/>
          <a:p>
            <a:pPr algn="just"/>
            <a:r>
              <a:rPr lang="en-US" altLang="zh-TW" sz="2200" b="1" dirty="0">
                <a:latin typeface="Calibri" panose="020F0502020204030204" pitchFamily="34" charset="0"/>
                <a:ea typeface="PMingLiU" panose="02020500000000000000" pitchFamily="18" charset="-120"/>
              </a:rPr>
              <a:t>For example, </a:t>
            </a:r>
            <a:r>
              <a:rPr lang="en-US" altLang="zh-TW" sz="2200" dirty="0">
                <a:latin typeface="Calibri" panose="020F0502020204030204" pitchFamily="34" charset="0"/>
                <a:ea typeface="PMingLiU" panose="02020500000000000000" pitchFamily="18" charset="-120"/>
              </a:rPr>
              <a:t>the progress of Go games, computer vision, commercial precision marketing, unmanned autonomous driving, etc., all come from the collection and training of a large amount of data.</a:t>
            </a:r>
            <a:endParaRPr lang="zh-HK" altLang="en-US" sz="2200" dirty="0">
              <a:latin typeface="Calibri" panose="020F0502020204030204" pitchFamily="34" charset="0"/>
            </a:endParaRPr>
          </a:p>
        </p:txBody>
      </p:sp>
    </p:spTree>
    <p:extLst>
      <p:ext uri="{BB962C8B-B14F-4D97-AF65-F5344CB8AC3E}">
        <p14:creationId xmlns:p14="http://schemas.microsoft.com/office/powerpoint/2010/main" xmlns="" val="1178216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6" y="548680"/>
            <a:ext cx="8203232"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4800" dirty="0">
                <a:solidFill>
                  <a:schemeClr val="tx2"/>
                </a:solidFill>
                <a:latin typeface="+mj-lt"/>
                <a:ea typeface="+mj-ea"/>
                <a:cs typeface="+mj-cs"/>
              </a:rPr>
              <a:t>What is </a:t>
            </a:r>
            <a:r>
              <a:rPr lang="en-US" altLang="zh-TW" sz="4800" dirty="0" smtClean="0">
                <a:solidFill>
                  <a:schemeClr val="tx2"/>
                </a:solidFill>
                <a:latin typeface="+mj-lt"/>
                <a:ea typeface="+mj-ea"/>
                <a:cs typeface="+mj-cs"/>
              </a:rPr>
              <a:t>an AI </a:t>
            </a:r>
            <a:r>
              <a:rPr lang="en-US" altLang="zh-TW" sz="4800" dirty="0">
                <a:solidFill>
                  <a:schemeClr val="tx2"/>
                </a:solidFill>
                <a:latin typeface="+mj-lt"/>
                <a:ea typeface="+mj-ea"/>
                <a:cs typeface="+mj-cs"/>
              </a:rPr>
              <a:t>algorithm?</a:t>
            </a:r>
            <a:endParaRPr lang="en-US" sz="4800" dirty="0">
              <a:solidFill>
                <a:schemeClr val="tx2"/>
              </a:solidFill>
              <a:latin typeface="+mj-lt"/>
              <a:ea typeface="+mj-ea"/>
              <a:cs typeface="+mj-cs"/>
            </a:endParaRPr>
          </a:p>
        </p:txBody>
      </p:sp>
      <p:sp>
        <p:nvSpPr>
          <p:cNvPr id="5" name="Content Placeholder 2"/>
          <p:cNvSpPr>
            <a:spLocks noGrp="1"/>
          </p:cNvSpPr>
          <p:nvPr>
            <p:ph idx="1"/>
          </p:nvPr>
        </p:nvSpPr>
        <p:spPr>
          <a:xfrm>
            <a:off x="755576" y="1795499"/>
            <a:ext cx="7661263" cy="4507026"/>
          </a:xfrm>
        </p:spPr>
        <p:txBody>
          <a:bodyPr>
            <a:noAutofit/>
          </a:bodyPr>
          <a:lstStyle/>
          <a:p>
            <a:pPr marL="0" indent="0" algn="just">
              <a:buNone/>
            </a:pPr>
            <a:r>
              <a:rPr lang="en-US" altLang="zh-TW" sz="2400" dirty="0">
                <a:ea typeface="PMingLiU" panose="02020500000000000000" pitchFamily="18" charset="-120"/>
              </a:rPr>
              <a:t>In machine learning, an algorithm is a set of rules or instructions </a:t>
            </a:r>
            <a:r>
              <a:rPr lang="en-US" altLang="zh-TW" sz="2400" dirty="0" smtClean="0">
                <a:ea typeface="PMingLiU" panose="02020500000000000000" pitchFamily="18" charset="-120"/>
              </a:rPr>
              <a:t>provided </a:t>
            </a:r>
            <a:r>
              <a:rPr lang="en-US" altLang="zh-TW" sz="2400" dirty="0">
                <a:ea typeface="PMingLiU" panose="02020500000000000000" pitchFamily="18" charset="-120"/>
              </a:rPr>
              <a:t>to an AI to help it learn on its own. Well-built algorithms are the backbone of artificial intelligence</a:t>
            </a:r>
            <a:r>
              <a:rPr lang="en-US" altLang="zh-TW" sz="2400" dirty="0" smtClean="0">
                <a:ea typeface="PMingLiU" panose="02020500000000000000" pitchFamily="18" charset="-120"/>
              </a:rPr>
              <a:t>.</a:t>
            </a:r>
          </a:p>
          <a:p>
            <a:pPr marL="0" indent="0" algn="just">
              <a:buNone/>
            </a:pPr>
            <a:r>
              <a:rPr lang="en-US" altLang="zh-TW" sz="2400" dirty="0">
                <a:ea typeface="PMingLiU" panose="02020500000000000000" pitchFamily="18" charset="-120"/>
              </a:rPr>
              <a:t>
Think of </a:t>
            </a:r>
            <a:r>
              <a:rPr lang="en-US" altLang="zh-TW" sz="2400" dirty="0" smtClean="0">
                <a:ea typeface="PMingLiU" panose="02020500000000000000" pitchFamily="18" charset="-120"/>
              </a:rPr>
              <a:t>the algorithm </a:t>
            </a:r>
            <a:r>
              <a:rPr lang="en-US" altLang="zh-TW" sz="2400" dirty="0">
                <a:ea typeface="PMingLiU" panose="02020500000000000000" pitchFamily="18" charset="-120"/>
              </a:rPr>
              <a:t>as giving a robot a recipe for making pancakes. The robot will make pancakes according to this recipe.
</a:t>
            </a:r>
            <a:endParaRPr lang="zh-CN" altLang="en-US" sz="2400" dirty="0">
              <a:ea typeface="PMingLiU" panose="02020500000000000000" pitchFamily="18" charset="-120"/>
            </a:endParaRPr>
          </a:p>
        </p:txBody>
      </p:sp>
      <p:pic>
        <p:nvPicPr>
          <p:cNvPr id="3" name="Picture 2" descr="A stack of pancakes with butter on top&#10;&#10;Description automatically generated with low confidence">
            <a:extLst>
              <a:ext uri="{FF2B5EF4-FFF2-40B4-BE49-F238E27FC236}">
                <a16:creationId xmlns:a16="http://schemas.microsoft.com/office/drawing/2014/main" xmlns="" id="{A4E47856-C4F3-42A4-BDD6-E923AB0118A5}"/>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5868144" y="4748386"/>
            <a:ext cx="2712360" cy="2109614"/>
          </a:xfrm>
          <a:prstGeom prst="rect">
            <a:avLst/>
          </a:prstGeom>
        </p:spPr>
      </p:pic>
      <p:sp>
        <p:nvSpPr>
          <p:cNvPr id="4" name="TextBox 3">
            <a:extLst>
              <a:ext uri="{FF2B5EF4-FFF2-40B4-BE49-F238E27FC236}">
                <a16:creationId xmlns:a16="http://schemas.microsoft.com/office/drawing/2014/main" xmlns="" id="{4EDA9306-A5E5-4D37-95A8-9F7B07C2EE0D}"/>
              </a:ext>
            </a:extLst>
          </p:cNvPr>
          <p:cNvSpPr txBox="1"/>
          <p:nvPr/>
        </p:nvSpPr>
        <p:spPr>
          <a:xfrm>
            <a:off x="5580112" y="6406344"/>
            <a:ext cx="3240360" cy="230832"/>
          </a:xfrm>
          <a:prstGeom prst="rect">
            <a:avLst/>
          </a:prstGeom>
          <a:noFill/>
        </p:spPr>
        <p:txBody>
          <a:bodyPr wrap="square" rtlCol="0">
            <a:spAutoFit/>
          </a:bodyPr>
          <a:lstStyle/>
          <a:p>
            <a:r>
              <a:rPr lang="en-HK" sz="900" dirty="0">
                <a:latin typeface="Calibri" panose="020F0502020204030204" pitchFamily="34" charset="0"/>
                <a:hlinkClick r:id="rId3" tooltip="https://pngimg.com/download/43607"/>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4" tooltip="https://creativecommons.org/licenses/by-nc/3.0/"/>
              </a:rPr>
              <a:t>CC BY-NC</a:t>
            </a:r>
            <a:endParaRPr lang="en-HK" sz="900" dirty="0">
              <a:latin typeface="Calibri" panose="020F0502020204030204" pitchFamily="34" charset="0"/>
            </a:endParaRPr>
          </a:p>
        </p:txBody>
      </p:sp>
    </p:spTree>
    <p:extLst>
      <p:ext uri="{BB962C8B-B14F-4D97-AF65-F5344CB8AC3E}">
        <p14:creationId xmlns:p14="http://schemas.microsoft.com/office/powerpoint/2010/main" xmlns="" val="57774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5720D86-7CE9-4842-AAD8-A879ABDBF1C2}"/>
              </a:ext>
            </a:extLst>
          </p:cNvPr>
          <p:cNvSpPr>
            <a:spLocks noGrp="1"/>
          </p:cNvSpPr>
          <p:nvPr>
            <p:ph type="title"/>
          </p:nvPr>
        </p:nvSpPr>
        <p:spPr>
          <a:xfrm>
            <a:off x="883008" y="1129647"/>
            <a:ext cx="4896544" cy="792088"/>
          </a:xfrm>
        </p:spPr>
        <p:txBody>
          <a:bodyPr>
            <a:normAutofit fontScale="90000"/>
          </a:bodyPr>
          <a:lstStyle/>
          <a:p>
            <a:r>
              <a:rPr lang="en-US" altLang="zh-TW" dirty="0"/>
              <a:t>Movies containing</a:t>
            </a:r>
            <a:br>
              <a:rPr lang="en-US" altLang="zh-TW" dirty="0"/>
            </a:br>
            <a:r>
              <a:rPr lang="en-US" altLang="zh-TW" dirty="0"/>
              <a:t>AI elements</a:t>
            </a:r>
            <a:endParaRPr lang="en-HK" dirty="0"/>
          </a:p>
        </p:txBody>
      </p:sp>
      <p:pic>
        <p:nvPicPr>
          <p:cNvPr id="5" name="Picture 4">
            <a:extLst>
              <a:ext uri="{FF2B5EF4-FFF2-40B4-BE49-F238E27FC236}">
                <a16:creationId xmlns:a16="http://schemas.microsoft.com/office/drawing/2014/main" xmlns="" id="{4D025F3F-D896-4430-BA7F-970E0AC84A8D}"/>
              </a:ext>
            </a:extLst>
          </p:cNvPr>
          <p:cNvPicPr>
            <a:picLocks noChangeAspect="1"/>
          </p:cNvPicPr>
          <p:nvPr/>
        </p:nvPicPr>
        <p:blipFill>
          <a:blip r:embed="rId2" cstate="print"/>
          <a:stretch>
            <a:fillRect/>
          </a:stretch>
        </p:blipFill>
        <p:spPr>
          <a:xfrm>
            <a:off x="883008" y="2032654"/>
            <a:ext cx="4806298" cy="2242939"/>
          </a:xfrm>
          <a:prstGeom prst="rect">
            <a:avLst/>
          </a:prstGeom>
        </p:spPr>
      </p:pic>
      <p:pic>
        <p:nvPicPr>
          <p:cNvPr id="6" name="Picture 5">
            <a:extLst>
              <a:ext uri="{FF2B5EF4-FFF2-40B4-BE49-F238E27FC236}">
                <a16:creationId xmlns:a16="http://schemas.microsoft.com/office/drawing/2014/main" xmlns="" id="{9740E22B-8C55-4344-AEE3-D7D3843B7FF8}"/>
              </a:ext>
            </a:extLst>
          </p:cNvPr>
          <p:cNvPicPr>
            <a:picLocks noChangeAspect="1"/>
          </p:cNvPicPr>
          <p:nvPr/>
        </p:nvPicPr>
        <p:blipFill>
          <a:blip r:embed="rId3" cstate="print"/>
          <a:stretch>
            <a:fillRect/>
          </a:stretch>
        </p:blipFill>
        <p:spPr>
          <a:xfrm>
            <a:off x="5603707" y="1079102"/>
            <a:ext cx="2221096" cy="3331644"/>
          </a:xfrm>
          <a:prstGeom prst="rect">
            <a:avLst/>
          </a:prstGeom>
        </p:spPr>
      </p:pic>
      <p:pic>
        <p:nvPicPr>
          <p:cNvPr id="7" name="Picture 6">
            <a:extLst>
              <a:ext uri="{FF2B5EF4-FFF2-40B4-BE49-F238E27FC236}">
                <a16:creationId xmlns:a16="http://schemas.microsoft.com/office/drawing/2014/main" xmlns="" id="{12A1B2A7-9D1C-41DB-BBFB-B87C16378AF2}"/>
              </a:ext>
            </a:extLst>
          </p:cNvPr>
          <p:cNvPicPr>
            <a:picLocks noChangeAspect="1"/>
          </p:cNvPicPr>
          <p:nvPr/>
        </p:nvPicPr>
        <p:blipFill>
          <a:blip r:embed="rId4" cstate="print"/>
          <a:stretch>
            <a:fillRect/>
          </a:stretch>
        </p:blipFill>
        <p:spPr>
          <a:xfrm>
            <a:off x="3553808" y="3789040"/>
            <a:ext cx="4270995" cy="2371358"/>
          </a:xfrm>
          <a:prstGeom prst="rect">
            <a:avLst/>
          </a:prstGeom>
        </p:spPr>
      </p:pic>
      <p:pic>
        <p:nvPicPr>
          <p:cNvPr id="8" name="Picture 7">
            <a:extLst>
              <a:ext uri="{FF2B5EF4-FFF2-40B4-BE49-F238E27FC236}">
                <a16:creationId xmlns:a16="http://schemas.microsoft.com/office/drawing/2014/main" xmlns="" id="{C8C6AEB8-6EE0-4358-BE7B-FD9072FA0E4D}"/>
              </a:ext>
            </a:extLst>
          </p:cNvPr>
          <p:cNvPicPr>
            <a:picLocks noChangeAspect="1"/>
          </p:cNvPicPr>
          <p:nvPr/>
        </p:nvPicPr>
        <p:blipFill>
          <a:blip r:embed="rId5" cstate="print"/>
          <a:stretch>
            <a:fillRect/>
          </a:stretch>
        </p:blipFill>
        <p:spPr>
          <a:xfrm>
            <a:off x="1319197" y="4275593"/>
            <a:ext cx="2962275" cy="1543050"/>
          </a:xfrm>
          <a:prstGeom prst="rect">
            <a:avLst/>
          </a:prstGeom>
        </p:spPr>
      </p:pic>
    </p:spTree>
    <p:extLst>
      <p:ext uri="{BB962C8B-B14F-4D97-AF65-F5344CB8AC3E}">
        <p14:creationId xmlns:p14="http://schemas.microsoft.com/office/powerpoint/2010/main" xmlns="" val="2809077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692696"/>
            <a:ext cx="8203232" cy="11430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5500" dirty="0">
                <a:solidFill>
                  <a:schemeClr val="tx2"/>
                </a:solidFill>
                <a:latin typeface="+mj-lt"/>
                <a:ea typeface="+mj-ea"/>
                <a:cs typeface="+mj-cs"/>
              </a:rPr>
              <a:t>Do I need to be proficient in </a:t>
            </a:r>
          </a:p>
          <a:p>
            <a:pPr lvl="1"/>
            <a:r>
              <a:rPr lang="en-US" altLang="zh-TW" sz="5500" dirty="0">
                <a:solidFill>
                  <a:schemeClr val="tx2"/>
                </a:solidFill>
                <a:latin typeface="+mj-lt"/>
                <a:ea typeface="+mj-ea"/>
                <a:cs typeface="+mj-cs"/>
              </a:rPr>
              <a:t>Python before learning AI?</a:t>
            </a:r>
            <a:endParaRPr lang="en-US" sz="5500" dirty="0">
              <a:solidFill>
                <a:schemeClr val="tx2"/>
              </a:solidFill>
              <a:latin typeface="+mj-lt"/>
              <a:ea typeface="+mj-ea"/>
              <a:cs typeface="+mj-cs"/>
            </a:endParaRPr>
          </a:p>
        </p:txBody>
      </p:sp>
      <p:sp>
        <p:nvSpPr>
          <p:cNvPr id="5" name="Content Placeholder 2"/>
          <p:cNvSpPr>
            <a:spLocks noGrp="1"/>
          </p:cNvSpPr>
          <p:nvPr>
            <p:ph idx="1"/>
          </p:nvPr>
        </p:nvSpPr>
        <p:spPr>
          <a:xfrm>
            <a:off x="755576" y="1988839"/>
            <a:ext cx="7704856" cy="4313685"/>
          </a:xfrm>
        </p:spPr>
        <p:txBody>
          <a:bodyPr>
            <a:noAutofit/>
          </a:bodyPr>
          <a:lstStyle/>
          <a:p>
            <a:pPr marL="0" indent="0">
              <a:buNone/>
            </a:pPr>
            <a:r>
              <a:rPr lang="en-US" altLang="zh-TW" sz="2800" dirty="0">
                <a:ea typeface="PMingLiU" panose="02020500000000000000" pitchFamily="18" charset="-120"/>
              </a:rPr>
              <a:t>No! Not at all. In fact, you don't need to be proficient in Python or any other programming language to start reading AI books. However, you still need to have some key knowledge in computer science, including:</a:t>
            </a:r>
          </a:p>
          <a:p>
            <a:pPr marL="0" indent="0">
              <a:buNone/>
            </a:pPr>
            <a:endParaRPr lang="en-US" altLang="zh-TW" sz="2800" dirty="0">
              <a:ea typeface="PMingLiU" panose="02020500000000000000" pitchFamily="18" charset="-120"/>
            </a:endParaRPr>
          </a:p>
          <a:p>
            <a:r>
              <a:rPr lang="en-US" altLang="zh-TW" sz="2800" dirty="0">
                <a:ea typeface="PMingLiU" panose="02020500000000000000" pitchFamily="18" charset="-120"/>
              </a:rPr>
              <a:t>Preliminary programming concepts
</a:t>
            </a:r>
            <a:r>
              <a:rPr lang="en-US" altLang="zh-TW" sz="2800" dirty="0" smtClean="0">
                <a:ea typeface="PMingLiU" panose="02020500000000000000" pitchFamily="18" charset="-120"/>
              </a:rPr>
              <a:t>Algorithms/data structures</a:t>
            </a:r>
            <a:r>
              <a:rPr lang="en-US" altLang="zh-TW" sz="2800" dirty="0">
                <a:ea typeface="PMingLiU" panose="02020500000000000000" pitchFamily="18" charset="-120"/>
              </a:rPr>
              <a:t>
mathematics</a:t>
            </a:r>
            <a:endParaRPr lang="zh-CN" altLang="en-US" sz="2800" dirty="0">
              <a:ea typeface="PMingLiU" panose="02020500000000000000" pitchFamily="18" charset="-120"/>
            </a:endParaRPr>
          </a:p>
        </p:txBody>
      </p:sp>
    </p:spTree>
    <p:extLst>
      <p:ext uri="{BB962C8B-B14F-4D97-AF65-F5344CB8AC3E}">
        <p14:creationId xmlns:p14="http://schemas.microsoft.com/office/powerpoint/2010/main" xmlns="" val="260290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924944"/>
            <a:ext cx="7797552" cy="936104"/>
          </a:xfrm>
        </p:spPr>
        <p:txBody>
          <a:bodyPr>
            <a:normAutofit fontScale="90000"/>
          </a:bodyPr>
          <a:lstStyle/>
          <a:p>
            <a:pPr lvl="1" algn="l" rtl="0">
              <a:spcBef>
                <a:spcPct val="0"/>
              </a:spcBef>
            </a:pPr>
            <a:r>
              <a:rPr lang="en-US" altLang="zh-TW" sz="5000" kern="1200" dirty="0">
                <a:solidFill>
                  <a:schemeClr val="bg1"/>
                </a:solidFill>
                <a:latin typeface="+mj-lt"/>
                <a:ea typeface="+mj-ea"/>
                <a:cs typeface="+mj-cs"/>
              </a:rPr>
              <a:t>Summary</a:t>
            </a:r>
            <a:br>
              <a:rPr lang="en-US" altLang="zh-TW" sz="50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2620077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6" y="548680"/>
            <a:ext cx="8203232"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5500" dirty="0">
                <a:solidFill>
                  <a:schemeClr val="tx2"/>
                </a:solidFill>
                <a:latin typeface="+mj-lt"/>
                <a:ea typeface="+mj-ea"/>
                <a:cs typeface="+mj-cs"/>
              </a:rPr>
              <a:t>Summary</a:t>
            </a:r>
            <a:endParaRPr lang="en-US" sz="5500" dirty="0">
              <a:solidFill>
                <a:schemeClr val="tx2"/>
              </a:solidFill>
              <a:latin typeface="+mj-lt"/>
              <a:ea typeface="+mj-ea"/>
              <a:cs typeface="+mj-cs"/>
            </a:endParaRPr>
          </a:p>
        </p:txBody>
      </p:sp>
      <p:sp>
        <p:nvSpPr>
          <p:cNvPr id="5" name="Content Placeholder 2"/>
          <p:cNvSpPr>
            <a:spLocks noGrp="1"/>
          </p:cNvSpPr>
          <p:nvPr>
            <p:ph idx="1"/>
          </p:nvPr>
        </p:nvSpPr>
        <p:spPr>
          <a:xfrm>
            <a:off x="755576" y="1795499"/>
            <a:ext cx="7704856" cy="4507026"/>
          </a:xfrm>
        </p:spPr>
        <p:txBody>
          <a:bodyPr>
            <a:noAutofit/>
          </a:bodyPr>
          <a:lstStyle/>
          <a:p>
            <a:pPr marL="0" indent="0" algn="just">
              <a:buNone/>
            </a:pPr>
            <a:r>
              <a:rPr lang="en-US" altLang="zh-CN" sz="2000" dirty="0">
                <a:ea typeface="PMingLiU" panose="02020500000000000000" pitchFamily="18" charset="-120"/>
              </a:rPr>
              <a:t>Artificial intelligence has made significant progress after more than 60 years of development, but it is still in its infancy overall.</a:t>
            </a:r>
          </a:p>
          <a:p>
            <a:pPr marL="0" indent="0" algn="just">
              <a:buNone/>
            </a:pPr>
            <a:r>
              <a:rPr lang="en-US" altLang="zh-CN" sz="2000" dirty="0">
                <a:ea typeface="PMingLiU" panose="02020500000000000000" pitchFamily="18" charset="-120"/>
              </a:rPr>
              <a:t>
Artificial intelligence not only has a huge space for theoretical and technological innovation, but also has broad application prospects.</a:t>
            </a:r>
          </a:p>
          <a:p>
            <a:pPr marL="0" indent="0" algn="just">
              <a:buNone/>
            </a:pPr>
            <a:endParaRPr lang="en-US" altLang="zh-CN" sz="2000" dirty="0">
              <a:ea typeface="PMingLiU" panose="02020500000000000000" pitchFamily="18" charset="-120"/>
            </a:endParaRPr>
          </a:p>
          <a:p>
            <a:pPr marL="0" indent="0" algn="just">
              <a:buNone/>
            </a:pPr>
            <a:r>
              <a:rPr lang="en-US" altLang="zh-CN" sz="2000" dirty="0">
                <a:ea typeface="PMingLiU" panose="02020500000000000000" pitchFamily="18" charset="-120"/>
              </a:rPr>
              <a:t>High technology itself is not angelic and devilish, and artificial intelligence is no different. Whether the double-edged sword of artificial intelligence is an angel or a devil depends on the human being itself.</a:t>
            </a:r>
          </a:p>
          <a:p>
            <a:pPr marL="0" indent="0" algn="just">
              <a:buNone/>
            </a:pPr>
            <a:r>
              <a:rPr lang="en-US" altLang="zh-CN" sz="2000" dirty="0">
                <a:ea typeface="PMingLiU" panose="02020500000000000000" pitchFamily="18" charset="-120"/>
              </a:rPr>
              <a:t>
We should take precautions and form a synergy to ensure the positive effects of artificial intelligence and </a:t>
            </a:r>
            <a:r>
              <a:rPr lang="en-US" altLang="zh-CN" sz="2000" dirty="0" smtClean="0">
                <a:ea typeface="PMingLiU" panose="02020500000000000000" pitchFamily="18" charset="-120"/>
              </a:rPr>
              <a:t>to ensure </a:t>
            </a:r>
            <a:r>
              <a:rPr lang="en-US" altLang="zh-CN" sz="2000" dirty="0">
                <a:ea typeface="PMingLiU" panose="02020500000000000000" pitchFamily="18" charset="-120"/>
              </a:rPr>
              <a:t>that artificial intelligence benefits mankind.
</a:t>
            </a:r>
            <a:endParaRPr lang="zh-CN" altLang="en-US" sz="2000" dirty="0">
              <a:ea typeface="PMingLiU" panose="02020500000000000000" pitchFamily="18" charset="-120"/>
            </a:endParaRPr>
          </a:p>
        </p:txBody>
      </p:sp>
    </p:spTree>
    <p:extLst>
      <p:ext uri="{BB962C8B-B14F-4D97-AF65-F5344CB8AC3E}">
        <p14:creationId xmlns:p14="http://schemas.microsoft.com/office/powerpoint/2010/main" xmlns="" val="3355762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67023"/>
            <a:ext cx="9144000" cy="3672408"/>
          </a:xfrm>
          <a:prstGeom prst="rect">
            <a:avLst/>
          </a:prstGeom>
        </p:spPr>
      </p:pic>
      <p:sp>
        <p:nvSpPr>
          <p:cNvPr id="2" name="Title 1"/>
          <p:cNvSpPr>
            <a:spLocks noGrp="1"/>
          </p:cNvSpPr>
          <p:nvPr>
            <p:ph type="title"/>
          </p:nvPr>
        </p:nvSpPr>
        <p:spPr>
          <a:xfrm>
            <a:off x="395536" y="2924944"/>
            <a:ext cx="7797552" cy="936104"/>
          </a:xfrm>
        </p:spPr>
        <p:txBody>
          <a:bodyPr>
            <a:normAutofit fontScale="90000"/>
          </a:bodyPr>
          <a:lstStyle/>
          <a:p>
            <a:pPr lvl="1" algn="l" rtl="0">
              <a:spcBef>
                <a:spcPct val="0"/>
              </a:spcBef>
            </a:pPr>
            <a:r>
              <a:rPr lang="en-US" altLang="zh-TW" sz="5000" kern="1200" dirty="0">
                <a:solidFill>
                  <a:schemeClr val="bg1"/>
                </a:solidFill>
                <a:latin typeface="+mj-lt"/>
                <a:ea typeface="+mj-ea"/>
                <a:cs typeface="+mj-cs"/>
              </a:rPr>
              <a:t>Thank</a:t>
            </a:r>
            <a:r>
              <a:rPr lang="zh-TW" altLang="en-US" sz="5000" kern="1200" dirty="0">
                <a:solidFill>
                  <a:schemeClr val="bg1"/>
                </a:solidFill>
                <a:latin typeface="+mj-lt"/>
                <a:ea typeface="+mj-ea"/>
                <a:cs typeface="+mj-cs"/>
              </a:rPr>
              <a:t> </a:t>
            </a:r>
            <a:r>
              <a:rPr lang="en-US" altLang="zh-TW" sz="5000" kern="1200" dirty="0">
                <a:solidFill>
                  <a:schemeClr val="bg1"/>
                </a:solidFill>
                <a:latin typeface="+mj-lt"/>
                <a:ea typeface="+mj-ea"/>
                <a:cs typeface="+mj-cs"/>
              </a:rPr>
              <a:t>You</a:t>
            </a:r>
            <a:br>
              <a:rPr lang="en-US" altLang="zh-TW" sz="50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24107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B60FE-6480-4818-BBAC-9438E5AC61BF}"/>
              </a:ext>
            </a:extLst>
          </p:cNvPr>
          <p:cNvSpPr txBox="1">
            <a:spLocks/>
          </p:cNvSpPr>
          <p:nvPr/>
        </p:nvSpPr>
        <p:spPr>
          <a:xfrm>
            <a:off x="827584" y="908720"/>
            <a:ext cx="7859216" cy="792088"/>
          </a:xfrm>
          <a:prstGeom prst="rect">
            <a:avLst/>
          </a:prstGeom>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zh-TW" dirty="0"/>
              <a:t>Cartoons containing AI elements</a:t>
            </a:r>
            <a:endParaRPr lang="en-HK" dirty="0"/>
          </a:p>
        </p:txBody>
      </p:sp>
      <p:pic>
        <p:nvPicPr>
          <p:cNvPr id="3" name="Picture 2">
            <a:extLst>
              <a:ext uri="{FF2B5EF4-FFF2-40B4-BE49-F238E27FC236}">
                <a16:creationId xmlns:a16="http://schemas.microsoft.com/office/drawing/2014/main" xmlns="" id="{1FE1256B-8036-4BF1-80D0-F77F854AEFAB}"/>
              </a:ext>
            </a:extLst>
          </p:cNvPr>
          <p:cNvPicPr>
            <a:picLocks noChangeAspect="1"/>
          </p:cNvPicPr>
          <p:nvPr/>
        </p:nvPicPr>
        <p:blipFill>
          <a:blip r:embed="rId2" cstate="print"/>
          <a:stretch>
            <a:fillRect/>
          </a:stretch>
        </p:blipFill>
        <p:spPr>
          <a:xfrm>
            <a:off x="1259632" y="1916832"/>
            <a:ext cx="3384376" cy="2012017"/>
          </a:xfrm>
          <a:prstGeom prst="rect">
            <a:avLst/>
          </a:prstGeom>
        </p:spPr>
      </p:pic>
      <p:pic>
        <p:nvPicPr>
          <p:cNvPr id="4" name="Picture 3">
            <a:extLst>
              <a:ext uri="{FF2B5EF4-FFF2-40B4-BE49-F238E27FC236}">
                <a16:creationId xmlns:a16="http://schemas.microsoft.com/office/drawing/2014/main" xmlns="" id="{0C0119B9-B600-45F9-B91F-B1B74B6093B9}"/>
              </a:ext>
            </a:extLst>
          </p:cNvPr>
          <p:cNvPicPr>
            <a:picLocks noChangeAspect="1"/>
          </p:cNvPicPr>
          <p:nvPr/>
        </p:nvPicPr>
        <p:blipFill>
          <a:blip r:embed="rId3" cstate="print"/>
          <a:stretch>
            <a:fillRect/>
          </a:stretch>
        </p:blipFill>
        <p:spPr>
          <a:xfrm>
            <a:off x="4572000" y="2128688"/>
            <a:ext cx="3833664" cy="3833664"/>
          </a:xfrm>
          <a:prstGeom prst="rect">
            <a:avLst/>
          </a:prstGeom>
        </p:spPr>
      </p:pic>
      <p:pic>
        <p:nvPicPr>
          <p:cNvPr id="5" name="Picture 4">
            <a:extLst>
              <a:ext uri="{FF2B5EF4-FFF2-40B4-BE49-F238E27FC236}">
                <a16:creationId xmlns:a16="http://schemas.microsoft.com/office/drawing/2014/main" xmlns="" id="{E3E0FE83-5F7C-4B10-87ED-875A10435840}"/>
              </a:ext>
            </a:extLst>
          </p:cNvPr>
          <p:cNvPicPr>
            <a:picLocks noChangeAspect="1"/>
          </p:cNvPicPr>
          <p:nvPr/>
        </p:nvPicPr>
        <p:blipFill>
          <a:blip r:embed="rId4" cstate="print"/>
          <a:stretch>
            <a:fillRect/>
          </a:stretch>
        </p:blipFill>
        <p:spPr>
          <a:xfrm>
            <a:off x="2267744" y="3887499"/>
            <a:ext cx="2743200" cy="1666875"/>
          </a:xfrm>
          <a:prstGeom prst="rect">
            <a:avLst/>
          </a:prstGeom>
        </p:spPr>
      </p:pic>
    </p:spTree>
    <p:extLst>
      <p:ext uri="{BB962C8B-B14F-4D97-AF65-F5344CB8AC3E}">
        <p14:creationId xmlns:p14="http://schemas.microsoft.com/office/powerpoint/2010/main" xmlns="" val="155911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B60FE-6480-4818-BBAC-9438E5AC61BF}"/>
              </a:ext>
            </a:extLst>
          </p:cNvPr>
          <p:cNvSpPr txBox="1">
            <a:spLocks/>
          </p:cNvSpPr>
          <p:nvPr/>
        </p:nvSpPr>
        <p:spPr>
          <a:xfrm>
            <a:off x="827584" y="908720"/>
            <a:ext cx="7859216" cy="792088"/>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zh-TW" dirty="0"/>
              <a:t>News about AI</a:t>
            </a:r>
            <a:endParaRPr lang="en-HK" dirty="0"/>
          </a:p>
        </p:txBody>
      </p:sp>
      <p:pic>
        <p:nvPicPr>
          <p:cNvPr id="7" name="Picture 6">
            <a:extLst>
              <a:ext uri="{FF2B5EF4-FFF2-40B4-BE49-F238E27FC236}">
                <a16:creationId xmlns:a16="http://schemas.microsoft.com/office/drawing/2014/main" xmlns="" id="{2D5D6E69-6EBC-49B9-9CD0-DDDA6A2F8F5F}"/>
              </a:ext>
            </a:extLst>
          </p:cNvPr>
          <p:cNvPicPr>
            <a:picLocks noChangeAspect="1"/>
          </p:cNvPicPr>
          <p:nvPr/>
        </p:nvPicPr>
        <p:blipFill>
          <a:blip r:embed="rId2" cstate="print"/>
          <a:stretch>
            <a:fillRect/>
          </a:stretch>
        </p:blipFill>
        <p:spPr>
          <a:xfrm>
            <a:off x="899592" y="1556792"/>
            <a:ext cx="6696744" cy="5017076"/>
          </a:xfrm>
          <a:prstGeom prst="rect">
            <a:avLst/>
          </a:prstGeom>
        </p:spPr>
      </p:pic>
    </p:spTree>
    <p:extLst>
      <p:ext uri="{BB962C8B-B14F-4D97-AF65-F5344CB8AC3E}">
        <p14:creationId xmlns:p14="http://schemas.microsoft.com/office/powerpoint/2010/main" xmlns="" val="272742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04088"/>
            <a:ext cx="7787208" cy="1143000"/>
          </a:xfrm>
        </p:spPr>
        <p:txBody>
          <a:bodyPr>
            <a:normAutofit/>
          </a:bodyPr>
          <a:lstStyle/>
          <a:p>
            <a:r>
              <a:rPr lang="en-US" altLang="zh-TW" dirty="0"/>
              <a:t>Artificial Intelligence</a:t>
            </a:r>
            <a:endParaRPr lang="en-US" dirty="0"/>
          </a:p>
        </p:txBody>
      </p:sp>
      <p:sp>
        <p:nvSpPr>
          <p:cNvPr id="3" name="Content Placeholder 2"/>
          <p:cNvSpPr>
            <a:spLocks noGrp="1"/>
          </p:cNvSpPr>
          <p:nvPr>
            <p:ph idx="1"/>
          </p:nvPr>
        </p:nvSpPr>
        <p:spPr>
          <a:xfrm>
            <a:off x="899592" y="2420888"/>
            <a:ext cx="5904656" cy="4248472"/>
          </a:xfrm>
        </p:spPr>
        <p:txBody>
          <a:bodyPr>
            <a:normAutofit/>
          </a:bodyPr>
          <a:lstStyle/>
          <a:p>
            <a:r>
              <a:rPr lang="en-US" altLang="zh-TW" sz="3200" dirty="0">
                <a:solidFill>
                  <a:srgbClr val="FF0000"/>
                </a:solidFill>
                <a:latin typeface="+mj-lt"/>
              </a:rPr>
              <a:t>Past: </a:t>
            </a:r>
            <a:r>
              <a:rPr lang="en-US" altLang="zh-TW" sz="3200" dirty="0">
                <a:latin typeface="+mj-lt"/>
              </a:rPr>
              <a:t>How did the idea of AI come about?</a:t>
            </a:r>
            <a:r>
              <a:rPr lang="en-US" altLang="zh-TW" sz="3200" dirty="0">
                <a:solidFill>
                  <a:srgbClr val="FF0000"/>
                </a:solidFill>
                <a:latin typeface="+mj-lt"/>
              </a:rPr>
              <a:t>
Present: </a:t>
            </a:r>
            <a:r>
              <a:rPr lang="en-US" altLang="zh-TW" sz="3200" dirty="0">
                <a:latin typeface="+mj-lt"/>
              </a:rPr>
              <a:t>What is the current state of AI?</a:t>
            </a:r>
            <a:r>
              <a:rPr lang="en-US" altLang="zh-TW" sz="3200" dirty="0">
                <a:solidFill>
                  <a:srgbClr val="FF0000"/>
                </a:solidFill>
                <a:latin typeface="+mj-lt"/>
              </a:rPr>
              <a:t>
Future: </a:t>
            </a:r>
            <a:r>
              <a:rPr lang="en-US" altLang="zh-TW" sz="3200" dirty="0">
                <a:latin typeface="+mj-lt"/>
              </a:rPr>
              <a:t>Will robots rule the world?</a:t>
            </a:r>
            <a:endParaRPr lang="zh-TW" altLang="en-US" sz="3200" dirty="0">
              <a:latin typeface="+mj-lt"/>
            </a:endParaRPr>
          </a:p>
        </p:txBody>
      </p:sp>
      <p:pic>
        <p:nvPicPr>
          <p:cNvPr id="4" name="Picture 3" descr="A picture containing text, metalware&#10;&#10;Description automatically generated">
            <a:extLst>
              <a:ext uri="{FF2B5EF4-FFF2-40B4-BE49-F238E27FC236}">
                <a16:creationId xmlns:a16="http://schemas.microsoft.com/office/drawing/2014/main" xmlns="" id="{82E37135-B2C8-4862-B99C-630C84889260}"/>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 xmlns:a1611="http://schemas.microsoft.com/office/drawing/2016/11/main" r:id="rId4"/>
              </a:ext>
            </a:extLst>
          </a:blip>
          <a:stretch>
            <a:fillRect/>
          </a:stretch>
        </p:blipFill>
        <p:spPr>
          <a:xfrm>
            <a:off x="6717338" y="3399656"/>
            <a:ext cx="1969462" cy="2924944"/>
          </a:xfrm>
          <a:prstGeom prst="rect">
            <a:avLst/>
          </a:prstGeom>
        </p:spPr>
      </p:pic>
      <p:sp>
        <p:nvSpPr>
          <p:cNvPr id="5" name="TextBox 4">
            <a:extLst>
              <a:ext uri="{FF2B5EF4-FFF2-40B4-BE49-F238E27FC236}">
                <a16:creationId xmlns:a16="http://schemas.microsoft.com/office/drawing/2014/main" xmlns="" id="{0A936DAA-B302-4D49-9BE4-DE86C1EC0D07}"/>
              </a:ext>
            </a:extLst>
          </p:cNvPr>
          <p:cNvSpPr txBox="1"/>
          <p:nvPr/>
        </p:nvSpPr>
        <p:spPr>
          <a:xfrm>
            <a:off x="6804248" y="6165304"/>
            <a:ext cx="2113478" cy="369332"/>
          </a:xfrm>
          <a:prstGeom prst="rect">
            <a:avLst/>
          </a:prstGeom>
          <a:noFill/>
        </p:spPr>
        <p:txBody>
          <a:bodyPr wrap="square" rtlCol="0">
            <a:spAutoFit/>
          </a:bodyPr>
          <a:lstStyle/>
          <a:p>
            <a:r>
              <a:rPr lang="en-HK" sz="900" dirty="0">
                <a:latin typeface="Calibri" panose="020F0502020204030204" pitchFamily="34" charset="0"/>
                <a:hlinkClick r:id="rId4" tooltip="http://mylifeallinoneplace.blogspot.com/2012/09/journalling-school-session-10-past.html"/>
              </a:rPr>
              <a:t>This Photo</a:t>
            </a:r>
            <a:r>
              <a:rPr lang="en-HK" sz="900" dirty="0">
                <a:latin typeface="Calibri" panose="020F0502020204030204" pitchFamily="34" charset="0"/>
              </a:rPr>
              <a:t> by Unknown Author is licensed under </a:t>
            </a:r>
            <a:r>
              <a:rPr lang="en-HK" sz="900" dirty="0">
                <a:latin typeface="Calibri" panose="020F0502020204030204" pitchFamily="34" charset="0"/>
                <a:hlinkClick r:id="rId5" tooltip="https://creativecommons.org/licenses/by-nc/3.0/"/>
              </a:rPr>
              <a:t>CC BY-NC</a:t>
            </a:r>
            <a:endParaRPr lang="en-HK" sz="900" dirty="0">
              <a:latin typeface="Calibri" panose="020F0502020204030204" pitchFamily="34" charset="0"/>
            </a:endParaRPr>
          </a:p>
        </p:txBody>
      </p:sp>
    </p:spTree>
    <p:extLst>
      <p:ext uri="{BB962C8B-B14F-4D97-AF65-F5344CB8AC3E}">
        <p14:creationId xmlns:p14="http://schemas.microsoft.com/office/powerpoint/2010/main" xmlns="" val="178355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739B-8E89-4ECF-9215-A36076EEC09A}"/>
              </a:ext>
            </a:extLst>
          </p:cNvPr>
          <p:cNvSpPr>
            <a:spLocks noGrp="1"/>
          </p:cNvSpPr>
          <p:nvPr>
            <p:ph type="title"/>
          </p:nvPr>
        </p:nvSpPr>
        <p:spPr>
          <a:xfrm>
            <a:off x="251520" y="476672"/>
            <a:ext cx="8518376" cy="842367"/>
          </a:xfrm>
        </p:spPr>
        <p:txBody>
          <a:bodyPr>
            <a:noAutofit/>
          </a:bodyPr>
          <a:lstStyle/>
          <a:p>
            <a:r>
              <a:rPr lang="en-US" altLang="zh-TW" sz="3200" dirty="0"/>
              <a:t>Dartmouth Conference 1956: The Birth of "AI"</a:t>
            </a:r>
            <a:endParaRPr lang="en-HK" sz="3200" dirty="0"/>
          </a:p>
        </p:txBody>
      </p:sp>
      <p:sp>
        <p:nvSpPr>
          <p:cNvPr id="6" name="Content Placeholder 1">
            <a:extLst>
              <a:ext uri="{FF2B5EF4-FFF2-40B4-BE49-F238E27FC236}">
                <a16:creationId xmlns:a16="http://schemas.microsoft.com/office/drawing/2014/main" xmlns="" id="{3AB5BE1E-9B86-4281-A751-B58B7451AB7A}"/>
              </a:ext>
            </a:extLst>
          </p:cNvPr>
          <p:cNvSpPr>
            <a:spLocks noGrp="1"/>
          </p:cNvSpPr>
          <p:nvPr>
            <p:ph idx="1"/>
          </p:nvPr>
        </p:nvSpPr>
        <p:spPr>
          <a:xfrm>
            <a:off x="1773382" y="1844824"/>
            <a:ext cx="6913418" cy="3384376"/>
          </a:xfrm>
        </p:spPr>
        <p:txBody>
          <a:bodyPr>
            <a:normAutofit fontScale="85000" lnSpcReduction="10000"/>
          </a:bodyPr>
          <a:lstStyle/>
          <a:p>
            <a:pPr marL="18287" indent="0">
              <a:buNone/>
            </a:pPr>
            <a:r>
              <a:rPr lang="en-US" altLang="zh-TW" dirty="0"/>
              <a:t>Try to figure out how to get machines to use language, form abstract concepts, solve problems that humans can't solve right now, improve themselves, and so on. For today's artificial intelligence, the first problem is to make machines able to show intelligence like humans.</a:t>
            </a:r>
          </a:p>
          <a:p>
            <a:pPr marL="18287" indent="0">
              <a:buNone/>
            </a:pPr>
            <a:r>
              <a:rPr lang="en-US" altLang="zh-TW" dirty="0"/>
              <a:t>
</a:t>
            </a:r>
            <a:r>
              <a:rPr lang="en-US" altLang="zh-TW" dirty="0">
                <a:solidFill>
                  <a:srgbClr val="FF0000"/>
                </a:solidFill>
              </a:rPr>
              <a:t>"We think that if we could get a good group of scientists to work together for a summer, we could make significant progress on these </a:t>
            </a:r>
            <a:r>
              <a:rPr lang="en-US" altLang="zh-TW" dirty="0" smtClean="0">
                <a:solidFill>
                  <a:srgbClr val="FF0000"/>
                </a:solidFill>
              </a:rPr>
              <a:t>issues.”</a:t>
            </a:r>
            <a:r>
              <a:rPr lang="en-US" altLang="zh-TW" dirty="0"/>
              <a:t>
</a:t>
            </a:r>
            <a:endParaRPr lang="en-US" b="1" i="1" dirty="0">
              <a:solidFill>
                <a:srgbClr val="CC0000"/>
              </a:solidFill>
            </a:endParaRPr>
          </a:p>
        </p:txBody>
      </p:sp>
      <p:pic>
        <p:nvPicPr>
          <p:cNvPr id="7" name="Picture 6">
            <a:extLst>
              <a:ext uri="{FF2B5EF4-FFF2-40B4-BE49-F238E27FC236}">
                <a16:creationId xmlns:a16="http://schemas.microsoft.com/office/drawing/2014/main" xmlns="" id="{BF71063D-7EEF-4E3E-988D-47C6585FB779}"/>
              </a:ext>
            </a:extLst>
          </p:cNvPr>
          <p:cNvPicPr>
            <a:picLocks noChangeAspect="1"/>
          </p:cNvPicPr>
          <p:nvPr/>
        </p:nvPicPr>
        <p:blipFill>
          <a:blip r:embed="rId2" cstate="print"/>
          <a:stretch>
            <a:fillRect/>
          </a:stretch>
        </p:blipFill>
        <p:spPr>
          <a:xfrm>
            <a:off x="-2882" y="1979400"/>
            <a:ext cx="1371600" cy="1737632"/>
          </a:xfrm>
          <a:prstGeom prst="rect">
            <a:avLst/>
          </a:prstGeom>
        </p:spPr>
      </p:pic>
      <p:pic>
        <p:nvPicPr>
          <p:cNvPr id="8" name="Picture 7">
            <a:extLst>
              <a:ext uri="{FF2B5EF4-FFF2-40B4-BE49-F238E27FC236}">
                <a16:creationId xmlns:a16="http://schemas.microsoft.com/office/drawing/2014/main" xmlns="" id="{0478B833-EBC3-4481-B47D-9942F22C9FFA}"/>
              </a:ext>
            </a:extLst>
          </p:cNvPr>
          <p:cNvPicPr>
            <a:picLocks noChangeAspect="1"/>
          </p:cNvPicPr>
          <p:nvPr/>
        </p:nvPicPr>
        <p:blipFill>
          <a:blip r:embed="rId3" cstate="print"/>
          <a:stretch>
            <a:fillRect/>
          </a:stretch>
        </p:blipFill>
        <p:spPr>
          <a:xfrm>
            <a:off x="0" y="4194859"/>
            <a:ext cx="1373342" cy="1610405"/>
          </a:xfrm>
          <a:prstGeom prst="rect">
            <a:avLst/>
          </a:prstGeom>
        </p:spPr>
      </p:pic>
      <p:sp>
        <p:nvSpPr>
          <p:cNvPr id="9" name="TextBox 8">
            <a:extLst>
              <a:ext uri="{FF2B5EF4-FFF2-40B4-BE49-F238E27FC236}">
                <a16:creationId xmlns:a16="http://schemas.microsoft.com/office/drawing/2014/main" xmlns="" id="{181A48BA-E55B-46B5-87A2-61C0FD90522D}"/>
              </a:ext>
            </a:extLst>
          </p:cNvPr>
          <p:cNvSpPr txBox="1"/>
          <p:nvPr/>
        </p:nvSpPr>
        <p:spPr>
          <a:xfrm>
            <a:off x="1835696" y="5343603"/>
            <a:ext cx="6934200" cy="461661"/>
          </a:xfrm>
          <a:prstGeom prst="rect">
            <a:avLst/>
          </a:prstGeom>
          <a:noFill/>
        </p:spPr>
        <p:txBody>
          <a:bodyPr wrap="square" lIns="91436" tIns="45718" rIns="91436" bIns="45718" rtlCol="0">
            <a:spAutoFit/>
          </a:bodyPr>
          <a:lstStyle/>
          <a:p>
            <a:r>
              <a:rPr lang="en-US" sz="1200" b="1" dirty="0">
                <a:solidFill>
                  <a:srgbClr val="008000"/>
                </a:solidFill>
                <a:latin typeface="Calibri" panose="020F0502020204030204" pitchFamily="34" charset="0"/>
              </a:rPr>
              <a:t>John McCarthy (Dartmouth College), Marvin Minsky (Harvard University), Nathaniel Rochester (IBM), and</a:t>
            </a:r>
            <a:r>
              <a:rPr lang="zh-TW" altLang="en-US" sz="1200" b="1" dirty="0">
                <a:solidFill>
                  <a:srgbClr val="008000"/>
                </a:solidFill>
                <a:latin typeface="Calibri" panose="020F0502020204030204" pitchFamily="34" charset="0"/>
              </a:rPr>
              <a:t> </a:t>
            </a:r>
            <a:r>
              <a:rPr lang="en-US" sz="1200" b="1" dirty="0">
                <a:solidFill>
                  <a:srgbClr val="008000"/>
                </a:solidFill>
                <a:latin typeface="Calibri" panose="020F0502020204030204" pitchFamily="34" charset="0"/>
              </a:rPr>
              <a:t>Claude Shannon (Bell Telephone Laboratories)</a:t>
            </a:r>
            <a:r>
              <a:rPr lang="zh-TW" altLang="en-US" sz="1200" b="1" dirty="0">
                <a:solidFill>
                  <a:srgbClr val="008000"/>
                </a:solidFill>
                <a:latin typeface="Calibri" panose="020F0502020204030204" pitchFamily="34" charset="0"/>
              </a:rPr>
              <a:t> </a:t>
            </a:r>
            <a:r>
              <a:rPr lang="en-US" altLang="zh-TW" sz="1200" b="1" dirty="0">
                <a:solidFill>
                  <a:srgbClr val="008000"/>
                </a:solidFill>
                <a:latin typeface="Calibri" panose="020F0502020204030204" pitchFamily="34" charset="0"/>
              </a:rPr>
              <a:t>etc.</a:t>
            </a:r>
            <a:endParaRPr lang="en-US" sz="1200" b="1" dirty="0">
              <a:solidFill>
                <a:srgbClr val="008000"/>
              </a:solidFill>
              <a:latin typeface="Calibri" panose="020F0502020204030204" pitchFamily="34" charset="0"/>
            </a:endParaRPr>
          </a:p>
        </p:txBody>
      </p:sp>
      <p:sp>
        <p:nvSpPr>
          <p:cNvPr id="10" name="Title 1">
            <a:extLst>
              <a:ext uri="{FF2B5EF4-FFF2-40B4-BE49-F238E27FC236}">
                <a16:creationId xmlns:a16="http://schemas.microsoft.com/office/drawing/2014/main" xmlns="" id="{4CC4CB29-9985-470B-AFEB-5EC7AE3B7774}"/>
              </a:ext>
            </a:extLst>
          </p:cNvPr>
          <p:cNvSpPr txBox="1">
            <a:spLocks/>
          </p:cNvSpPr>
          <p:nvPr/>
        </p:nvSpPr>
        <p:spPr>
          <a:xfrm>
            <a:off x="0" y="-19050"/>
            <a:ext cx="91440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p:txBody>
      </p:sp>
    </p:spTree>
    <p:extLst>
      <p:ext uri="{BB962C8B-B14F-4D97-AF65-F5344CB8AC3E}">
        <p14:creationId xmlns:p14="http://schemas.microsoft.com/office/powerpoint/2010/main" xmlns="" val="77819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30" y="477297"/>
            <a:ext cx="8181967" cy="1143000"/>
          </a:xfrm>
        </p:spPr>
        <p:txBody>
          <a:bodyPr>
            <a:normAutofit fontScale="90000"/>
          </a:bodyPr>
          <a:lstStyle/>
          <a:p>
            <a:r>
              <a:rPr lang="en-US" altLang="zh-TW" dirty="0"/>
              <a:t>The History of Artificial Intelligence</a:t>
            </a:r>
            <a:endParaRPr lang="en-US" dirty="0"/>
          </a:p>
        </p:txBody>
      </p:sp>
      <p:cxnSp>
        <p:nvCxnSpPr>
          <p:cNvPr id="7" name="Straight Connector 6">
            <a:extLst>
              <a:ext uri="{FF2B5EF4-FFF2-40B4-BE49-F238E27FC236}">
                <a16:creationId xmlns:a16="http://schemas.microsoft.com/office/drawing/2014/main" xmlns="" id="{740ED93F-C7B8-4EE5-BD11-5FA1378BD777}"/>
              </a:ext>
            </a:extLst>
          </p:cNvPr>
          <p:cNvCxnSpPr/>
          <p:nvPr/>
        </p:nvCxnSpPr>
        <p:spPr>
          <a:xfrm>
            <a:off x="1043608" y="2204864"/>
            <a:ext cx="0" cy="3528392"/>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65F0DD3-5A12-4B32-A403-EDAC14E19181}"/>
              </a:ext>
            </a:extLst>
          </p:cNvPr>
          <p:cNvCxnSpPr>
            <a:cxnSpLocks/>
          </p:cNvCxnSpPr>
          <p:nvPr/>
        </p:nvCxnSpPr>
        <p:spPr>
          <a:xfrm flipH="1">
            <a:off x="1043608" y="5733256"/>
            <a:ext cx="7221888" cy="0"/>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BCD335A-9DBE-48C2-A9C9-0FB4330E8E79}"/>
              </a:ext>
            </a:extLst>
          </p:cNvPr>
          <p:cNvSpPr txBox="1"/>
          <p:nvPr/>
        </p:nvSpPr>
        <p:spPr>
          <a:xfrm>
            <a:off x="971600" y="5805264"/>
            <a:ext cx="7941568" cy="261610"/>
          </a:xfrm>
          <a:prstGeom prst="rect">
            <a:avLst/>
          </a:prstGeom>
          <a:noFill/>
        </p:spPr>
        <p:txBody>
          <a:bodyPr wrap="square" rtlCol="0">
            <a:spAutoFit/>
          </a:bodyPr>
          <a:lstStyle/>
          <a:p>
            <a:r>
              <a:rPr lang="en-HK" sz="1100" dirty="0">
                <a:latin typeface="+mj-ea"/>
                <a:ea typeface="+mj-ea"/>
              </a:rPr>
              <a:t>1950</a:t>
            </a:r>
            <a:r>
              <a:rPr lang="en-HK" altLang="zh-TW" sz="1100" dirty="0">
                <a:latin typeface="+mj-ea"/>
                <a:ea typeface="+mj-ea"/>
              </a:rPr>
              <a:t>	</a:t>
            </a:r>
            <a:r>
              <a:rPr lang="en-HK" sz="1100" dirty="0">
                <a:latin typeface="+mj-ea"/>
                <a:ea typeface="+mj-ea"/>
              </a:rPr>
              <a:t> 1960</a:t>
            </a:r>
            <a:r>
              <a:rPr lang="en-HK" altLang="zh-TW" sz="1100" dirty="0">
                <a:latin typeface="+mj-ea"/>
                <a:ea typeface="+mj-ea"/>
              </a:rPr>
              <a:t>	</a:t>
            </a:r>
            <a:r>
              <a:rPr lang="en-HK" sz="1100" dirty="0">
                <a:latin typeface="+mj-ea"/>
                <a:ea typeface="+mj-ea"/>
              </a:rPr>
              <a:t>1970</a:t>
            </a:r>
            <a:r>
              <a:rPr lang="en-HK" altLang="zh-TW" sz="1100" dirty="0">
                <a:latin typeface="+mj-ea"/>
                <a:ea typeface="+mj-ea"/>
              </a:rPr>
              <a:t>	</a:t>
            </a:r>
            <a:r>
              <a:rPr lang="en-HK" sz="1100" dirty="0">
                <a:latin typeface="+mj-ea"/>
                <a:ea typeface="+mj-ea"/>
              </a:rPr>
              <a:t> 1980</a:t>
            </a:r>
            <a:r>
              <a:rPr lang="en-HK" altLang="zh-TW" sz="1100" dirty="0">
                <a:latin typeface="+mj-ea"/>
                <a:ea typeface="+mj-ea"/>
              </a:rPr>
              <a:t>	</a:t>
            </a:r>
            <a:r>
              <a:rPr lang="en-HK" sz="1100" dirty="0">
                <a:latin typeface="+mj-ea"/>
                <a:ea typeface="+mj-ea"/>
              </a:rPr>
              <a:t>1990</a:t>
            </a:r>
            <a:r>
              <a:rPr lang="en-HK" altLang="zh-TW" sz="1100" dirty="0">
                <a:latin typeface="+mj-ea"/>
                <a:ea typeface="+mj-ea"/>
              </a:rPr>
              <a:t>	</a:t>
            </a:r>
            <a:r>
              <a:rPr lang="en-HK" sz="1100" dirty="0">
                <a:latin typeface="+mj-ea"/>
                <a:ea typeface="+mj-ea"/>
              </a:rPr>
              <a:t> 2000</a:t>
            </a:r>
            <a:r>
              <a:rPr lang="en-HK" altLang="zh-TW" sz="1100" dirty="0">
                <a:latin typeface="+mj-ea"/>
                <a:ea typeface="+mj-ea"/>
              </a:rPr>
              <a:t>	</a:t>
            </a:r>
            <a:r>
              <a:rPr lang="en-HK" sz="1100" dirty="0">
                <a:latin typeface="+mj-ea"/>
                <a:ea typeface="+mj-ea"/>
              </a:rPr>
              <a:t> 2010</a:t>
            </a:r>
            <a:r>
              <a:rPr lang="en-HK" altLang="zh-TW" sz="1100" dirty="0">
                <a:latin typeface="+mj-ea"/>
                <a:ea typeface="+mj-ea"/>
              </a:rPr>
              <a:t>	</a:t>
            </a:r>
            <a:r>
              <a:rPr lang="en-HK" sz="1100" dirty="0">
                <a:latin typeface="+mj-ea"/>
                <a:ea typeface="+mj-ea"/>
              </a:rPr>
              <a:t>2020</a:t>
            </a:r>
            <a:r>
              <a:rPr lang="en-HK" altLang="zh-TW" sz="1100" dirty="0">
                <a:latin typeface="+mj-ea"/>
                <a:ea typeface="+mj-ea"/>
              </a:rPr>
              <a:t>	</a:t>
            </a:r>
            <a:r>
              <a:rPr lang="en-HK" sz="1100" dirty="0">
                <a:latin typeface="+mj-ea"/>
                <a:ea typeface="+mj-ea"/>
              </a:rPr>
              <a:t> </a:t>
            </a:r>
          </a:p>
        </p:txBody>
      </p:sp>
      <p:sp>
        <p:nvSpPr>
          <p:cNvPr id="14" name="TextBox 13">
            <a:extLst>
              <a:ext uri="{FF2B5EF4-FFF2-40B4-BE49-F238E27FC236}">
                <a16:creationId xmlns:a16="http://schemas.microsoft.com/office/drawing/2014/main" xmlns="" id="{095D55CD-8A7B-4BAF-BB9A-AA65350E8EC4}"/>
              </a:ext>
            </a:extLst>
          </p:cNvPr>
          <p:cNvSpPr txBox="1"/>
          <p:nvPr/>
        </p:nvSpPr>
        <p:spPr>
          <a:xfrm rot="16200000">
            <a:off x="230656" y="1906675"/>
            <a:ext cx="738664" cy="984968"/>
          </a:xfrm>
          <a:prstGeom prst="rect">
            <a:avLst/>
          </a:prstGeom>
          <a:noFill/>
        </p:spPr>
        <p:txBody>
          <a:bodyPr vert="eaVert" wrap="square" rtlCol="0">
            <a:spAutoFit/>
          </a:bodyPr>
          <a:lstStyle/>
          <a:p>
            <a:r>
              <a:rPr lang="en-US" altLang="zh-TW" b="1" dirty="0">
                <a:latin typeface="Calibri" panose="020F0502020204030204" pitchFamily="34" charset="0"/>
              </a:rPr>
              <a:t>Trends
</a:t>
            </a:r>
            <a:endParaRPr lang="en-HK" b="1" dirty="0">
              <a:latin typeface="Calibri" panose="020F0502020204030204" pitchFamily="34" charset="0"/>
            </a:endParaRPr>
          </a:p>
        </p:txBody>
      </p:sp>
      <p:sp>
        <p:nvSpPr>
          <p:cNvPr id="15" name="TextBox 14">
            <a:extLst>
              <a:ext uri="{FF2B5EF4-FFF2-40B4-BE49-F238E27FC236}">
                <a16:creationId xmlns:a16="http://schemas.microsoft.com/office/drawing/2014/main" xmlns="" id="{F73D1FA1-56C5-4E1C-A19D-B3519EA16F72}"/>
              </a:ext>
            </a:extLst>
          </p:cNvPr>
          <p:cNvSpPr txBox="1"/>
          <p:nvPr/>
        </p:nvSpPr>
        <p:spPr>
          <a:xfrm>
            <a:off x="8035724" y="5775070"/>
            <a:ext cx="936104" cy="923330"/>
          </a:xfrm>
          <a:prstGeom prst="rect">
            <a:avLst/>
          </a:prstGeom>
          <a:noFill/>
        </p:spPr>
        <p:txBody>
          <a:bodyPr wrap="square" rtlCol="0">
            <a:spAutoFit/>
          </a:bodyPr>
          <a:lstStyle/>
          <a:p>
            <a:r>
              <a:rPr lang="en-US" altLang="zh-TW" b="1" dirty="0">
                <a:latin typeface="Calibri" panose="020F0502020204030204" pitchFamily="34" charset="0"/>
              </a:rPr>
              <a:t>Time
</a:t>
            </a:r>
            <a:endParaRPr lang="en-HK" b="1" dirty="0">
              <a:latin typeface="Calibri" panose="020F0502020204030204" pitchFamily="34" charset="0"/>
            </a:endParaRPr>
          </a:p>
        </p:txBody>
      </p:sp>
      <p:sp>
        <p:nvSpPr>
          <p:cNvPr id="16" name="TextBox 15">
            <a:extLst>
              <a:ext uri="{FF2B5EF4-FFF2-40B4-BE49-F238E27FC236}">
                <a16:creationId xmlns:a16="http://schemas.microsoft.com/office/drawing/2014/main" xmlns="" id="{E864F9F9-2376-45FD-8D96-375297196ED6}"/>
              </a:ext>
            </a:extLst>
          </p:cNvPr>
          <p:cNvSpPr txBox="1"/>
          <p:nvPr/>
        </p:nvSpPr>
        <p:spPr>
          <a:xfrm>
            <a:off x="1978160" y="3938731"/>
            <a:ext cx="1779181" cy="646331"/>
          </a:xfrm>
          <a:prstGeom prst="rect">
            <a:avLst/>
          </a:prstGeom>
          <a:noFill/>
        </p:spPr>
        <p:txBody>
          <a:bodyPr wrap="square" rtlCol="0">
            <a:spAutoFit/>
          </a:bodyPr>
          <a:lstStyle/>
          <a:p>
            <a:r>
              <a:rPr lang="en-US" altLang="zh-TW" sz="1200" b="1" dirty="0">
                <a:latin typeface="Calibri" panose="020F0502020204030204" pitchFamily="34" charset="0"/>
              </a:rPr>
              <a:t>There are a lot of</a:t>
            </a:r>
          </a:p>
          <a:p>
            <a:r>
              <a:rPr lang="en-US" altLang="zh-TW" sz="1200" b="1" dirty="0">
                <a:latin typeface="Calibri" panose="020F0502020204030204" pitchFamily="34" charset="0"/>
              </a:rPr>
              <a:t>top-level algorithms
</a:t>
            </a:r>
            <a:endParaRPr lang="en-HK" sz="1200" b="1" dirty="0">
              <a:latin typeface="Calibri" panose="020F0502020204030204" pitchFamily="34" charset="0"/>
            </a:endParaRPr>
          </a:p>
        </p:txBody>
      </p:sp>
      <p:sp>
        <p:nvSpPr>
          <p:cNvPr id="17" name="TextBox 16">
            <a:extLst>
              <a:ext uri="{FF2B5EF4-FFF2-40B4-BE49-F238E27FC236}">
                <a16:creationId xmlns:a16="http://schemas.microsoft.com/office/drawing/2014/main" xmlns="" id="{2F4DEA79-FB64-489D-A173-FEF8DFB929BA}"/>
              </a:ext>
            </a:extLst>
          </p:cNvPr>
          <p:cNvSpPr txBox="1"/>
          <p:nvPr/>
        </p:nvSpPr>
        <p:spPr>
          <a:xfrm>
            <a:off x="3521760" y="5183237"/>
            <a:ext cx="1779180" cy="646331"/>
          </a:xfrm>
          <a:prstGeom prst="rect">
            <a:avLst/>
          </a:prstGeom>
          <a:noFill/>
        </p:spPr>
        <p:txBody>
          <a:bodyPr wrap="square" rtlCol="0">
            <a:spAutoFit/>
          </a:bodyPr>
          <a:lstStyle/>
          <a:p>
            <a:r>
              <a:rPr lang="en-US" altLang="zh-TW" sz="1200" b="1" dirty="0">
                <a:latin typeface="Calibri" panose="020F0502020204030204" pitchFamily="34" charset="0"/>
              </a:rPr>
              <a:t>Insufficient computing abilities
</a:t>
            </a:r>
            <a:endParaRPr lang="en-HK" sz="1200" b="1" dirty="0">
              <a:latin typeface="Calibri" panose="020F0502020204030204" pitchFamily="34" charset="0"/>
            </a:endParaRPr>
          </a:p>
        </p:txBody>
      </p:sp>
      <p:sp>
        <p:nvSpPr>
          <p:cNvPr id="18" name="TextBox 17">
            <a:extLst>
              <a:ext uri="{FF2B5EF4-FFF2-40B4-BE49-F238E27FC236}">
                <a16:creationId xmlns:a16="http://schemas.microsoft.com/office/drawing/2014/main" xmlns="" id="{BE453247-A42D-4ADF-A9AB-B6F5D498DEB8}"/>
              </a:ext>
            </a:extLst>
          </p:cNvPr>
          <p:cNvSpPr txBox="1"/>
          <p:nvPr/>
        </p:nvSpPr>
        <p:spPr>
          <a:xfrm>
            <a:off x="5004701" y="4718500"/>
            <a:ext cx="1987803" cy="830997"/>
          </a:xfrm>
          <a:prstGeom prst="rect">
            <a:avLst/>
          </a:prstGeom>
          <a:noFill/>
        </p:spPr>
        <p:txBody>
          <a:bodyPr wrap="square" rtlCol="0">
            <a:spAutoFit/>
          </a:bodyPr>
          <a:lstStyle/>
          <a:p>
            <a:r>
              <a:rPr lang="en-US" altLang="zh-TW" sz="1200" b="1" dirty="0">
                <a:latin typeface="Calibri" panose="020F0502020204030204" pitchFamily="34" charset="0"/>
              </a:rPr>
              <a:t>The technology is not good enough to meet the high expectations of AI
</a:t>
            </a:r>
            <a:endParaRPr lang="en-HK" sz="1200" b="1" dirty="0">
              <a:latin typeface="Calibri" panose="020F0502020204030204" pitchFamily="34" charset="0"/>
            </a:endParaRPr>
          </a:p>
        </p:txBody>
      </p:sp>
      <p:sp>
        <p:nvSpPr>
          <p:cNvPr id="19" name="TextBox 18">
            <a:extLst>
              <a:ext uri="{FF2B5EF4-FFF2-40B4-BE49-F238E27FC236}">
                <a16:creationId xmlns:a16="http://schemas.microsoft.com/office/drawing/2014/main" xmlns="" id="{8ADE5B7C-D839-48EA-A16F-A6F562A9A8A7}"/>
              </a:ext>
            </a:extLst>
          </p:cNvPr>
          <p:cNvSpPr txBox="1"/>
          <p:nvPr/>
        </p:nvSpPr>
        <p:spPr>
          <a:xfrm>
            <a:off x="3753913" y="3474205"/>
            <a:ext cx="1779181" cy="830997"/>
          </a:xfrm>
          <a:prstGeom prst="rect">
            <a:avLst/>
          </a:prstGeom>
          <a:noFill/>
        </p:spPr>
        <p:txBody>
          <a:bodyPr wrap="square" rtlCol="0">
            <a:spAutoFit/>
          </a:bodyPr>
          <a:lstStyle/>
          <a:p>
            <a:r>
              <a:rPr lang="en-US" altLang="zh-TW" sz="1200" b="1" dirty="0">
                <a:latin typeface="Calibri" panose="020F0502020204030204" pitchFamily="34" charset="0"/>
              </a:rPr>
              <a:t>Speech recognition, expert systems, neural networks
</a:t>
            </a:r>
            <a:endParaRPr lang="en-HK" sz="1200" b="1" dirty="0">
              <a:latin typeface="Calibri" panose="020F0502020204030204" pitchFamily="34" charset="0"/>
            </a:endParaRPr>
          </a:p>
        </p:txBody>
      </p:sp>
      <p:sp>
        <p:nvSpPr>
          <p:cNvPr id="20" name="TextBox 19">
            <a:extLst>
              <a:ext uri="{FF2B5EF4-FFF2-40B4-BE49-F238E27FC236}">
                <a16:creationId xmlns:a16="http://schemas.microsoft.com/office/drawing/2014/main" xmlns="" id="{8606E009-BB7E-4518-B480-1818B2933B9E}"/>
              </a:ext>
            </a:extLst>
          </p:cNvPr>
          <p:cNvSpPr txBox="1"/>
          <p:nvPr/>
        </p:nvSpPr>
        <p:spPr>
          <a:xfrm>
            <a:off x="5554595" y="2240854"/>
            <a:ext cx="1779181" cy="1015663"/>
          </a:xfrm>
          <a:prstGeom prst="rect">
            <a:avLst/>
          </a:prstGeom>
          <a:noFill/>
        </p:spPr>
        <p:txBody>
          <a:bodyPr wrap="square" rtlCol="0">
            <a:spAutoFit/>
          </a:bodyPr>
          <a:lstStyle/>
          <a:p>
            <a:r>
              <a:rPr lang="en-US" altLang="zh-TW" sz="1200" b="1" dirty="0">
                <a:latin typeface="Calibri" panose="020F0502020204030204" pitchFamily="34" charset="0"/>
              </a:rPr>
              <a:t>Deep learning, big data, and computing speed have increased dramatically
</a:t>
            </a:r>
            <a:endParaRPr lang="en-HK" sz="1200" b="1" dirty="0">
              <a:latin typeface="Calibri" panose="020F0502020204030204" pitchFamily="34" charset="0"/>
            </a:endParaRPr>
          </a:p>
        </p:txBody>
      </p:sp>
      <p:sp>
        <p:nvSpPr>
          <p:cNvPr id="27" name="Arrow: Right 26">
            <a:extLst>
              <a:ext uri="{FF2B5EF4-FFF2-40B4-BE49-F238E27FC236}">
                <a16:creationId xmlns:a16="http://schemas.microsoft.com/office/drawing/2014/main" xmlns="" id="{D832010E-8F7B-4CCF-8620-1B9661F086F6}"/>
              </a:ext>
            </a:extLst>
          </p:cNvPr>
          <p:cNvSpPr/>
          <p:nvPr/>
        </p:nvSpPr>
        <p:spPr>
          <a:xfrm rot="19598746">
            <a:off x="1622060" y="4866647"/>
            <a:ext cx="2125671"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
        <p:nvSpPr>
          <p:cNvPr id="28" name="Arrow: Right 27">
            <a:extLst>
              <a:ext uri="{FF2B5EF4-FFF2-40B4-BE49-F238E27FC236}">
                <a16:creationId xmlns:a16="http://schemas.microsoft.com/office/drawing/2014/main" xmlns="" id="{87A05576-A58B-47B4-8D06-B51D2B5F3B66}"/>
              </a:ext>
            </a:extLst>
          </p:cNvPr>
          <p:cNvSpPr/>
          <p:nvPr/>
        </p:nvSpPr>
        <p:spPr>
          <a:xfrm rot="2234939">
            <a:off x="3557991" y="4696166"/>
            <a:ext cx="725336"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
        <p:nvSpPr>
          <p:cNvPr id="29" name="Arrow: Right 28">
            <a:extLst>
              <a:ext uri="{FF2B5EF4-FFF2-40B4-BE49-F238E27FC236}">
                <a16:creationId xmlns:a16="http://schemas.microsoft.com/office/drawing/2014/main" xmlns="" id="{545BDC0C-224B-49F9-B665-A51BD0817619}"/>
              </a:ext>
            </a:extLst>
          </p:cNvPr>
          <p:cNvSpPr/>
          <p:nvPr/>
        </p:nvSpPr>
        <p:spPr>
          <a:xfrm rot="18128665">
            <a:off x="4110404" y="4315670"/>
            <a:ext cx="766248"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
        <p:nvSpPr>
          <p:cNvPr id="30" name="Arrow: Right 29">
            <a:extLst>
              <a:ext uri="{FF2B5EF4-FFF2-40B4-BE49-F238E27FC236}">
                <a16:creationId xmlns:a16="http://schemas.microsoft.com/office/drawing/2014/main" xmlns="" id="{140277B8-E9A8-49B5-989D-BE1C3B1C0096}"/>
              </a:ext>
            </a:extLst>
          </p:cNvPr>
          <p:cNvSpPr/>
          <p:nvPr/>
        </p:nvSpPr>
        <p:spPr>
          <a:xfrm rot="2583067">
            <a:off x="4742046" y="4234067"/>
            <a:ext cx="725336"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
        <p:nvSpPr>
          <p:cNvPr id="31" name="Arrow: Right 30">
            <a:extLst>
              <a:ext uri="{FF2B5EF4-FFF2-40B4-BE49-F238E27FC236}">
                <a16:creationId xmlns:a16="http://schemas.microsoft.com/office/drawing/2014/main" xmlns="" id="{FA737A89-B6D5-43EB-9668-F26ABCFB2BBE}"/>
              </a:ext>
            </a:extLst>
          </p:cNvPr>
          <p:cNvSpPr/>
          <p:nvPr/>
        </p:nvSpPr>
        <p:spPr>
          <a:xfrm rot="18942588">
            <a:off x="5095961" y="3371448"/>
            <a:ext cx="3018531"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latin typeface="Calibri" panose="020F0502020204030204" pitchFamily="34" charset="0"/>
            </a:endParaRPr>
          </a:p>
        </p:txBody>
      </p:sp>
    </p:spTree>
    <p:extLst>
      <p:ext uri="{BB962C8B-B14F-4D97-AF65-F5344CB8AC3E}">
        <p14:creationId xmlns:p14="http://schemas.microsoft.com/office/powerpoint/2010/main" xmlns="" val="1131018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Session 1</Template>
  <TotalTime>465</TotalTime>
  <Words>1545</Words>
  <Application>Microsoft Office PowerPoint</Application>
  <PresentationFormat>如螢幕大小 (4:3)</PresentationFormat>
  <Paragraphs>132</Paragraphs>
  <Slides>43</Slides>
  <Notes>1</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流線</vt:lpstr>
      <vt:lpstr>投影片 1</vt:lpstr>
      <vt:lpstr>Contents</vt:lpstr>
      <vt:lpstr>Basic Concepts of Artificial Intelligence </vt:lpstr>
      <vt:lpstr>Movies containing AI elements</vt:lpstr>
      <vt:lpstr>投影片 5</vt:lpstr>
      <vt:lpstr>投影片 6</vt:lpstr>
      <vt:lpstr>Artificial Intelligence</vt:lpstr>
      <vt:lpstr>Dartmouth Conference 1956: The Birth of "AI"</vt:lpstr>
      <vt:lpstr>The History of Artificial Intelligence</vt:lpstr>
      <vt:lpstr>What is artificial intelligence? Is artificial intelligence a robot? </vt:lpstr>
      <vt:lpstr>Definition of Artificial Intelligence</vt:lpstr>
      <vt:lpstr>The Difference Between Artificial Intelligence and Robots</vt:lpstr>
      <vt:lpstr>投影片 13</vt:lpstr>
      <vt:lpstr>投影片 14</vt:lpstr>
      <vt:lpstr>投影片 15</vt:lpstr>
      <vt:lpstr>(1) AI Can Be Our Eyes</vt:lpstr>
      <vt:lpstr>Demo 1: Object Detection TensorflowLite Demo </vt:lpstr>
      <vt:lpstr>(2) AI Can Be Our Ears</vt:lpstr>
      <vt:lpstr>Demo 2: Speech Recognition (1083 Hong Kong Phone Number Enquiry) </vt:lpstr>
      <vt:lpstr>(3) AI can Communicate With Us</vt:lpstr>
      <vt:lpstr>Demo 3: Artificial Intelligence Assistants (Amazon Alexa, Google Assistant, or Apple Siri)</vt:lpstr>
      <vt:lpstr>(4) AI Can Learn and Think Like We Do</vt:lpstr>
      <vt:lpstr>Demo 4: Machine Learning (QuickDraw) </vt:lpstr>
      <vt:lpstr>Difference Between Machine Learning and Traditional Programming </vt:lpstr>
      <vt:lpstr> Types of machine learning
</vt:lpstr>
      <vt:lpstr>投影片 26</vt:lpstr>
      <vt:lpstr>(5) AI can be Our Good Helper</vt:lpstr>
      <vt:lpstr>The Development and Applications of Artificial Intelligence</vt:lpstr>
      <vt:lpstr>投影片 29</vt:lpstr>
      <vt:lpstr>投影片 30</vt:lpstr>
      <vt:lpstr>投影片 31</vt:lpstr>
      <vt:lpstr>投影片 32</vt:lpstr>
      <vt:lpstr>投影片 33</vt:lpstr>
      <vt:lpstr>投影片 34</vt:lpstr>
      <vt:lpstr>The future of human-robot collaboration</vt:lpstr>
      <vt:lpstr>投影片 36</vt:lpstr>
      <vt:lpstr>Q&amp;A </vt:lpstr>
      <vt:lpstr>投影片 38</vt:lpstr>
      <vt:lpstr>投影片 39</vt:lpstr>
      <vt:lpstr>投影片 40</vt:lpstr>
      <vt:lpstr>Summary </vt:lpstr>
      <vt:lpstr>投影片 42</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LEUNG, Tsang Ming Jimmy</dc:creator>
  <cp:lastModifiedBy>Iris Liu</cp:lastModifiedBy>
  <cp:revision>39</cp:revision>
  <dcterms:created xsi:type="dcterms:W3CDTF">2022-02-08T09:31:25Z</dcterms:created>
  <dcterms:modified xsi:type="dcterms:W3CDTF">2022-02-16T16:36:40Z</dcterms:modified>
</cp:coreProperties>
</file>