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44"/>
  </p:notesMasterIdLst>
  <p:sldIdLst>
    <p:sldId id="314" r:id="rId2"/>
    <p:sldId id="356" r:id="rId3"/>
    <p:sldId id="295" r:id="rId4"/>
    <p:sldId id="326" r:id="rId5"/>
    <p:sldId id="327" r:id="rId6"/>
    <p:sldId id="328" r:id="rId7"/>
    <p:sldId id="329" r:id="rId8"/>
    <p:sldId id="330" r:id="rId9"/>
    <p:sldId id="331" r:id="rId10"/>
    <p:sldId id="315" r:id="rId11"/>
    <p:sldId id="317" r:id="rId12"/>
    <p:sldId id="316" r:id="rId13"/>
    <p:sldId id="318" r:id="rId14"/>
    <p:sldId id="322" r:id="rId15"/>
    <p:sldId id="354" r:id="rId16"/>
    <p:sldId id="341" r:id="rId17"/>
    <p:sldId id="346" r:id="rId18"/>
    <p:sldId id="319" r:id="rId19"/>
    <p:sldId id="320" r:id="rId20"/>
    <p:sldId id="321" r:id="rId21"/>
    <p:sldId id="335" r:id="rId22"/>
    <p:sldId id="338" r:id="rId23"/>
    <p:sldId id="347" r:id="rId24"/>
    <p:sldId id="277" r:id="rId25"/>
    <p:sldId id="278" r:id="rId26"/>
    <p:sldId id="279" r:id="rId27"/>
    <p:sldId id="357" r:id="rId28"/>
    <p:sldId id="359" r:id="rId29"/>
    <p:sldId id="358" r:id="rId30"/>
    <p:sldId id="339" r:id="rId31"/>
    <p:sldId id="351" r:id="rId32"/>
    <p:sldId id="352" r:id="rId33"/>
    <p:sldId id="353" r:id="rId34"/>
    <p:sldId id="345" r:id="rId35"/>
    <p:sldId id="293" r:id="rId36"/>
    <p:sldId id="294" r:id="rId37"/>
    <p:sldId id="292" r:id="rId38"/>
    <p:sldId id="348" r:id="rId39"/>
    <p:sldId id="355" r:id="rId40"/>
    <p:sldId id="349" r:id="rId41"/>
    <p:sldId id="350" r:id="rId42"/>
    <p:sldId id="30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5822" autoAdjust="0"/>
  </p:normalViewPr>
  <p:slideViewPr>
    <p:cSldViewPr>
      <p:cViewPr varScale="1">
        <p:scale>
          <a:sx n="66" d="100"/>
          <a:sy n="66" d="100"/>
        </p:scale>
        <p:origin x="-1494" y="-102"/>
      </p:cViewPr>
      <p:guideLst>
        <p:guide orient="horz" pos="2160"/>
        <p:guide pos="2880"/>
      </p:guideLst>
    </p:cSldViewPr>
  </p:slideViewPr>
  <p:outlineViewPr>
    <p:cViewPr>
      <p:scale>
        <a:sx n="33" d="100"/>
        <a:sy n="33" d="100"/>
      </p:scale>
      <p:origin x="60" y="0"/>
    </p:cViewPr>
  </p:outlin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zh-HK" altLang="en-US"/>
        </a:p>
      </dgm:t>
    </dgm:pt>
    <dgm:pt modelId="{33F26CED-F457-4833-833D-4344BDC04BFA}">
      <dgm:prSet phldrT="[文字]" custT="1"/>
      <dgm:spPr/>
      <dgm:t>
        <a:bodyPr/>
        <a:lstStyle/>
        <a:p>
          <a:r>
            <a:rPr lang="en-US" altLang="zh-TW" sz="2400" dirty="0">
              <a:latin typeface="+mj-lt"/>
            </a:rPr>
            <a:t>Imprint the visitor's image with both eyes</a:t>
          </a:r>
          <a:endParaRPr lang="zh-TW" altLang="en-US" sz="2400" dirty="0">
            <a:latin typeface="+mj-lt"/>
          </a:endParaRPr>
        </a:p>
      </dgm:t>
    </dgm:pt>
    <dgm:pt modelId="{0816F6E2-86D1-4B45-A999-BFDCBED71240}" type="parTrans" cxnId="{A95A7EC4-5DDC-49B4-A93B-2C1D2FED2FF7}">
      <dgm:prSet/>
      <dgm:spPr/>
      <dgm:t>
        <a:bodyPr/>
        <a:lstStyle/>
        <a:p>
          <a:endParaRPr lang="zh-HK" altLang="en-US" sz="2400">
            <a:latin typeface="+mj-lt"/>
          </a:endParaRPr>
        </a:p>
      </dgm:t>
    </dgm:pt>
    <dgm:pt modelId="{55BBB3EC-2BC5-4E4C-A970-44B7E56C0272}" type="sibTrans" cxnId="{A95A7EC4-5DDC-49B4-A93B-2C1D2FED2FF7}">
      <dgm:prSet/>
      <dgm:spPr/>
      <dgm:t>
        <a:bodyPr/>
        <a:lstStyle/>
        <a:p>
          <a:endParaRPr lang="zh-HK" altLang="en-US" sz="2400">
            <a:latin typeface="+mj-lt"/>
          </a:endParaRPr>
        </a:p>
      </dgm:t>
    </dgm:pt>
    <dgm:pt modelId="{DFACD0E5-8C2A-4F17-B59D-569E335F7899}">
      <dgm:prSet phldrT="[文字]" custT="1"/>
      <dgm:spPr/>
      <dgm:t>
        <a:bodyPr/>
        <a:lstStyle/>
        <a:p>
          <a:r>
            <a:rPr lang="en-US" altLang="zh-TW" sz="2400" dirty="0">
              <a:latin typeface="+mj-lt"/>
            </a:rPr>
            <a:t>Remember the main features on this face</a:t>
          </a:r>
          <a:endParaRPr lang="zh-HK" altLang="en-US" sz="2400" dirty="0">
            <a:latin typeface="+mj-lt"/>
          </a:endParaRPr>
        </a:p>
      </dgm:t>
    </dgm:pt>
    <dgm:pt modelId="{4EE328F4-51DA-4E6B-B534-17B4A52FED36}" type="parTrans" cxnId="{13542838-2658-4947-BE6B-40A4DEA08097}">
      <dgm:prSet/>
      <dgm:spPr/>
      <dgm:t>
        <a:bodyPr/>
        <a:lstStyle/>
        <a:p>
          <a:endParaRPr lang="zh-HK" altLang="en-US" sz="2400">
            <a:latin typeface="+mj-lt"/>
          </a:endParaRPr>
        </a:p>
      </dgm:t>
    </dgm:pt>
    <dgm:pt modelId="{36B7699A-05F6-4D2A-92BD-4B6C3009897C}" type="sibTrans" cxnId="{13542838-2658-4947-BE6B-40A4DEA08097}">
      <dgm:prSet/>
      <dgm:spPr/>
      <dgm:t>
        <a:bodyPr/>
        <a:lstStyle/>
        <a:p>
          <a:endParaRPr lang="zh-HK" altLang="en-US" sz="2400">
            <a:latin typeface="+mj-lt"/>
          </a:endParaRPr>
        </a:p>
      </dgm:t>
    </dgm:pt>
    <dgm:pt modelId="{FE13E259-F304-40E4-8D58-2D445A489F25}">
      <dgm:prSet phldrT="[文字]" custT="1"/>
      <dgm:spPr/>
      <dgm:t>
        <a:bodyPr/>
        <a:lstStyle/>
        <a:p>
          <a:r>
            <a:rPr lang="en-US" altLang="zh-TW" sz="2400" dirty="0">
              <a:latin typeface="+mj-lt"/>
            </a:rPr>
            <a:t>Find the location of the face</a:t>
          </a:r>
          <a:endParaRPr lang="zh-HK" altLang="en-US" sz="2400" dirty="0">
            <a:latin typeface="+mj-lt"/>
          </a:endParaRPr>
        </a:p>
      </dgm:t>
    </dgm:pt>
    <dgm:pt modelId="{602E2462-F0CA-4586-886A-B824AAEB76F9}" type="sibTrans" cxnId="{A6E4AF41-5B53-4823-B71C-2B963281DEB3}">
      <dgm:prSet/>
      <dgm:spPr/>
      <dgm:t>
        <a:bodyPr/>
        <a:lstStyle/>
        <a:p>
          <a:endParaRPr lang="zh-HK" altLang="en-US" sz="2400">
            <a:latin typeface="+mj-lt"/>
          </a:endParaRPr>
        </a:p>
      </dgm:t>
    </dgm:pt>
    <dgm:pt modelId="{6D291F53-2203-46B4-92A3-29F1886FD22F}" type="parTrans" cxnId="{A6E4AF41-5B53-4823-B71C-2B963281DEB3}">
      <dgm:prSet/>
      <dgm:spPr/>
      <dgm:t>
        <a:bodyPr/>
        <a:lstStyle/>
        <a:p>
          <a:endParaRPr lang="zh-HK" altLang="en-US" sz="2400">
            <a:latin typeface="+mj-lt"/>
          </a:endParaRPr>
        </a:p>
      </dgm:t>
    </dgm:pt>
    <dgm:pt modelId="{2EC912BC-C25B-4682-A207-94E756F7788A}">
      <dgm:prSet custT="1"/>
      <dgm:spPr/>
      <dgm:t>
        <a:bodyPr/>
        <a:lstStyle/>
        <a:p>
          <a:r>
            <a:rPr lang="en-US" altLang="zh-HK" sz="2000" dirty="0">
              <a:latin typeface="+mj-lt"/>
            </a:rPr>
            <a:t>Searching the most similar face in memory based on the features. If </a:t>
          </a:r>
          <a:r>
            <a:rPr lang="en-US" altLang="zh-HK" sz="2000" dirty="0" smtClean="0">
              <a:latin typeface="+mj-lt"/>
            </a:rPr>
            <a:t>this fails, </a:t>
          </a:r>
          <a:r>
            <a:rPr lang="en-US" altLang="zh-HK" sz="2000" dirty="0">
              <a:latin typeface="+mj-lt"/>
            </a:rPr>
            <a:t>that person is a visitor. </a:t>
          </a:r>
          <a:endParaRPr lang="zh-HK" altLang="en-US" sz="2000" dirty="0">
            <a:latin typeface="+mj-lt"/>
          </a:endParaRPr>
        </a:p>
      </dgm:t>
    </dgm:pt>
    <dgm:pt modelId="{939F243B-D303-4B4A-AE8A-01D89F4CA2B8}" type="parTrans" cxnId="{30A702C6-CED7-4695-855A-283637FF2BDA}">
      <dgm:prSet/>
      <dgm:spPr/>
      <dgm:t>
        <a:bodyPr/>
        <a:lstStyle/>
        <a:p>
          <a:endParaRPr lang="zh-HK" altLang="en-US" sz="2400">
            <a:latin typeface="+mj-lt"/>
          </a:endParaRPr>
        </a:p>
      </dgm:t>
    </dgm:pt>
    <dgm:pt modelId="{11F226B6-2204-4561-B517-DE7A0764BA23}" type="sibTrans" cxnId="{30A702C6-CED7-4695-855A-283637FF2BDA}">
      <dgm:prSet/>
      <dgm:spPr/>
      <dgm:t>
        <a:bodyPr/>
        <a:lstStyle/>
        <a:p>
          <a:endParaRPr lang="zh-HK" altLang="en-US" sz="2400">
            <a:latin typeface="+mj-lt"/>
          </a:endParaRPr>
        </a:p>
      </dgm:t>
    </dgm:pt>
    <dgm:pt modelId="{D4041E55-721A-4830-9717-1B045399BF2F}" type="pres">
      <dgm:prSet presAssocID="{AC7A6D3C-630B-4215-8414-CF1BBB25A22E}" presName="Name0" presStyleCnt="0">
        <dgm:presLayoutVars>
          <dgm:dir/>
          <dgm:animLvl val="lvl"/>
          <dgm:resizeHandles val="exact"/>
        </dgm:presLayoutVars>
      </dgm:prSet>
      <dgm:spPr/>
      <dgm:t>
        <a:bodyPr/>
        <a:lstStyle/>
        <a:p>
          <a:endParaRPr lang="en-US"/>
        </a:p>
      </dgm:t>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t>
        <a:bodyPr/>
        <a:lstStyle/>
        <a:p>
          <a:endParaRPr lang="en-US"/>
        </a:p>
      </dgm:t>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t>
        <a:bodyPr/>
        <a:lstStyle/>
        <a:p>
          <a:endParaRPr lang="en-US"/>
        </a:p>
      </dgm:t>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t>
        <a:bodyPr/>
        <a:lstStyle/>
        <a:p>
          <a:endParaRPr lang="en-US"/>
        </a:p>
      </dgm:t>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t>
        <a:bodyPr/>
        <a:lstStyle/>
        <a:p>
          <a:endParaRPr lang="en-US"/>
        </a:p>
      </dgm:t>
    </dgm:pt>
  </dgm:ptLst>
  <dgm:cxnLst>
    <dgm:cxn modelId="{5550FC09-3CFE-4EED-B1A4-15C8273AD678}" type="presOf" srcId="{33F26CED-F457-4833-833D-4344BDC04BFA}" destId="{831250ED-EA28-4364-99AF-64D3487B539B}" srcOrd="0" destOrd="0" presId="urn:microsoft.com/office/officeart/2005/8/layout/process4"/>
    <dgm:cxn modelId="{B3DE727F-0D80-4E4B-8525-11261C80D91F}" type="presOf" srcId="{AC7A6D3C-630B-4215-8414-CF1BBB25A22E}" destId="{D4041E55-721A-4830-9717-1B045399BF2F}" srcOrd="0" destOrd="0" presId="urn:microsoft.com/office/officeart/2005/8/layout/process4"/>
    <dgm:cxn modelId="{30A702C6-CED7-4695-855A-283637FF2BDA}" srcId="{AC7A6D3C-630B-4215-8414-CF1BBB25A22E}" destId="{2EC912BC-C25B-4682-A207-94E756F7788A}" srcOrd="3" destOrd="0" parTransId="{939F243B-D303-4B4A-AE8A-01D89F4CA2B8}" sibTransId="{11F226B6-2204-4561-B517-DE7A0764BA23}"/>
    <dgm:cxn modelId="{A95A7EC4-5DDC-49B4-A93B-2C1D2FED2FF7}" srcId="{AC7A6D3C-630B-4215-8414-CF1BBB25A22E}" destId="{33F26CED-F457-4833-833D-4344BDC04BFA}" srcOrd="0" destOrd="0" parTransId="{0816F6E2-86D1-4B45-A999-BFDCBED71240}" sibTransId="{55BBB3EC-2BC5-4E4C-A970-44B7E56C0272}"/>
    <dgm:cxn modelId="{9C5CF259-733D-4A68-9909-A65BF28F5155}" type="presOf" srcId="{DFACD0E5-8C2A-4F17-B59D-569E335F7899}" destId="{BB0C2B9B-5E32-4065-BBE5-34265940729F}" srcOrd="0" destOrd="0" presId="urn:microsoft.com/office/officeart/2005/8/layout/process4"/>
    <dgm:cxn modelId="{8501E912-AE06-4159-BE3A-B93FD0A3E584}" type="presOf" srcId="{FE13E259-F304-40E4-8D58-2D445A489F25}" destId="{EFC83A10-EFA4-446A-89FD-8E86E9A47821}" srcOrd="0" destOrd="0" presId="urn:microsoft.com/office/officeart/2005/8/layout/process4"/>
    <dgm:cxn modelId="{A6E4AF41-5B53-4823-B71C-2B963281DEB3}" srcId="{AC7A6D3C-630B-4215-8414-CF1BBB25A22E}" destId="{FE13E259-F304-40E4-8D58-2D445A489F25}" srcOrd="1" destOrd="0" parTransId="{6D291F53-2203-46B4-92A3-29F1886FD22F}" sibTransId="{602E2462-F0CA-4586-886A-B824AAEB76F9}"/>
    <dgm:cxn modelId="{13542838-2658-4947-BE6B-40A4DEA08097}" srcId="{AC7A6D3C-630B-4215-8414-CF1BBB25A22E}" destId="{DFACD0E5-8C2A-4F17-B59D-569E335F7899}" srcOrd="2" destOrd="0" parTransId="{4EE328F4-51DA-4E6B-B534-17B4A52FED36}" sibTransId="{36B7699A-05F6-4D2A-92BD-4B6C3009897C}"/>
    <dgm:cxn modelId="{52FE1145-C31A-4ECC-99A0-292EB5E7ECAE}" type="presOf" srcId="{2EC912BC-C25B-4682-A207-94E756F7788A}" destId="{BB11105E-1685-498A-BEBA-CA1B9B409081}" srcOrd="0" destOrd="0" presId="urn:microsoft.com/office/officeart/2005/8/layout/process4"/>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2_5" csCatId="accent2" phldr="1"/>
      <dgm:spPr/>
      <dgm:t>
        <a:bodyPr/>
        <a:lstStyle/>
        <a:p>
          <a:endParaRPr lang="zh-HK" altLang="en-US"/>
        </a:p>
      </dgm:t>
    </dgm:pt>
    <dgm:pt modelId="{33F26CED-F457-4833-833D-4344BDC04BFA}">
      <dgm:prSet phldrT="[文字]" custT="1"/>
      <dgm:spPr/>
      <dgm:t>
        <a:bodyPr/>
        <a:lstStyle/>
        <a:p>
          <a:r>
            <a:rPr lang="en-US" altLang="zh-CN" sz="2400" dirty="0">
              <a:latin typeface="+mj-lt"/>
            </a:rPr>
            <a:t>Image Capturing</a:t>
          </a:r>
          <a:endParaRPr lang="zh-HK" altLang="en-US" sz="2400" dirty="0">
            <a:latin typeface="+mj-lt"/>
          </a:endParaRPr>
        </a:p>
      </dgm:t>
    </dgm:pt>
    <dgm:pt modelId="{0816F6E2-86D1-4B45-A999-BFDCBED71240}" type="parTrans" cxnId="{A95A7EC4-5DDC-49B4-A93B-2C1D2FED2FF7}">
      <dgm:prSet/>
      <dgm:spPr/>
      <dgm:t>
        <a:bodyPr/>
        <a:lstStyle/>
        <a:p>
          <a:endParaRPr lang="zh-HK" altLang="en-US" sz="2400">
            <a:latin typeface="+mj-lt"/>
          </a:endParaRPr>
        </a:p>
      </dgm:t>
    </dgm:pt>
    <dgm:pt modelId="{55BBB3EC-2BC5-4E4C-A970-44B7E56C0272}" type="sibTrans" cxnId="{A95A7EC4-5DDC-49B4-A93B-2C1D2FED2FF7}">
      <dgm:prSet/>
      <dgm:spPr/>
      <dgm:t>
        <a:bodyPr/>
        <a:lstStyle/>
        <a:p>
          <a:endParaRPr lang="zh-HK" altLang="en-US" sz="2400">
            <a:latin typeface="+mj-lt"/>
          </a:endParaRPr>
        </a:p>
      </dgm:t>
    </dgm:pt>
    <dgm:pt modelId="{DFACD0E5-8C2A-4F17-B59D-569E335F7899}">
      <dgm:prSet phldrT="[文字]" custT="1"/>
      <dgm:spPr/>
      <dgm:t>
        <a:bodyPr/>
        <a:lstStyle/>
        <a:p>
          <a:r>
            <a:rPr lang="en-US" altLang="zh-CN" sz="2400" dirty="0">
              <a:latin typeface="+mj-lt"/>
            </a:rPr>
            <a:t>Feature Extraction</a:t>
          </a:r>
          <a:endParaRPr lang="zh-HK" altLang="en-US" sz="2400" dirty="0">
            <a:latin typeface="+mj-lt"/>
          </a:endParaRPr>
        </a:p>
      </dgm:t>
    </dgm:pt>
    <dgm:pt modelId="{4EE328F4-51DA-4E6B-B534-17B4A52FED36}" type="parTrans" cxnId="{13542838-2658-4947-BE6B-40A4DEA08097}">
      <dgm:prSet/>
      <dgm:spPr/>
      <dgm:t>
        <a:bodyPr/>
        <a:lstStyle/>
        <a:p>
          <a:endParaRPr lang="zh-HK" altLang="en-US" sz="2400">
            <a:latin typeface="+mj-lt"/>
          </a:endParaRPr>
        </a:p>
      </dgm:t>
    </dgm:pt>
    <dgm:pt modelId="{36B7699A-05F6-4D2A-92BD-4B6C3009897C}" type="sibTrans" cxnId="{13542838-2658-4947-BE6B-40A4DEA08097}">
      <dgm:prSet/>
      <dgm:spPr/>
      <dgm:t>
        <a:bodyPr/>
        <a:lstStyle/>
        <a:p>
          <a:endParaRPr lang="zh-HK" altLang="en-US" sz="2400">
            <a:latin typeface="+mj-lt"/>
          </a:endParaRPr>
        </a:p>
      </dgm:t>
    </dgm:pt>
    <dgm:pt modelId="{FE13E259-F304-40E4-8D58-2D445A489F25}">
      <dgm:prSet phldrT="[文字]" custT="1"/>
      <dgm:spPr/>
      <dgm:t>
        <a:bodyPr/>
        <a:lstStyle/>
        <a:p>
          <a:r>
            <a:rPr lang="en-US" altLang="zh-CN" sz="2400" dirty="0">
              <a:latin typeface="+mj-lt"/>
            </a:rPr>
            <a:t>Data Processing</a:t>
          </a:r>
          <a:endParaRPr lang="zh-HK" altLang="en-US" sz="2400" dirty="0">
            <a:latin typeface="+mj-lt"/>
          </a:endParaRPr>
        </a:p>
      </dgm:t>
    </dgm:pt>
    <dgm:pt modelId="{602E2462-F0CA-4586-886A-B824AAEB76F9}" type="sibTrans" cxnId="{A6E4AF41-5B53-4823-B71C-2B963281DEB3}">
      <dgm:prSet/>
      <dgm:spPr/>
      <dgm:t>
        <a:bodyPr/>
        <a:lstStyle/>
        <a:p>
          <a:endParaRPr lang="zh-HK" altLang="en-US" sz="2400">
            <a:latin typeface="+mj-lt"/>
          </a:endParaRPr>
        </a:p>
      </dgm:t>
    </dgm:pt>
    <dgm:pt modelId="{6D291F53-2203-46B4-92A3-29F1886FD22F}" type="parTrans" cxnId="{A6E4AF41-5B53-4823-B71C-2B963281DEB3}">
      <dgm:prSet/>
      <dgm:spPr/>
      <dgm:t>
        <a:bodyPr/>
        <a:lstStyle/>
        <a:p>
          <a:endParaRPr lang="zh-HK" altLang="en-US" sz="2400">
            <a:latin typeface="+mj-lt"/>
          </a:endParaRPr>
        </a:p>
      </dgm:t>
    </dgm:pt>
    <dgm:pt modelId="{2EC912BC-C25B-4682-A207-94E756F7788A}">
      <dgm:prSet custT="1"/>
      <dgm:spPr/>
      <dgm:t>
        <a:bodyPr/>
        <a:lstStyle/>
        <a:p>
          <a:r>
            <a:rPr lang="en-US" altLang="zh-HK" sz="2400" dirty="0">
              <a:latin typeface="+mj-lt"/>
            </a:rPr>
            <a:t>Pattern Matching</a:t>
          </a:r>
          <a:endParaRPr lang="zh-HK" altLang="en-US" sz="2400" dirty="0">
            <a:latin typeface="+mj-lt"/>
          </a:endParaRPr>
        </a:p>
      </dgm:t>
    </dgm:pt>
    <dgm:pt modelId="{939F243B-D303-4B4A-AE8A-01D89F4CA2B8}" type="parTrans" cxnId="{30A702C6-CED7-4695-855A-283637FF2BDA}">
      <dgm:prSet/>
      <dgm:spPr/>
      <dgm:t>
        <a:bodyPr/>
        <a:lstStyle/>
        <a:p>
          <a:endParaRPr lang="zh-HK" altLang="en-US" sz="2400">
            <a:latin typeface="+mj-lt"/>
          </a:endParaRPr>
        </a:p>
      </dgm:t>
    </dgm:pt>
    <dgm:pt modelId="{11F226B6-2204-4561-B517-DE7A0764BA23}" type="sibTrans" cxnId="{30A702C6-CED7-4695-855A-283637FF2BDA}">
      <dgm:prSet/>
      <dgm:spPr/>
      <dgm:t>
        <a:bodyPr/>
        <a:lstStyle/>
        <a:p>
          <a:endParaRPr lang="zh-HK" altLang="en-US" sz="2400">
            <a:latin typeface="+mj-lt"/>
          </a:endParaRPr>
        </a:p>
      </dgm:t>
    </dgm:pt>
    <dgm:pt modelId="{D4041E55-721A-4830-9717-1B045399BF2F}" type="pres">
      <dgm:prSet presAssocID="{AC7A6D3C-630B-4215-8414-CF1BBB25A22E}" presName="Name0" presStyleCnt="0">
        <dgm:presLayoutVars>
          <dgm:dir/>
          <dgm:animLvl val="lvl"/>
          <dgm:resizeHandles val="exact"/>
        </dgm:presLayoutVars>
      </dgm:prSet>
      <dgm:spPr/>
      <dgm:t>
        <a:bodyPr/>
        <a:lstStyle/>
        <a:p>
          <a:endParaRPr lang="en-US"/>
        </a:p>
      </dgm:t>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t>
        <a:bodyPr/>
        <a:lstStyle/>
        <a:p>
          <a:endParaRPr lang="en-US"/>
        </a:p>
      </dgm:t>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t>
        <a:bodyPr/>
        <a:lstStyle/>
        <a:p>
          <a:endParaRPr lang="en-US"/>
        </a:p>
      </dgm:t>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t>
        <a:bodyPr/>
        <a:lstStyle/>
        <a:p>
          <a:endParaRPr lang="en-US"/>
        </a:p>
      </dgm:t>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t>
        <a:bodyPr/>
        <a:lstStyle/>
        <a:p>
          <a:endParaRPr lang="en-US"/>
        </a:p>
      </dgm:t>
    </dgm:pt>
  </dgm:ptLst>
  <dgm:cxnLst>
    <dgm:cxn modelId="{5550FC09-3CFE-4EED-B1A4-15C8273AD678}" type="presOf" srcId="{33F26CED-F457-4833-833D-4344BDC04BFA}" destId="{831250ED-EA28-4364-99AF-64D3487B539B}" srcOrd="0" destOrd="0" presId="urn:microsoft.com/office/officeart/2005/8/layout/process4"/>
    <dgm:cxn modelId="{B3DE727F-0D80-4E4B-8525-11261C80D91F}" type="presOf" srcId="{AC7A6D3C-630B-4215-8414-CF1BBB25A22E}" destId="{D4041E55-721A-4830-9717-1B045399BF2F}" srcOrd="0" destOrd="0" presId="urn:microsoft.com/office/officeart/2005/8/layout/process4"/>
    <dgm:cxn modelId="{30A702C6-CED7-4695-855A-283637FF2BDA}" srcId="{AC7A6D3C-630B-4215-8414-CF1BBB25A22E}" destId="{2EC912BC-C25B-4682-A207-94E756F7788A}" srcOrd="3" destOrd="0" parTransId="{939F243B-D303-4B4A-AE8A-01D89F4CA2B8}" sibTransId="{11F226B6-2204-4561-B517-DE7A0764BA23}"/>
    <dgm:cxn modelId="{A95A7EC4-5DDC-49B4-A93B-2C1D2FED2FF7}" srcId="{AC7A6D3C-630B-4215-8414-CF1BBB25A22E}" destId="{33F26CED-F457-4833-833D-4344BDC04BFA}" srcOrd="0" destOrd="0" parTransId="{0816F6E2-86D1-4B45-A999-BFDCBED71240}" sibTransId="{55BBB3EC-2BC5-4E4C-A970-44B7E56C0272}"/>
    <dgm:cxn modelId="{9C5CF259-733D-4A68-9909-A65BF28F5155}" type="presOf" srcId="{DFACD0E5-8C2A-4F17-B59D-569E335F7899}" destId="{BB0C2B9B-5E32-4065-BBE5-34265940729F}" srcOrd="0" destOrd="0" presId="urn:microsoft.com/office/officeart/2005/8/layout/process4"/>
    <dgm:cxn modelId="{8501E912-AE06-4159-BE3A-B93FD0A3E584}" type="presOf" srcId="{FE13E259-F304-40E4-8D58-2D445A489F25}" destId="{EFC83A10-EFA4-446A-89FD-8E86E9A47821}" srcOrd="0" destOrd="0" presId="urn:microsoft.com/office/officeart/2005/8/layout/process4"/>
    <dgm:cxn modelId="{A6E4AF41-5B53-4823-B71C-2B963281DEB3}" srcId="{AC7A6D3C-630B-4215-8414-CF1BBB25A22E}" destId="{FE13E259-F304-40E4-8D58-2D445A489F25}" srcOrd="1" destOrd="0" parTransId="{6D291F53-2203-46B4-92A3-29F1886FD22F}" sibTransId="{602E2462-F0CA-4586-886A-B824AAEB76F9}"/>
    <dgm:cxn modelId="{13542838-2658-4947-BE6B-40A4DEA08097}" srcId="{AC7A6D3C-630B-4215-8414-CF1BBB25A22E}" destId="{DFACD0E5-8C2A-4F17-B59D-569E335F7899}" srcOrd="2" destOrd="0" parTransId="{4EE328F4-51DA-4E6B-B534-17B4A52FED36}" sibTransId="{36B7699A-05F6-4D2A-92BD-4B6C3009897C}"/>
    <dgm:cxn modelId="{52FE1145-C31A-4ECC-99A0-292EB5E7ECAE}" type="presOf" srcId="{2EC912BC-C25B-4682-A207-94E756F7788A}" destId="{BB11105E-1685-498A-BEBA-CA1B9B409081}" srcOrd="0" destOrd="0" presId="urn:microsoft.com/office/officeart/2005/8/layout/process4"/>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11105E-1685-498A-BEBA-CA1B9B409081}">
      <dsp:nvSpPr>
        <dsp:cNvPr id="0" name=""/>
        <dsp:cNvSpPr/>
      </dsp:nvSpPr>
      <dsp:spPr>
        <a:xfrm>
          <a:off x="0" y="3602791"/>
          <a:ext cx="3871341" cy="78820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HK" sz="2000" kern="1200" dirty="0">
              <a:latin typeface="+mj-lt"/>
            </a:rPr>
            <a:t>Searching the most similar face in memory based on the features. If </a:t>
          </a:r>
          <a:r>
            <a:rPr lang="en-US" altLang="zh-HK" sz="2000" kern="1200" dirty="0" smtClean="0">
              <a:latin typeface="+mj-lt"/>
            </a:rPr>
            <a:t>this fails, </a:t>
          </a:r>
          <a:r>
            <a:rPr lang="en-US" altLang="zh-HK" sz="2000" kern="1200" dirty="0">
              <a:latin typeface="+mj-lt"/>
            </a:rPr>
            <a:t>that person is a visitor. </a:t>
          </a:r>
          <a:endParaRPr lang="zh-HK" altLang="en-US" sz="2000" kern="1200" dirty="0">
            <a:latin typeface="+mj-lt"/>
          </a:endParaRPr>
        </a:p>
      </dsp:txBody>
      <dsp:txXfrm>
        <a:off x="0" y="3602791"/>
        <a:ext cx="3871341" cy="788202"/>
      </dsp:txXfrm>
    </dsp:sp>
    <dsp:sp modelId="{BB0C2B9B-5E32-4065-BBE5-34265940729F}">
      <dsp:nvSpPr>
        <dsp:cNvPr id="0" name=""/>
        <dsp:cNvSpPr/>
      </dsp:nvSpPr>
      <dsp:spPr>
        <a:xfrm rot="10800000">
          <a:off x="0" y="2402359"/>
          <a:ext cx="3871341" cy="1212255"/>
        </a:xfrm>
        <a:prstGeom prst="upArrowCallout">
          <a:avLst/>
        </a:prstGeom>
        <a:solidFill>
          <a:schemeClr val="accent1">
            <a:shade val="80000"/>
            <a:hueOff val="236519"/>
            <a:satOff val="-13281"/>
            <a:lumOff val="114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TW" sz="2400" kern="1200" dirty="0">
              <a:latin typeface="+mj-lt"/>
            </a:rPr>
            <a:t>Remember the main features on this face</a:t>
          </a:r>
          <a:endParaRPr lang="zh-HK" altLang="en-US" sz="2400" kern="1200" dirty="0">
            <a:latin typeface="+mj-lt"/>
          </a:endParaRPr>
        </a:p>
      </dsp:txBody>
      <dsp:txXfrm rot="10800000">
        <a:off x="0" y="2402359"/>
        <a:ext cx="3871341" cy="1212255"/>
      </dsp:txXfrm>
    </dsp:sp>
    <dsp:sp modelId="{EFC83A10-EFA4-446A-89FD-8E86E9A47821}">
      <dsp:nvSpPr>
        <dsp:cNvPr id="0" name=""/>
        <dsp:cNvSpPr/>
      </dsp:nvSpPr>
      <dsp:spPr>
        <a:xfrm rot="10800000">
          <a:off x="0" y="1201926"/>
          <a:ext cx="3871341" cy="1212255"/>
        </a:xfrm>
        <a:prstGeom prst="upArrowCallout">
          <a:avLst/>
        </a:prstGeom>
        <a:solidFill>
          <a:schemeClr val="accent1">
            <a:shade val="80000"/>
            <a:hueOff val="473037"/>
            <a:satOff val="-26563"/>
            <a:lumOff val="229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TW" sz="2400" kern="1200" dirty="0">
              <a:latin typeface="+mj-lt"/>
            </a:rPr>
            <a:t>Find the location of the face</a:t>
          </a:r>
          <a:endParaRPr lang="zh-HK" altLang="en-US" sz="2400" kern="1200" dirty="0">
            <a:latin typeface="+mj-lt"/>
          </a:endParaRPr>
        </a:p>
      </dsp:txBody>
      <dsp:txXfrm rot="10800000">
        <a:off x="0" y="1201926"/>
        <a:ext cx="3871341" cy="1212255"/>
      </dsp:txXfrm>
    </dsp:sp>
    <dsp:sp modelId="{831250ED-EA28-4364-99AF-64D3487B539B}">
      <dsp:nvSpPr>
        <dsp:cNvPr id="0" name=""/>
        <dsp:cNvSpPr/>
      </dsp:nvSpPr>
      <dsp:spPr>
        <a:xfrm rot="10800000">
          <a:off x="0" y="1493"/>
          <a:ext cx="3871341" cy="1212255"/>
        </a:xfrm>
        <a:prstGeom prst="upArrowCallout">
          <a:avLst/>
        </a:prstGeom>
        <a:solidFill>
          <a:schemeClr val="accent1">
            <a:shade val="80000"/>
            <a:hueOff val="709556"/>
            <a:satOff val="-39844"/>
            <a:lumOff val="343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TW" sz="2400" kern="1200" dirty="0">
              <a:latin typeface="+mj-lt"/>
            </a:rPr>
            <a:t>Imprint the visitor's image with both eyes</a:t>
          </a:r>
          <a:endParaRPr lang="zh-TW" altLang="en-US" sz="2400" kern="1200" dirty="0">
            <a:latin typeface="+mj-lt"/>
          </a:endParaRPr>
        </a:p>
      </dsp:txBody>
      <dsp:txXfrm rot="10800000">
        <a:off x="0" y="1493"/>
        <a:ext cx="3871341" cy="121225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11105E-1685-498A-BEBA-CA1B9B409081}">
      <dsp:nvSpPr>
        <dsp:cNvPr id="0" name=""/>
        <dsp:cNvSpPr/>
      </dsp:nvSpPr>
      <dsp:spPr>
        <a:xfrm>
          <a:off x="0" y="3602791"/>
          <a:ext cx="3586163" cy="788202"/>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HK" sz="2400" kern="1200" dirty="0">
              <a:latin typeface="+mj-lt"/>
            </a:rPr>
            <a:t>Pattern Matching</a:t>
          </a:r>
          <a:endParaRPr lang="zh-HK" altLang="en-US" sz="2400" kern="1200" dirty="0">
            <a:latin typeface="+mj-lt"/>
          </a:endParaRPr>
        </a:p>
      </dsp:txBody>
      <dsp:txXfrm>
        <a:off x="0" y="3602791"/>
        <a:ext cx="3586163" cy="788202"/>
      </dsp:txXfrm>
    </dsp:sp>
    <dsp:sp modelId="{BB0C2B9B-5E32-4065-BBE5-34265940729F}">
      <dsp:nvSpPr>
        <dsp:cNvPr id="0" name=""/>
        <dsp:cNvSpPr/>
      </dsp:nvSpPr>
      <dsp:spPr>
        <a:xfrm rot="10800000">
          <a:off x="0" y="2402359"/>
          <a:ext cx="3586163" cy="1212255"/>
        </a:xfrm>
        <a:prstGeom prst="upArrowCallou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CN" sz="2400" kern="1200" dirty="0">
              <a:latin typeface="+mj-lt"/>
            </a:rPr>
            <a:t>Feature Extraction</a:t>
          </a:r>
          <a:endParaRPr lang="zh-HK" altLang="en-US" sz="2400" kern="1200" dirty="0">
            <a:latin typeface="+mj-lt"/>
          </a:endParaRPr>
        </a:p>
      </dsp:txBody>
      <dsp:txXfrm rot="10800000">
        <a:off x="0" y="2402359"/>
        <a:ext cx="3586163" cy="1212255"/>
      </dsp:txXfrm>
    </dsp:sp>
    <dsp:sp modelId="{EFC83A10-EFA4-446A-89FD-8E86E9A47821}">
      <dsp:nvSpPr>
        <dsp:cNvPr id="0" name=""/>
        <dsp:cNvSpPr/>
      </dsp:nvSpPr>
      <dsp:spPr>
        <a:xfrm rot="10800000">
          <a:off x="0" y="1201926"/>
          <a:ext cx="3586163" cy="1212255"/>
        </a:xfrm>
        <a:prstGeom prst="upArrowCallou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CN" sz="2400" kern="1200" dirty="0">
              <a:latin typeface="+mj-lt"/>
            </a:rPr>
            <a:t>Data Processing</a:t>
          </a:r>
          <a:endParaRPr lang="zh-HK" altLang="en-US" sz="2400" kern="1200" dirty="0">
            <a:latin typeface="+mj-lt"/>
          </a:endParaRPr>
        </a:p>
      </dsp:txBody>
      <dsp:txXfrm rot="10800000">
        <a:off x="0" y="1201926"/>
        <a:ext cx="3586163" cy="1212255"/>
      </dsp:txXfrm>
    </dsp:sp>
    <dsp:sp modelId="{831250ED-EA28-4364-99AF-64D3487B539B}">
      <dsp:nvSpPr>
        <dsp:cNvPr id="0" name=""/>
        <dsp:cNvSpPr/>
      </dsp:nvSpPr>
      <dsp:spPr>
        <a:xfrm rot="10800000">
          <a:off x="0" y="1493"/>
          <a:ext cx="3586163" cy="1212255"/>
        </a:xfrm>
        <a:prstGeom prst="upArrowCallou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CN" sz="2400" kern="1200" dirty="0">
              <a:latin typeface="+mj-lt"/>
            </a:rPr>
            <a:t>Image Capturing</a:t>
          </a:r>
          <a:endParaRPr lang="zh-HK" altLang="en-US" sz="2400" kern="1200" dirty="0">
            <a:latin typeface="+mj-lt"/>
          </a:endParaRPr>
        </a:p>
      </dsp:txBody>
      <dsp:txXfrm rot="10800000">
        <a:off x="0" y="1493"/>
        <a:ext cx="3586163" cy="12122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47CFE-A33E-4329-83D5-DC3A74B3359A}" type="datetimeFigureOut">
              <a:rPr lang="en-HK" smtClean="0"/>
              <a:pPr/>
              <a:t>2/19/2022</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7D8E-203A-446A-B0F5-1276D1B41B21}" type="slidenum">
              <a:rPr lang="en-HK" smtClean="0"/>
              <a:pPr/>
              <a:t>‹#›</a:t>
            </a:fld>
            <a:endParaRPr lang="en-HK"/>
          </a:p>
        </p:txBody>
      </p:sp>
    </p:spTree>
    <p:extLst>
      <p:ext uri="{BB962C8B-B14F-4D97-AF65-F5344CB8AC3E}">
        <p14:creationId xmlns:p14="http://schemas.microsoft.com/office/powerpoint/2010/main" xmlns="" val="272811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按一下以編輯母片子標題樣式</a:t>
            </a:r>
            <a:endParaRPr kumimoji="0" lang="en-US"/>
          </a:p>
        </p:txBody>
      </p:sp>
      <p:sp>
        <p:nvSpPr>
          <p:cNvPr id="30" name="Date Placeholder 29"/>
          <p:cNvSpPr>
            <a:spLocks noGrp="1"/>
          </p:cNvSpPr>
          <p:nvPr>
            <p:ph type="dt" sz="half" idx="10"/>
          </p:nvPr>
        </p:nvSpPr>
        <p:spPr/>
        <p:txBody>
          <a:bodyPr/>
          <a:lstStyle/>
          <a:p>
            <a:fld id="{44F20F0B-B0D6-40A9-BFA4-8AAE8193CBE7}" type="datetimeFigureOut">
              <a:rPr lang="en-US" smtClean="0"/>
              <a:pPr/>
              <a:t>2/19/2022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a:t>按一下以編輯母片標題樣式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zh-TW" altLang="en-US"/>
              <a:t>按一下以編輯母片標題樣式</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a:t>按一下以編輯母片標題樣式</a:t>
            </a:r>
            <a:endParaRPr kumimoji="0" lang="en-US"/>
          </a:p>
        </p:txBody>
      </p:sp>
      <p:sp>
        <p:nvSpPr>
          <p:cNvPr id="3" name="Content Placeholder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Date Placeholder 3"/>
          <p:cNvSpPr>
            <a:spLocks noGrp="1"/>
          </p:cNvSpPr>
          <p:nvPr>
            <p:ph type="dt" sz="half" idx="10"/>
          </p:nvPr>
        </p:nvSpPr>
        <p:spPr/>
        <p:txBody>
          <a:bodyPr/>
          <a:lstStyle/>
          <a:p>
            <a:fld id="{44F20F0B-B0D6-40A9-BFA4-8AAE8193CBE7}" type="datetimeFigureOut">
              <a:rPr lang="en-US" smtClean="0"/>
              <a:pPr/>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zh-TW" altLang="en-US"/>
              <a:t>按一下以編輯母片標題樣式</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Date Placeholder 4"/>
          <p:cNvSpPr>
            <a:spLocks noGrp="1"/>
          </p:cNvSpPr>
          <p:nvPr>
            <p:ph type="dt" sz="half" idx="10"/>
          </p:nvPr>
        </p:nvSpPr>
        <p:spPr/>
        <p:txBody>
          <a:bodyPr/>
          <a:lstStyle/>
          <a:p>
            <a:fld id="{44F20F0B-B0D6-40A9-BFA4-8AAE8193CBE7}" type="datetimeFigureOut">
              <a:rPr lang="en-US" smtClean="0"/>
              <a:pPr/>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zh-TW" altLang="en-US"/>
              <a:t>按一下以編輯母片標題樣式</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Date Placeholder 6"/>
          <p:cNvSpPr>
            <a:spLocks noGrp="1"/>
          </p:cNvSpPr>
          <p:nvPr>
            <p:ph type="dt" sz="half" idx="10"/>
          </p:nvPr>
        </p:nvSpPr>
        <p:spPr/>
        <p:txBody>
          <a:bodyPr/>
          <a:lstStyle/>
          <a:p>
            <a:fld id="{44F20F0B-B0D6-40A9-BFA4-8AAE8193CBE7}" type="datetimeFigureOut">
              <a:rPr lang="en-US" smtClean="0"/>
              <a:pPr/>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Date Placeholder 2"/>
          <p:cNvSpPr>
            <a:spLocks noGrp="1"/>
          </p:cNvSpPr>
          <p:nvPr>
            <p:ph type="dt" sz="half" idx="10"/>
          </p:nvPr>
        </p:nvSpPr>
        <p:spPr/>
        <p:txBody>
          <a:bodyPr/>
          <a:lstStyle/>
          <a:p>
            <a:fld id="{44F20F0B-B0D6-40A9-BFA4-8AAE8193CBE7}" type="datetimeFigureOut">
              <a:rPr lang="en-US" smtClean="0"/>
              <a:pPr/>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20F0B-B0D6-40A9-BFA4-8AAE8193CBE7}" type="datetimeFigureOut">
              <a:rPr lang="en-US" smtClean="0"/>
              <a:pPr/>
              <a:t>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TW" altLang="en-US"/>
              <a:t>按一下以編輯母片文字樣式</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Date Placeholder 4"/>
          <p:cNvSpPr>
            <a:spLocks noGrp="1"/>
          </p:cNvSpPr>
          <p:nvPr>
            <p:ph type="dt" sz="half" idx="10"/>
          </p:nvPr>
        </p:nvSpPr>
        <p:spPr/>
        <p:txBody>
          <a:bodyPr/>
          <a:lstStyle/>
          <a:p>
            <a:fld id="{44F20F0B-B0D6-40A9-BFA4-8AAE8193CBE7}" type="datetimeFigureOut">
              <a:rPr lang="en-US" smtClean="0"/>
              <a:pPr/>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TW" altLang="en-US"/>
              <a:t>按一下以編輯母片標題樣式</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TW" altLang="en-US"/>
              <a:t>按一下以編輯母片文字樣式</a:t>
            </a:r>
          </a:p>
        </p:txBody>
      </p:sp>
      <p:sp>
        <p:nvSpPr>
          <p:cNvPr id="5" name="Date Placeholder 4"/>
          <p:cNvSpPr>
            <a:spLocks noGrp="1"/>
          </p:cNvSpPr>
          <p:nvPr>
            <p:ph type="dt" sz="half" idx="10"/>
          </p:nvPr>
        </p:nvSpPr>
        <p:spPr/>
        <p:txBody>
          <a:bodyPr/>
          <a:lstStyle/>
          <a:p>
            <a:fld id="{44F20F0B-B0D6-40A9-BFA4-8AAE8193CBE7}" type="datetimeFigureOut">
              <a:rPr lang="en-US" smtClean="0"/>
              <a:pPr/>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108AA21-2E9C-47A6-A451-9CD145A9AF2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TW" altLang="en-US"/>
              <a:t>按一下圖示以新增圖片</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TW" altLang="en-US"/>
              <a:t>按一下以編輯母片標題樣式</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F20F0B-B0D6-40A9-BFA4-8AAE8193CBE7}" type="datetimeFigureOut">
              <a:rPr lang="en-US" smtClean="0"/>
              <a:pPr/>
              <a:t>2/19/2022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108AA21-2E9C-47A6-A451-9CD145A9AF2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chnofaq.org/posts/2019/09/cyber-security-trends-to-watch-out-for-organizations-to-stay-ahead/"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eeplizard.com/resource/pavq7noze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s.ryerson.ca/~aharley/vi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erlund.blogspot.com/2018/01/5-innovative-uses-for-machine-learning.html"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hkcs.org.hk/%E4%BA%BA%E8%87%89%E8%BE%A8%E8%AD%98%E6%87%89%E7%94%A8%E3%80%80%E5%A6%82%E4%BD%95%E5%B9%B3%E8%A1%A1%E7%A7%81%E9%9A%B1%EF%BC%9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downloadsourcefr/16361602656"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thestempedia.com/product/pictoblo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hestempedia.com/product/pictoblox/"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E058926-E989-493B-AE4F-DBE4E745911F}"/>
              </a:ext>
            </a:extLst>
          </p:cNvPr>
          <p:cNvSpPr txBox="1"/>
          <p:nvPr/>
        </p:nvSpPr>
        <p:spPr>
          <a:xfrm>
            <a:off x="935596" y="1484784"/>
            <a:ext cx="7272808" cy="2246769"/>
          </a:xfrm>
          <a:prstGeom prst="rect">
            <a:avLst/>
          </a:prstGeom>
          <a:noFill/>
        </p:spPr>
        <p:txBody>
          <a:bodyPr wrap="square">
            <a:spAutoFit/>
          </a:bodyPr>
          <a:lstStyle/>
          <a:p>
            <a:pPr algn="ctr"/>
            <a:r>
              <a:rPr lang="en-US" altLang="zh-TW" sz="6000" b="1" dirty="0">
                <a:solidFill>
                  <a:schemeClr val="accent1"/>
                </a:solidFill>
                <a:latin typeface="+mj-lt"/>
                <a:ea typeface="+mj-ea"/>
              </a:rPr>
              <a:t>Session </a:t>
            </a:r>
            <a:r>
              <a:rPr lang="en-US" altLang="zh-TW" sz="6000" b="1" dirty="0" smtClean="0">
                <a:solidFill>
                  <a:schemeClr val="accent1"/>
                </a:solidFill>
                <a:latin typeface="+mj-lt"/>
                <a:ea typeface="+mj-ea"/>
              </a:rPr>
              <a:t>2: </a:t>
            </a:r>
            <a:endParaRPr lang="en-US" altLang="zh-TW" sz="6000" b="1" dirty="0">
              <a:solidFill>
                <a:schemeClr val="accent1"/>
              </a:solidFill>
              <a:latin typeface="+mj-lt"/>
              <a:ea typeface="+mj-ea"/>
            </a:endParaRPr>
          </a:p>
          <a:p>
            <a:pPr algn="ctr"/>
            <a:r>
              <a:rPr lang="en-US" altLang="zh-TW" sz="6000" b="1" dirty="0">
                <a:solidFill>
                  <a:schemeClr val="accent1"/>
                </a:solidFill>
                <a:latin typeface="+mj-lt"/>
                <a:ea typeface="+mj-ea"/>
              </a:rPr>
              <a:t>Computer Vision</a:t>
            </a:r>
            <a:r>
              <a:rPr lang="zh-TW" altLang="en-US" sz="2000" dirty="0">
                <a:latin typeface="+mj-lt"/>
                <a:ea typeface="+mj-ea"/>
              </a:rPr>
              <a:t/>
            </a:r>
            <a:br>
              <a:rPr lang="zh-TW" altLang="en-US" sz="2000" dirty="0">
                <a:latin typeface="+mj-lt"/>
                <a:ea typeface="+mj-ea"/>
              </a:rPr>
            </a:br>
            <a:endParaRPr lang="en-HK" sz="2000" dirty="0">
              <a:latin typeface="+mj-lt"/>
              <a:ea typeface="+mj-ea"/>
            </a:endParaRPr>
          </a:p>
        </p:txBody>
      </p:sp>
      <p:pic>
        <p:nvPicPr>
          <p:cNvPr id="8" name="Picture 7" descr="Background pattern&#10;&#10;Description automatically generated">
            <a:extLst>
              <a:ext uri="{FF2B5EF4-FFF2-40B4-BE49-F238E27FC236}">
                <a16:creationId xmlns:a16="http://schemas.microsoft.com/office/drawing/2014/main" xmlns="" id="{6787BFB1-361D-4227-A060-5623EC76A767}"/>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 xmlns:a1611="http://schemas.microsoft.com/office/drawing/2016/11/main" r:id="rId3"/>
              </a:ext>
            </a:extLst>
          </a:blip>
          <a:stretch>
            <a:fillRect/>
          </a:stretch>
        </p:blipFill>
        <p:spPr>
          <a:xfrm>
            <a:off x="4535996" y="3492203"/>
            <a:ext cx="3901175" cy="2252548"/>
          </a:xfrm>
          <a:prstGeom prst="rect">
            <a:avLst/>
          </a:prstGeom>
        </p:spPr>
      </p:pic>
      <p:sp>
        <p:nvSpPr>
          <p:cNvPr id="10" name="TextBox 9">
            <a:extLst>
              <a:ext uri="{FF2B5EF4-FFF2-40B4-BE49-F238E27FC236}">
                <a16:creationId xmlns:a16="http://schemas.microsoft.com/office/drawing/2014/main" xmlns="" id="{A2A77B5B-7088-48AE-868C-8B59F45C6FF1}"/>
              </a:ext>
            </a:extLst>
          </p:cNvPr>
          <p:cNvSpPr txBox="1"/>
          <p:nvPr/>
        </p:nvSpPr>
        <p:spPr>
          <a:xfrm>
            <a:off x="4932040" y="6093296"/>
            <a:ext cx="3901175" cy="230832"/>
          </a:xfrm>
          <a:prstGeom prst="rect">
            <a:avLst/>
          </a:prstGeom>
          <a:noFill/>
        </p:spPr>
        <p:txBody>
          <a:bodyPr wrap="square" rtlCol="0">
            <a:spAutoFit/>
          </a:bodyPr>
          <a:lstStyle/>
          <a:p>
            <a:r>
              <a:rPr lang="en-HK" sz="900" dirty="0">
                <a:hlinkClick r:id="rId3" tooltip="https://technofaq.org/posts/2019/09/cyber-security-trends-to-watch-out-for-organizations-to-stay-ahead/"/>
              </a:rPr>
              <a:t>This Photo</a:t>
            </a:r>
            <a:r>
              <a:rPr lang="en-HK" sz="900" dirty="0"/>
              <a:t> by Unknown Author is licensed under </a:t>
            </a:r>
            <a:r>
              <a:rPr lang="en-HK" sz="900" dirty="0">
                <a:hlinkClick r:id="rId4" tooltip="https://creativecommons.org/licenses/by-nc-sa/3.0/"/>
              </a:rPr>
              <a:t>CC BY-SA-NC</a:t>
            </a:r>
            <a:endParaRPr lang="en-HK" sz="900" dirty="0"/>
          </a:p>
        </p:txBody>
      </p:sp>
    </p:spTree>
    <p:extLst>
      <p:ext uri="{BB962C8B-B14F-4D97-AF65-F5344CB8AC3E}">
        <p14:creationId xmlns:p14="http://schemas.microsoft.com/office/powerpoint/2010/main" xmlns="" val="4034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557808"/>
            <a:ext cx="8136904" cy="1143000"/>
          </a:xfrm>
        </p:spPr>
        <p:txBody>
          <a:bodyPr>
            <a:normAutofit fontScale="90000"/>
          </a:bodyPr>
          <a:lstStyle/>
          <a:p>
            <a:r>
              <a:rPr lang="en-US" altLang="zh-TW" sz="4400" dirty="0"/>
              <a:t>(3) ImageNet: A Dataset That Has Changed the Development of AI </a:t>
            </a:r>
            <a:endParaRPr lang="en-US" sz="4400"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700808"/>
            <a:ext cx="7704856" cy="2664296"/>
          </a:xfrm>
        </p:spPr>
        <p:txBody>
          <a:bodyPr>
            <a:normAutofit fontScale="77500" lnSpcReduction="20000"/>
          </a:bodyPr>
          <a:lstStyle/>
          <a:p>
            <a:pPr marL="0" indent="0" algn="just">
              <a:lnSpc>
                <a:spcPct val="120000"/>
              </a:lnSpc>
              <a:buNone/>
            </a:pPr>
            <a:r>
              <a:rPr lang="en-US" altLang="zh-TW" dirty="0">
                <a:latin typeface="+mj-lt"/>
              </a:rPr>
              <a:t>The </a:t>
            </a:r>
            <a:r>
              <a:rPr lang="en-US" altLang="zh-TW" b="1" dirty="0">
                <a:latin typeface="+mj-lt"/>
              </a:rPr>
              <a:t>ImageNet</a:t>
            </a:r>
            <a:r>
              <a:rPr lang="en-US" altLang="zh-TW" dirty="0">
                <a:latin typeface="+mj-lt"/>
              </a:rPr>
              <a:t> project is a large visual database for visual object recognition software research. The project has manually annotated more than 14 million images. </a:t>
            </a:r>
            <a:r>
              <a:rPr lang="en-US" altLang="zh-TW" dirty="0" err="1">
                <a:latin typeface="+mj-lt"/>
              </a:rPr>
              <a:t>Feifei</a:t>
            </a:r>
            <a:r>
              <a:rPr lang="en-US" altLang="zh-TW" dirty="0">
                <a:latin typeface="+mj-lt"/>
              </a:rPr>
              <a:t> Li, a professor of computer science at Stanford University, has been working on ImageNet's ideas since 2006. While most AI research focuses on models and algorithms, Li hopes to expand and improve the data that can be used to train AI algorithms.
</a:t>
            </a:r>
            <a:endParaRPr lang="en-HK" altLang="zh-TW" dirty="0">
              <a:latin typeface="+mj-lt"/>
            </a:endParaRPr>
          </a:p>
        </p:txBody>
      </p:sp>
      <p:pic>
        <p:nvPicPr>
          <p:cNvPr id="3" name="Picture 2">
            <a:extLst>
              <a:ext uri="{FF2B5EF4-FFF2-40B4-BE49-F238E27FC236}">
                <a16:creationId xmlns:a16="http://schemas.microsoft.com/office/drawing/2014/main" xmlns="" id="{B6DB4DC5-2420-4A0D-B63B-7009A3FF1388}"/>
              </a:ext>
            </a:extLst>
          </p:cNvPr>
          <p:cNvPicPr>
            <a:picLocks noChangeAspect="1"/>
          </p:cNvPicPr>
          <p:nvPr/>
        </p:nvPicPr>
        <p:blipFill>
          <a:blip r:embed="rId2" cstate="print"/>
          <a:stretch>
            <a:fillRect/>
          </a:stretch>
        </p:blipFill>
        <p:spPr>
          <a:xfrm>
            <a:off x="1981875" y="3861048"/>
            <a:ext cx="5252257" cy="2340636"/>
          </a:xfrm>
          <a:prstGeom prst="rect">
            <a:avLst/>
          </a:prstGeom>
        </p:spPr>
      </p:pic>
    </p:spTree>
    <p:extLst>
      <p:ext uri="{BB962C8B-B14F-4D97-AF65-F5344CB8AC3E}">
        <p14:creationId xmlns:p14="http://schemas.microsoft.com/office/powerpoint/2010/main" xmlns="" val="248641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A92E2ED-F02A-4FAF-BDF8-F50A6F55226D}"/>
              </a:ext>
            </a:extLst>
          </p:cNvPr>
          <p:cNvPicPr>
            <a:picLocks noChangeAspect="1"/>
          </p:cNvPicPr>
          <p:nvPr/>
        </p:nvPicPr>
        <p:blipFill>
          <a:blip r:embed="rId2" cstate="print"/>
          <a:stretch>
            <a:fillRect/>
          </a:stretch>
        </p:blipFill>
        <p:spPr>
          <a:xfrm>
            <a:off x="1" y="0"/>
            <a:ext cx="9143999" cy="6858000"/>
          </a:xfrm>
          <a:prstGeom prst="rect">
            <a:avLst/>
          </a:prstGeom>
        </p:spPr>
      </p:pic>
      <p:sp>
        <p:nvSpPr>
          <p:cNvPr id="10" name="Oval 9">
            <a:extLst>
              <a:ext uri="{FF2B5EF4-FFF2-40B4-BE49-F238E27FC236}">
                <a16:creationId xmlns:a16="http://schemas.microsoft.com/office/drawing/2014/main" xmlns="" id="{07F3516D-EC07-4F18-A8F0-F6C38A355654}"/>
              </a:ext>
            </a:extLst>
          </p:cNvPr>
          <p:cNvSpPr/>
          <p:nvPr/>
        </p:nvSpPr>
        <p:spPr>
          <a:xfrm>
            <a:off x="2771800" y="4077072"/>
            <a:ext cx="1080120" cy="2304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xmlns="" val="6354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920880" cy="1143000"/>
          </a:xfrm>
        </p:spPr>
        <p:txBody>
          <a:bodyPr>
            <a:normAutofit/>
          </a:bodyPr>
          <a:lstStyle/>
          <a:p>
            <a:r>
              <a:rPr lang="en-US" altLang="zh-TW" sz="3600" dirty="0"/>
              <a:t>(4) Convolutional Neural </a:t>
            </a:r>
            <a:r>
              <a:rPr lang="en-US" altLang="zh-TW" sz="3600" dirty="0" smtClean="0"/>
              <a:t>Networks </a:t>
            </a:r>
            <a:r>
              <a:rPr lang="en-US" altLang="zh-TW" sz="3600" dirty="0"/>
              <a:t>(</a:t>
            </a:r>
            <a:r>
              <a:rPr lang="en-US" altLang="zh-TW" sz="3600" dirty="0" smtClean="0"/>
              <a:t>CNNs)</a:t>
            </a:r>
            <a:endParaRPr lang="en-US" sz="3600"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fontScale="92500" lnSpcReduction="10000"/>
          </a:bodyPr>
          <a:lstStyle/>
          <a:p>
            <a:pPr marL="0" indent="0">
              <a:buNone/>
            </a:pPr>
            <a:r>
              <a:rPr lang="en-US" altLang="zh-TW" b="1" dirty="0" err="1" smtClean="0">
                <a:latin typeface="+mj-lt"/>
              </a:rPr>
              <a:t>Convolutional</a:t>
            </a:r>
            <a:r>
              <a:rPr lang="en-US" altLang="zh-TW" b="1" dirty="0" smtClean="0">
                <a:latin typeface="+mj-lt"/>
              </a:rPr>
              <a:t> </a:t>
            </a:r>
            <a:r>
              <a:rPr lang="en-US" altLang="zh-TW" b="1" dirty="0">
                <a:latin typeface="+mj-lt"/>
              </a:rPr>
              <a:t>Neural </a:t>
            </a:r>
            <a:r>
              <a:rPr lang="en-US" altLang="zh-TW" b="1" dirty="0" smtClean="0">
                <a:latin typeface="+mj-lt"/>
              </a:rPr>
              <a:t>Networks, </a:t>
            </a:r>
            <a:r>
              <a:rPr lang="en-US" altLang="zh-TW" dirty="0" smtClean="0">
                <a:latin typeface="+mj-lt"/>
              </a:rPr>
              <a:t>referred </a:t>
            </a:r>
            <a:r>
              <a:rPr lang="en-US" altLang="zh-TW" dirty="0">
                <a:latin typeface="+mj-lt"/>
              </a:rPr>
              <a:t>to as </a:t>
            </a:r>
            <a:r>
              <a:rPr lang="en-US" altLang="zh-TW" dirty="0" smtClean="0">
                <a:latin typeface="+mj-lt"/>
              </a:rPr>
              <a:t>CNNs, are very powerful in image recognition. Many </a:t>
            </a:r>
            <a:r>
              <a:rPr lang="en-US" altLang="zh-TW" dirty="0">
                <a:latin typeface="+mj-lt"/>
              </a:rPr>
              <a:t>image recognition models are </a:t>
            </a:r>
            <a:r>
              <a:rPr lang="en-US" altLang="zh-TW" dirty="0" smtClean="0">
                <a:latin typeface="+mj-lt"/>
              </a:rPr>
              <a:t>based </a:t>
            </a:r>
            <a:r>
              <a:rPr lang="en-US" altLang="zh-TW" dirty="0">
                <a:latin typeface="+mj-lt"/>
              </a:rPr>
              <a:t>on the CNN </a:t>
            </a:r>
            <a:r>
              <a:rPr lang="en-US" altLang="zh-TW" dirty="0" smtClean="0">
                <a:latin typeface="+mj-lt"/>
              </a:rPr>
              <a:t>architectures.</a:t>
            </a:r>
            <a:r>
              <a:rPr lang="en-US" altLang="zh-TW" dirty="0">
                <a:latin typeface="+mj-lt"/>
              </a:rPr>
              <a:t>
</a:t>
            </a:r>
            <a:r>
              <a:rPr lang="en-US" altLang="zh-TW" b="1" dirty="0">
                <a:latin typeface="+mj-lt"/>
              </a:rPr>
              <a:t>Alex </a:t>
            </a:r>
            <a:r>
              <a:rPr lang="en-US" altLang="zh-TW" b="1" dirty="0" err="1">
                <a:latin typeface="+mj-lt"/>
              </a:rPr>
              <a:t>Krizhevsky</a:t>
            </a:r>
            <a:r>
              <a:rPr lang="en-US" altLang="zh-TW" b="1" dirty="0">
                <a:latin typeface="+mj-lt"/>
              </a:rPr>
              <a:t> </a:t>
            </a:r>
            <a:r>
              <a:rPr lang="en-US" altLang="zh-TW" dirty="0">
                <a:latin typeface="+mj-lt"/>
              </a:rPr>
              <a:t>won the 2012 ImageNet Challenge with </a:t>
            </a:r>
            <a:r>
              <a:rPr lang="en-US" altLang="zh-TW" dirty="0" smtClean="0">
                <a:latin typeface="+mj-lt"/>
              </a:rPr>
              <a:t>CNNs. </a:t>
            </a:r>
            <a:r>
              <a:rPr lang="en-US" altLang="zh-TW" dirty="0" smtClean="0">
                <a:latin typeface="+mj-lt"/>
              </a:rPr>
              <a:t>H</a:t>
            </a:r>
            <a:r>
              <a:rPr lang="en-US" altLang="zh-TW" dirty="0" smtClean="0">
                <a:latin typeface="+mj-lt"/>
              </a:rPr>
              <a:t>e </a:t>
            </a:r>
            <a:r>
              <a:rPr lang="en-US" altLang="zh-TW" dirty="0">
                <a:latin typeface="+mj-lt"/>
              </a:rPr>
              <a:t>shocked the world at the time by dropping the classification error record from 26% to 16%. Since then, a large number of companies have started using deep learning as the core of their services. </a:t>
            </a:r>
            <a:r>
              <a:rPr lang="en-US" altLang="zh-TW" b="1" dirty="0" smtClean="0">
                <a:latin typeface="+mj-lt"/>
              </a:rPr>
              <a:t>E.g., </a:t>
            </a:r>
            <a:r>
              <a:rPr lang="en-US" altLang="zh-TW" dirty="0" err="1" smtClean="0">
                <a:latin typeface="+mj-lt"/>
              </a:rPr>
              <a:t>Facebook</a:t>
            </a:r>
            <a:r>
              <a:rPr lang="en-US" altLang="zh-TW" dirty="0" smtClean="0">
                <a:latin typeface="+mj-lt"/>
              </a:rPr>
              <a:t> </a:t>
            </a:r>
            <a:r>
              <a:rPr lang="en-US" altLang="zh-TW" dirty="0">
                <a:latin typeface="+mj-lt"/>
              </a:rPr>
              <a:t>uses neural networks for automatic labeling algorithms, Google uses it for image search, and Amazon uses it for product recommendations.
</a:t>
            </a:r>
            <a:endParaRPr lang="en-HK" altLang="zh-TW" dirty="0">
              <a:latin typeface="+mj-lt"/>
            </a:endParaRPr>
          </a:p>
        </p:txBody>
      </p:sp>
    </p:spTree>
    <p:extLst>
      <p:ext uri="{BB962C8B-B14F-4D97-AF65-F5344CB8AC3E}">
        <p14:creationId xmlns:p14="http://schemas.microsoft.com/office/powerpoint/2010/main" xmlns="" val="6939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683568" y="1844824"/>
            <a:ext cx="8244916" cy="4752528"/>
          </a:xfrm>
        </p:spPr>
        <p:txBody>
          <a:bodyPr>
            <a:normAutofit/>
          </a:bodyPr>
          <a:lstStyle/>
          <a:p>
            <a:r>
              <a:rPr lang="en-US" altLang="zh-TW" sz="2000" dirty="0">
                <a:latin typeface="+mj-lt"/>
              </a:rPr>
              <a:t>What </a:t>
            </a:r>
            <a:r>
              <a:rPr lang="en-US" altLang="zh-TW" sz="2000" dirty="0" smtClean="0">
                <a:latin typeface="+mj-lt"/>
              </a:rPr>
              <a:t>CNNs </a:t>
            </a:r>
            <a:r>
              <a:rPr lang="en-US" altLang="zh-TW" sz="2000" dirty="0">
                <a:latin typeface="+mj-lt"/>
              </a:rPr>
              <a:t>do the best is the processing of pictures. It is inspired by the human visual nervous system.
</a:t>
            </a:r>
            <a:r>
              <a:rPr lang="en-US" altLang="zh-TW" sz="2000" dirty="0" smtClean="0">
                <a:latin typeface="+mj-lt"/>
              </a:rPr>
              <a:t>They</a:t>
            </a:r>
            <a:r>
              <a:rPr lang="en-US" altLang="zh-TW" sz="2000" dirty="0" smtClean="0">
                <a:latin typeface="+mj-lt"/>
              </a:rPr>
              <a:t> </a:t>
            </a:r>
            <a:r>
              <a:rPr lang="en-US" altLang="zh-TW" sz="2000" dirty="0">
                <a:latin typeface="+mj-lt"/>
              </a:rPr>
              <a:t>can effectively reduce the size of large data images into small data volumes.
</a:t>
            </a:r>
            <a:r>
              <a:rPr lang="en-US" altLang="zh-TW" sz="2000" dirty="0" smtClean="0">
                <a:latin typeface="+mj-lt"/>
              </a:rPr>
              <a:t>They</a:t>
            </a:r>
            <a:r>
              <a:rPr lang="en-US" altLang="zh-TW" sz="2000" dirty="0" smtClean="0">
                <a:latin typeface="+mj-lt"/>
              </a:rPr>
              <a:t> </a:t>
            </a:r>
            <a:r>
              <a:rPr lang="en-US" altLang="zh-TW" sz="2000" dirty="0">
                <a:latin typeface="+mj-lt"/>
              </a:rPr>
              <a:t>can effectively retain the characteristics of the picture, in line with the principle of picture processing.
At present, </a:t>
            </a:r>
            <a:r>
              <a:rPr lang="en-US" altLang="zh-TW" sz="2000" dirty="0" smtClean="0">
                <a:latin typeface="+mj-lt"/>
              </a:rPr>
              <a:t>CNNs have been </a:t>
            </a:r>
            <a:r>
              <a:rPr lang="en-US" altLang="zh-TW" sz="2000" dirty="0">
                <a:latin typeface="+mj-lt"/>
              </a:rPr>
              <a:t>widely used, such </a:t>
            </a:r>
            <a:r>
              <a:rPr lang="en-US" altLang="zh-TW" sz="2000" dirty="0" smtClean="0">
                <a:latin typeface="+mj-lt"/>
              </a:rPr>
              <a:t>as: in face </a:t>
            </a:r>
            <a:r>
              <a:rPr lang="en-US" altLang="zh-TW" sz="2000" dirty="0">
                <a:latin typeface="+mj-lt"/>
              </a:rPr>
              <a:t>recognition, automatic driving and </a:t>
            </a:r>
            <a:r>
              <a:rPr lang="en-US" altLang="zh-TW" sz="2000" dirty="0" smtClean="0">
                <a:latin typeface="+mj-lt"/>
              </a:rPr>
              <a:t>in many </a:t>
            </a:r>
            <a:r>
              <a:rPr lang="en-US" altLang="zh-TW" sz="2000" dirty="0">
                <a:latin typeface="+mj-lt"/>
              </a:rPr>
              <a:t>other fields.</a:t>
            </a:r>
            <a:endParaRPr lang="en-HK" altLang="zh-TW" sz="2000" dirty="0">
              <a:latin typeface="+mj-lt"/>
            </a:endParaRPr>
          </a:p>
        </p:txBody>
      </p:sp>
      <p:pic>
        <p:nvPicPr>
          <p:cNvPr id="5" name="Picture 4">
            <a:extLst>
              <a:ext uri="{FF2B5EF4-FFF2-40B4-BE49-F238E27FC236}">
                <a16:creationId xmlns:a16="http://schemas.microsoft.com/office/drawing/2014/main" xmlns="" id="{3366D8F2-093C-429D-982B-1807F0179E01}"/>
              </a:ext>
            </a:extLst>
          </p:cNvPr>
          <p:cNvPicPr>
            <a:picLocks noChangeAspect="1"/>
          </p:cNvPicPr>
          <p:nvPr/>
        </p:nvPicPr>
        <p:blipFill>
          <a:blip r:embed="rId2" cstate="print"/>
          <a:stretch>
            <a:fillRect/>
          </a:stretch>
        </p:blipFill>
        <p:spPr>
          <a:xfrm>
            <a:off x="1547664" y="4664914"/>
            <a:ext cx="6324925" cy="1701887"/>
          </a:xfrm>
          <a:prstGeom prst="rect">
            <a:avLst/>
          </a:prstGeom>
        </p:spPr>
      </p:pic>
      <p:sp>
        <p:nvSpPr>
          <p:cNvPr id="6" name="標題 5">
            <a:extLst>
              <a:ext uri="{FF2B5EF4-FFF2-40B4-BE49-F238E27FC236}">
                <a16:creationId xmlns:a16="http://schemas.microsoft.com/office/drawing/2014/main" xmlns="" id="{A97922F2-D14E-4AB3-90CD-C55D4532E3DD}"/>
              </a:ext>
            </a:extLst>
          </p:cNvPr>
          <p:cNvSpPr>
            <a:spLocks noGrp="1"/>
          </p:cNvSpPr>
          <p:nvPr>
            <p:ph type="title"/>
          </p:nvPr>
        </p:nvSpPr>
        <p:spPr/>
        <p:txBody>
          <a:bodyPr/>
          <a:lstStyle/>
          <a:p>
            <a:r>
              <a:rPr lang="en-US" altLang="zh-HK" dirty="0"/>
              <a:t> </a:t>
            </a:r>
            <a:endParaRPr lang="zh-HK" altLang="en-US" dirty="0"/>
          </a:p>
        </p:txBody>
      </p:sp>
      <p:sp>
        <p:nvSpPr>
          <p:cNvPr id="7" name="Title 1">
            <a:extLst>
              <a:ext uri="{FF2B5EF4-FFF2-40B4-BE49-F238E27FC236}">
                <a16:creationId xmlns:a16="http://schemas.microsoft.com/office/drawing/2014/main" xmlns="" id="{A65FF6F3-2C57-4E3E-85D7-4A8446FD625E}"/>
              </a:ext>
            </a:extLst>
          </p:cNvPr>
          <p:cNvSpPr txBox="1">
            <a:spLocks/>
          </p:cNvSpPr>
          <p:nvPr/>
        </p:nvSpPr>
        <p:spPr>
          <a:xfrm>
            <a:off x="755576" y="332656"/>
            <a:ext cx="792088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sz="3600" dirty="0"/>
              <a:t>(4) </a:t>
            </a:r>
            <a:r>
              <a:rPr lang="en-US" altLang="zh-TW" sz="3600" dirty="0" err="1"/>
              <a:t>Convolutional</a:t>
            </a:r>
            <a:r>
              <a:rPr lang="en-US" altLang="zh-TW" sz="3600" dirty="0"/>
              <a:t> Neural </a:t>
            </a:r>
            <a:r>
              <a:rPr lang="en-US" altLang="zh-TW" sz="3600" dirty="0" smtClean="0"/>
              <a:t>Networks </a:t>
            </a:r>
            <a:r>
              <a:rPr lang="en-US" altLang="zh-TW" sz="3600" dirty="0"/>
              <a:t>(</a:t>
            </a:r>
            <a:r>
              <a:rPr lang="en-US" altLang="zh-TW" sz="3600" dirty="0" smtClean="0"/>
              <a:t>CNNs)</a:t>
            </a:r>
            <a:endParaRPr lang="en-US" sz="3600" dirty="0"/>
          </a:p>
        </p:txBody>
      </p:sp>
    </p:spTree>
    <p:extLst>
      <p:ext uri="{BB962C8B-B14F-4D97-AF65-F5344CB8AC3E}">
        <p14:creationId xmlns:p14="http://schemas.microsoft.com/office/powerpoint/2010/main" xmlns="" val="390123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40D8C778-5026-423B-A970-EED2D6A267D0}"/>
              </a:ext>
            </a:extLst>
          </p:cNvPr>
          <p:cNvSpPr>
            <a:spLocks noGrp="1"/>
          </p:cNvSpPr>
          <p:nvPr>
            <p:ph idx="1"/>
          </p:nvPr>
        </p:nvSpPr>
        <p:spPr>
          <a:xfrm>
            <a:off x="719572" y="1772816"/>
            <a:ext cx="7812868" cy="4680520"/>
          </a:xfrm>
        </p:spPr>
        <p:txBody>
          <a:bodyPr>
            <a:normAutofit lnSpcReduction="10000"/>
          </a:bodyPr>
          <a:lstStyle/>
          <a:p>
            <a:pPr marL="0" indent="0" algn="just">
              <a:buNone/>
            </a:pPr>
            <a:r>
              <a:rPr lang="en-US" altLang="zh-TW" b="1" dirty="0" smtClean="0">
                <a:latin typeface="+mj-lt"/>
              </a:rPr>
              <a:t>A CNN </a:t>
            </a:r>
            <a:r>
              <a:rPr lang="en-US" altLang="zh-TW" b="1" dirty="0">
                <a:latin typeface="+mj-lt"/>
              </a:rPr>
              <a:t>consists of three main parts:</a:t>
            </a:r>
          </a:p>
          <a:p>
            <a:pPr marL="0" indent="0" algn="just">
              <a:buNone/>
            </a:pPr>
            <a:endParaRPr lang="en-US" altLang="zh-TW" b="1" dirty="0">
              <a:latin typeface="+mj-lt"/>
            </a:endParaRPr>
          </a:p>
          <a:p>
            <a:pPr algn="just"/>
            <a:r>
              <a:rPr lang="en-US" altLang="zh-TW" b="1" dirty="0">
                <a:latin typeface="+mj-lt"/>
              </a:rPr>
              <a:t>Convolutional layer </a:t>
            </a:r>
            <a:r>
              <a:rPr lang="en-US" altLang="zh-TW" dirty="0" smtClean="0">
                <a:latin typeface="+mj-lt"/>
              </a:rPr>
              <a:t>reduces </a:t>
            </a:r>
            <a:r>
              <a:rPr lang="en-US" altLang="zh-TW" dirty="0">
                <a:latin typeface="+mj-lt"/>
              </a:rPr>
              <a:t>the images into a form which is easier to process, without losing features which are critical for getting a good prediction.
</a:t>
            </a:r>
            <a:r>
              <a:rPr lang="en-US" altLang="zh-TW" b="1" dirty="0">
                <a:latin typeface="+mj-lt"/>
              </a:rPr>
              <a:t>Pooling Layer </a:t>
            </a:r>
            <a:r>
              <a:rPr lang="en-US" altLang="zh-TW" dirty="0">
                <a:latin typeface="+mj-lt"/>
              </a:rPr>
              <a:t>is responsible for reducing the spatial size of the Convolved Feature. This is to decrease the computational power required to process the data through dimensionality reduction.
</a:t>
            </a:r>
            <a:r>
              <a:rPr lang="en-US" altLang="zh-TW" b="1" dirty="0">
                <a:latin typeface="+mj-lt"/>
              </a:rPr>
              <a:t>Fully connected layer </a:t>
            </a:r>
            <a:r>
              <a:rPr lang="en-US" altLang="zh-TW" dirty="0">
                <a:latin typeface="+mj-lt"/>
              </a:rPr>
              <a:t>connects every input neuron to every output neuron.</a:t>
            </a:r>
            <a:endParaRPr lang="zh-TW" altLang="en-US" dirty="0">
              <a:latin typeface="+mj-lt"/>
            </a:endParaRPr>
          </a:p>
        </p:txBody>
      </p:sp>
      <p:sp>
        <p:nvSpPr>
          <p:cNvPr id="2" name="Title 1"/>
          <p:cNvSpPr>
            <a:spLocks noGrp="1"/>
          </p:cNvSpPr>
          <p:nvPr>
            <p:ph type="title"/>
          </p:nvPr>
        </p:nvSpPr>
        <p:spPr>
          <a:xfrm>
            <a:off x="827584" y="476672"/>
            <a:ext cx="7920880" cy="1143000"/>
          </a:xfrm>
        </p:spPr>
        <p:txBody>
          <a:bodyPr>
            <a:normAutofit/>
          </a:bodyPr>
          <a:lstStyle/>
          <a:p>
            <a:r>
              <a:rPr lang="en-HK" altLang="zh-TW" dirty="0"/>
              <a:t>Basic </a:t>
            </a:r>
            <a:r>
              <a:rPr lang="en-HK" altLang="zh-TW" dirty="0" smtClean="0"/>
              <a:t>Principles </a:t>
            </a:r>
            <a:r>
              <a:rPr lang="en-HK" altLang="zh-TW" dirty="0"/>
              <a:t>of </a:t>
            </a:r>
            <a:r>
              <a:rPr lang="en-HK" altLang="zh-TW" dirty="0" smtClean="0"/>
              <a:t>CNNs</a:t>
            </a:r>
            <a:endParaRPr lang="en-US" dirty="0"/>
          </a:p>
        </p:txBody>
      </p:sp>
    </p:spTree>
    <p:extLst>
      <p:ext uri="{BB962C8B-B14F-4D97-AF65-F5344CB8AC3E}">
        <p14:creationId xmlns:p14="http://schemas.microsoft.com/office/powerpoint/2010/main" xmlns="" val="93917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820472" cy="864096"/>
          </a:xfrm>
        </p:spPr>
        <p:txBody>
          <a:bodyPr>
            <a:noAutofit/>
          </a:bodyPr>
          <a:lstStyle/>
          <a:p>
            <a:r>
              <a:rPr lang="en-US" altLang="zh-TW" sz="4000" dirty="0"/>
              <a:t>Demo 1: </a:t>
            </a:r>
            <a:r>
              <a:rPr lang="en-US" altLang="zh-TW" sz="4000" dirty="0" smtClean="0"/>
              <a:t>How </a:t>
            </a:r>
            <a:r>
              <a:rPr lang="en-US" altLang="zh-TW" sz="4000" dirty="0" err="1" smtClean="0"/>
              <a:t>Convolutional</a:t>
            </a:r>
            <a:r>
              <a:rPr lang="en-US" altLang="zh-TW" sz="4000" dirty="0" smtClean="0"/>
              <a:t> </a:t>
            </a:r>
            <a:r>
              <a:rPr lang="en-US" altLang="zh-TW" sz="4000" dirty="0"/>
              <a:t>Layer </a:t>
            </a:r>
            <a:r>
              <a:rPr lang="en-US" altLang="zh-TW" sz="4000" dirty="0" smtClean="0"/>
              <a:t>works</a:t>
            </a:r>
            <a:endParaRPr lang="en-US" sz="4000"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01570" y="1700808"/>
            <a:ext cx="7974886" cy="1296144"/>
          </a:xfrm>
        </p:spPr>
        <p:txBody>
          <a:bodyPr>
            <a:noAutofit/>
          </a:bodyPr>
          <a:lstStyle/>
          <a:p>
            <a:pPr marL="0" indent="0">
              <a:buNone/>
            </a:pPr>
            <a:r>
              <a:rPr lang="en-US" altLang="zh-TW" sz="2400" dirty="0">
                <a:latin typeface="+mj-lt"/>
              </a:rPr>
              <a:t>We can use this interactive tool to understand </a:t>
            </a:r>
            <a:r>
              <a:rPr lang="en-US" altLang="zh-TW" sz="2400" dirty="0" smtClean="0">
                <a:latin typeface="+mj-lt"/>
              </a:rPr>
              <a:t>the operations of th</a:t>
            </a:r>
            <a:r>
              <a:rPr lang="en-US" altLang="zh-TW" sz="2400" dirty="0" smtClean="0">
                <a:latin typeface="+mj-lt"/>
              </a:rPr>
              <a:t>e </a:t>
            </a:r>
            <a:r>
              <a:rPr lang="en-US" altLang="zh-TW" sz="2400" dirty="0" err="1" smtClean="0">
                <a:latin typeface="+mj-lt"/>
              </a:rPr>
              <a:t>convolutional</a:t>
            </a:r>
            <a:r>
              <a:rPr lang="en-US" altLang="zh-TW" sz="2400" dirty="0" smtClean="0">
                <a:latin typeface="+mj-lt"/>
              </a:rPr>
              <a:t> layer.</a:t>
            </a:r>
            <a:r>
              <a:rPr lang="en-US" altLang="zh-TW" sz="2400" dirty="0">
                <a:latin typeface="+mj-lt"/>
              </a:rPr>
              <a:t>
 </a:t>
            </a:r>
            <a:r>
              <a:rPr lang="en-US" altLang="zh-TW" sz="2400" dirty="0">
                <a:latin typeface="+mj-lt"/>
                <a:hlinkClick r:id="rId2"/>
              </a:rPr>
              <a:t>https://deeplizard.com/resource/pavq7noze2</a:t>
            </a:r>
            <a:r>
              <a:rPr lang="en-US" altLang="zh-TW" sz="2400" dirty="0">
                <a:latin typeface="+mj-lt"/>
              </a:rPr>
              <a:t> 
</a:t>
            </a:r>
            <a:endParaRPr lang="en-HK" altLang="zh-TW" sz="2400" dirty="0">
              <a:latin typeface="+mj-lt"/>
            </a:endParaRPr>
          </a:p>
        </p:txBody>
      </p:sp>
      <p:pic>
        <p:nvPicPr>
          <p:cNvPr id="6" name="Picture 5">
            <a:extLst>
              <a:ext uri="{FF2B5EF4-FFF2-40B4-BE49-F238E27FC236}">
                <a16:creationId xmlns:a16="http://schemas.microsoft.com/office/drawing/2014/main" xmlns="" id="{EE1F0E93-AB2C-4B82-AFE4-A6EB3D207E37}"/>
              </a:ext>
            </a:extLst>
          </p:cNvPr>
          <p:cNvPicPr>
            <a:picLocks noChangeAspect="1"/>
          </p:cNvPicPr>
          <p:nvPr/>
        </p:nvPicPr>
        <p:blipFill>
          <a:blip r:embed="rId3" cstate="print"/>
          <a:stretch>
            <a:fillRect/>
          </a:stretch>
        </p:blipFill>
        <p:spPr>
          <a:xfrm>
            <a:off x="1952836" y="2996952"/>
            <a:ext cx="5238328" cy="3781629"/>
          </a:xfrm>
          <a:prstGeom prst="rect">
            <a:avLst/>
          </a:prstGeom>
        </p:spPr>
      </p:pic>
    </p:spTree>
    <p:extLst>
      <p:ext uri="{BB962C8B-B14F-4D97-AF65-F5344CB8AC3E}">
        <p14:creationId xmlns:p14="http://schemas.microsoft.com/office/powerpoint/2010/main" xmlns="" val="1776327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3" y="476672"/>
            <a:ext cx="7957893" cy="1143000"/>
          </a:xfrm>
        </p:spPr>
        <p:txBody>
          <a:bodyPr>
            <a:normAutofit/>
          </a:bodyPr>
          <a:lstStyle/>
          <a:p>
            <a:r>
              <a:rPr lang="en-US" altLang="zh-TW" dirty="0"/>
              <a:t>Neural </a:t>
            </a:r>
            <a:r>
              <a:rPr lang="en-US" altLang="zh-TW" dirty="0" smtClean="0"/>
              <a:t>Networks</a:t>
            </a:r>
            <a:endParaRPr lang="en-US"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40860" cy="4335760"/>
          </a:xfrm>
        </p:spPr>
        <p:txBody>
          <a:bodyPr>
            <a:normAutofit/>
          </a:bodyPr>
          <a:lstStyle/>
          <a:p>
            <a:pPr marL="0" indent="0" algn="just">
              <a:buNone/>
            </a:pPr>
            <a:r>
              <a:rPr lang="en-US" altLang="zh-TW" dirty="0">
                <a:latin typeface="+mj-lt"/>
              </a:rPr>
              <a:t>Neural networks are a series of algorithms that mimic the operations of a human brain to recognize relationships between vast amounts of data.
</a:t>
            </a:r>
            <a:endParaRPr lang="en-HK" altLang="zh-TW" dirty="0">
              <a:latin typeface="+mj-lt"/>
            </a:endParaRPr>
          </a:p>
        </p:txBody>
      </p:sp>
      <p:pic>
        <p:nvPicPr>
          <p:cNvPr id="5" name="Picture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38848" y="3312625"/>
            <a:ext cx="4102307" cy="3075464"/>
          </a:xfrm>
          <a:prstGeom prst="rect">
            <a:avLst/>
          </a:prstGeom>
          <a:noFill/>
        </p:spPr>
      </p:pic>
    </p:spTree>
    <p:extLst>
      <p:ext uri="{BB962C8B-B14F-4D97-AF65-F5344CB8AC3E}">
        <p14:creationId xmlns:p14="http://schemas.microsoft.com/office/powerpoint/2010/main" xmlns="" val="17380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920880" cy="720080"/>
          </a:xfrm>
        </p:spPr>
        <p:txBody>
          <a:bodyPr>
            <a:normAutofit fontScale="90000"/>
          </a:bodyPr>
          <a:lstStyle/>
          <a:p>
            <a:r>
              <a:rPr lang="en-US" altLang="zh-TW" dirty="0"/>
              <a:t>Demo 2: 3D Visualization of </a:t>
            </a:r>
            <a:r>
              <a:rPr lang="en-US" altLang="zh-TW" dirty="0" smtClean="0"/>
              <a:t>CNNs</a:t>
            </a:r>
            <a:endParaRPr lang="en-US"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683568" y="1268760"/>
            <a:ext cx="7758862" cy="1728192"/>
          </a:xfrm>
        </p:spPr>
        <p:txBody>
          <a:bodyPr>
            <a:normAutofit fontScale="92500" lnSpcReduction="20000"/>
          </a:bodyPr>
          <a:lstStyle/>
          <a:p>
            <a:pPr marL="0" indent="0" algn="just">
              <a:buNone/>
            </a:pPr>
            <a:r>
              <a:rPr lang="en-US" altLang="zh-TW" dirty="0">
                <a:latin typeface="+mj-lt"/>
              </a:rPr>
              <a:t>We can use this interactive visualization neural network tool to further understand </a:t>
            </a:r>
            <a:r>
              <a:rPr lang="en-US" altLang="zh-TW" dirty="0" smtClean="0">
                <a:latin typeface="+mj-lt"/>
              </a:rPr>
              <a:t>CNNs. We write digits </a:t>
            </a:r>
            <a:r>
              <a:rPr lang="en-US" altLang="zh-TW" dirty="0">
                <a:latin typeface="+mj-lt"/>
              </a:rPr>
              <a:t>by hand </a:t>
            </a:r>
            <a:r>
              <a:rPr lang="en-US" altLang="zh-TW" dirty="0" smtClean="0">
                <a:latin typeface="+mj-lt"/>
              </a:rPr>
              <a:t>with the </a:t>
            </a:r>
            <a:r>
              <a:rPr lang="en-US" altLang="zh-TW" dirty="0">
                <a:latin typeface="+mj-lt"/>
              </a:rPr>
              <a:t>drawing board, and then observe how CNNs </a:t>
            </a:r>
            <a:r>
              <a:rPr lang="en-US" altLang="zh-TW" dirty="0" smtClean="0">
                <a:latin typeface="+mj-lt"/>
              </a:rPr>
              <a:t>distinguish these digits. </a:t>
            </a:r>
            <a:endParaRPr lang="en-US" altLang="zh-TW" dirty="0">
              <a:latin typeface="+mj-lt"/>
            </a:endParaRPr>
          </a:p>
          <a:p>
            <a:pPr marL="0" indent="0" algn="just">
              <a:buNone/>
            </a:pPr>
            <a:r>
              <a:rPr lang="en-US" altLang="zh-TW" dirty="0">
                <a:latin typeface="+mj-lt"/>
                <a:hlinkClick r:id="rId2"/>
              </a:rPr>
              <a:t>https://www.cs.ryerson.ca/~aharley/vis/</a:t>
            </a:r>
            <a:r>
              <a:rPr lang="en-US" altLang="zh-TW" dirty="0">
                <a:latin typeface="+mj-lt"/>
              </a:rPr>
              <a:t> </a:t>
            </a:r>
            <a:endParaRPr lang="en-HK" altLang="zh-TW" dirty="0">
              <a:latin typeface="+mj-lt"/>
            </a:endParaRPr>
          </a:p>
        </p:txBody>
      </p:sp>
      <p:pic>
        <p:nvPicPr>
          <p:cNvPr id="5" name="Picture 4">
            <a:extLst>
              <a:ext uri="{FF2B5EF4-FFF2-40B4-BE49-F238E27FC236}">
                <a16:creationId xmlns:a16="http://schemas.microsoft.com/office/drawing/2014/main" xmlns="" id="{DF4CA0F5-D761-4CED-B5CC-89C1358C0B5F}"/>
              </a:ext>
            </a:extLst>
          </p:cNvPr>
          <p:cNvPicPr>
            <a:picLocks noChangeAspect="1"/>
          </p:cNvPicPr>
          <p:nvPr/>
        </p:nvPicPr>
        <p:blipFill>
          <a:blip r:embed="rId3" cstate="print"/>
          <a:stretch>
            <a:fillRect/>
          </a:stretch>
        </p:blipFill>
        <p:spPr>
          <a:xfrm>
            <a:off x="1331640" y="3140968"/>
            <a:ext cx="6138428" cy="3253397"/>
          </a:xfrm>
          <a:prstGeom prst="rect">
            <a:avLst/>
          </a:prstGeom>
        </p:spPr>
      </p:pic>
    </p:spTree>
    <p:extLst>
      <p:ext uri="{BB962C8B-B14F-4D97-AF65-F5344CB8AC3E}">
        <p14:creationId xmlns:p14="http://schemas.microsoft.com/office/powerpoint/2010/main" xmlns="" val="947757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fontScale="90000"/>
          </a:bodyPr>
          <a:lstStyle/>
          <a:p>
            <a:r>
              <a:rPr lang="en-US" altLang="zh-TW" dirty="0"/>
              <a:t>What </a:t>
            </a:r>
            <a:r>
              <a:rPr lang="en-US" altLang="zh-TW" dirty="0" smtClean="0"/>
              <a:t>Problems Can CNNs </a:t>
            </a:r>
            <a:r>
              <a:rPr lang="en-US" altLang="zh-TW" dirty="0"/>
              <a:t>Solve?</a:t>
            </a:r>
            <a:endParaRPr lang="en-US"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a:bodyPr>
          <a:lstStyle/>
          <a:p>
            <a:pPr marL="0" indent="0" algn="just">
              <a:buNone/>
            </a:pPr>
            <a:r>
              <a:rPr lang="en-US" altLang="zh-TW" dirty="0">
                <a:latin typeface="+mj-lt"/>
              </a:rPr>
              <a:t>Before the advent of CNNs, images were a challenge for artificial intelligence for two main reasons:
</a:t>
            </a:r>
          </a:p>
          <a:p>
            <a:pPr algn="just"/>
            <a:r>
              <a:rPr lang="en-US" altLang="zh-TW" dirty="0">
                <a:latin typeface="+mj-lt"/>
              </a:rPr>
              <a:t>The amount of data that images need to process </a:t>
            </a:r>
            <a:r>
              <a:rPr lang="en-US" altLang="zh-TW" dirty="0" smtClean="0">
                <a:latin typeface="+mj-lt"/>
              </a:rPr>
              <a:t>was too </a:t>
            </a:r>
            <a:r>
              <a:rPr lang="en-US" altLang="zh-TW" dirty="0">
                <a:latin typeface="+mj-lt"/>
              </a:rPr>
              <a:t>large, resulting in high costs and low efficiency.
It </a:t>
            </a:r>
            <a:r>
              <a:rPr lang="en-US" altLang="zh-TW" dirty="0" smtClean="0">
                <a:latin typeface="+mj-lt"/>
              </a:rPr>
              <a:t>was </a:t>
            </a:r>
            <a:r>
              <a:rPr lang="en-US" altLang="zh-TW" dirty="0">
                <a:latin typeface="+mj-lt"/>
              </a:rPr>
              <a:t>difficult to retain the original features of the image in the process of digitization, resulting in a low accuracy of image processing.</a:t>
            </a:r>
            <a:endParaRPr lang="en-HK" altLang="zh-TW" dirty="0">
              <a:latin typeface="+mj-lt"/>
            </a:endParaRPr>
          </a:p>
        </p:txBody>
      </p:sp>
    </p:spTree>
    <p:extLst>
      <p:ext uri="{BB962C8B-B14F-4D97-AF65-F5344CB8AC3E}">
        <p14:creationId xmlns:p14="http://schemas.microsoft.com/office/powerpoint/2010/main" xmlns="" val="201533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EC01CFF-2B8B-46F2-A1A0-599D31E1C866}"/>
              </a:ext>
            </a:extLst>
          </p:cNvPr>
          <p:cNvPicPr>
            <a:picLocks noChangeAspect="1"/>
          </p:cNvPicPr>
          <p:nvPr/>
        </p:nvPicPr>
        <p:blipFill>
          <a:blip r:embed="rId2" cstate="print"/>
          <a:stretch>
            <a:fillRect/>
          </a:stretch>
        </p:blipFill>
        <p:spPr>
          <a:xfrm>
            <a:off x="2555776" y="4178674"/>
            <a:ext cx="5612590" cy="2679326"/>
          </a:xfrm>
          <a:prstGeom prst="rect">
            <a:avLst/>
          </a:prstGeom>
        </p:spPr>
      </p:pic>
      <p:sp>
        <p:nvSpPr>
          <p:cNvPr id="7" name="Content Placeholder 2">
            <a:extLst>
              <a:ext uri="{FF2B5EF4-FFF2-40B4-BE49-F238E27FC236}">
                <a16:creationId xmlns:a16="http://schemas.microsoft.com/office/drawing/2014/main" xmlns="" id="{40D8C778-5026-423B-A970-EED2D6A267D0}"/>
              </a:ext>
            </a:extLst>
          </p:cNvPr>
          <p:cNvSpPr>
            <a:spLocks noGrp="1"/>
          </p:cNvSpPr>
          <p:nvPr>
            <p:ph idx="1"/>
          </p:nvPr>
        </p:nvSpPr>
        <p:spPr>
          <a:xfrm>
            <a:off x="719572" y="1772816"/>
            <a:ext cx="7740860" cy="2520279"/>
          </a:xfrm>
        </p:spPr>
        <p:txBody>
          <a:bodyPr>
            <a:noAutofit/>
          </a:bodyPr>
          <a:lstStyle/>
          <a:p>
            <a:pPr marL="0" indent="0" algn="just">
              <a:buNone/>
            </a:pPr>
            <a:r>
              <a:rPr lang="en-US" altLang="zh-TW" sz="2000" dirty="0">
                <a:latin typeface="+mj-lt"/>
              </a:rPr>
              <a:t>Images are made of pixels, and each pixel is made of colors. If we </a:t>
            </a:r>
            <a:r>
              <a:rPr lang="en-US" altLang="zh-TW" sz="2000" dirty="0" smtClean="0">
                <a:latin typeface="+mj-lt"/>
              </a:rPr>
              <a:t>are </a:t>
            </a:r>
            <a:r>
              <a:rPr lang="en-US" altLang="zh-TW" sz="2000" dirty="0">
                <a:latin typeface="+mj-lt"/>
              </a:rPr>
              <a:t>to process a 1000×1000 pixel </a:t>
            </a:r>
            <a:r>
              <a:rPr lang="en-US" altLang="zh-TW" sz="2000" dirty="0" smtClean="0">
                <a:latin typeface="+mj-lt"/>
              </a:rPr>
              <a:t>image, each </a:t>
            </a:r>
            <a:r>
              <a:rPr lang="en-US" altLang="zh-TW" sz="2000" dirty="0">
                <a:latin typeface="+mj-lt"/>
              </a:rPr>
              <a:t>with </a:t>
            </a:r>
            <a:r>
              <a:rPr lang="en-US" altLang="zh-TW" sz="2000" dirty="0" smtClean="0">
                <a:latin typeface="+mj-lt"/>
              </a:rPr>
              <a:t>RGB, </a:t>
            </a:r>
            <a:r>
              <a:rPr lang="en-US" altLang="zh-TW" sz="2000" dirty="0">
                <a:latin typeface="+mj-lt"/>
              </a:rPr>
              <a:t>3 parameters to represent color information, we would need to process 3 million parameters! 
</a:t>
            </a:r>
            <a:r>
              <a:rPr lang="en-US" altLang="zh-TW" sz="2000" dirty="0" smtClean="0">
                <a:latin typeface="+mj-lt"/>
              </a:rPr>
              <a:t>CNNs simplify this complex problem by </a:t>
            </a:r>
            <a:r>
              <a:rPr lang="en-US" altLang="zh-TW" sz="2000" b="1" dirty="0" smtClean="0"/>
              <a:t>dimensionality </a:t>
            </a:r>
            <a:r>
              <a:rPr lang="en-US" altLang="zh-TW" sz="2000" b="1" dirty="0" smtClean="0"/>
              <a:t>reduction</a:t>
            </a:r>
            <a:r>
              <a:rPr lang="en-US" altLang="zh-TW" sz="2000" dirty="0" smtClean="0"/>
              <a:t>, that is, </a:t>
            </a:r>
            <a:r>
              <a:rPr lang="en-US" altLang="zh-TW" sz="2000" dirty="0" smtClean="0">
                <a:latin typeface="+mj-lt"/>
              </a:rPr>
              <a:t>reducing a </a:t>
            </a:r>
            <a:r>
              <a:rPr lang="en-US" altLang="zh-TW" sz="2000" dirty="0">
                <a:latin typeface="+mj-lt"/>
              </a:rPr>
              <a:t>large number of parameters into a small number of parameters, and then </a:t>
            </a:r>
            <a:r>
              <a:rPr lang="en-US" altLang="zh-TW" sz="2000" dirty="0" smtClean="0">
                <a:latin typeface="+mj-lt"/>
              </a:rPr>
              <a:t>process </a:t>
            </a:r>
            <a:r>
              <a:rPr lang="en-US" altLang="zh-TW" sz="2000" dirty="0">
                <a:latin typeface="+mj-lt"/>
              </a:rPr>
              <a:t>it, and more importantly, in most scenarios, </a:t>
            </a:r>
            <a:r>
              <a:rPr lang="en-US" altLang="zh-TW" sz="2000" dirty="0" smtClean="0">
                <a:latin typeface="+mj-lt"/>
              </a:rPr>
              <a:t>this dimensionality </a:t>
            </a:r>
            <a:r>
              <a:rPr lang="en-US" altLang="zh-TW" sz="2000" dirty="0">
                <a:latin typeface="+mj-lt"/>
              </a:rPr>
              <a:t>reduction does </a:t>
            </a:r>
            <a:r>
              <a:rPr lang="en-US" altLang="zh-TW" sz="2000" dirty="0" smtClean="0">
                <a:latin typeface="+mj-lt"/>
              </a:rPr>
              <a:t>not affect the results.</a:t>
            </a:r>
            <a:r>
              <a:rPr lang="en-US" altLang="zh-TW" sz="2000" dirty="0">
                <a:latin typeface="+mj-lt"/>
              </a:rPr>
              <a:t>
</a:t>
            </a:r>
            <a:endParaRPr lang="en-HK" altLang="zh-TW" sz="2000" dirty="0">
              <a:latin typeface="+mj-lt"/>
            </a:endParaRPr>
          </a:p>
        </p:txBody>
      </p:sp>
      <p:sp>
        <p:nvSpPr>
          <p:cNvPr id="2" name="Title 1"/>
          <p:cNvSpPr>
            <a:spLocks noGrp="1"/>
          </p:cNvSpPr>
          <p:nvPr>
            <p:ph type="title"/>
          </p:nvPr>
        </p:nvSpPr>
        <p:spPr>
          <a:xfrm>
            <a:off x="827584" y="476672"/>
            <a:ext cx="7920880" cy="1143000"/>
          </a:xfrm>
        </p:spPr>
        <p:txBody>
          <a:bodyPr>
            <a:normAutofit fontScale="90000"/>
          </a:bodyPr>
          <a:lstStyle/>
          <a:p>
            <a:r>
              <a:rPr lang="en-US" altLang="zh-TW" dirty="0"/>
              <a:t>Excessive </a:t>
            </a:r>
            <a:r>
              <a:rPr lang="en-US" altLang="zh-TW" dirty="0" smtClean="0"/>
              <a:t>Amounts </a:t>
            </a:r>
            <a:r>
              <a:rPr lang="en-US" altLang="zh-TW" dirty="0"/>
              <a:t>of Data </a:t>
            </a:r>
            <a:r>
              <a:rPr lang="en-US" altLang="zh-TW" dirty="0" smtClean="0"/>
              <a:t>Need </a:t>
            </a:r>
            <a:r>
              <a:rPr lang="en-US" altLang="zh-TW" dirty="0"/>
              <a:t>to Be Processed </a:t>
            </a:r>
            <a:endParaRPr lang="en-US" dirty="0"/>
          </a:p>
        </p:txBody>
      </p:sp>
      <p:pic>
        <p:nvPicPr>
          <p:cNvPr id="5" name="Picture 4">
            <a:extLst>
              <a:ext uri="{FF2B5EF4-FFF2-40B4-BE49-F238E27FC236}">
                <a16:creationId xmlns:a16="http://schemas.microsoft.com/office/drawing/2014/main" xmlns="" id="{6BC9E52F-55B6-47D3-82E8-6C807F872E8C}"/>
              </a:ext>
            </a:extLst>
          </p:cNvPr>
          <p:cNvPicPr>
            <a:picLocks noChangeAspect="1"/>
          </p:cNvPicPr>
          <p:nvPr/>
        </p:nvPicPr>
        <p:blipFill>
          <a:blip r:embed="rId3" cstate="print"/>
          <a:stretch>
            <a:fillRect/>
          </a:stretch>
        </p:blipFill>
        <p:spPr>
          <a:xfrm>
            <a:off x="821033" y="4653136"/>
            <a:ext cx="1511378" cy="1454225"/>
          </a:xfrm>
          <a:prstGeom prst="rect">
            <a:avLst/>
          </a:prstGeom>
        </p:spPr>
      </p:pic>
      <p:cxnSp>
        <p:nvCxnSpPr>
          <p:cNvPr id="8" name="Straight Arrow Connector 7">
            <a:extLst>
              <a:ext uri="{FF2B5EF4-FFF2-40B4-BE49-F238E27FC236}">
                <a16:creationId xmlns:a16="http://schemas.microsoft.com/office/drawing/2014/main" xmlns="" id="{C5BDA1E4-C532-4128-8F6B-6CEE0442BC26}"/>
              </a:ext>
            </a:extLst>
          </p:cNvPr>
          <p:cNvCxnSpPr>
            <a:cxnSpLocks/>
            <a:stCxn id="5" idx="3"/>
          </p:cNvCxnSpPr>
          <p:nvPr/>
        </p:nvCxnSpPr>
        <p:spPr>
          <a:xfrm>
            <a:off x="2332411" y="5380249"/>
            <a:ext cx="1087461" cy="208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73809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620688"/>
            <a:ext cx="7797552" cy="1143000"/>
          </a:xfrm>
        </p:spPr>
        <p:txBody>
          <a:bodyPr/>
          <a:lstStyle/>
          <a:p>
            <a:r>
              <a:rPr lang="en-US" dirty="0" smtClean="0"/>
              <a:t>Contents</a:t>
            </a:r>
            <a:endParaRPr lang="en-US" dirty="0"/>
          </a:p>
        </p:txBody>
      </p:sp>
      <p:sp>
        <p:nvSpPr>
          <p:cNvPr id="3" name="Content Placeholder 2"/>
          <p:cNvSpPr>
            <a:spLocks noGrp="1"/>
          </p:cNvSpPr>
          <p:nvPr>
            <p:ph idx="1"/>
          </p:nvPr>
        </p:nvSpPr>
        <p:spPr>
          <a:xfrm>
            <a:off x="611560" y="1916832"/>
            <a:ext cx="7920880" cy="4373840"/>
          </a:xfrm>
        </p:spPr>
        <p:txBody>
          <a:bodyPr>
            <a:normAutofit/>
          </a:bodyPr>
          <a:lstStyle/>
          <a:p>
            <a:pPr marL="342900" lvl="1" indent="-342900">
              <a:buClr>
                <a:schemeClr val="accent3"/>
              </a:buClr>
              <a:buSzPct val="95000"/>
              <a:buFont typeface="Wingdings" panose="05000000000000000000" pitchFamily="2" charset="2"/>
              <a:buChar char="v"/>
            </a:pPr>
            <a:r>
              <a:rPr lang="en-US" altLang="zh-TW" sz="3200" dirty="0">
                <a:latin typeface="+mj-lt"/>
              </a:rPr>
              <a:t> 1. Introduction to Computer Vision
 2. Major challenges </a:t>
            </a:r>
            <a:r>
              <a:rPr lang="en-US" altLang="zh-TW" sz="3200" dirty="0" smtClean="0">
                <a:latin typeface="+mj-lt"/>
              </a:rPr>
              <a:t>in</a:t>
            </a:r>
            <a:r>
              <a:rPr lang="en-US" altLang="zh-TW" sz="3200" dirty="0" smtClean="0">
                <a:latin typeface="+mj-lt"/>
              </a:rPr>
              <a:t> </a:t>
            </a:r>
            <a:r>
              <a:rPr lang="en-US" altLang="zh-TW" sz="3200" dirty="0">
                <a:latin typeface="+mj-lt"/>
              </a:rPr>
              <a:t>computer vision
 3. ImageNet visual database
 4. Convolutional Neural Networks (CNNs)
 5. Face recognition </a:t>
            </a:r>
            <a:r>
              <a:rPr lang="en-US" altLang="zh-TW" sz="3200" dirty="0" smtClean="0">
                <a:latin typeface="+mj-lt"/>
              </a:rPr>
              <a:t>systems</a:t>
            </a:r>
            <a:endParaRPr lang="en-US" altLang="zh-TW" sz="3600" b="1" u="sng" dirty="0">
              <a:latin typeface="+mj-lt"/>
            </a:endParaRPr>
          </a:p>
        </p:txBody>
      </p:sp>
    </p:spTree>
    <p:extLst>
      <p:ext uri="{BB962C8B-B14F-4D97-AF65-F5344CB8AC3E}">
        <p14:creationId xmlns:p14="http://schemas.microsoft.com/office/powerpoint/2010/main" xmlns="" val="1004131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76CABD4-9330-4BFB-B8AD-B353284B7694}"/>
              </a:ext>
            </a:extLst>
          </p:cNvPr>
          <p:cNvPicPr>
            <a:picLocks noChangeAspect="1"/>
          </p:cNvPicPr>
          <p:nvPr/>
        </p:nvPicPr>
        <p:blipFill>
          <a:blip r:embed="rId2" cstate="print"/>
          <a:stretch>
            <a:fillRect/>
          </a:stretch>
        </p:blipFill>
        <p:spPr>
          <a:xfrm>
            <a:off x="844515" y="1916832"/>
            <a:ext cx="6152382" cy="4104456"/>
          </a:xfrm>
          <a:prstGeom prst="rect">
            <a:avLst/>
          </a:prstGeom>
        </p:spPr>
      </p:pic>
      <p:pic>
        <p:nvPicPr>
          <p:cNvPr id="4" name="Picture 3">
            <a:extLst>
              <a:ext uri="{FF2B5EF4-FFF2-40B4-BE49-F238E27FC236}">
                <a16:creationId xmlns:a16="http://schemas.microsoft.com/office/drawing/2014/main" xmlns="" id="{8601047F-4978-4988-92A6-4E4DA9299C3C}"/>
              </a:ext>
            </a:extLst>
          </p:cNvPr>
          <p:cNvPicPr>
            <a:picLocks noChangeAspect="1"/>
          </p:cNvPicPr>
          <p:nvPr/>
        </p:nvPicPr>
        <p:blipFill>
          <a:blip r:embed="rId3" cstate="print"/>
          <a:stretch>
            <a:fillRect/>
          </a:stretch>
        </p:blipFill>
        <p:spPr>
          <a:xfrm>
            <a:off x="7524327" y="2348880"/>
            <a:ext cx="958899" cy="932263"/>
          </a:xfrm>
          <a:prstGeom prst="rect">
            <a:avLst/>
          </a:prstGeom>
        </p:spPr>
      </p:pic>
      <p:pic>
        <p:nvPicPr>
          <p:cNvPr id="6" name="Picture 5">
            <a:extLst>
              <a:ext uri="{FF2B5EF4-FFF2-40B4-BE49-F238E27FC236}">
                <a16:creationId xmlns:a16="http://schemas.microsoft.com/office/drawing/2014/main" xmlns="" id="{098D464D-7F05-4886-BC85-34466FBED67F}"/>
              </a:ext>
            </a:extLst>
          </p:cNvPr>
          <p:cNvPicPr>
            <a:picLocks noChangeAspect="1"/>
          </p:cNvPicPr>
          <p:nvPr/>
        </p:nvPicPr>
        <p:blipFill>
          <a:blip r:embed="rId4" cstate="print"/>
          <a:stretch>
            <a:fillRect/>
          </a:stretch>
        </p:blipFill>
        <p:spPr>
          <a:xfrm>
            <a:off x="7501533" y="4352968"/>
            <a:ext cx="958899" cy="1092256"/>
          </a:xfrm>
          <a:prstGeom prst="rect">
            <a:avLst/>
          </a:prstGeom>
        </p:spPr>
      </p:pic>
      <p:cxnSp>
        <p:nvCxnSpPr>
          <p:cNvPr id="5" name="Straight Arrow Connector 4">
            <a:extLst>
              <a:ext uri="{FF2B5EF4-FFF2-40B4-BE49-F238E27FC236}">
                <a16:creationId xmlns:a16="http://schemas.microsoft.com/office/drawing/2014/main" xmlns="" id="{D628C289-CC7A-4E9A-81D0-277FD2F6C397}"/>
              </a:ext>
            </a:extLst>
          </p:cNvPr>
          <p:cNvCxnSpPr>
            <a:stCxn id="4" idx="1"/>
          </p:cNvCxnSpPr>
          <p:nvPr/>
        </p:nvCxnSpPr>
        <p:spPr>
          <a:xfrm flipH="1">
            <a:off x="4788024" y="2815012"/>
            <a:ext cx="2736303" cy="109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AECE214C-186D-4526-90C1-45020C334FB9}"/>
              </a:ext>
            </a:extLst>
          </p:cNvPr>
          <p:cNvCxnSpPr>
            <a:cxnSpLocks/>
            <a:stCxn id="6" idx="1"/>
          </p:cNvCxnSpPr>
          <p:nvPr/>
        </p:nvCxnSpPr>
        <p:spPr>
          <a:xfrm flipH="1">
            <a:off x="4644009" y="4899096"/>
            <a:ext cx="2857524" cy="546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標題 6">
            <a:extLst>
              <a:ext uri="{FF2B5EF4-FFF2-40B4-BE49-F238E27FC236}">
                <a16:creationId xmlns:a16="http://schemas.microsoft.com/office/drawing/2014/main" xmlns="" id="{A77AF0CE-501F-40EB-8317-F00F8A8275AA}"/>
              </a:ext>
            </a:extLst>
          </p:cNvPr>
          <p:cNvSpPr>
            <a:spLocks noGrp="1"/>
          </p:cNvSpPr>
          <p:nvPr>
            <p:ph type="title"/>
          </p:nvPr>
        </p:nvSpPr>
        <p:spPr/>
        <p:txBody>
          <a:bodyPr/>
          <a:lstStyle/>
          <a:p>
            <a:r>
              <a:rPr lang="en-US" altLang="zh-HK" dirty="0"/>
              <a:t> </a:t>
            </a:r>
            <a:endParaRPr lang="zh-HK" altLang="en-US" dirty="0"/>
          </a:p>
        </p:txBody>
      </p:sp>
      <p:sp>
        <p:nvSpPr>
          <p:cNvPr id="10" name="Title 1">
            <a:extLst>
              <a:ext uri="{FF2B5EF4-FFF2-40B4-BE49-F238E27FC236}">
                <a16:creationId xmlns:a16="http://schemas.microsoft.com/office/drawing/2014/main" xmlns="" id="{E79C6C74-4DCC-416D-BE9C-630C8318FB22}"/>
              </a:ext>
            </a:extLst>
          </p:cNvPr>
          <p:cNvSpPr txBox="1">
            <a:spLocks/>
          </p:cNvSpPr>
          <p:nvPr/>
        </p:nvSpPr>
        <p:spPr>
          <a:xfrm>
            <a:off x="827584" y="476672"/>
            <a:ext cx="792088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dirty="0"/>
              <a:t>Retain the </a:t>
            </a:r>
            <a:r>
              <a:rPr lang="en-HK" altLang="zh-TW" dirty="0" smtClean="0"/>
              <a:t>Features </a:t>
            </a:r>
            <a:r>
              <a:rPr lang="en-HK" altLang="zh-TW" dirty="0"/>
              <a:t>of Image</a:t>
            </a:r>
            <a:endParaRPr lang="en-US" dirty="0"/>
          </a:p>
        </p:txBody>
      </p:sp>
    </p:spTree>
    <p:extLst>
      <p:ext uri="{BB962C8B-B14F-4D97-AF65-F5344CB8AC3E}">
        <p14:creationId xmlns:p14="http://schemas.microsoft.com/office/powerpoint/2010/main" xmlns="" val="119427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1B54100A-4510-4DE3-ACFB-887D29D233DE}"/>
              </a:ext>
            </a:extLst>
          </p:cNvPr>
          <p:cNvSpPr txBox="1">
            <a:spLocks/>
          </p:cNvSpPr>
          <p:nvPr/>
        </p:nvSpPr>
        <p:spPr>
          <a:xfrm>
            <a:off x="796752" y="1647437"/>
            <a:ext cx="7663680" cy="1493531"/>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en-US" altLang="zh-TW" dirty="0" smtClean="0">
                <a:latin typeface="+mj-lt"/>
              </a:rPr>
              <a:t>CNNs retain </a:t>
            </a:r>
            <a:r>
              <a:rPr lang="en-US" altLang="zh-TW" dirty="0">
                <a:latin typeface="+mj-lt"/>
              </a:rPr>
              <a:t>the characteristics </a:t>
            </a:r>
            <a:r>
              <a:rPr lang="en-US" altLang="zh-TW" dirty="0" smtClean="0">
                <a:latin typeface="+mj-lt"/>
              </a:rPr>
              <a:t>(or features) of </a:t>
            </a:r>
            <a:r>
              <a:rPr lang="en-US" altLang="zh-TW" dirty="0">
                <a:latin typeface="+mj-lt"/>
              </a:rPr>
              <a:t>the </a:t>
            </a:r>
            <a:r>
              <a:rPr lang="en-US" altLang="zh-TW" dirty="0" smtClean="0">
                <a:latin typeface="+mj-lt"/>
              </a:rPr>
              <a:t>image so that th</a:t>
            </a:r>
            <a:r>
              <a:rPr lang="en-US" altLang="zh-TW" dirty="0" smtClean="0">
                <a:latin typeface="+mj-lt"/>
              </a:rPr>
              <a:t>e object </a:t>
            </a:r>
            <a:r>
              <a:rPr lang="en-US" altLang="zh-TW" dirty="0" smtClean="0">
                <a:latin typeface="+mj-lt"/>
              </a:rPr>
              <a:t>can still be effectively recognized when its </a:t>
            </a:r>
            <a:r>
              <a:rPr lang="en-US" altLang="zh-TW" dirty="0">
                <a:latin typeface="+mj-lt"/>
              </a:rPr>
              <a:t>image is flipped, </a:t>
            </a:r>
            <a:r>
              <a:rPr lang="en-US" altLang="zh-TW" dirty="0" smtClean="0">
                <a:latin typeface="+mj-lt"/>
              </a:rPr>
              <a:t>is rotated</a:t>
            </a:r>
            <a:r>
              <a:rPr lang="en-US" altLang="zh-TW" dirty="0">
                <a:latin typeface="+mj-lt"/>
              </a:rPr>
              <a:t>, or </a:t>
            </a:r>
            <a:r>
              <a:rPr lang="en-US" altLang="zh-TW" dirty="0" smtClean="0">
                <a:latin typeface="+mj-lt"/>
              </a:rPr>
              <a:t>changes its position</a:t>
            </a:r>
            <a:r>
              <a:rPr lang="en-US" altLang="zh-TW" dirty="0">
                <a:latin typeface="+mj-lt"/>
              </a:rPr>
              <a:t>.
</a:t>
            </a:r>
            <a:endParaRPr lang="en-HK" altLang="zh-TW" dirty="0">
              <a:latin typeface="+mj-lt"/>
            </a:endParaRPr>
          </a:p>
        </p:txBody>
      </p:sp>
      <p:pic>
        <p:nvPicPr>
          <p:cNvPr id="9" name="Picture 8">
            <a:extLst>
              <a:ext uri="{FF2B5EF4-FFF2-40B4-BE49-F238E27FC236}">
                <a16:creationId xmlns:a16="http://schemas.microsoft.com/office/drawing/2014/main" xmlns="" id="{28A350E8-587A-46AF-A78D-17E24660DC0C}"/>
              </a:ext>
            </a:extLst>
          </p:cNvPr>
          <p:cNvPicPr>
            <a:picLocks noChangeAspect="1"/>
          </p:cNvPicPr>
          <p:nvPr/>
        </p:nvPicPr>
        <p:blipFill>
          <a:blip r:embed="rId2" cstate="print"/>
          <a:stretch>
            <a:fillRect/>
          </a:stretch>
        </p:blipFill>
        <p:spPr>
          <a:xfrm rot="10800000">
            <a:off x="899592" y="2996952"/>
            <a:ext cx="4945177" cy="3299090"/>
          </a:xfrm>
          <a:prstGeom prst="rect">
            <a:avLst/>
          </a:prstGeom>
        </p:spPr>
      </p:pic>
      <p:pic>
        <p:nvPicPr>
          <p:cNvPr id="10" name="Picture 9">
            <a:extLst>
              <a:ext uri="{FF2B5EF4-FFF2-40B4-BE49-F238E27FC236}">
                <a16:creationId xmlns:a16="http://schemas.microsoft.com/office/drawing/2014/main" xmlns="" id="{37B68056-A53F-4B8F-95D1-0CCF9CAEAA3D}"/>
              </a:ext>
            </a:extLst>
          </p:cNvPr>
          <p:cNvPicPr>
            <a:picLocks noChangeAspect="1"/>
          </p:cNvPicPr>
          <p:nvPr/>
        </p:nvPicPr>
        <p:blipFill>
          <a:blip r:embed="rId2" cstate="print"/>
          <a:stretch>
            <a:fillRect/>
          </a:stretch>
        </p:blipFill>
        <p:spPr>
          <a:xfrm>
            <a:off x="6156176" y="4005064"/>
            <a:ext cx="2462637" cy="1642906"/>
          </a:xfrm>
          <a:prstGeom prst="rect">
            <a:avLst/>
          </a:prstGeom>
        </p:spPr>
      </p:pic>
      <p:sp>
        <p:nvSpPr>
          <p:cNvPr id="4" name="標題 3">
            <a:extLst>
              <a:ext uri="{FF2B5EF4-FFF2-40B4-BE49-F238E27FC236}">
                <a16:creationId xmlns:a16="http://schemas.microsoft.com/office/drawing/2014/main" xmlns="" id="{C254C476-C73B-4FD9-99BF-BE8C3A8A2375}"/>
              </a:ext>
            </a:extLst>
          </p:cNvPr>
          <p:cNvSpPr>
            <a:spLocks noGrp="1"/>
          </p:cNvSpPr>
          <p:nvPr>
            <p:ph type="title"/>
          </p:nvPr>
        </p:nvSpPr>
        <p:spPr>
          <a:xfrm>
            <a:off x="539552" y="704088"/>
            <a:ext cx="8147248" cy="924712"/>
          </a:xfrm>
        </p:spPr>
        <p:txBody>
          <a:bodyPr/>
          <a:lstStyle/>
          <a:p>
            <a:r>
              <a:rPr lang="en-US" altLang="zh-HK" dirty="0"/>
              <a:t> </a:t>
            </a:r>
            <a:endParaRPr lang="zh-HK" altLang="en-US" dirty="0"/>
          </a:p>
        </p:txBody>
      </p:sp>
      <p:sp>
        <p:nvSpPr>
          <p:cNvPr id="11" name="Title 1">
            <a:extLst>
              <a:ext uri="{FF2B5EF4-FFF2-40B4-BE49-F238E27FC236}">
                <a16:creationId xmlns:a16="http://schemas.microsoft.com/office/drawing/2014/main" xmlns="" id="{8E66F3E1-BCD3-4405-89D1-D54A779115E7}"/>
              </a:ext>
            </a:extLst>
          </p:cNvPr>
          <p:cNvSpPr txBox="1">
            <a:spLocks/>
          </p:cNvSpPr>
          <p:nvPr/>
        </p:nvSpPr>
        <p:spPr>
          <a:xfrm>
            <a:off x="755576" y="188640"/>
            <a:ext cx="792088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dirty="0"/>
              <a:t>Retain the </a:t>
            </a:r>
            <a:r>
              <a:rPr lang="en-HK" altLang="zh-TW" dirty="0" smtClean="0"/>
              <a:t>Features </a:t>
            </a:r>
            <a:r>
              <a:rPr lang="en-HK" altLang="zh-TW" dirty="0"/>
              <a:t>of Image</a:t>
            </a:r>
            <a:endParaRPr lang="en-US" dirty="0"/>
          </a:p>
        </p:txBody>
      </p:sp>
    </p:spTree>
    <p:extLst>
      <p:ext uri="{BB962C8B-B14F-4D97-AF65-F5344CB8AC3E}">
        <p14:creationId xmlns:p14="http://schemas.microsoft.com/office/powerpoint/2010/main" xmlns="" val="4183574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CF52518-F605-4707-BF11-0E570832FC82}"/>
              </a:ext>
            </a:extLst>
          </p:cNvPr>
          <p:cNvPicPr>
            <a:picLocks noChangeAspect="1"/>
          </p:cNvPicPr>
          <p:nvPr/>
        </p:nvPicPr>
        <p:blipFill>
          <a:blip r:embed="rId2" cstate="print"/>
          <a:stretch>
            <a:fillRect/>
          </a:stretch>
        </p:blipFill>
        <p:spPr>
          <a:xfrm>
            <a:off x="2586825" y="1839843"/>
            <a:ext cx="3970349" cy="4536504"/>
          </a:xfrm>
          <a:prstGeom prst="rect">
            <a:avLst/>
          </a:prstGeom>
        </p:spPr>
      </p:pic>
      <p:sp>
        <p:nvSpPr>
          <p:cNvPr id="4" name="標題 3">
            <a:extLst>
              <a:ext uri="{FF2B5EF4-FFF2-40B4-BE49-F238E27FC236}">
                <a16:creationId xmlns:a16="http://schemas.microsoft.com/office/drawing/2014/main" xmlns="" id="{1AFE6E15-D6C0-4C30-8ED5-C3BDD2CA89D1}"/>
              </a:ext>
            </a:extLst>
          </p:cNvPr>
          <p:cNvSpPr>
            <a:spLocks noGrp="1"/>
          </p:cNvSpPr>
          <p:nvPr>
            <p:ph type="title"/>
          </p:nvPr>
        </p:nvSpPr>
        <p:spPr/>
        <p:txBody>
          <a:bodyPr/>
          <a:lstStyle/>
          <a:p>
            <a:r>
              <a:rPr lang="en-US" altLang="zh-HK" dirty="0"/>
              <a:t> </a:t>
            </a:r>
            <a:endParaRPr lang="zh-HK" altLang="en-US" dirty="0"/>
          </a:p>
        </p:txBody>
      </p:sp>
      <p:sp>
        <p:nvSpPr>
          <p:cNvPr id="7" name="Title 1">
            <a:extLst>
              <a:ext uri="{FF2B5EF4-FFF2-40B4-BE49-F238E27FC236}">
                <a16:creationId xmlns:a16="http://schemas.microsoft.com/office/drawing/2014/main" xmlns="" id="{814B6837-7F01-4A21-8E21-1C4EA7030E68}"/>
              </a:ext>
            </a:extLst>
          </p:cNvPr>
          <p:cNvSpPr txBox="1">
            <a:spLocks/>
          </p:cNvSpPr>
          <p:nvPr/>
        </p:nvSpPr>
        <p:spPr>
          <a:xfrm>
            <a:off x="827584" y="476672"/>
            <a:ext cx="792088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dirty="0"/>
              <a:t>Retain the </a:t>
            </a:r>
            <a:r>
              <a:rPr lang="en-HK" altLang="zh-TW" dirty="0" smtClean="0"/>
              <a:t>Features </a:t>
            </a:r>
            <a:r>
              <a:rPr lang="en-HK" altLang="zh-TW" dirty="0"/>
              <a:t>of Image</a:t>
            </a:r>
            <a:endParaRPr lang="en-US" dirty="0"/>
          </a:p>
        </p:txBody>
      </p:sp>
    </p:spTree>
    <p:extLst>
      <p:ext uri="{BB962C8B-B14F-4D97-AF65-F5344CB8AC3E}">
        <p14:creationId xmlns:p14="http://schemas.microsoft.com/office/powerpoint/2010/main" xmlns="" val="762829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(5) Facial recognition</a:t>
            </a:r>
            <a:endParaRPr lang="en-US" dirty="0"/>
          </a:p>
        </p:txBody>
      </p:sp>
      <p:sp>
        <p:nvSpPr>
          <p:cNvPr id="4" name="Content Placeholder 2">
            <a:extLst>
              <a:ext uri="{FF2B5EF4-FFF2-40B4-BE49-F238E27FC236}">
                <a16:creationId xmlns:a16="http://schemas.microsoft.com/office/drawing/2014/main" xmlns="" id="{9D3534B8-BA8F-4970-A6E4-1D46F8841C9E}"/>
              </a:ext>
            </a:extLst>
          </p:cNvPr>
          <p:cNvSpPr txBox="1">
            <a:spLocks/>
          </p:cNvSpPr>
          <p:nvPr/>
        </p:nvSpPr>
        <p:spPr>
          <a:xfrm>
            <a:off x="683568" y="1722021"/>
            <a:ext cx="7992888" cy="1562963"/>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r>
              <a:rPr lang="en-US" altLang="zh-TW" sz="2400" b="1" dirty="0">
                <a:latin typeface="+mj-lt"/>
              </a:rPr>
              <a:t>Facial recognition </a:t>
            </a:r>
            <a:r>
              <a:rPr lang="en-US" altLang="zh-TW" sz="2400" dirty="0">
                <a:latin typeface="+mj-lt"/>
              </a:rPr>
              <a:t>refers to the use of cameras to collect images or videos containing faces, and then use advanced biometrics in </a:t>
            </a:r>
            <a:r>
              <a:rPr lang="en-US" altLang="zh-TW" sz="2400" dirty="0" smtClean="0">
                <a:latin typeface="+mj-lt"/>
              </a:rPr>
              <a:t>artificial </a:t>
            </a:r>
            <a:r>
              <a:rPr lang="en-US" altLang="zh-TW" sz="2400" dirty="0">
                <a:latin typeface="+mj-lt"/>
              </a:rPr>
              <a:t>intelligence to automatically recognize faces in images or videos.
</a:t>
            </a:r>
            <a:endParaRPr lang="en-HK" altLang="zh-TW" sz="2400" dirty="0">
              <a:latin typeface="+mj-lt"/>
            </a:endParaRPr>
          </a:p>
        </p:txBody>
      </p:sp>
      <p:pic>
        <p:nvPicPr>
          <p:cNvPr id="5" name="Picture 4" descr="A picture containing person, wearing, staring&#10;&#10;Description automatically generated">
            <a:extLst>
              <a:ext uri="{FF2B5EF4-FFF2-40B4-BE49-F238E27FC236}">
                <a16:creationId xmlns:a16="http://schemas.microsoft.com/office/drawing/2014/main" xmlns="" id="{39F79895-3080-43B4-A8C9-27C2D7E256AB}"/>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 xmlns:a1611="http://schemas.microsoft.com/office/drawing/2016/11/main" r:id="rId3"/>
              </a:ext>
            </a:extLst>
          </a:blip>
          <a:stretch>
            <a:fillRect/>
          </a:stretch>
        </p:blipFill>
        <p:spPr>
          <a:xfrm>
            <a:off x="4283968" y="3573016"/>
            <a:ext cx="3715891" cy="2090808"/>
          </a:xfrm>
          <a:prstGeom prst="rect">
            <a:avLst/>
          </a:prstGeom>
        </p:spPr>
      </p:pic>
      <p:sp>
        <p:nvSpPr>
          <p:cNvPr id="7" name="TextBox 6">
            <a:extLst>
              <a:ext uri="{FF2B5EF4-FFF2-40B4-BE49-F238E27FC236}">
                <a16:creationId xmlns:a16="http://schemas.microsoft.com/office/drawing/2014/main" xmlns="" id="{AFC8CA2E-D172-468C-898B-9CDD4607A12C}"/>
              </a:ext>
            </a:extLst>
          </p:cNvPr>
          <p:cNvSpPr txBox="1"/>
          <p:nvPr/>
        </p:nvSpPr>
        <p:spPr>
          <a:xfrm>
            <a:off x="4283968" y="6021288"/>
            <a:ext cx="3715891" cy="230832"/>
          </a:xfrm>
          <a:prstGeom prst="rect">
            <a:avLst/>
          </a:prstGeom>
          <a:noFill/>
        </p:spPr>
        <p:txBody>
          <a:bodyPr wrap="square" rtlCol="0">
            <a:spAutoFit/>
          </a:bodyPr>
          <a:lstStyle/>
          <a:p>
            <a:r>
              <a:rPr lang="en-HK" sz="900" dirty="0">
                <a:hlinkClick r:id="rId3" tooltip="http://scherlund.blogspot.com/2018/01/5-innovative-uses-for-machine-learning.html"/>
              </a:rPr>
              <a:t>This Photo</a:t>
            </a:r>
            <a:r>
              <a:rPr lang="en-HK" sz="900" dirty="0"/>
              <a:t> by Unknown Author is licensed under </a:t>
            </a:r>
            <a:r>
              <a:rPr lang="en-HK" sz="900" dirty="0">
                <a:hlinkClick r:id="rId4" tooltip="https://creativecommons.org/licenses/by/3.0/"/>
              </a:rPr>
              <a:t>CC BY</a:t>
            </a:r>
            <a:endParaRPr lang="en-HK" sz="900" dirty="0"/>
          </a:p>
        </p:txBody>
      </p:sp>
    </p:spTree>
    <p:extLst>
      <p:ext uri="{BB962C8B-B14F-4D97-AF65-F5344CB8AC3E}">
        <p14:creationId xmlns:p14="http://schemas.microsoft.com/office/powerpoint/2010/main" xmlns="" val="47977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378BEDE-A931-4078-9215-3CCFF17C6021}"/>
              </a:ext>
            </a:extLst>
          </p:cNvPr>
          <p:cNvSpPr>
            <a:spLocks noGrp="1"/>
          </p:cNvSpPr>
          <p:nvPr>
            <p:ph type="title"/>
          </p:nvPr>
        </p:nvSpPr>
        <p:spPr>
          <a:xfrm>
            <a:off x="457200" y="704088"/>
            <a:ext cx="8415338" cy="780696"/>
          </a:xfrm>
        </p:spPr>
        <p:txBody>
          <a:bodyPr>
            <a:normAutofit/>
          </a:bodyPr>
          <a:lstStyle/>
          <a:p>
            <a:r>
              <a:rPr lang="en-US" altLang="zh-CN" sz="4000" dirty="0">
                <a:latin typeface="Microsoft JhengHei" panose="020B0604030504040204" pitchFamily="34" charset="-120"/>
                <a:ea typeface="Microsoft JhengHei" panose="020B0604030504040204" pitchFamily="34" charset="-120"/>
              </a:rPr>
              <a:t>Human Vision VS Computer Vision</a:t>
            </a:r>
            <a:endParaRPr lang="zh-HK" altLang="en-US" sz="4000" dirty="0">
              <a:latin typeface="Microsoft JhengHei" panose="020B0604030504040204" pitchFamily="34" charset="-120"/>
              <a:ea typeface="Microsoft JhengHei" panose="020B0604030504040204" pitchFamily="34" charset="-120"/>
            </a:endParaRPr>
          </a:p>
        </p:txBody>
      </p:sp>
      <p:graphicFrame>
        <p:nvGraphicFramePr>
          <p:cNvPr id="6" name="資料庫圖表 5">
            <a:extLst>
              <a:ext uri="{FF2B5EF4-FFF2-40B4-BE49-F238E27FC236}">
                <a16:creationId xmlns:a16="http://schemas.microsoft.com/office/drawing/2014/main" xmlns="" id="{1AA7AC2B-3EED-4F58-B745-1A961AE11A26}"/>
              </a:ext>
            </a:extLst>
          </p:cNvPr>
          <p:cNvGraphicFramePr/>
          <p:nvPr>
            <p:extLst>
              <p:ext uri="{D42A27DB-BD31-4B8C-83A1-F6EECF244321}">
                <p14:modId xmlns:p14="http://schemas.microsoft.com/office/powerpoint/2010/main" xmlns="" val="3400107804"/>
              </p:ext>
            </p:extLst>
          </p:nvPr>
        </p:nvGraphicFramePr>
        <p:xfrm>
          <a:off x="628650" y="1916832"/>
          <a:ext cx="3871342"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a:extLst>
              <a:ext uri="{FF2B5EF4-FFF2-40B4-BE49-F238E27FC236}">
                <a16:creationId xmlns:a16="http://schemas.microsoft.com/office/drawing/2014/main" xmlns="" id="{5DED8C22-4F8B-4481-8F54-FD11AFBADCAC}"/>
              </a:ext>
            </a:extLst>
          </p:cNvPr>
          <p:cNvGraphicFramePr/>
          <p:nvPr>
            <p:extLst>
              <p:ext uri="{D42A27DB-BD31-4B8C-83A1-F6EECF244321}">
                <p14:modId xmlns:p14="http://schemas.microsoft.com/office/powerpoint/2010/main" xmlns="" val="2617502208"/>
              </p:ext>
            </p:extLst>
          </p:nvPr>
        </p:nvGraphicFramePr>
        <p:xfrm>
          <a:off x="5286375" y="1916832"/>
          <a:ext cx="3586163" cy="43924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箭號: 向右 9">
            <a:extLst>
              <a:ext uri="{FF2B5EF4-FFF2-40B4-BE49-F238E27FC236}">
                <a16:creationId xmlns:a16="http://schemas.microsoft.com/office/drawing/2014/main" xmlns="" id="{6E19D6E0-1C15-43FB-B6F3-7A8D00111585}"/>
              </a:ext>
            </a:extLst>
          </p:cNvPr>
          <p:cNvSpPr/>
          <p:nvPr/>
        </p:nvSpPr>
        <p:spPr>
          <a:xfrm>
            <a:off x="4615672" y="3749797"/>
            <a:ext cx="555022" cy="342900"/>
          </a:xfrm>
          <a:prstGeom prst="rightArrow">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spTree>
    <p:extLst>
      <p:ext uri="{BB962C8B-B14F-4D97-AF65-F5344CB8AC3E}">
        <p14:creationId xmlns:p14="http://schemas.microsoft.com/office/powerpoint/2010/main" xmlns="" val="8950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5B6106C-A857-4C47-9630-35DBF9C36CA8}"/>
              </a:ext>
            </a:extLst>
          </p:cNvPr>
          <p:cNvSpPr>
            <a:spLocks noGrp="1"/>
          </p:cNvSpPr>
          <p:nvPr>
            <p:ph type="title"/>
          </p:nvPr>
        </p:nvSpPr>
        <p:spPr>
          <a:xfrm>
            <a:off x="611559" y="941869"/>
            <a:ext cx="8095175" cy="674265"/>
          </a:xfrm>
        </p:spPr>
        <p:txBody>
          <a:bodyPr>
            <a:normAutofit fontScale="90000"/>
          </a:bodyPr>
          <a:lstStyle/>
          <a:p>
            <a:r>
              <a:rPr lang="en-US" altLang="zh-CN" dirty="0">
                <a:ea typeface="Microsoft JhengHei" panose="020B0604030504040204" pitchFamily="34" charset="-120"/>
                <a:cs typeface="+mj-lt"/>
              </a:rPr>
              <a:t>Facial recognition system </a:t>
            </a:r>
            <a:endParaRPr lang="zh-TW" altLang="en-US" dirty="0">
              <a:ea typeface="Microsoft JhengHei" panose="020B0604030504040204" pitchFamily="34" charset="-120"/>
            </a:endParaRPr>
          </a:p>
        </p:txBody>
      </p:sp>
      <p:sp>
        <p:nvSpPr>
          <p:cNvPr id="3" name="內容版面配置區 2">
            <a:extLst>
              <a:ext uri="{FF2B5EF4-FFF2-40B4-BE49-F238E27FC236}">
                <a16:creationId xmlns:a16="http://schemas.microsoft.com/office/drawing/2014/main" xmlns="" id="{049BC290-8963-4C88-A043-6F15055234AE}"/>
              </a:ext>
            </a:extLst>
          </p:cNvPr>
          <p:cNvSpPr>
            <a:spLocks noGrp="1"/>
          </p:cNvSpPr>
          <p:nvPr>
            <p:ph idx="1"/>
          </p:nvPr>
        </p:nvSpPr>
        <p:spPr>
          <a:xfrm>
            <a:off x="251520" y="2132856"/>
            <a:ext cx="5005076" cy="4487421"/>
          </a:xfrm>
        </p:spPr>
        <p:txBody>
          <a:bodyPr vert="horz" lIns="68580" tIns="34290" rIns="68580" bIns="34290" rtlCol="0" anchor="t">
            <a:noAutofit/>
          </a:bodyPr>
          <a:lstStyle/>
          <a:p>
            <a:pPr marL="342900" indent="-342900" algn="just">
              <a:buAutoNum type="arabicPeriod"/>
            </a:pPr>
            <a:r>
              <a:rPr lang="en-US" altLang="zh-CN" sz="2000" b="1" dirty="0">
                <a:latin typeface="+mj-lt"/>
                <a:ea typeface="Microsoft JhengHei" panose="020B0604030504040204" pitchFamily="34" charset="-120"/>
                <a:cs typeface="+mn-lt"/>
              </a:rPr>
              <a:t>Image Capturing</a:t>
            </a:r>
            <a:r>
              <a:rPr lang="en-US" altLang="zh-CN" sz="2000" dirty="0">
                <a:latin typeface="+mj-lt"/>
                <a:ea typeface="Microsoft JhengHei" panose="020B0604030504040204" pitchFamily="34" charset="-120"/>
                <a:cs typeface="+mn-lt"/>
              </a:rPr>
              <a:t>: An image containing </a:t>
            </a:r>
            <a:r>
              <a:rPr lang="en-US" altLang="zh-CN" sz="2000" dirty="0" smtClean="0">
                <a:latin typeface="+mj-lt"/>
                <a:ea typeface="Microsoft JhengHei" panose="020B0604030504040204" pitchFamily="34" charset="-120"/>
                <a:cs typeface="+mn-lt"/>
              </a:rPr>
              <a:t>an </a:t>
            </a:r>
            <a:r>
              <a:rPr lang="en-US" altLang="zh-CN" sz="2000" dirty="0" smtClean="0">
                <a:latin typeface="+mj-lt"/>
                <a:ea typeface="Microsoft JhengHei" panose="020B0604030504040204" pitchFamily="34" charset="-120"/>
                <a:cs typeface="+mn-lt"/>
              </a:rPr>
              <a:t>area</a:t>
            </a:r>
            <a:r>
              <a:rPr lang="en-US" altLang="zh-CN" sz="2000" dirty="0" smtClean="0">
                <a:latin typeface="+mj-lt"/>
                <a:ea typeface="Microsoft JhengHei" panose="020B0604030504040204" pitchFamily="34" charset="-120"/>
                <a:cs typeface="+mn-lt"/>
              </a:rPr>
              <a:t> </a:t>
            </a:r>
            <a:r>
              <a:rPr lang="en-US" altLang="zh-CN" sz="2000" dirty="0">
                <a:latin typeface="+mj-lt"/>
                <a:ea typeface="Microsoft JhengHei" panose="020B0604030504040204" pitchFamily="34" charset="-120"/>
                <a:cs typeface="+mn-lt"/>
              </a:rPr>
              <a:t>of a person's face is captured by optical devices. Equipment includes cameras, high-definition cameras, surveillance cameras, etc.
</a:t>
            </a:r>
            <a:r>
              <a:rPr lang="en-US" altLang="zh-CN" sz="2000" b="1" dirty="0">
                <a:latin typeface="+mj-lt"/>
                <a:ea typeface="Microsoft JhengHei" panose="020B0604030504040204" pitchFamily="34" charset="-120"/>
                <a:cs typeface="+mn-lt"/>
              </a:rPr>
              <a:t>Data Processing</a:t>
            </a:r>
            <a:r>
              <a:rPr lang="en-US" altLang="zh-CN" sz="2000" dirty="0">
                <a:latin typeface="+mj-lt"/>
                <a:ea typeface="Microsoft JhengHei" panose="020B0604030504040204" pitchFamily="34" charset="-120"/>
                <a:cs typeface="+mn-lt"/>
              </a:rPr>
              <a:t>:</a:t>
            </a:r>
            <a:r>
              <a:rPr lang="en-US" altLang="zh-CN" sz="2000" b="1" dirty="0">
                <a:latin typeface="+mj-lt"/>
                <a:ea typeface="Microsoft JhengHei" panose="020B0604030504040204" pitchFamily="34" charset="-120"/>
                <a:cs typeface="+mn-lt"/>
              </a:rPr>
              <a:t> </a:t>
            </a:r>
            <a:r>
              <a:rPr lang="en-US" altLang="zh-CN" sz="2000" dirty="0">
                <a:latin typeface="+mj-lt"/>
                <a:ea typeface="Microsoft JhengHei" panose="020B0604030504040204" pitchFamily="34" charset="-120"/>
                <a:cs typeface="+mn-lt"/>
              </a:rPr>
              <a:t>Pre-processing of the collected images, mainly including face positioning and normalization:</a:t>
            </a:r>
          </a:p>
          <a:p>
            <a:pPr marL="708660" lvl="1" indent="-342900" algn="just"/>
            <a:r>
              <a:rPr lang="en-US" altLang="zh-CN" sz="1800" b="1" dirty="0">
                <a:latin typeface="+mj-lt"/>
                <a:ea typeface="Microsoft JhengHei" panose="020B0604030504040204" pitchFamily="34" charset="-120"/>
                <a:cs typeface="+mn-lt"/>
              </a:rPr>
              <a:t>Face </a:t>
            </a:r>
            <a:r>
              <a:rPr lang="en-US" altLang="zh-CN" sz="1800" b="1" dirty="0" smtClean="0">
                <a:latin typeface="+mj-lt"/>
                <a:ea typeface="Microsoft JhengHei" panose="020B0604030504040204" pitchFamily="34" charset="-120"/>
                <a:cs typeface="+mn-lt"/>
              </a:rPr>
              <a:t>Positioning: </a:t>
            </a:r>
            <a:r>
              <a:rPr lang="en-US" altLang="zh-CN" sz="1800" dirty="0">
                <a:latin typeface="+mj-lt"/>
                <a:ea typeface="Microsoft JhengHei" panose="020B0604030504040204" pitchFamily="34" charset="-120"/>
                <a:cs typeface="+mn-lt"/>
              </a:rPr>
              <a:t>Find the area of the face in the picture
</a:t>
            </a:r>
            <a:r>
              <a:rPr lang="en-US" altLang="zh-CN" sz="1800" b="1" dirty="0">
                <a:latin typeface="+mj-lt"/>
                <a:ea typeface="Microsoft JhengHei" panose="020B0604030504040204" pitchFamily="34" charset="-120"/>
                <a:cs typeface="+mn-lt"/>
              </a:rPr>
              <a:t>Normalization:</a:t>
            </a:r>
            <a:r>
              <a:rPr lang="en-US" altLang="zh-CN" sz="1800" dirty="0">
                <a:latin typeface="+mj-lt"/>
                <a:ea typeface="Microsoft JhengHei" panose="020B0604030504040204" pitchFamily="34" charset="-120"/>
                <a:cs typeface="+mn-lt"/>
              </a:rPr>
              <a:t> Adjust the positioned face map to reduce the influence of interference factors such as lighting, position, and posture.</a:t>
            </a:r>
            <a:endParaRPr lang="zh-TW" altLang="en-US" sz="1800" dirty="0">
              <a:latin typeface="+mj-lt"/>
              <a:ea typeface="Microsoft JhengHei" panose="020B0604030504040204" pitchFamily="34" charset="-120"/>
              <a:cs typeface="+mn-lt"/>
            </a:endParaRPr>
          </a:p>
        </p:txBody>
      </p:sp>
      <p:pic>
        <p:nvPicPr>
          <p:cNvPr id="5" name="圖片 4">
            <a:extLst>
              <a:ext uri="{FF2B5EF4-FFF2-40B4-BE49-F238E27FC236}">
                <a16:creationId xmlns:a16="http://schemas.microsoft.com/office/drawing/2014/main" xmlns="" id="{11AC8338-E3F1-4DEF-BC98-42CCF89E9494}"/>
              </a:ext>
            </a:extLst>
          </p:cNvPr>
          <p:cNvPicPr>
            <a:picLocks noChangeAspect="1"/>
          </p:cNvPicPr>
          <p:nvPr/>
        </p:nvPicPr>
        <p:blipFill>
          <a:blip r:embed="rId2" cstate="print"/>
          <a:stretch>
            <a:fillRect/>
          </a:stretch>
        </p:blipFill>
        <p:spPr>
          <a:xfrm>
            <a:off x="5377104" y="2423261"/>
            <a:ext cx="3655926" cy="2668826"/>
          </a:xfrm>
          <a:prstGeom prst="rect">
            <a:avLst/>
          </a:prstGeom>
        </p:spPr>
      </p:pic>
      <p:sp>
        <p:nvSpPr>
          <p:cNvPr id="6" name="矩形 5">
            <a:extLst>
              <a:ext uri="{FF2B5EF4-FFF2-40B4-BE49-F238E27FC236}">
                <a16:creationId xmlns:a16="http://schemas.microsoft.com/office/drawing/2014/main" xmlns="" id="{18F6DE1B-9C96-489E-BDAA-AB0A8F2D2815}"/>
              </a:ext>
            </a:extLst>
          </p:cNvPr>
          <p:cNvSpPr/>
          <p:nvPr/>
        </p:nvSpPr>
        <p:spPr>
          <a:xfrm>
            <a:off x="6365082" y="2423262"/>
            <a:ext cx="2507456" cy="748564"/>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sz="1350"/>
          </a:p>
        </p:txBody>
      </p:sp>
    </p:spTree>
    <p:extLst>
      <p:ext uri="{BB962C8B-B14F-4D97-AF65-F5344CB8AC3E}">
        <p14:creationId xmlns:p14="http://schemas.microsoft.com/office/powerpoint/2010/main" xmlns="" val="1490724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xmlns="" id="{DBE5940C-1158-4D11-92DC-8F19C2405E93}"/>
              </a:ext>
            </a:extLst>
          </p:cNvPr>
          <p:cNvSpPr>
            <a:spLocks noGrp="1"/>
          </p:cNvSpPr>
          <p:nvPr>
            <p:ph type="title"/>
          </p:nvPr>
        </p:nvSpPr>
        <p:spPr>
          <a:xfrm>
            <a:off x="611560" y="764704"/>
            <a:ext cx="8286649" cy="851803"/>
          </a:xfrm>
        </p:spPr>
        <p:txBody>
          <a:bodyPr>
            <a:normAutofit/>
          </a:bodyPr>
          <a:lstStyle/>
          <a:p>
            <a:r>
              <a:rPr lang="en-US" altLang="zh-CN" sz="4500" dirty="0">
                <a:ea typeface="Microsoft JhengHei" panose="020B0604030504040204" pitchFamily="34" charset="-120"/>
                <a:cs typeface="+mj-lt"/>
              </a:rPr>
              <a:t>Facial recognition system </a:t>
            </a:r>
            <a:endParaRPr lang="zh-TW" altLang="en-US" sz="4500" dirty="0">
              <a:ea typeface="Microsoft JhengHei" panose="020B0604030504040204" pitchFamily="34" charset="-120"/>
            </a:endParaRPr>
          </a:p>
        </p:txBody>
      </p:sp>
      <p:sp>
        <p:nvSpPr>
          <p:cNvPr id="54" name="內容版面配置區 2">
            <a:extLst>
              <a:ext uri="{FF2B5EF4-FFF2-40B4-BE49-F238E27FC236}">
                <a16:creationId xmlns:a16="http://schemas.microsoft.com/office/drawing/2014/main" xmlns="" id="{1664A3C1-735F-48DB-BE10-C03A443DFC2F}"/>
              </a:ext>
            </a:extLst>
          </p:cNvPr>
          <p:cNvSpPr>
            <a:spLocks noGrp="1"/>
          </p:cNvSpPr>
          <p:nvPr>
            <p:ph idx="1"/>
          </p:nvPr>
        </p:nvSpPr>
        <p:spPr>
          <a:xfrm>
            <a:off x="503029" y="2109931"/>
            <a:ext cx="4861060" cy="4199389"/>
          </a:xfrm>
        </p:spPr>
        <p:txBody>
          <a:bodyPr vert="horz" lIns="68580" tIns="34290" rIns="68580" bIns="34290" rtlCol="0" anchor="t">
            <a:noAutofit/>
          </a:bodyPr>
          <a:lstStyle/>
          <a:p>
            <a:pPr marL="342900" indent="-342900" algn="just">
              <a:buAutoNum type="arabicPeriod"/>
            </a:pPr>
            <a:r>
              <a:rPr lang="en-US" altLang="zh-CN" sz="2000" b="1" dirty="0">
                <a:latin typeface="+mj-lt"/>
                <a:ea typeface="Microsoft JhengHei" panose="020B0604030504040204" pitchFamily="34" charset="-120"/>
                <a:cs typeface="+mn-lt"/>
              </a:rPr>
              <a:t>Feature Extraction</a:t>
            </a:r>
            <a:r>
              <a:rPr lang="en-US" altLang="zh-CN" sz="2000" dirty="0">
                <a:latin typeface="+mj-lt"/>
                <a:ea typeface="Microsoft JhengHei" panose="020B0604030504040204" pitchFamily="34" charset="-120"/>
                <a:cs typeface="+mn-lt"/>
              </a:rPr>
              <a:t>:</a:t>
            </a:r>
            <a:r>
              <a:rPr lang="en-US" altLang="zh-CN" sz="2000" b="1" dirty="0">
                <a:latin typeface="+mj-lt"/>
                <a:ea typeface="Microsoft JhengHei" panose="020B0604030504040204" pitchFamily="34" charset="-120"/>
                <a:cs typeface="+mn-lt"/>
              </a:rPr>
              <a:t> </a:t>
            </a:r>
            <a:r>
              <a:rPr lang="en-US" altLang="zh-CN" sz="2000" dirty="0">
                <a:latin typeface="+mj-lt"/>
                <a:ea typeface="Microsoft JhengHei" panose="020B0604030504040204" pitchFamily="34" charset="-120"/>
                <a:cs typeface="+mn-lt"/>
              </a:rPr>
              <a:t>Extracts typical features with strong expression ability and distinguishing ability. There may be many of these features, and we call them </a:t>
            </a:r>
            <a:r>
              <a:rPr lang="en-US" altLang="zh-CN" sz="2000" dirty="0">
                <a:solidFill>
                  <a:srgbClr val="0070C0"/>
                </a:solidFill>
                <a:latin typeface="+mj-lt"/>
                <a:ea typeface="Microsoft JhengHei" panose="020B0604030504040204" pitchFamily="34" charset="-120"/>
                <a:cs typeface="+mn-lt"/>
              </a:rPr>
              <a:t>feature </a:t>
            </a:r>
            <a:r>
              <a:rPr lang="en-US" altLang="zh-CN" sz="2000" dirty="0" smtClean="0">
                <a:solidFill>
                  <a:srgbClr val="0070C0"/>
                </a:solidFill>
                <a:latin typeface="+mj-lt"/>
                <a:ea typeface="Microsoft JhengHei" panose="020B0604030504040204" pitchFamily="34" charset="-120"/>
                <a:cs typeface="+mn-lt"/>
              </a:rPr>
              <a:t>vectors</a:t>
            </a:r>
            <a:r>
              <a:rPr lang="en-US" altLang="zh-CN" sz="2000" dirty="0" smtClean="0">
                <a:latin typeface="+mj-lt"/>
                <a:ea typeface="Microsoft JhengHei" panose="020B0604030504040204" pitchFamily="34" charset="-120"/>
                <a:cs typeface="+mn-lt"/>
              </a:rPr>
              <a:t>: </a:t>
            </a:r>
            <a:r>
              <a:rPr lang="en-US" altLang="zh-CN" sz="2000" dirty="0">
                <a:latin typeface="+mj-lt"/>
                <a:ea typeface="Microsoft JhengHei" panose="020B0604030504040204" pitchFamily="34" charset="-120"/>
                <a:cs typeface="+mn-lt"/>
              </a:rPr>
              <a:t>local features of each part of the face (</a:t>
            </a:r>
            <a:r>
              <a:rPr lang="en-US" altLang="zh-CN" sz="2000" dirty="0">
                <a:solidFill>
                  <a:srgbClr val="0070C0"/>
                </a:solidFill>
                <a:latin typeface="+mj-lt"/>
                <a:ea typeface="Microsoft JhengHei" panose="020B0604030504040204" pitchFamily="34" charset="-120"/>
                <a:cs typeface="+mn-lt"/>
              </a:rPr>
              <a:t>eye, mouth, nose</a:t>
            </a:r>
            <a:r>
              <a:rPr lang="en-US" altLang="zh-CN" sz="2000" dirty="0">
                <a:latin typeface="+mj-lt"/>
                <a:ea typeface="Microsoft JhengHei" panose="020B0604030504040204" pitchFamily="34" charset="-120"/>
                <a:cs typeface="+mn-lt"/>
              </a:rPr>
              <a:t>); overall features such as </a:t>
            </a:r>
            <a:r>
              <a:rPr lang="en-US" altLang="zh-CN" sz="2000" dirty="0">
                <a:solidFill>
                  <a:srgbClr val="0070C0"/>
                </a:solidFill>
                <a:latin typeface="+mj-lt"/>
                <a:ea typeface="Microsoft JhengHei" panose="020B0604030504040204" pitchFamily="34" charset="-120"/>
                <a:cs typeface="+mn-lt"/>
              </a:rPr>
              <a:t>contours</a:t>
            </a:r>
            <a:r>
              <a:rPr lang="en-US" altLang="zh-CN" sz="2000" dirty="0">
                <a:latin typeface="+mj-lt"/>
                <a:ea typeface="Microsoft JhengHei" panose="020B0604030504040204" pitchFamily="34" charset="-120"/>
                <a:cs typeface="+mn-lt"/>
              </a:rPr>
              <a:t> and </a:t>
            </a:r>
            <a:r>
              <a:rPr lang="en-US" altLang="zh-CN" sz="2000" dirty="0">
                <a:solidFill>
                  <a:srgbClr val="0070C0"/>
                </a:solidFill>
                <a:latin typeface="+mj-lt"/>
                <a:ea typeface="Microsoft JhengHei" panose="020B0604030504040204" pitchFamily="34" charset="-120"/>
                <a:cs typeface="+mn-lt"/>
              </a:rPr>
              <a:t>grayscale</a:t>
            </a:r>
            <a:r>
              <a:rPr lang="en-US" altLang="zh-CN" sz="2000" dirty="0">
                <a:latin typeface="+mj-lt"/>
                <a:ea typeface="Microsoft JhengHei" panose="020B0604030504040204" pitchFamily="34" charset="-120"/>
                <a:cs typeface="+mn-lt"/>
              </a:rPr>
              <a:t>.
</a:t>
            </a:r>
            <a:r>
              <a:rPr lang="en-US" altLang="zh-CN" sz="2000" b="1" dirty="0">
                <a:latin typeface="+mj-lt"/>
                <a:ea typeface="Microsoft JhengHei" panose="020B0604030504040204" pitchFamily="34" charset="-120"/>
                <a:cs typeface="+mn-lt"/>
              </a:rPr>
              <a:t>Pattern Matching</a:t>
            </a:r>
            <a:r>
              <a:rPr lang="en-US" altLang="zh-CN" sz="2000" dirty="0">
                <a:latin typeface="+mj-lt"/>
                <a:ea typeface="Microsoft JhengHei" panose="020B0604030504040204" pitchFamily="34" charset="-120"/>
                <a:cs typeface="+mn-lt"/>
              </a:rPr>
              <a:t>:</a:t>
            </a:r>
            <a:r>
              <a:rPr lang="en-US" altLang="zh-CN" sz="2000" b="1" dirty="0">
                <a:latin typeface="+mj-lt"/>
                <a:ea typeface="Microsoft JhengHei" panose="020B0604030504040204" pitchFamily="34" charset="-120"/>
                <a:cs typeface="+mn-lt"/>
              </a:rPr>
              <a:t> </a:t>
            </a:r>
            <a:r>
              <a:rPr lang="en-US" altLang="zh-CN" sz="2000" dirty="0">
                <a:latin typeface="+mj-lt"/>
                <a:ea typeface="Microsoft JhengHei" panose="020B0604030504040204" pitchFamily="34" charset="-120"/>
                <a:cs typeface="+mn-lt"/>
              </a:rPr>
              <a:t>Compare different images based on feature vectors. A matching score is given in the process, representing how similar </a:t>
            </a:r>
            <a:r>
              <a:rPr lang="en-US" altLang="zh-CN" sz="2000" dirty="0" smtClean="0">
                <a:latin typeface="+mj-lt"/>
                <a:ea typeface="Microsoft JhengHei" panose="020B0604030504040204" pitchFamily="34" charset="-120"/>
                <a:cs typeface="+mn-lt"/>
              </a:rPr>
              <a:t>two </a:t>
            </a:r>
            <a:r>
              <a:rPr lang="en-US" altLang="zh-CN" sz="2000" dirty="0">
                <a:latin typeface="+mj-lt"/>
                <a:ea typeface="Microsoft JhengHei" panose="020B0604030504040204" pitchFamily="34" charset="-120"/>
                <a:cs typeface="+mn-lt"/>
              </a:rPr>
              <a:t>graphs are. A match score is used to complete an identity confirmation or identifying a goal.
</a:t>
            </a:r>
            <a:endParaRPr lang="zh-HK" altLang="en-US" sz="2000" dirty="0">
              <a:latin typeface="+mj-lt"/>
              <a:ea typeface="Microsoft JhengHei" panose="020B0604030504040204" pitchFamily="34" charset="-120"/>
              <a:cs typeface="Calibri" panose="020F0502020204030204"/>
            </a:endParaRPr>
          </a:p>
        </p:txBody>
      </p:sp>
      <p:pic>
        <p:nvPicPr>
          <p:cNvPr id="55" name="圖片 54">
            <a:extLst>
              <a:ext uri="{FF2B5EF4-FFF2-40B4-BE49-F238E27FC236}">
                <a16:creationId xmlns:a16="http://schemas.microsoft.com/office/drawing/2014/main" xmlns="" id="{22A6C8C7-AC03-4A95-8782-6F34BEF1F788}"/>
              </a:ext>
            </a:extLst>
          </p:cNvPr>
          <p:cNvPicPr>
            <a:picLocks noChangeAspect="1"/>
          </p:cNvPicPr>
          <p:nvPr/>
        </p:nvPicPr>
        <p:blipFill>
          <a:blip r:embed="rId2" cstate="print"/>
          <a:stretch>
            <a:fillRect/>
          </a:stretch>
        </p:blipFill>
        <p:spPr>
          <a:xfrm>
            <a:off x="5377104" y="2423261"/>
            <a:ext cx="3655926" cy="2668826"/>
          </a:xfrm>
          <a:prstGeom prst="rect">
            <a:avLst/>
          </a:prstGeom>
        </p:spPr>
      </p:pic>
      <p:sp>
        <p:nvSpPr>
          <p:cNvPr id="56" name="矩形 55">
            <a:extLst>
              <a:ext uri="{FF2B5EF4-FFF2-40B4-BE49-F238E27FC236}">
                <a16:creationId xmlns:a16="http://schemas.microsoft.com/office/drawing/2014/main" xmlns="" id="{50A43140-B21D-4A3E-A5A0-24E623F20735}"/>
              </a:ext>
            </a:extLst>
          </p:cNvPr>
          <p:cNvSpPr/>
          <p:nvPr/>
        </p:nvSpPr>
        <p:spPr>
          <a:xfrm>
            <a:off x="6390753" y="3113459"/>
            <a:ext cx="2507456" cy="748564"/>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sz="1350"/>
          </a:p>
        </p:txBody>
      </p:sp>
    </p:spTree>
    <p:extLst>
      <p:ext uri="{BB962C8B-B14F-4D97-AF65-F5344CB8AC3E}">
        <p14:creationId xmlns:p14="http://schemas.microsoft.com/office/powerpoint/2010/main" xmlns="" val="3990302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xmlns="" id="{DBE5940C-1158-4D11-92DC-8F19C2405E93}"/>
              </a:ext>
            </a:extLst>
          </p:cNvPr>
          <p:cNvSpPr>
            <a:spLocks noGrp="1"/>
          </p:cNvSpPr>
          <p:nvPr>
            <p:ph type="title"/>
          </p:nvPr>
        </p:nvSpPr>
        <p:spPr>
          <a:xfrm>
            <a:off x="323528" y="692696"/>
            <a:ext cx="8574681" cy="864096"/>
          </a:xfrm>
        </p:spPr>
        <p:txBody>
          <a:bodyPr>
            <a:noAutofit/>
          </a:bodyPr>
          <a:lstStyle/>
          <a:p>
            <a:r>
              <a:rPr lang="en-US" altLang="zh-CN" sz="3800" dirty="0">
                <a:ea typeface="Microsoft JhengHei" panose="020B0604030504040204" pitchFamily="34" charset="-120"/>
                <a:cs typeface="+mj-lt"/>
              </a:rPr>
              <a:t>How Facial Recognition Balances Privacy (1)</a:t>
            </a:r>
            <a:endParaRPr lang="zh-TW" altLang="en-US" sz="3800" dirty="0">
              <a:ea typeface="Microsoft JhengHei" panose="020B0604030504040204" pitchFamily="34" charset="-120"/>
            </a:endParaRPr>
          </a:p>
        </p:txBody>
      </p:sp>
      <p:sp>
        <p:nvSpPr>
          <p:cNvPr id="3" name="Content Placeholder 2">
            <a:extLst>
              <a:ext uri="{FF2B5EF4-FFF2-40B4-BE49-F238E27FC236}">
                <a16:creationId xmlns:a16="http://schemas.microsoft.com/office/drawing/2014/main" xmlns="" id="{5CB9499A-18BA-4949-8569-46312D5015B2}"/>
              </a:ext>
            </a:extLst>
          </p:cNvPr>
          <p:cNvSpPr>
            <a:spLocks noGrp="1"/>
          </p:cNvSpPr>
          <p:nvPr>
            <p:ph idx="1"/>
          </p:nvPr>
        </p:nvSpPr>
        <p:spPr>
          <a:xfrm>
            <a:off x="251520" y="1916831"/>
            <a:ext cx="8640960" cy="4680521"/>
          </a:xfrm>
        </p:spPr>
        <p:txBody>
          <a:bodyPr>
            <a:normAutofit lnSpcReduction="10000"/>
          </a:bodyPr>
          <a:lstStyle/>
          <a:p>
            <a:pPr marL="0" indent="0" algn="just">
              <a:buNone/>
            </a:pPr>
            <a:endParaRPr lang="en-US" altLang="zh-TW" sz="2100" dirty="0">
              <a:latin typeface="+mj-lt"/>
            </a:endParaRPr>
          </a:p>
          <a:p>
            <a:pPr marL="0" indent="0" algn="just">
              <a:buNone/>
            </a:pPr>
            <a:r>
              <a:rPr lang="en-US" altLang="zh-TW" sz="2100" dirty="0">
                <a:latin typeface="+mj-lt"/>
              </a:rPr>
              <a:t>In recent years, face recognition technology has caused a lot of controversy. With the increasing popularity of technology, people are paying more and more attention to the privacy and protection of data. Many people use face recognition technology every day to unlock mobile phones, authorize payments, enter and exit offices, etc., and even airport security inspection is beginning to apply face recognition technology.</a:t>
            </a:r>
          </a:p>
          <a:p>
            <a:pPr marL="0" indent="0" algn="just">
              <a:buNone/>
            </a:pPr>
            <a:r>
              <a:rPr lang="en-US" altLang="zh-TW" sz="2100" dirty="0">
                <a:latin typeface="+mj-lt"/>
              </a:rPr>
              <a:t>
However, people are also beginning to question the morality, accuracy and problems that facial recognition technology may cause. Some U.S. cities have even begun to ban the technology, even the police will not </a:t>
            </a:r>
            <a:r>
              <a:rPr lang="en-US" altLang="zh-TW" sz="2100" dirty="0" smtClean="0">
                <a:latin typeface="+mj-lt"/>
              </a:rPr>
              <a:t>be allowed to use it</a:t>
            </a:r>
            <a:r>
              <a:rPr lang="en-US" altLang="zh-TW" sz="2100" dirty="0">
                <a:latin typeface="+mj-lt"/>
              </a:rPr>
              <a:t>. Some British lawmakers have </a:t>
            </a:r>
            <a:r>
              <a:rPr lang="en-US" altLang="zh-TW" sz="2100" dirty="0" smtClean="0">
                <a:latin typeface="+mj-lt"/>
              </a:rPr>
              <a:t>proposed legislation before </a:t>
            </a:r>
            <a:r>
              <a:rPr lang="en-US" altLang="zh-TW" sz="2100" dirty="0">
                <a:latin typeface="+mj-lt"/>
              </a:rPr>
              <a:t>application, and the European Union is also seeking ways to restrict the "indiscriminate" use of facial recognition technology.</a:t>
            </a:r>
            <a:endParaRPr lang="zh-TW" altLang="en-US" sz="2100" dirty="0">
              <a:latin typeface="+mj-lt"/>
            </a:endParaRPr>
          </a:p>
        </p:txBody>
      </p:sp>
    </p:spTree>
    <p:extLst>
      <p:ext uri="{BB962C8B-B14F-4D97-AF65-F5344CB8AC3E}">
        <p14:creationId xmlns:p14="http://schemas.microsoft.com/office/powerpoint/2010/main" xmlns="" val="195749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CB9499A-18BA-4949-8569-46312D5015B2}"/>
              </a:ext>
            </a:extLst>
          </p:cNvPr>
          <p:cNvSpPr>
            <a:spLocks noGrp="1"/>
          </p:cNvSpPr>
          <p:nvPr>
            <p:ph idx="1"/>
          </p:nvPr>
        </p:nvSpPr>
        <p:spPr>
          <a:xfrm>
            <a:off x="251520" y="1916832"/>
            <a:ext cx="8640960" cy="4680521"/>
          </a:xfrm>
        </p:spPr>
        <p:txBody>
          <a:bodyPr>
            <a:normAutofit fontScale="55000" lnSpcReduction="20000"/>
          </a:bodyPr>
          <a:lstStyle/>
          <a:p>
            <a:pPr marL="0" indent="0" algn="just">
              <a:buNone/>
            </a:pPr>
            <a:r>
              <a:rPr lang="en-US" altLang="zh-TW" sz="3800" dirty="0">
                <a:latin typeface="+mj-lt"/>
              </a:rPr>
              <a:t>
In fact, all new technologies that are widely used and have a profound impact on life will face similar problems. The accuracy of the technology, the need to reach consensus with stakeholders when applying it, legal responsibilities, application ethics, etc., are all of concern, and there is a need to find a balance that ensures the legal application of technology while respecting the rights of individuals.</a:t>
            </a:r>
          </a:p>
          <a:p>
            <a:pPr marL="0" indent="0" algn="just">
              <a:buNone/>
            </a:pPr>
            <a:r>
              <a:rPr lang="en-US" altLang="zh-TW" sz="3800" dirty="0">
                <a:latin typeface="+mj-lt"/>
              </a:rPr>
              <a:t>
However, artificial intelligence and deep learning will not necessarily become tools that invade personal privacy, depending purely on how the system is designed and used. </a:t>
            </a:r>
            <a:r>
              <a:rPr lang="en-US" altLang="zh-TW" sz="3800" b="1" dirty="0">
                <a:latin typeface="+mj-lt"/>
              </a:rPr>
              <a:t>For example</a:t>
            </a:r>
            <a:r>
              <a:rPr lang="en-US" altLang="zh-TW" sz="3800" dirty="0">
                <a:latin typeface="+mj-lt"/>
              </a:rPr>
              <a:t>, in the occasion of crowd gathering, only need to detect the face, do not need to confirm or store the appearance of individuals, you can count the number of people present, convenient to control the flow of people. Even face recognition has a very diverse machine learning </a:t>
            </a:r>
            <a:r>
              <a:rPr lang="en-US" altLang="zh-TW" sz="3800" dirty="0" smtClean="0">
                <a:latin typeface="+mj-lt"/>
              </a:rPr>
              <a:t>methods, </a:t>
            </a:r>
            <a:r>
              <a:rPr lang="en-US" altLang="zh-TW" sz="3800" dirty="0">
                <a:latin typeface="+mj-lt"/>
              </a:rPr>
              <a:t>such as the Face ID function of Apple's mobile phone, and Apple itself does not have a central database to store users' photos.</a:t>
            </a:r>
            <a:endParaRPr lang="zh-TW" altLang="en-US" sz="3800" dirty="0">
              <a:latin typeface="+mj-lt"/>
            </a:endParaRPr>
          </a:p>
        </p:txBody>
      </p:sp>
      <p:sp>
        <p:nvSpPr>
          <p:cNvPr id="6" name="標題 1">
            <a:extLst>
              <a:ext uri="{FF2B5EF4-FFF2-40B4-BE49-F238E27FC236}">
                <a16:creationId xmlns:a16="http://schemas.microsoft.com/office/drawing/2014/main" xmlns="" id="{28689DCF-C77E-4AA7-9008-079D366E56B9}"/>
              </a:ext>
            </a:extLst>
          </p:cNvPr>
          <p:cNvSpPr>
            <a:spLocks noGrp="1"/>
          </p:cNvSpPr>
          <p:nvPr>
            <p:ph type="title"/>
          </p:nvPr>
        </p:nvSpPr>
        <p:spPr>
          <a:xfrm>
            <a:off x="323528" y="692696"/>
            <a:ext cx="8574681" cy="864096"/>
          </a:xfrm>
        </p:spPr>
        <p:txBody>
          <a:bodyPr>
            <a:noAutofit/>
          </a:bodyPr>
          <a:lstStyle/>
          <a:p>
            <a:r>
              <a:rPr lang="en-US" altLang="zh-CN" sz="3800" dirty="0">
                <a:ea typeface="Microsoft JhengHei" panose="020B0604030504040204" pitchFamily="34" charset="-120"/>
                <a:cs typeface="+mj-lt"/>
              </a:rPr>
              <a:t>How Facial Recognition Balances Privacy (2)</a:t>
            </a:r>
            <a:endParaRPr lang="zh-TW" altLang="en-US" sz="3800" dirty="0">
              <a:ea typeface="Microsoft JhengHei" panose="020B0604030504040204" pitchFamily="34" charset="-120"/>
            </a:endParaRPr>
          </a:p>
        </p:txBody>
      </p:sp>
    </p:spTree>
    <p:extLst>
      <p:ext uri="{BB962C8B-B14F-4D97-AF65-F5344CB8AC3E}">
        <p14:creationId xmlns:p14="http://schemas.microsoft.com/office/powerpoint/2010/main" xmlns="" val="195749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CB9499A-18BA-4949-8569-46312D5015B2}"/>
              </a:ext>
            </a:extLst>
          </p:cNvPr>
          <p:cNvSpPr>
            <a:spLocks noGrp="1"/>
          </p:cNvSpPr>
          <p:nvPr>
            <p:ph idx="1"/>
          </p:nvPr>
        </p:nvSpPr>
        <p:spPr>
          <a:xfrm>
            <a:off x="323528" y="1817798"/>
            <a:ext cx="8496944" cy="4980845"/>
          </a:xfrm>
        </p:spPr>
        <p:txBody>
          <a:bodyPr>
            <a:normAutofit fontScale="85000" lnSpcReduction="10000"/>
          </a:bodyPr>
          <a:lstStyle/>
          <a:p>
            <a:pPr marL="0" indent="0" algn="just">
              <a:buNone/>
            </a:pPr>
            <a:r>
              <a:rPr lang="en-US" altLang="zh-TW" dirty="0">
                <a:latin typeface="+mj-lt"/>
              </a:rPr>
              <a:t>
The artificial intelligence technology behind face recognition, in fact, has a wider range of applications, such as face analysis, which can analyze images and videos, extract features to identify gender, age, and even body mass index, and the technology has been used to measure heartbeat, blood pressure, and even detect the first signs of diabetes, heart disease or dementia. At present, some insurance companies are using facial analysis to simplify the calculation of policy amounts.</a:t>
            </a:r>
          </a:p>
          <a:p>
            <a:pPr marL="0" indent="0" algn="just">
              <a:buNone/>
            </a:pPr>
            <a:r>
              <a:rPr lang="en-US" altLang="zh-TW" dirty="0">
                <a:latin typeface="+mj-lt"/>
              </a:rPr>
              <a:t>
Source: </a:t>
            </a:r>
            <a:r>
              <a:rPr lang="en-US" altLang="zh-TW" dirty="0">
                <a:latin typeface="+mj-lt"/>
                <a:hlinkClick r:id="rId2"/>
              </a:rPr>
              <a:t>https://www.hkcs.org.hk/%E4%BA%BA%E8%87%89%E8%BE%A8%E8%AD%98%E6%87%89%E7%94%A8%E3%80%80%E5%A6%82%E4%BD%95%E5%B9%B3%E8%A1%A1%E7%A7%81%E9%9A%B1%EF%BC%9F/</a:t>
            </a:r>
            <a:r>
              <a:rPr lang="en-US" altLang="zh-TW" dirty="0">
                <a:latin typeface="+mj-lt"/>
              </a:rPr>
              <a:t> 
</a:t>
            </a:r>
            <a:endParaRPr lang="zh-TW" altLang="en-US" dirty="0">
              <a:latin typeface="+mj-lt"/>
            </a:endParaRPr>
          </a:p>
        </p:txBody>
      </p:sp>
      <p:sp>
        <p:nvSpPr>
          <p:cNvPr id="6" name="標題 1">
            <a:extLst>
              <a:ext uri="{FF2B5EF4-FFF2-40B4-BE49-F238E27FC236}">
                <a16:creationId xmlns:a16="http://schemas.microsoft.com/office/drawing/2014/main" xmlns="" id="{97696534-32B2-4D21-8634-7CE1B94511E3}"/>
              </a:ext>
            </a:extLst>
          </p:cNvPr>
          <p:cNvSpPr>
            <a:spLocks noGrp="1"/>
          </p:cNvSpPr>
          <p:nvPr>
            <p:ph type="title"/>
          </p:nvPr>
        </p:nvSpPr>
        <p:spPr>
          <a:xfrm>
            <a:off x="323528" y="692696"/>
            <a:ext cx="8574681" cy="864096"/>
          </a:xfrm>
        </p:spPr>
        <p:txBody>
          <a:bodyPr>
            <a:noAutofit/>
          </a:bodyPr>
          <a:lstStyle/>
          <a:p>
            <a:r>
              <a:rPr lang="en-US" altLang="zh-CN" sz="3800" dirty="0">
                <a:ea typeface="Microsoft JhengHei" panose="020B0604030504040204" pitchFamily="34" charset="-120"/>
                <a:cs typeface="+mj-lt"/>
              </a:rPr>
              <a:t>How Facial Recognition Balances Privacy (3)</a:t>
            </a:r>
            <a:endParaRPr lang="zh-TW" altLang="en-US" sz="3800" dirty="0">
              <a:ea typeface="Microsoft JhengHei" panose="020B0604030504040204" pitchFamily="34" charset="-120"/>
            </a:endParaRPr>
          </a:p>
        </p:txBody>
      </p:sp>
    </p:spTree>
    <p:extLst>
      <p:ext uri="{BB962C8B-B14F-4D97-AF65-F5344CB8AC3E}">
        <p14:creationId xmlns:p14="http://schemas.microsoft.com/office/powerpoint/2010/main" xmlns="" val="195749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(1) </a:t>
            </a:r>
            <a:r>
              <a:rPr lang="en-HK" altLang="zh-TW" dirty="0"/>
              <a:t>Computer Vision</a:t>
            </a:r>
            <a:endParaRPr lang="en-US"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a:bodyPr>
          <a:lstStyle/>
          <a:p>
            <a:pPr marL="0" indent="0" algn="just">
              <a:buNone/>
            </a:pPr>
            <a:r>
              <a:rPr lang="en-US" altLang="zh-TW" sz="2400" b="1" dirty="0">
                <a:latin typeface="+mj-lt"/>
              </a:rPr>
              <a:t>Computer vision </a:t>
            </a:r>
            <a:r>
              <a:rPr lang="en-US" altLang="zh-TW" sz="2400" dirty="0">
                <a:latin typeface="+mj-lt"/>
              </a:rPr>
              <a:t>is a category of computer science that focuses on enabling computers to recognize and understand people and objects in images and films. Computer vision, like other types of AI, can try to perform and automate work that mimics human capabilities. In this case, computer vision attempts to mimic how human vision works, as well as how humans interpret what they see.
</a:t>
            </a:r>
            <a:endParaRPr lang="en-HK" altLang="zh-TW" sz="2400" dirty="0">
              <a:latin typeface="+mj-lt"/>
            </a:endParaRPr>
          </a:p>
        </p:txBody>
      </p:sp>
      <p:pic>
        <p:nvPicPr>
          <p:cNvPr id="5" name="Picture 4" descr="A picture containing text, electronics, display&#10;&#10;Description automatically generated">
            <a:extLst>
              <a:ext uri="{FF2B5EF4-FFF2-40B4-BE49-F238E27FC236}">
                <a16:creationId xmlns:a16="http://schemas.microsoft.com/office/drawing/2014/main" xmlns="" id="{6F1DF984-CEC0-4F1F-8950-7E4EF2F44C72}"/>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 xmlns:a1611="http://schemas.microsoft.com/office/drawing/2016/11/main" r:id="rId3"/>
              </a:ext>
            </a:extLst>
          </a:blip>
          <a:stretch>
            <a:fillRect/>
          </a:stretch>
        </p:blipFill>
        <p:spPr>
          <a:xfrm>
            <a:off x="6300192" y="4221088"/>
            <a:ext cx="1943348" cy="1844824"/>
          </a:xfrm>
          <a:prstGeom prst="rect">
            <a:avLst/>
          </a:prstGeom>
        </p:spPr>
      </p:pic>
      <p:sp>
        <p:nvSpPr>
          <p:cNvPr id="6" name="TextBox 5">
            <a:extLst>
              <a:ext uri="{FF2B5EF4-FFF2-40B4-BE49-F238E27FC236}">
                <a16:creationId xmlns:a16="http://schemas.microsoft.com/office/drawing/2014/main" xmlns="" id="{359C3F91-AE8F-4BDD-A978-B6D8FB30FB21}"/>
              </a:ext>
            </a:extLst>
          </p:cNvPr>
          <p:cNvSpPr txBox="1"/>
          <p:nvPr/>
        </p:nvSpPr>
        <p:spPr>
          <a:xfrm>
            <a:off x="6300192" y="6180584"/>
            <a:ext cx="1943348" cy="369332"/>
          </a:xfrm>
          <a:prstGeom prst="rect">
            <a:avLst/>
          </a:prstGeom>
          <a:noFill/>
        </p:spPr>
        <p:txBody>
          <a:bodyPr wrap="square" rtlCol="0">
            <a:spAutoFit/>
          </a:bodyPr>
          <a:lstStyle/>
          <a:p>
            <a:r>
              <a:rPr lang="en-HK" sz="900" dirty="0">
                <a:hlinkClick r:id="rId3" tooltip="https://www.flickr.com/photos/downloadsourcefr/16361602656"/>
              </a:rPr>
              <a:t>This Photo</a:t>
            </a:r>
            <a:r>
              <a:rPr lang="en-HK" sz="900" dirty="0"/>
              <a:t> by Unknown Author is licensed under </a:t>
            </a:r>
            <a:r>
              <a:rPr lang="en-HK" sz="900" dirty="0">
                <a:hlinkClick r:id="rId4" tooltip="https://creativecommons.org/licenses/by/3.0/"/>
              </a:rPr>
              <a:t>CC BY</a:t>
            </a:r>
            <a:endParaRPr lang="en-HK" sz="900" dirty="0"/>
          </a:p>
        </p:txBody>
      </p:sp>
    </p:spTree>
    <p:extLst>
      <p:ext uri="{BB962C8B-B14F-4D97-AF65-F5344CB8AC3E}">
        <p14:creationId xmlns:p14="http://schemas.microsoft.com/office/powerpoint/2010/main" xmlns="" val="113101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358A63F-E7CD-454F-A2A4-AE7B00D87379}"/>
              </a:ext>
            </a:extLst>
          </p:cNvPr>
          <p:cNvSpPr txBox="1"/>
          <p:nvPr/>
        </p:nvSpPr>
        <p:spPr>
          <a:xfrm>
            <a:off x="5652120" y="6021288"/>
            <a:ext cx="3312368" cy="261610"/>
          </a:xfrm>
          <a:prstGeom prst="rect">
            <a:avLst/>
          </a:prstGeom>
          <a:noFill/>
        </p:spPr>
        <p:txBody>
          <a:bodyPr wrap="square">
            <a:spAutoFit/>
          </a:bodyPr>
          <a:lstStyle/>
          <a:p>
            <a:r>
              <a:rPr lang="en-HK" sz="1100" dirty="0"/>
              <a:t>Source: https://teachablemachine.withgoogle.com/</a:t>
            </a:r>
          </a:p>
        </p:txBody>
      </p:sp>
      <p:sp>
        <p:nvSpPr>
          <p:cNvPr id="6" name="Title 1">
            <a:extLst>
              <a:ext uri="{FF2B5EF4-FFF2-40B4-BE49-F238E27FC236}">
                <a16:creationId xmlns:a16="http://schemas.microsoft.com/office/drawing/2014/main" xmlns="" id="{C546A412-BF5A-4916-A83C-0F3C203D6A69}"/>
              </a:ext>
            </a:extLst>
          </p:cNvPr>
          <p:cNvSpPr>
            <a:spLocks noGrp="1"/>
          </p:cNvSpPr>
          <p:nvPr>
            <p:ph type="title"/>
          </p:nvPr>
        </p:nvSpPr>
        <p:spPr>
          <a:xfrm>
            <a:off x="827584" y="704088"/>
            <a:ext cx="7859216" cy="708688"/>
          </a:xfrm>
        </p:spPr>
        <p:txBody>
          <a:bodyPr>
            <a:noAutofit/>
          </a:bodyPr>
          <a:lstStyle/>
          <a:p>
            <a:r>
              <a:rPr lang="en-US" altLang="zh-TW" sz="4000" dirty="0"/>
              <a:t>Demo 3: Teachable Machine</a:t>
            </a:r>
            <a:endParaRPr lang="en-HK" sz="4400" dirty="0"/>
          </a:p>
        </p:txBody>
      </p:sp>
      <p:sp>
        <p:nvSpPr>
          <p:cNvPr id="7" name="TextBox 6">
            <a:extLst>
              <a:ext uri="{FF2B5EF4-FFF2-40B4-BE49-F238E27FC236}">
                <a16:creationId xmlns:a16="http://schemas.microsoft.com/office/drawing/2014/main" xmlns="" id="{FB02FF8C-E57C-4508-B21E-0EB4092C6D60}"/>
              </a:ext>
            </a:extLst>
          </p:cNvPr>
          <p:cNvSpPr txBox="1"/>
          <p:nvPr/>
        </p:nvSpPr>
        <p:spPr>
          <a:xfrm>
            <a:off x="683568" y="1628800"/>
            <a:ext cx="7776864" cy="1569660"/>
          </a:xfrm>
          <a:prstGeom prst="rect">
            <a:avLst/>
          </a:prstGeom>
          <a:noFill/>
        </p:spPr>
        <p:txBody>
          <a:bodyPr wrap="square">
            <a:spAutoFit/>
          </a:bodyPr>
          <a:lstStyle/>
          <a:p>
            <a:pPr algn="just"/>
            <a:r>
              <a:rPr lang="en-US" altLang="zh-TW" sz="2400" b="1" dirty="0">
                <a:latin typeface="+mj-lt"/>
              </a:rPr>
              <a:t>Teachable Machine </a:t>
            </a:r>
            <a:r>
              <a:rPr lang="en-US" altLang="zh-TW" sz="2400" dirty="0">
                <a:latin typeface="+mj-lt"/>
              </a:rPr>
              <a:t>is a web tool provided by Google that allows anyone to simply train machine learning models for websites and applications without programming experience.
</a:t>
            </a:r>
            <a:endParaRPr lang="en-HK" sz="2400" dirty="0">
              <a:latin typeface="+mj-lt"/>
            </a:endParaRPr>
          </a:p>
        </p:txBody>
      </p:sp>
      <p:pic>
        <p:nvPicPr>
          <p:cNvPr id="8" name="Picture 7">
            <a:extLst>
              <a:ext uri="{FF2B5EF4-FFF2-40B4-BE49-F238E27FC236}">
                <a16:creationId xmlns:a16="http://schemas.microsoft.com/office/drawing/2014/main" xmlns="" id="{0DC2633D-E011-4202-A681-8545A5C36C60}"/>
              </a:ext>
            </a:extLst>
          </p:cNvPr>
          <p:cNvPicPr>
            <a:picLocks noChangeAspect="1"/>
          </p:cNvPicPr>
          <p:nvPr/>
        </p:nvPicPr>
        <p:blipFill>
          <a:blip r:embed="rId2" cstate="print"/>
          <a:stretch>
            <a:fillRect/>
          </a:stretch>
        </p:blipFill>
        <p:spPr>
          <a:xfrm>
            <a:off x="755576" y="3316049"/>
            <a:ext cx="6001058" cy="2705239"/>
          </a:xfrm>
          <a:prstGeom prst="rect">
            <a:avLst/>
          </a:prstGeom>
        </p:spPr>
      </p:pic>
    </p:spTree>
    <p:extLst>
      <p:ext uri="{BB962C8B-B14F-4D97-AF65-F5344CB8AC3E}">
        <p14:creationId xmlns:p14="http://schemas.microsoft.com/office/powerpoint/2010/main" xmlns="" val="91353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Machine learning</a:t>
            </a:r>
            <a:endParaRPr lang="en-HK" sz="4400" dirty="0"/>
          </a:p>
        </p:txBody>
      </p:sp>
      <p:sp>
        <p:nvSpPr>
          <p:cNvPr id="7" name="TextBox 6">
            <a:extLst>
              <a:ext uri="{FF2B5EF4-FFF2-40B4-BE49-F238E27FC236}">
                <a16:creationId xmlns:a16="http://schemas.microsoft.com/office/drawing/2014/main" xmlns="" id="{FB02FF8C-E57C-4508-B21E-0EB4092C6D60}"/>
              </a:ext>
            </a:extLst>
          </p:cNvPr>
          <p:cNvSpPr txBox="1"/>
          <p:nvPr/>
        </p:nvSpPr>
        <p:spPr>
          <a:xfrm>
            <a:off x="823258" y="1680363"/>
            <a:ext cx="3888432" cy="3785652"/>
          </a:xfrm>
          <a:prstGeom prst="rect">
            <a:avLst/>
          </a:prstGeom>
          <a:noFill/>
        </p:spPr>
        <p:txBody>
          <a:bodyPr wrap="square">
            <a:spAutoFit/>
          </a:bodyPr>
          <a:lstStyle/>
          <a:p>
            <a:pPr marL="457200" indent="-457200">
              <a:buAutoNum type="arabicPeriod"/>
            </a:pPr>
            <a:r>
              <a:rPr lang="en-US" altLang="zh-TW" sz="2400" dirty="0">
                <a:latin typeface="+mj-lt"/>
              </a:rPr>
              <a:t>Select Image Project</a:t>
            </a: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endParaRPr lang="en-US" altLang="zh-TW" sz="2400" dirty="0">
              <a:latin typeface="+mj-lt"/>
            </a:endParaRPr>
          </a:p>
          <a:p>
            <a:pPr marL="457200" indent="-457200">
              <a:buAutoNum type="arabicPeriod"/>
            </a:pPr>
            <a:r>
              <a:rPr lang="en-US" altLang="zh-TW" sz="2400" dirty="0">
                <a:latin typeface="+mj-lt"/>
              </a:rPr>
              <a:t>Select the Standard image model</a:t>
            </a:r>
            <a:endParaRPr lang="en-HK" sz="2400" dirty="0">
              <a:latin typeface="+mj-lt"/>
            </a:endParaRPr>
          </a:p>
        </p:txBody>
      </p:sp>
      <p:pic>
        <p:nvPicPr>
          <p:cNvPr id="3" name="Picture 2">
            <a:extLst>
              <a:ext uri="{FF2B5EF4-FFF2-40B4-BE49-F238E27FC236}">
                <a16:creationId xmlns:a16="http://schemas.microsoft.com/office/drawing/2014/main" xmlns="" id="{A20FBD44-B856-48A1-9D39-A24A102E576B}"/>
              </a:ext>
            </a:extLst>
          </p:cNvPr>
          <p:cNvPicPr>
            <a:picLocks noChangeAspect="1"/>
          </p:cNvPicPr>
          <p:nvPr/>
        </p:nvPicPr>
        <p:blipFill>
          <a:blip r:embed="rId2" cstate="print"/>
          <a:stretch>
            <a:fillRect/>
          </a:stretch>
        </p:blipFill>
        <p:spPr>
          <a:xfrm>
            <a:off x="5508104" y="1557754"/>
            <a:ext cx="1804382" cy="2831926"/>
          </a:xfrm>
          <a:prstGeom prst="rect">
            <a:avLst/>
          </a:prstGeom>
        </p:spPr>
      </p:pic>
      <p:pic>
        <p:nvPicPr>
          <p:cNvPr id="9" name="Picture 8">
            <a:extLst>
              <a:ext uri="{FF2B5EF4-FFF2-40B4-BE49-F238E27FC236}">
                <a16:creationId xmlns:a16="http://schemas.microsoft.com/office/drawing/2014/main" xmlns="" id="{777810ED-09AB-463C-9126-128858AF6C36}"/>
              </a:ext>
            </a:extLst>
          </p:cNvPr>
          <p:cNvPicPr>
            <a:picLocks noChangeAspect="1"/>
          </p:cNvPicPr>
          <p:nvPr/>
        </p:nvPicPr>
        <p:blipFill>
          <a:blip r:embed="rId3" cstate="print"/>
          <a:stretch>
            <a:fillRect/>
          </a:stretch>
        </p:blipFill>
        <p:spPr>
          <a:xfrm>
            <a:off x="4860032" y="4558104"/>
            <a:ext cx="2939284" cy="1800200"/>
          </a:xfrm>
          <a:prstGeom prst="rect">
            <a:avLst/>
          </a:prstGeom>
        </p:spPr>
      </p:pic>
    </p:spTree>
    <p:extLst>
      <p:ext uri="{BB962C8B-B14F-4D97-AF65-F5344CB8AC3E}">
        <p14:creationId xmlns:p14="http://schemas.microsoft.com/office/powerpoint/2010/main" xmlns="" val="2025250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Machine learning</a:t>
            </a:r>
            <a:endParaRPr lang="en-HK" sz="4400" dirty="0"/>
          </a:p>
        </p:txBody>
      </p:sp>
      <p:sp>
        <p:nvSpPr>
          <p:cNvPr id="7" name="TextBox 6">
            <a:extLst>
              <a:ext uri="{FF2B5EF4-FFF2-40B4-BE49-F238E27FC236}">
                <a16:creationId xmlns:a16="http://schemas.microsoft.com/office/drawing/2014/main" xmlns="" id="{FB02FF8C-E57C-4508-B21E-0EB4092C6D60}"/>
              </a:ext>
            </a:extLst>
          </p:cNvPr>
          <p:cNvSpPr txBox="1"/>
          <p:nvPr/>
        </p:nvSpPr>
        <p:spPr>
          <a:xfrm>
            <a:off x="772363" y="1556792"/>
            <a:ext cx="7559415" cy="2677656"/>
          </a:xfrm>
          <a:prstGeom prst="rect">
            <a:avLst/>
          </a:prstGeom>
          <a:noFill/>
        </p:spPr>
        <p:txBody>
          <a:bodyPr wrap="square">
            <a:spAutoFit/>
          </a:bodyPr>
          <a:lstStyle/>
          <a:p>
            <a:r>
              <a:rPr lang="en-US" altLang="zh-TW" sz="2400" dirty="0">
                <a:latin typeface="+mj-lt"/>
              </a:rPr>
              <a:t>3. Complete the following three steps: </a:t>
            </a:r>
          </a:p>
          <a:p>
            <a:endParaRPr lang="en-US" altLang="zh-TW" sz="2400" dirty="0">
              <a:latin typeface="+mj-lt"/>
            </a:endParaRPr>
          </a:p>
          <a:p>
            <a:pPr marL="800100" lvl="1" indent="-342900">
              <a:buFont typeface="Wingdings" panose="05000000000000000000" pitchFamily="2" charset="2"/>
              <a:buChar char="Ø"/>
            </a:pPr>
            <a:r>
              <a:rPr lang="en-US" altLang="zh-TW" sz="2400" dirty="0">
                <a:solidFill>
                  <a:srgbClr val="0070C0"/>
                </a:solidFill>
                <a:latin typeface="+mj-lt"/>
              </a:rPr>
              <a:t>Collect data</a:t>
            </a:r>
            <a:r>
              <a:rPr lang="en-US" altLang="zh-TW" sz="2400" dirty="0">
                <a:latin typeface="+mj-lt"/>
              </a:rPr>
              <a:t>: After changing the appropriate name (Class), use the camera to take a real-time picture of the person, or upload your own saved </a:t>
            </a:r>
            <a:r>
              <a:rPr lang="en-US" altLang="zh-TW" sz="2400" dirty="0" smtClean="0">
                <a:latin typeface="+mj-lt"/>
              </a:rPr>
              <a:t>picture.</a:t>
            </a:r>
            <a:r>
              <a:rPr lang="en-US" altLang="zh-TW" sz="2400" dirty="0">
                <a:latin typeface="+mj-lt"/>
              </a:rPr>
              <a:t>
</a:t>
            </a:r>
            <a:r>
              <a:rPr lang="en-US" altLang="zh-TW" sz="2400" dirty="0">
                <a:solidFill>
                  <a:srgbClr val="0070C0"/>
                </a:solidFill>
                <a:latin typeface="+mj-lt"/>
              </a:rPr>
              <a:t>Learn</a:t>
            </a:r>
            <a:r>
              <a:rPr lang="en-US" altLang="zh-TW" sz="2400" dirty="0">
                <a:latin typeface="+mj-lt"/>
              </a:rPr>
              <a:t>: Press </a:t>
            </a:r>
            <a:r>
              <a:rPr lang="en-US" altLang="zh-TW" sz="2400" dirty="0" smtClean="0">
                <a:latin typeface="+mj-lt"/>
              </a:rPr>
              <a:t>Train </a:t>
            </a:r>
            <a:r>
              <a:rPr lang="en-US" altLang="zh-TW" sz="2400" dirty="0">
                <a:latin typeface="+mj-lt"/>
              </a:rPr>
              <a:t>M</a:t>
            </a:r>
            <a:r>
              <a:rPr lang="en-US" altLang="zh-TW" sz="2400" dirty="0" smtClean="0">
                <a:latin typeface="+mj-lt"/>
              </a:rPr>
              <a:t>odel </a:t>
            </a:r>
            <a:r>
              <a:rPr lang="en-US" altLang="zh-TW" sz="2400" dirty="0">
                <a:latin typeface="+mj-lt"/>
              </a:rPr>
              <a:t>to start </a:t>
            </a:r>
            <a:r>
              <a:rPr lang="en-US" altLang="zh-TW" sz="2400" dirty="0" smtClean="0">
                <a:latin typeface="+mj-lt"/>
              </a:rPr>
              <a:t>learning.</a:t>
            </a:r>
            <a:r>
              <a:rPr lang="en-US" altLang="zh-TW" sz="2400" dirty="0">
                <a:latin typeface="+mj-lt"/>
              </a:rPr>
              <a:t>
</a:t>
            </a:r>
            <a:r>
              <a:rPr lang="en-US" altLang="zh-TW" sz="2400" dirty="0">
                <a:solidFill>
                  <a:srgbClr val="0070C0"/>
                </a:solidFill>
                <a:latin typeface="+mj-lt"/>
              </a:rPr>
              <a:t>Preview</a:t>
            </a:r>
            <a:endParaRPr lang="en-HK" sz="2400" dirty="0">
              <a:latin typeface="+mj-lt"/>
            </a:endParaRPr>
          </a:p>
        </p:txBody>
      </p:sp>
      <p:pic>
        <p:nvPicPr>
          <p:cNvPr id="4" name="Picture 3">
            <a:extLst>
              <a:ext uri="{FF2B5EF4-FFF2-40B4-BE49-F238E27FC236}">
                <a16:creationId xmlns:a16="http://schemas.microsoft.com/office/drawing/2014/main" xmlns="" id="{B47A66CC-995D-4D8C-BCC4-DDFD3E33C5D6}"/>
              </a:ext>
            </a:extLst>
          </p:cNvPr>
          <p:cNvPicPr>
            <a:picLocks noChangeAspect="1"/>
          </p:cNvPicPr>
          <p:nvPr/>
        </p:nvPicPr>
        <p:blipFill>
          <a:blip r:embed="rId2" cstate="print"/>
          <a:stretch>
            <a:fillRect/>
          </a:stretch>
        </p:blipFill>
        <p:spPr>
          <a:xfrm>
            <a:off x="792292" y="4149080"/>
            <a:ext cx="7559415" cy="2550947"/>
          </a:xfrm>
          <a:prstGeom prst="rect">
            <a:avLst/>
          </a:prstGeom>
        </p:spPr>
      </p:pic>
    </p:spTree>
    <p:extLst>
      <p:ext uri="{BB962C8B-B14F-4D97-AF65-F5344CB8AC3E}">
        <p14:creationId xmlns:p14="http://schemas.microsoft.com/office/powerpoint/2010/main" xmlns="" val="324608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Machine learning</a:t>
            </a:r>
            <a:endParaRPr lang="en-HK" sz="4400" dirty="0"/>
          </a:p>
        </p:txBody>
      </p:sp>
      <p:pic>
        <p:nvPicPr>
          <p:cNvPr id="2" name="Picture 1">
            <a:extLst>
              <a:ext uri="{FF2B5EF4-FFF2-40B4-BE49-F238E27FC236}">
                <a16:creationId xmlns:a16="http://schemas.microsoft.com/office/drawing/2014/main" xmlns="" id="{03370E86-7238-4F81-86C5-310FB407CAD3}"/>
              </a:ext>
            </a:extLst>
          </p:cNvPr>
          <p:cNvPicPr>
            <a:picLocks noChangeAspect="1"/>
          </p:cNvPicPr>
          <p:nvPr/>
        </p:nvPicPr>
        <p:blipFill>
          <a:blip r:embed="rId2" cstate="print"/>
          <a:stretch>
            <a:fillRect/>
          </a:stretch>
        </p:blipFill>
        <p:spPr>
          <a:xfrm>
            <a:off x="755576" y="1628800"/>
            <a:ext cx="7200800" cy="4989081"/>
          </a:xfrm>
          <a:prstGeom prst="rect">
            <a:avLst/>
          </a:prstGeom>
        </p:spPr>
      </p:pic>
    </p:spTree>
    <p:extLst>
      <p:ext uri="{BB962C8B-B14F-4D97-AF65-F5344CB8AC3E}">
        <p14:creationId xmlns:p14="http://schemas.microsoft.com/office/powerpoint/2010/main" xmlns="" val="3407708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C8875D5-794A-41EA-AC89-C15CF3776F71}"/>
              </a:ext>
            </a:extLst>
          </p:cNvPr>
          <p:cNvSpPr txBox="1"/>
          <p:nvPr/>
        </p:nvSpPr>
        <p:spPr>
          <a:xfrm>
            <a:off x="896771" y="5693863"/>
            <a:ext cx="7350455" cy="430887"/>
          </a:xfrm>
          <a:prstGeom prst="rect">
            <a:avLst/>
          </a:prstGeom>
          <a:noFill/>
        </p:spPr>
        <p:txBody>
          <a:bodyPr wrap="square">
            <a:spAutoFit/>
          </a:bodyPr>
          <a:lstStyle/>
          <a:p>
            <a:pPr algn="ctr"/>
            <a:r>
              <a:rPr lang="en-HK" sz="2200" dirty="0">
                <a:latin typeface="+mj-lt"/>
                <a:hlinkClick r:id="rId2"/>
              </a:rPr>
              <a:t>https://thestempedia.com/product/pictoblox/</a:t>
            </a:r>
            <a:endParaRPr lang="en-HK" sz="2200" dirty="0">
              <a:latin typeface="+mj-lt"/>
            </a:endParaRPr>
          </a:p>
        </p:txBody>
      </p:sp>
      <p:sp>
        <p:nvSpPr>
          <p:cNvPr id="5" name="Title 1">
            <a:extLst>
              <a:ext uri="{FF2B5EF4-FFF2-40B4-BE49-F238E27FC236}">
                <a16:creationId xmlns:a16="http://schemas.microsoft.com/office/drawing/2014/main" xmlns="" id="{B0D01CFB-5472-4EA5-8726-0A0477F1980F}"/>
              </a:ext>
            </a:extLst>
          </p:cNvPr>
          <p:cNvSpPr>
            <a:spLocks noGrp="1"/>
          </p:cNvSpPr>
          <p:nvPr>
            <p:ph type="title"/>
          </p:nvPr>
        </p:nvSpPr>
        <p:spPr>
          <a:xfrm>
            <a:off x="827584" y="704088"/>
            <a:ext cx="7859216" cy="708688"/>
          </a:xfrm>
        </p:spPr>
        <p:txBody>
          <a:bodyPr>
            <a:noAutofit/>
          </a:bodyPr>
          <a:lstStyle/>
          <a:p>
            <a:r>
              <a:rPr lang="en-US" altLang="zh-TW" sz="4000" dirty="0"/>
              <a:t>Demo 4: PictoBlox</a:t>
            </a:r>
            <a:endParaRPr lang="en-HK" sz="4400" dirty="0"/>
          </a:p>
        </p:txBody>
      </p:sp>
      <p:sp>
        <p:nvSpPr>
          <p:cNvPr id="6" name="Content Placeholder 2">
            <a:extLst>
              <a:ext uri="{FF2B5EF4-FFF2-40B4-BE49-F238E27FC236}">
                <a16:creationId xmlns:a16="http://schemas.microsoft.com/office/drawing/2014/main" xmlns="" id="{65C40EF7-5B96-4EF1-BAF9-1E07B383B806}"/>
              </a:ext>
            </a:extLst>
          </p:cNvPr>
          <p:cNvSpPr>
            <a:spLocks noGrp="1"/>
          </p:cNvSpPr>
          <p:nvPr>
            <p:ph idx="1"/>
          </p:nvPr>
        </p:nvSpPr>
        <p:spPr>
          <a:xfrm>
            <a:off x="755576" y="1556792"/>
            <a:ext cx="7632848" cy="4824536"/>
          </a:xfrm>
        </p:spPr>
        <p:txBody>
          <a:bodyPr>
            <a:normAutofit/>
          </a:bodyPr>
          <a:lstStyle/>
          <a:p>
            <a:pPr marL="0" indent="0" algn="just">
              <a:buNone/>
            </a:pPr>
            <a:r>
              <a:rPr lang="en-US" sz="2200" b="1" dirty="0">
                <a:latin typeface="+mj-lt"/>
              </a:rPr>
              <a:t>PictoBlox</a:t>
            </a:r>
            <a:r>
              <a:rPr lang="en-US" sz="2200" dirty="0">
                <a:latin typeface="+mj-lt"/>
              </a:rPr>
              <a:t> is based on Scratch and contains a number of </a:t>
            </a:r>
            <a:r>
              <a:rPr lang="en-US" sz="2200" dirty="0" smtClean="0">
                <a:latin typeface="+mj-lt"/>
              </a:rPr>
              <a:t>AI </a:t>
            </a:r>
            <a:r>
              <a:rPr lang="en-US" sz="2200" dirty="0">
                <a:latin typeface="+mj-lt"/>
              </a:rPr>
              <a:t>learning functions, which are especially suitable for students from the fifth grade to the middle school to learn and </a:t>
            </a:r>
            <a:r>
              <a:rPr lang="en-US" sz="2200" dirty="0" smtClean="0">
                <a:latin typeface="+mj-lt"/>
              </a:rPr>
              <a:t>use. Even </a:t>
            </a:r>
            <a:r>
              <a:rPr lang="en-US" sz="2200" dirty="0">
                <a:latin typeface="+mj-lt"/>
              </a:rPr>
              <a:t>without any technical knowledge, </a:t>
            </a:r>
            <a:r>
              <a:rPr lang="en-US" sz="2200" dirty="0" smtClean="0">
                <a:latin typeface="+mj-lt"/>
              </a:rPr>
              <a:t>students can </a:t>
            </a:r>
            <a:r>
              <a:rPr lang="en-US" sz="2200" dirty="0">
                <a:latin typeface="+mj-lt"/>
              </a:rPr>
              <a:t>write programs through a simple and easy-to-use graphical interface.</a:t>
            </a:r>
            <a:r>
              <a:rPr lang="en-US" dirty="0">
                <a:latin typeface="+mj-lt"/>
              </a:rPr>
              <a:t>
</a:t>
            </a:r>
            <a:endParaRPr lang="en-HK" dirty="0">
              <a:latin typeface="+mj-lt"/>
            </a:endParaRPr>
          </a:p>
        </p:txBody>
      </p:sp>
      <p:pic>
        <p:nvPicPr>
          <p:cNvPr id="7" name="Picture 6">
            <a:extLst>
              <a:ext uri="{FF2B5EF4-FFF2-40B4-BE49-F238E27FC236}">
                <a16:creationId xmlns:a16="http://schemas.microsoft.com/office/drawing/2014/main" xmlns="" id="{1545B6CB-A41E-4A34-9271-B2D0CD5C598C}"/>
              </a:ext>
            </a:extLst>
          </p:cNvPr>
          <p:cNvPicPr>
            <a:picLocks noChangeAspect="1"/>
          </p:cNvPicPr>
          <p:nvPr/>
        </p:nvPicPr>
        <p:blipFill>
          <a:blip r:embed="rId3" cstate="print"/>
          <a:stretch>
            <a:fillRect/>
          </a:stretch>
        </p:blipFill>
        <p:spPr>
          <a:xfrm>
            <a:off x="2105978" y="3504389"/>
            <a:ext cx="4932040" cy="2117466"/>
          </a:xfrm>
          <a:prstGeom prst="rect">
            <a:avLst/>
          </a:prstGeom>
        </p:spPr>
      </p:pic>
    </p:spTree>
    <p:extLst>
      <p:ext uri="{BB962C8B-B14F-4D97-AF65-F5344CB8AC3E}">
        <p14:creationId xmlns:p14="http://schemas.microsoft.com/office/powerpoint/2010/main" xmlns="" val="361334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xmlns="" id="{9192E250-0D82-4463-9473-BF125E8E1B7A}"/>
              </a:ext>
            </a:extLst>
          </p:cNvPr>
          <p:cNvSpPr txBox="1">
            <a:spLocks/>
          </p:cNvSpPr>
          <p:nvPr/>
        </p:nvSpPr>
        <p:spPr>
          <a:xfrm>
            <a:off x="623576" y="1484784"/>
            <a:ext cx="5748624" cy="5112567"/>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Font typeface="+mj-lt"/>
              <a:buAutoNum type="arabicPeriod"/>
            </a:pPr>
            <a:r>
              <a:rPr lang="en-US" altLang="zh-TW" sz="2100" dirty="0">
                <a:latin typeface="+mj-lt"/>
              </a:rPr>
              <a:t>Download from the following link: </a:t>
            </a:r>
            <a:r>
              <a:rPr lang="en-US" altLang="zh-TW" sz="2100" dirty="0">
                <a:latin typeface="+mj-lt"/>
                <a:hlinkClick r:id="rId2"/>
              </a:rPr>
              <a:t>https://thestempedia.com/product/pictoblox/</a:t>
            </a:r>
            <a:r>
              <a:rPr lang="en-US" altLang="zh-TW" sz="2100" dirty="0">
                <a:latin typeface="+mj-lt"/>
              </a:rPr>
              <a:t> 
Select </a:t>
            </a:r>
            <a:r>
              <a:rPr lang="en-US" altLang="zh-TW" sz="2100" dirty="0" smtClean="0">
                <a:latin typeface="+mj-lt"/>
              </a:rPr>
              <a:t>the </a:t>
            </a:r>
            <a:r>
              <a:rPr lang="en-US" altLang="zh-TW" sz="2100" dirty="0">
                <a:latin typeface="+mj-lt"/>
              </a:rPr>
              <a:t>type of </a:t>
            </a:r>
            <a:r>
              <a:rPr lang="en-US" altLang="zh-TW" sz="2100" dirty="0" smtClean="0">
                <a:latin typeface="+mj-lt"/>
              </a:rPr>
              <a:t>OS of your computer and </a:t>
            </a:r>
            <a:r>
              <a:rPr lang="en-US" altLang="zh-TW" sz="2100" dirty="0">
                <a:latin typeface="+mj-lt"/>
              </a:rPr>
              <a:t>install the </a:t>
            </a:r>
            <a:r>
              <a:rPr lang="en-US" altLang="zh-TW" sz="2100" dirty="0" smtClean="0">
                <a:latin typeface="+mj-lt"/>
              </a:rPr>
              <a:t>software.</a:t>
            </a: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endParaRPr lang="en-US" altLang="zh-TW" sz="2100" dirty="0">
              <a:latin typeface="+mj-lt"/>
            </a:endParaRPr>
          </a:p>
          <a:p>
            <a:pPr marL="514350" indent="-514350">
              <a:buFont typeface="+mj-lt"/>
              <a:buAutoNum type="arabicPeriod"/>
            </a:pPr>
            <a:r>
              <a:rPr lang="en-US" altLang="zh-TW" sz="2100" dirty="0">
                <a:latin typeface="+mj-lt"/>
              </a:rPr>
              <a:t>Register for use</a:t>
            </a:r>
            <a:endParaRPr lang="en-US" sz="2100" dirty="0">
              <a:latin typeface="+mj-lt"/>
            </a:endParaRPr>
          </a:p>
        </p:txBody>
      </p:sp>
      <p:sp>
        <p:nvSpPr>
          <p:cNvPr id="7" name="Title 2">
            <a:extLst>
              <a:ext uri="{FF2B5EF4-FFF2-40B4-BE49-F238E27FC236}">
                <a16:creationId xmlns:a16="http://schemas.microsoft.com/office/drawing/2014/main" xmlns=""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a:t>PictoBlox – Installation
</a:t>
            </a:r>
          </a:p>
        </p:txBody>
      </p:sp>
      <p:pic>
        <p:nvPicPr>
          <p:cNvPr id="8" name="Picture 7">
            <a:extLst>
              <a:ext uri="{FF2B5EF4-FFF2-40B4-BE49-F238E27FC236}">
                <a16:creationId xmlns:a16="http://schemas.microsoft.com/office/drawing/2014/main" xmlns="" id="{EE294AC9-6669-43F6-974C-DB3F1D1A1A72}"/>
              </a:ext>
            </a:extLst>
          </p:cNvPr>
          <p:cNvPicPr>
            <a:picLocks noChangeAspect="1"/>
          </p:cNvPicPr>
          <p:nvPr/>
        </p:nvPicPr>
        <p:blipFill>
          <a:blip r:embed="rId3" cstate="print"/>
          <a:stretch>
            <a:fillRect/>
          </a:stretch>
        </p:blipFill>
        <p:spPr>
          <a:xfrm>
            <a:off x="6516216" y="1340768"/>
            <a:ext cx="2298248" cy="1563657"/>
          </a:xfrm>
          <a:prstGeom prst="rect">
            <a:avLst/>
          </a:prstGeom>
          <a:ln w="25400">
            <a:solidFill>
              <a:schemeClr val="tx2"/>
            </a:solidFill>
          </a:ln>
        </p:spPr>
      </p:pic>
      <p:pic>
        <p:nvPicPr>
          <p:cNvPr id="10" name="Picture 9">
            <a:extLst>
              <a:ext uri="{FF2B5EF4-FFF2-40B4-BE49-F238E27FC236}">
                <a16:creationId xmlns:a16="http://schemas.microsoft.com/office/drawing/2014/main" xmlns="" id="{1739E55F-6E83-4ECE-A779-5C14234472E3}"/>
              </a:ext>
            </a:extLst>
          </p:cNvPr>
          <p:cNvPicPr>
            <a:picLocks noChangeAspect="1"/>
          </p:cNvPicPr>
          <p:nvPr/>
        </p:nvPicPr>
        <p:blipFill>
          <a:blip r:embed="rId4" cstate="print"/>
          <a:stretch>
            <a:fillRect/>
          </a:stretch>
        </p:blipFill>
        <p:spPr>
          <a:xfrm>
            <a:off x="623576" y="3216723"/>
            <a:ext cx="5748624" cy="2592288"/>
          </a:xfrm>
          <a:prstGeom prst="rect">
            <a:avLst/>
          </a:prstGeom>
          <a:ln w="25400">
            <a:solidFill>
              <a:schemeClr val="tx2"/>
            </a:solidFill>
          </a:ln>
        </p:spPr>
      </p:pic>
      <p:sp>
        <p:nvSpPr>
          <p:cNvPr id="12" name="Arrow: Right 11">
            <a:extLst>
              <a:ext uri="{FF2B5EF4-FFF2-40B4-BE49-F238E27FC236}">
                <a16:creationId xmlns:a16="http://schemas.microsoft.com/office/drawing/2014/main" xmlns="" id="{94D43FC4-43F2-42C6-8FDA-4C3985FA1D9D}"/>
              </a:ext>
            </a:extLst>
          </p:cNvPr>
          <p:cNvSpPr/>
          <p:nvPr/>
        </p:nvSpPr>
        <p:spPr>
          <a:xfrm>
            <a:off x="5854978" y="1556792"/>
            <a:ext cx="514727" cy="238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Arrow: Bent 13">
            <a:extLst>
              <a:ext uri="{FF2B5EF4-FFF2-40B4-BE49-F238E27FC236}">
                <a16:creationId xmlns:a16="http://schemas.microsoft.com/office/drawing/2014/main" xmlns="" id="{81D3FEA7-6B08-406A-A46C-A632C01F7153}"/>
              </a:ext>
            </a:extLst>
          </p:cNvPr>
          <p:cNvSpPr/>
          <p:nvPr/>
        </p:nvSpPr>
        <p:spPr>
          <a:xfrm rot="5400000">
            <a:off x="3122019" y="2793639"/>
            <a:ext cx="305960" cy="4320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chemeClr val="tx1"/>
              </a:solidFill>
            </a:endParaRPr>
          </a:p>
        </p:txBody>
      </p:sp>
      <p:pic>
        <p:nvPicPr>
          <p:cNvPr id="16" name="Picture 15">
            <a:extLst>
              <a:ext uri="{FF2B5EF4-FFF2-40B4-BE49-F238E27FC236}">
                <a16:creationId xmlns:a16="http://schemas.microsoft.com/office/drawing/2014/main" xmlns="" id="{6DF239ED-4526-4998-96D0-0807F3275341}"/>
              </a:ext>
            </a:extLst>
          </p:cNvPr>
          <p:cNvPicPr>
            <a:picLocks noChangeAspect="1"/>
          </p:cNvPicPr>
          <p:nvPr/>
        </p:nvPicPr>
        <p:blipFill>
          <a:blip r:embed="rId5" cstate="print"/>
          <a:stretch>
            <a:fillRect/>
          </a:stretch>
        </p:blipFill>
        <p:spPr>
          <a:xfrm>
            <a:off x="6543517" y="3176073"/>
            <a:ext cx="2271785" cy="2629191"/>
          </a:xfrm>
          <a:prstGeom prst="rect">
            <a:avLst/>
          </a:prstGeom>
          <a:ln w="25400">
            <a:solidFill>
              <a:schemeClr val="tx2"/>
            </a:solidFill>
          </a:ln>
        </p:spPr>
      </p:pic>
      <p:sp>
        <p:nvSpPr>
          <p:cNvPr id="17" name="Arrow: Bent 16">
            <a:extLst>
              <a:ext uri="{FF2B5EF4-FFF2-40B4-BE49-F238E27FC236}">
                <a16:creationId xmlns:a16="http://schemas.microsoft.com/office/drawing/2014/main" xmlns="" id="{A76D0827-8ED3-48F3-958E-59B8DA137205}"/>
              </a:ext>
            </a:extLst>
          </p:cNvPr>
          <p:cNvSpPr/>
          <p:nvPr/>
        </p:nvSpPr>
        <p:spPr>
          <a:xfrm rot="5400000" flipH="1">
            <a:off x="7027382" y="5648011"/>
            <a:ext cx="412827" cy="1003112"/>
          </a:xfrm>
          <a:prstGeom prst="bentArrow">
            <a:avLst>
              <a:gd name="adj1" fmla="val 25000"/>
              <a:gd name="adj2" fmla="val 2721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chemeClr val="tx1"/>
              </a:solidFill>
            </a:endParaRPr>
          </a:p>
        </p:txBody>
      </p:sp>
      <p:sp>
        <p:nvSpPr>
          <p:cNvPr id="18" name="TextBox 17">
            <a:extLst>
              <a:ext uri="{FF2B5EF4-FFF2-40B4-BE49-F238E27FC236}">
                <a16:creationId xmlns:a16="http://schemas.microsoft.com/office/drawing/2014/main" xmlns="" id="{67603C9D-AA56-4159-B144-E4C3617865DE}"/>
              </a:ext>
            </a:extLst>
          </p:cNvPr>
          <p:cNvSpPr txBox="1"/>
          <p:nvPr/>
        </p:nvSpPr>
        <p:spPr>
          <a:xfrm>
            <a:off x="6516216" y="937234"/>
            <a:ext cx="288032" cy="369332"/>
          </a:xfrm>
          <a:prstGeom prst="rect">
            <a:avLst/>
          </a:prstGeom>
          <a:noFill/>
          <a:ln w="19050">
            <a:solidFill>
              <a:srgbClr val="FF0000"/>
            </a:solidFill>
          </a:ln>
        </p:spPr>
        <p:txBody>
          <a:bodyPr wrap="square" rtlCol="0">
            <a:spAutoFit/>
          </a:bodyPr>
          <a:lstStyle/>
          <a:p>
            <a:r>
              <a:rPr lang="en-HK" dirty="0"/>
              <a:t>1</a:t>
            </a:r>
          </a:p>
        </p:txBody>
      </p:sp>
      <p:sp>
        <p:nvSpPr>
          <p:cNvPr id="19" name="TextBox 18">
            <a:extLst>
              <a:ext uri="{FF2B5EF4-FFF2-40B4-BE49-F238E27FC236}">
                <a16:creationId xmlns:a16="http://schemas.microsoft.com/office/drawing/2014/main" xmlns="" id="{DECBFD16-94D5-40B7-998D-7D9DDE125BAA}"/>
              </a:ext>
            </a:extLst>
          </p:cNvPr>
          <p:cNvSpPr txBox="1"/>
          <p:nvPr/>
        </p:nvSpPr>
        <p:spPr>
          <a:xfrm>
            <a:off x="623576" y="3360739"/>
            <a:ext cx="288032" cy="369332"/>
          </a:xfrm>
          <a:prstGeom prst="rect">
            <a:avLst/>
          </a:prstGeom>
          <a:noFill/>
          <a:ln w="19050">
            <a:solidFill>
              <a:srgbClr val="FF0000"/>
            </a:solidFill>
          </a:ln>
        </p:spPr>
        <p:txBody>
          <a:bodyPr wrap="square" rtlCol="0">
            <a:spAutoFit/>
          </a:bodyPr>
          <a:lstStyle/>
          <a:p>
            <a:r>
              <a:rPr lang="en-HK" dirty="0"/>
              <a:t>2</a:t>
            </a:r>
          </a:p>
        </p:txBody>
      </p:sp>
      <p:sp>
        <p:nvSpPr>
          <p:cNvPr id="20" name="TextBox 19">
            <a:extLst>
              <a:ext uri="{FF2B5EF4-FFF2-40B4-BE49-F238E27FC236}">
                <a16:creationId xmlns:a16="http://schemas.microsoft.com/office/drawing/2014/main" xmlns="" id="{91E28D59-017D-44CE-892F-A71570556AE7}"/>
              </a:ext>
            </a:extLst>
          </p:cNvPr>
          <p:cNvSpPr txBox="1"/>
          <p:nvPr/>
        </p:nvSpPr>
        <p:spPr>
          <a:xfrm>
            <a:off x="6516216" y="3176073"/>
            <a:ext cx="288032" cy="369332"/>
          </a:xfrm>
          <a:prstGeom prst="rect">
            <a:avLst/>
          </a:prstGeom>
          <a:noFill/>
          <a:ln w="19050">
            <a:solidFill>
              <a:srgbClr val="FF0000"/>
            </a:solidFill>
          </a:ln>
        </p:spPr>
        <p:txBody>
          <a:bodyPr wrap="square" rtlCol="0">
            <a:spAutoFit/>
          </a:bodyPr>
          <a:lstStyle/>
          <a:p>
            <a:r>
              <a:rPr lang="en-HK" dirty="0"/>
              <a:t>3</a:t>
            </a:r>
          </a:p>
        </p:txBody>
      </p:sp>
    </p:spTree>
    <p:extLst>
      <p:ext uri="{BB962C8B-B14F-4D97-AF65-F5344CB8AC3E}">
        <p14:creationId xmlns:p14="http://schemas.microsoft.com/office/powerpoint/2010/main" xmlns="" val="1500302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xmlns=""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a:t>PictoBlox – Registration
</a:t>
            </a:r>
          </a:p>
        </p:txBody>
      </p:sp>
      <p:sp>
        <p:nvSpPr>
          <p:cNvPr id="12" name="Arrow: Right 11">
            <a:extLst>
              <a:ext uri="{FF2B5EF4-FFF2-40B4-BE49-F238E27FC236}">
                <a16:creationId xmlns:a16="http://schemas.microsoft.com/office/drawing/2014/main" xmlns="" id="{94D43FC4-43F2-42C6-8FDA-4C3985FA1D9D}"/>
              </a:ext>
            </a:extLst>
          </p:cNvPr>
          <p:cNvSpPr/>
          <p:nvPr/>
        </p:nvSpPr>
        <p:spPr>
          <a:xfrm>
            <a:off x="4486348" y="2348880"/>
            <a:ext cx="400257" cy="2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5" name="Picture 4">
            <a:extLst>
              <a:ext uri="{FF2B5EF4-FFF2-40B4-BE49-F238E27FC236}">
                <a16:creationId xmlns:a16="http://schemas.microsoft.com/office/drawing/2014/main" xmlns="" id="{5385F821-EE98-443F-B47D-78CEF136B432}"/>
              </a:ext>
            </a:extLst>
          </p:cNvPr>
          <p:cNvPicPr>
            <a:picLocks noChangeAspect="1"/>
          </p:cNvPicPr>
          <p:nvPr/>
        </p:nvPicPr>
        <p:blipFill>
          <a:blip r:embed="rId2" cstate="print"/>
          <a:stretch>
            <a:fillRect/>
          </a:stretch>
        </p:blipFill>
        <p:spPr>
          <a:xfrm>
            <a:off x="539552" y="1340768"/>
            <a:ext cx="3881547" cy="2376264"/>
          </a:xfrm>
          <a:prstGeom prst="rect">
            <a:avLst/>
          </a:prstGeom>
        </p:spPr>
      </p:pic>
      <p:pic>
        <p:nvPicPr>
          <p:cNvPr id="11" name="Picture 10">
            <a:extLst>
              <a:ext uri="{FF2B5EF4-FFF2-40B4-BE49-F238E27FC236}">
                <a16:creationId xmlns:a16="http://schemas.microsoft.com/office/drawing/2014/main" xmlns="" id="{0A98746A-975F-4820-A35D-9CE863F62BC1}"/>
              </a:ext>
            </a:extLst>
          </p:cNvPr>
          <p:cNvPicPr>
            <a:picLocks noChangeAspect="1"/>
          </p:cNvPicPr>
          <p:nvPr/>
        </p:nvPicPr>
        <p:blipFill>
          <a:blip r:embed="rId3" cstate="print"/>
          <a:stretch>
            <a:fillRect/>
          </a:stretch>
        </p:blipFill>
        <p:spPr>
          <a:xfrm>
            <a:off x="4932040" y="1377958"/>
            <a:ext cx="3880049" cy="2267066"/>
          </a:xfrm>
          <a:prstGeom prst="rect">
            <a:avLst/>
          </a:prstGeom>
        </p:spPr>
      </p:pic>
      <p:pic>
        <p:nvPicPr>
          <p:cNvPr id="15" name="Picture 14">
            <a:extLst>
              <a:ext uri="{FF2B5EF4-FFF2-40B4-BE49-F238E27FC236}">
                <a16:creationId xmlns:a16="http://schemas.microsoft.com/office/drawing/2014/main" xmlns="" id="{B4D27E2D-CCBC-4DC9-B2D2-D6C7D89BE1AC}"/>
              </a:ext>
            </a:extLst>
          </p:cNvPr>
          <p:cNvPicPr>
            <a:picLocks noChangeAspect="1"/>
          </p:cNvPicPr>
          <p:nvPr/>
        </p:nvPicPr>
        <p:blipFill>
          <a:blip r:embed="rId4" cstate="print"/>
          <a:stretch>
            <a:fillRect/>
          </a:stretch>
        </p:blipFill>
        <p:spPr>
          <a:xfrm>
            <a:off x="4886605" y="4077072"/>
            <a:ext cx="3880049" cy="2378707"/>
          </a:xfrm>
          <a:prstGeom prst="rect">
            <a:avLst/>
          </a:prstGeom>
        </p:spPr>
      </p:pic>
      <p:pic>
        <p:nvPicPr>
          <p:cNvPr id="22" name="Picture 21">
            <a:extLst>
              <a:ext uri="{FF2B5EF4-FFF2-40B4-BE49-F238E27FC236}">
                <a16:creationId xmlns:a16="http://schemas.microsoft.com/office/drawing/2014/main" xmlns="" id="{D6A50434-2099-47EF-B6D4-B7F3B6549140}"/>
              </a:ext>
            </a:extLst>
          </p:cNvPr>
          <p:cNvPicPr>
            <a:picLocks noChangeAspect="1"/>
          </p:cNvPicPr>
          <p:nvPr/>
        </p:nvPicPr>
        <p:blipFill>
          <a:blip r:embed="rId5" cstate="print"/>
          <a:stretch>
            <a:fillRect/>
          </a:stretch>
        </p:blipFill>
        <p:spPr>
          <a:xfrm>
            <a:off x="522515" y="4077072"/>
            <a:ext cx="3869041" cy="2376264"/>
          </a:xfrm>
          <a:prstGeom prst="rect">
            <a:avLst/>
          </a:prstGeom>
        </p:spPr>
      </p:pic>
      <p:sp>
        <p:nvSpPr>
          <p:cNvPr id="23" name="Arrow: Right 22">
            <a:extLst>
              <a:ext uri="{FF2B5EF4-FFF2-40B4-BE49-F238E27FC236}">
                <a16:creationId xmlns:a16="http://schemas.microsoft.com/office/drawing/2014/main" xmlns="" id="{FD4ECC20-3B46-493F-B49E-D35209B5E9B4}"/>
              </a:ext>
            </a:extLst>
          </p:cNvPr>
          <p:cNvSpPr/>
          <p:nvPr/>
        </p:nvSpPr>
        <p:spPr>
          <a:xfrm rot="10800000">
            <a:off x="4422471" y="5132759"/>
            <a:ext cx="400257" cy="2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4" name="Arrow: Right 23">
            <a:extLst>
              <a:ext uri="{FF2B5EF4-FFF2-40B4-BE49-F238E27FC236}">
                <a16:creationId xmlns:a16="http://schemas.microsoft.com/office/drawing/2014/main" xmlns="" id="{FDC720EF-B1FB-4839-BD67-36409DCD2CE5}"/>
              </a:ext>
            </a:extLst>
          </p:cNvPr>
          <p:cNvSpPr/>
          <p:nvPr/>
        </p:nvSpPr>
        <p:spPr>
          <a:xfrm rot="5400000">
            <a:off x="6718520" y="3738131"/>
            <a:ext cx="322850" cy="28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xmlns="" val="49540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xmlns=""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a:t>PictoBlox </a:t>
            </a:r>
            <a:r>
              <a:rPr lang="en-US" altLang="zh-HK" sz="4000" dirty="0"/>
              <a:t>–</a:t>
            </a:r>
            <a:r>
              <a:rPr lang="en-US" sz="4000" dirty="0"/>
              <a:t> interface
</a:t>
            </a:r>
          </a:p>
        </p:txBody>
      </p:sp>
      <p:pic>
        <p:nvPicPr>
          <p:cNvPr id="4" name="Picture 3">
            <a:extLst>
              <a:ext uri="{FF2B5EF4-FFF2-40B4-BE49-F238E27FC236}">
                <a16:creationId xmlns:a16="http://schemas.microsoft.com/office/drawing/2014/main" xmlns="" id="{C2957F9B-099D-4932-8744-121E2F1AA289}"/>
              </a:ext>
            </a:extLst>
          </p:cNvPr>
          <p:cNvPicPr>
            <a:picLocks noChangeAspect="1"/>
          </p:cNvPicPr>
          <p:nvPr/>
        </p:nvPicPr>
        <p:blipFill>
          <a:blip r:embed="rId2" cstate="print"/>
          <a:stretch>
            <a:fillRect/>
          </a:stretch>
        </p:blipFill>
        <p:spPr>
          <a:xfrm>
            <a:off x="1187624" y="1484784"/>
            <a:ext cx="6960031" cy="5124357"/>
          </a:xfrm>
          <a:prstGeom prst="rect">
            <a:avLst/>
          </a:prstGeom>
        </p:spPr>
      </p:pic>
    </p:spTree>
    <p:extLst>
      <p:ext uri="{BB962C8B-B14F-4D97-AF65-F5344CB8AC3E}">
        <p14:creationId xmlns:p14="http://schemas.microsoft.com/office/powerpoint/2010/main" xmlns="" val="1871966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0D01CFB-5472-4EA5-8726-0A0477F1980F}"/>
              </a:ext>
            </a:extLst>
          </p:cNvPr>
          <p:cNvSpPr>
            <a:spLocks noGrp="1"/>
          </p:cNvSpPr>
          <p:nvPr>
            <p:ph type="title"/>
          </p:nvPr>
        </p:nvSpPr>
        <p:spPr>
          <a:xfrm>
            <a:off x="827584" y="704088"/>
            <a:ext cx="7859216" cy="708688"/>
          </a:xfrm>
        </p:spPr>
        <p:txBody>
          <a:bodyPr>
            <a:noAutofit/>
          </a:bodyPr>
          <a:lstStyle/>
          <a:p>
            <a:r>
              <a:rPr lang="en-HK" sz="4000" dirty="0"/>
              <a:t>PictoBlox – </a:t>
            </a:r>
            <a:r>
              <a:rPr lang="en-US" altLang="zh-CN" sz="4000" dirty="0"/>
              <a:t>Credits</a:t>
            </a:r>
            <a:endParaRPr lang="en-HK" sz="4400" dirty="0"/>
          </a:p>
        </p:txBody>
      </p:sp>
      <p:sp>
        <p:nvSpPr>
          <p:cNvPr id="6" name="Content Placeholder 2">
            <a:extLst>
              <a:ext uri="{FF2B5EF4-FFF2-40B4-BE49-F238E27FC236}">
                <a16:creationId xmlns:a16="http://schemas.microsoft.com/office/drawing/2014/main" xmlns="" id="{65C40EF7-5B96-4EF1-BAF9-1E07B383B806}"/>
              </a:ext>
            </a:extLst>
          </p:cNvPr>
          <p:cNvSpPr>
            <a:spLocks noGrp="1"/>
          </p:cNvSpPr>
          <p:nvPr>
            <p:ph idx="1"/>
          </p:nvPr>
        </p:nvSpPr>
        <p:spPr>
          <a:xfrm>
            <a:off x="755576" y="1556792"/>
            <a:ext cx="7632848" cy="2880320"/>
          </a:xfrm>
        </p:spPr>
        <p:txBody>
          <a:bodyPr>
            <a:noAutofit/>
          </a:bodyPr>
          <a:lstStyle/>
          <a:p>
            <a:pPr marL="0" indent="0" algn="just">
              <a:buClr>
                <a:schemeClr val="tx1"/>
              </a:buClr>
              <a:buNone/>
            </a:pPr>
            <a:r>
              <a:rPr lang="en-US" altLang="zh-TW" sz="2200" b="1" dirty="0">
                <a:latin typeface="+mj-lt"/>
              </a:rPr>
              <a:t>PictoBlox</a:t>
            </a:r>
            <a:r>
              <a:rPr lang="en-US" altLang="zh-TW" sz="2200" dirty="0">
                <a:latin typeface="+mj-lt"/>
              </a:rPr>
              <a:t> is not an completely free software. We can use the points to operate certain functions in PictoBlox, such as text recognition, speech </a:t>
            </a:r>
            <a:r>
              <a:rPr lang="en-US" altLang="zh-TW" sz="2200" dirty="0" smtClean="0">
                <a:latin typeface="+mj-lt"/>
              </a:rPr>
              <a:t>recognition, </a:t>
            </a:r>
            <a:r>
              <a:rPr lang="en-US" altLang="zh-TW" sz="2200" dirty="0">
                <a:latin typeface="+mj-lt"/>
              </a:rPr>
              <a:t>etc.</a:t>
            </a:r>
          </a:p>
          <a:p>
            <a:pPr marL="0" indent="0" algn="just">
              <a:buClr>
                <a:schemeClr val="tx1"/>
              </a:buClr>
              <a:buNone/>
            </a:pPr>
            <a:r>
              <a:rPr lang="en-US" altLang="zh-TW" sz="2200" dirty="0">
                <a:latin typeface="+mj-lt"/>
              </a:rPr>
              <a:t>
When you sign up with PictoBlox, you will earn 1000 points in your account. If you need more points, you need to </a:t>
            </a:r>
            <a:r>
              <a:rPr lang="en-US" altLang="zh-TW" sz="2200" dirty="0" smtClean="0">
                <a:latin typeface="+mj-lt"/>
              </a:rPr>
              <a:t>buy, </a:t>
            </a:r>
            <a:r>
              <a:rPr lang="en-US" altLang="zh-TW" sz="2200" dirty="0">
                <a:latin typeface="+mj-lt"/>
              </a:rPr>
              <a:t>here is the purchase of points in US dollars for the exchange table:
</a:t>
            </a:r>
            <a:endParaRPr lang="en-HK" sz="2200" dirty="0">
              <a:latin typeface="+mj-lt"/>
            </a:endParaRPr>
          </a:p>
        </p:txBody>
      </p:sp>
      <p:pic>
        <p:nvPicPr>
          <p:cNvPr id="10" name="Picture 9">
            <a:extLst>
              <a:ext uri="{FF2B5EF4-FFF2-40B4-BE49-F238E27FC236}">
                <a16:creationId xmlns:a16="http://schemas.microsoft.com/office/drawing/2014/main" xmlns="" id="{ED5211EC-A72D-42B4-93DC-A2EBFB667848}"/>
              </a:ext>
            </a:extLst>
          </p:cNvPr>
          <p:cNvPicPr>
            <a:picLocks noChangeAspect="1"/>
          </p:cNvPicPr>
          <p:nvPr/>
        </p:nvPicPr>
        <p:blipFill>
          <a:blip r:embed="rId2" cstate="print"/>
          <a:stretch>
            <a:fillRect/>
          </a:stretch>
        </p:blipFill>
        <p:spPr>
          <a:xfrm>
            <a:off x="2801291" y="4240703"/>
            <a:ext cx="3911801" cy="2121009"/>
          </a:xfrm>
          <a:prstGeom prst="rect">
            <a:avLst/>
          </a:prstGeom>
        </p:spPr>
      </p:pic>
    </p:spTree>
    <p:extLst>
      <p:ext uri="{BB962C8B-B14F-4D97-AF65-F5344CB8AC3E}">
        <p14:creationId xmlns:p14="http://schemas.microsoft.com/office/powerpoint/2010/main" xmlns="" val="681950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0D01CFB-5472-4EA5-8726-0A0477F1980F}"/>
              </a:ext>
            </a:extLst>
          </p:cNvPr>
          <p:cNvSpPr>
            <a:spLocks noGrp="1"/>
          </p:cNvSpPr>
          <p:nvPr>
            <p:ph type="title"/>
          </p:nvPr>
        </p:nvSpPr>
        <p:spPr>
          <a:xfrm>
            <a:off x="827584" y="704088"/>
            <a:ext cx="7859216" cy="708688"/>
          </a:xfrm>
        </p:spPr>
        <p:txBody>
          <a:bodyPr>
            <a:noAutofit/>
          </a:bodyPr>
          <a:lstStyle/>
          <a:p>
            <a:r>
              <a:rPr lang="en-HK" sz="4000" dirty="0"/>
              <a:t>PictoBlox – Human Face Recognition</a:t>
            </a:r>
            <a:endParaRPr lang="en-HK" sz="4400" dirty="0"/>
          </a:p>
        </p:txBody>
      </p:sp>
      <p:sp>
        <p:nvSpPr>
          <p:cNvPr id="6" name="Content Placeholder 2">
            <a:extLst>
              <a:ext uri="{FF2B5EF4-FFF2-40B4-BE49-F238E27FC236}">
                <a16:creationId xmlns:a16="http://schemas.microsoft.com/office/drawing/2014/main" xmlns="" id="{65C40EF7-5B96-4EF1-BAF9-1E07B383B806}"/>
              </a:ext>
            </a:extLst>
          </p:cNvPr>
          <p:cNvSpPr>
            <a:spLocks noGrp="1"/>
          </p:cNvSpPr>
          <p:nvPr>
            <p:ph idx="1"/>
          </p:nvPr>
        </p:nvSpPr>
        <p:spPr>
          <a:xfrm>
            <a:off x="755577" y="1556792"/>
            <a:ext cx="4392488" cy="936104"/>
          </a:xfrm>
        </p:spPr>
        <p:txBody>
          <a:bodyPr>
            <a:normAutofit fontScale="85000" lnSpcReduction="20000"/>
          </a:bodyPr>
          <a:lstStyle/>
          <a:p>
            <a:pPr marL="514350" indent="-514350">
              <a:buClr>
                <a:schemeClr val="tx1"/>
              </a:buClr>
              <a:buFont typeface="+mj-lt"/>
              <a:buAutoNum type="arabicPeriod"/>
            </a:pPr>
            <a:r>
              <a:rPr lang="en-US" altLang="zh-TW" dirty="0">
                <a:latin typeface="+mj-lt"/>
              </a:rPr>
              <a:t>After completing the learning at Teachable Machine, export the model.</a:t>
            </a:r>
            <a:endParaRPr lang="en-HK" dirty="0">
              <a:latin typeface="+mj-lt"/>
            </a:endParaRPr>
          </a:p>
        </p:txBody>
      </p:sp>
      <p:pic>
        <p:nvPicPr>
          <p:cNvPr id="2" name="Picture 1">
            <a:extLst>
              <a:ext uri="{FF2B5EF4-FFF2-40B4-BE49-F238E27FC236}">
                <a16:creationId xmlns:a16="http://schemas.microsoft.com/office/drawing/2014/main" xmlns="" id="{9A1B80F6-B93B-44E1-A0A0-4FB5DFD52675}"/>
              </a:ext>
            </a:extLst>
          </p:cNvPr>
          <p:cNvPicPr>
            <a:picLocks noChangeAspect="1"/>
          </p:cNvPicPr>
          <p:nvPr/>
        </p:nvPicPr>
        <p:blipFill>
          <a:blip r:embed="rId2" cstate="print"/>
          <a:stretch>
            <a:fillRect/>
          </a:stretch>
        </p:blipFill>
        <p:spPr>
          <a:xfrm>
            <a:off x="5580112" y="1628800"/>
            <a:ext cx="3062326" cy="1475425"/>
          </a:xfrm>
          <a:prstGeom prst="rect">
            <a:avLst/>
          </a:prstGeom>
        </p:spPr>
      </p:pic>
      <p:pic>
        <p:nvPicPr>
          <p:cNvPr id="3" name="Picture 2">
            <a:extLst>
              <a:ext uri="{FF2B5EF4-FFF2-40B4-BE49-F238E27FC236}">
                <a16:creationId xmlns:a16="http://schemas.microsoft.com/office/drawing/2014/main" xmlns="" id="{F2233723-DDBC-408D-8F40-33712E27BD61}"/>
              </a:ext>
            </a:extLst>
          </p:cNvPr>
          <p:cNvPicPr>
            <a:picLocks noChangeAspect="1"/>
          </p:cNvPicPr>
          <p:nvPr/>
        </p:nvPicPr>
        <p:blipFill>
          <a:blip r:embed="rId3" cstate="print"/>
          <a:stretch>
            <a:fillRect/>
          </a:stretch>
        </p:blipFill>
        <p:spPr>
          <a:xfrm>
            <a:off x="598395" y="2492896"/>
            <a:ext cx="4981717" cy="4077284"/>
          </a:xfrm>
          <a:prstGeom prst="rect">
            <a:avLst/>
          </a:prstGeom>
        </p:spPr>
      </p:pic>
      <p:sp>
        <p:nvSpPr>
          <p:cNvPr id="8" name="Content Placeholder 2">
            <a:extLst>
              <a:ext uri="{FF2B5EF4-FFF2-40B4-BE49-F238E27FC236}">
                <a16:creationId xmlns:a16="http://schemas.microsoft.com/office/drawing/2014/main" xmlns="" id="{DAB38625-8616-4238-82CC-07DB1A1A5250}"/>
              </a:ext>
            </a:extLst>
          </p:cNvPr>
          <p:cNvSpPr txBox="1">
            <a:spLocks/>
          </p:cNvSpPr>
          <p:nvPr/>
        </p:nvSpPr>
        <p:spPr>
          <a:xfrm>
            <a:off x="5580112" y="4365104"/>
            <a:ext cx="3384375" cy="100811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Clr>
                <a:schemeClr val="tx1"/>
              </a:buClr>
              <a:buFont typeface="+mj-lt"/>
              <a:buAutoNum type="arabicPeriod" startAt="2"/>
            </a:pPr>
            <a:r>
              <a:rPr lang="en-US" altLang="zh-TW" dirty="0">
                <a:latin typeface="+mj-lt"/>
              </a:rPr>
              <a:t>Then select </a:t>
            </a:r>
            <a:r>
              <a:rPr lang="en-US" altLang="zh-TW" dirty="0" smtClean="0">
                <a:latin typeface="+mj-lt"/>
              </a:rPr>
              <a:t>“Upload </a:t>
            </a:r>
            <a:r>
              <a:rPr lang="en-US" altLang="zh-TW" dirty="0">
                <a:latin typeface="+mj-lt"/>
              </a:rPr>
              <a:t>my </a:t>
            </a:r>
            <a:r>
              <a:rPr lang="en-US" altLang="zh-TW" dirty="0" smtClean="0">
                <a:latin typeface="+mj-lt"/>
              </a:rPr>
              <a:t>model”.</a:t>
            </a:r>
            <a:endParaRPr lang="en-HK" dirty="0">
              <a:latin typeface="+mj-lt"/>
            </a:endParaRPr>
          </a:p>
        </p:txBody>
      </p:sp>
    </p:spTree>
    <p:extLst>
      <p:ext uri="{BB962C8B-B14F-4D97-AF65-F5344CB8AC3E}">
        <p14:creationId xmlns:p14="http://schemas.microsoft.com/office/powerpoint/2010/main" xmlns="" val="735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7"/>
            <a:ext cx="8748464" cy="720081"/>
          </a:xfrm>
        </p:spPr>
        <p:txBody>
          <a:bodyPr>
            <a:noAutofit/>
          </a:bodyPr>
          <a:lstStyle/>
          <a:p>
            <a:r>
              <a:rPr lang="en-US" altLang="zh-TW" sz="4200" dirty="0"/>
              <a:t>(2) </a:t>
            </a:r>
            <a:r>
              <a:rPr lang="en-US" altLang="zh-CN" sz="4200" dirty="0" smtClean="0"/>
              <a:t>M</a:t>
            </a:r>
            <a:r>
              <a:rPr lang="en-US" altLang="zh-TW" sz="4200" dirty="0" smtClean="0"/>
              <a:t>ajor </a:t>
            </a:r>
            <a:r>
              <a:rPr lang="en-US" altLang="zh-CN" sz="4200" dirty="0" smtClean="0"/>
              <a:t>C</a:t>
            </a:r>
            <a:r>
              <a:rPr lang="en-US" altLang="zh-TW" sz="4200" dirty="0" smtClean="0"/>
              <a:t>hallenges in </a:t>
            </a:r>
            <a:r>
              <a:rPr lang="en-US" altLang="zh-TW" sz="4200" dirty="0"/>
              <a:t>Computer Vision</a:t>
            </a:r>
            <a:endParaRPr lang="en-US" sz="4200"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en-US" altLang="zh-TW" b="1" u="sng" dirty="0">
                <a:latin typeface="+mj-lt"/>
              </a:rPr>
              <a:t>Intra-Class Variation
</a:t>
            </a:r>
            <a:r>
              <a:rPr lang="en-US" altLang="zh-TW" dirty="0">
                <a:latin typeface="+mj-lt"/>
              </a:rPr>
              <a:t>Variation between images of the </a:t>
            </a:r>
            <a:r>
              <a:rPr lang="en-US" altLang="zh-TW" b="1" u="sng" dirty="0">
                <a:latin typeface="+mj-lt"/>
              </a:rPr>
              <a:t>same</a:t>
            </a:r>
            <a:r>
              <a:rPr lang="en-US" altLang="zh-TW" dirty="0">
                <a:latin typeface="+mj-lt"/>
              </a:rPr>
              <a:t> class.</a:t>
            </a:r>
            <a:r>
              <a:rPr lang="en-US" altLang="zh-TW" b="1" u="sng" dirty="0">
                <a:latin typeface="+mj-lt"/>
              </a:rPr>
              <a:t>
</a:t>
            </a:r>
            <a:endParaRPr lang="en-HK" altLang="zh-TW" dirty="0">
              <a:latin typeface="+mj-lt"/>
            </a:endParaRPr>
          </a:p>
        </p:txBody>
      </p:sp>
      <p:pic>
        <p:nvPicPr>
          <p:cNvPr id="7" name="Picture 6">
            <a:extLst>
              <a:ext uri="{FF2B5EF4-FFF2-40B4-BE49-F238E27FC236}">
                <a16:creationId xmlns:a16="http://schemas.microsoft.com/office/drawing/2014/main" xmlns="" id="{565B2576-05FD-45AA-AA4A-BFA5C3E217DB}"/>
              </a:ext>
            </a:extLst>
          </p:cNvPr>
          <p:cNvPicPr>
            <a:picLocks noChangeAspect="1"/>
          </p:cNvPicPr>
          <p:nvPr/>
        </p:nvPicPr>
        <p:blipFill>
          <a:blip r:embed="rId2" cstate="print"/>
          <a:stretch>
            <a:fillRect/>
          </a:stretch>
        </p:blipFill>
        <p:spPr>
          <a:xfrm>
            <a:off x="2337657" y="3140968"/>
            <a:ext cx="4468685" cy="2868917"/>
          </a:xfrm>
          <a:prstGeom prst="rect">
            <a:avLst/>
          </a:prstGeom>
        </p:spPr>
      </p:pic>
    </p:spTree>
    <p:extLst>
      <p:ext uri="{BB962C8B-B14F-4D97-AF65-F5344CB8AC3E}">
        <p14:creationId xmlns:p14="http://schemas.microsoft.com/office/powerpoint/2010/main" xmlns="" val="257013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0D01CFB-5472-4EA5-8726-0A0477F1980F}"/>
              </a:ext>
            </a:extLst>
          </p:cNvPr>
          <p:cNvSpPr>
            <a:spLocks noGrp="1"/>
          </p:cNvSpPr>
          <p:nvPr>
            <p:ph type="title"/>
          </p:nvPr>
        </p:nvSpPr>
        <p:spPr>
          <a:xfrm>
            <a:off x="827584" y="704088"/>
            <a:ext cx="7859216" cy="708688"/>
          </a:xfrm>
        </p:spPr>
        <p:txBody>
          <a:bodyPr>
            <a:noAutofit/>
          </a:bodyPr>
          <a:lstStyle/>
          <a:p>
            <a:r>
              <a:rPr lang="en-HK" sz="4000" dirty="0"/>
              <a:t>PictoBlox – Human Face Recognition</a:t>
            </a:r>
            <a:endParaRPr lang="en-HK" sz="4400" dirty="0"/>
          </a:p>
        </p:txBody>
      </p:sp>
      <p:sp>
        <p:nvSpPr>
          <p:cNvPr id="6" name="Content Placeholder 2">
            <a:extLst>
              <a:ext uri="{FF2B5EF4-FFF2-40B4-BE49-F238E27FC236}">
                <a16:creationId xmlns:a16="http://schemas.microsoft.com/office/drawing/2014/main" xmlns="" id="{65C40EF7-5B96-4EF1-BAF9-1E07B383B806}"/>
              </a:ext>
            </a:extLst>
          </p:cNvPr>
          <p:cNvSpPr>
            <a:spLocks noGrp="1"/>
          </p:cNvSpPr>
          <p:nvPr>
            <p:ph idx="1"/>
          </p:nvPr>
        </p:nvSpPr>
        <p:spPr>
          <a:xfrm>
            <a:off x="755576" y="1507398"/>
            <a:ext cx="4863825" cy="576064"/>
          </a:xfrm>
        </p:spPr>
        <p:txBody>
          <a:bodyPr>
            <a:normAutofit/>
          </a:bodyPr>
          <a:lstStyle/>
          <a:p>
            <a:pPr marL="514350" indent="-514350">
              <a:buClr>
                <a:schemeClr val="tx1"/>
              </a:buClr>
              <a:buFont typeface="+mj-lt"/>
              <a:buAutoNum type="arabicPeriod" startAt="3"/>
            </a:pPr>
            <a:r>
              <a:rPr lang="en-HK" altLang="zh-TW" dirty="0">
                <a:latin typeface="+mj-lt"/>
              </a:rPr>
              <a:t>Copy the link.</a:t>
            </a:r>
            <a:endParaRPr lang="en-HK" dirty="0">
              <a:latin typeface="+mj-lt"/>
            </a:endParaRPr>
          </a:p>
        </p:txBody>
      </p:sp>
      <p:sp>
        <p:nvSpPr>
          <p:cNvPr id="8" name="Content Placeholder 2">
            <a:extLst>
              <a:ext uri="{FF2B5EF4-FFF2-40B4-BE49-F238E27FC236}">
                <a16:creationId xmlns:a16="http://schemas.microsoft.com/office/drawing/2014/main" xmlns="" id="{DAB38625-8616-4238-82CC-07DB1A1A5250}"/>
              </a:ext>
            </a:extLst>
          </p:cNvPr>
          <p:cNvSpPr txBox="1">
            <a:spLocks/>
          </p:cNvSpPr>
          <p:nvPr/>
        </p:nvSpPr>
        <p:spPr>
          <a:xfrm>
            <a:off x="834934" y="3164585"/>
            <a:ext cx="3737066" cy="936104"/>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Clr>
                <a:schemeClr val="tx1"/>
              </a:buClr>
              <a:buFont typeface="+mj-lt"/>
              <a:buAutoNum type="arabicPeriod" startAt="4"/>
            </a:pPr>
            <a:r>
              <a:rPr lang="en-US" altLang="zh-TW" dirty="0">
                <a:latin typeface="+mj-lt"/>
              </a:rPr>
              <a:t>Add Machine Learning into </a:t>
            </a:r>
            <a:r>
              <a:rPr lang="en-US" altLang="zh-TW" dirty="0" err="1">
                <a:latin typeface="+mj-lt"/>
              </a:rPr>
              <a:t>Pictoblox</a:t>
            </a:r>
            <a:r>
              <a:rPr lang="en-US" altLang="zh-TW" dirty="0">
                <a:latin typeface="+mj-lt"/>
              </a:rPr>
              <a:t>.</a:t>
            </a:r>
            <a:endParaRPr lang="en-HK" dirty="0">
              <a:latin typeface="+mj-lt"/>
            </a:endParaRPr>
          </a:p>
        </p:txBody>
      </p:sp>
      <p:pic>
        <p:nvPicPr>
          <p:cNvPr id="4" name="Picture 3">
            <a:extLst>
              <a:ext uri="{FF2B5EF4-FFF2-40B4-BE49-F238E27FC236}">
                <a16:creationId xmlns:a16="http://schemas.microsoft.com/office/drawing/2014/main" xmlns="" id="{D97B6719-DB2C-4BF8-B538-98CC20F79062}"/>
              </a:ext>
            </a:extLst>
          </p:cNvPr>
          <p:cNvPicPr>
            <a:picLocks noChangeAspect="1"/>
          </p:cNvPicPr>
          <p:nvPr/>
        </p:nvPicPr>
        <p:blipFill>
          <a:blip r:embed="rId2" cstate="print"/>
          <a:stretch>
            <a:fillRect/>
          </a:stretch>
        </p:blipFill>
        <p:spPr>
          <a:xfrm>
            <a:off x="683568" y="1932073"/>
            <a:ext cx="7648657" cy="936104"/>
          </a:xfrm>
          <a:prstGeom prst="rect">
            <a:avLst/>
          </a:prstGeom>
        </p:spPr>
      </p:pic>
      <p:pic>
        <p:nvPicPr>
          <p:cNvPr id="7" name="Picture 6">
            <a:extLst>
              <a:ext uri="{FF2B5EF4-FFF2-40B4-BE49-F238E27FC236}">
                <a16:creationId xmlns:a16="http://schemas.microsoft.com/office/drawing/2014/main" xmlns="" id="{34FAA56A-FE4E-49FB-BE8E-20052C5860D8}"/>
              </a:ext>
            </a:extLst>
          </p:cNvPr>
          <p:cNvPicPr>
            <a:picLocks noChangeAspect="1"/>
          </p:cNvPicPr>
          <p:nvPr/>
        </p:nvPicPr>
        <p:blipFill>
          <a:blip r:embed="rId3" cstate="print"/>
          <a:stretch>
            <a:fillRect/>
          </a:stretch>
        </p:blipFill>
        <p:spPr>
          <a:xfrm>
            <a:off x="4932040" y="2919422"/>
            <a:ext cx="2376264" cy="2223939"/>
          </a:xfrm>
          <a:prstGeom prst="rect">
            <a:avLst/>
          </a:prstGeom>
        </p:spPr>
      </p:pic>
      <p:pic>
        <p:nvPicPr>
          <p:cNvPr id="9" name="Picture 8">
            <a:extLst>
              <a:ext uri="{FF2B5EF4-FFF2-40B4-BE49-F238E27FC236}">
                <a16:creationId xmlns:a16="http://schemas.microsoft.com/office/drawing/2014/main" xmlns="" id="{4DD12858-4521-489B-B788-E07A3506D14F}"/>
              </a:ext>
            </a:extLst>
          </p:cNvPr>
          <p:cNvPicPr>
            <a:picLocks noChangeAspect="1"/>
          </p:cNvPicPr>
          <p:nvPr/>
        </p:nvPicPr>
        <p:blipFill>
          <a:blip r:embed="rId4" cstate="print"/>
          <a:stretch>
            <a:fillRect/>
          </a:stretch>
        </p:blipFill>
        <p:spPr>
          <a:xfrm>
            <a:off x="1145385" y="4725144"/>
            <a:ext cx="3038475" cy="1666875"/>
          </a:xfrm>
          <a:prstGeom prst="rect">
            <a:avLst/>
          </a:prstGeom>
        </p:spPr>
      </p:pic>
      <p:sp>
        <p:nvSpPr>
          <p:cNvPr id="10" name="Content Placeholder 2">
            <a:extLst>
              <a:ext uri="{FF2B5EF4-FFF2-40B4-BE49-F238E27FC236}">
                <a16:creationId xmlns:a16="http://schemas.microsoft.com/office/drawing/2014/main" xmlns="" id="{254232EE-5382-4FCF-A5B3-E5FB91E35D9E}"/>
              </a:ext>
            </a:extLst>
          </p:cNvPr>
          <p:cNvSpPr txBox="1">
            <a:spLocks/>
          </p:cNvSpPr>
          <p:nvPr/>
        </p:nvSpPr>
        <p:spPr>
          <a:xfrm>
            <a:off x="4507896" y="5333202"/>
            <a:ext cx="3737066" cy="9361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Clr>
                <a:schemeClr val="tx1"/>
              </a:buClr>
              <a:buFont typeface="+mj-lt"/>
              <a:buAutoNum type="arabicPeriod" startAt="5"/>
            </a:pPr>
            <a:r>
              <a:rPr lang="en-HK" altLang="zh-TW" dirty="0">
                <a:latin typeface="+mj-lt"/>
              </a:rPr>
              <a:t>Select "Load Model“.</a:t>
            </a:r>
            <a:endParaRPr lang="en-HK" dirty="0">
              <a:latin typeface="+mj-lt"/>
            </a:endParaRPr>
          </a:p>
        </p:txBody>
      </p:sp>
    </p:spTree>
    <p:extLst>
      <p:ext uri="{BB962C8B-B14F-4D97-AF65-F5344CB8AC3E}">
        <p14:creationId xmlns:p14="http://schemas.microsoft.com/office/powerpoint/2010/main" xmlns="" val="146154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0D01CFB-5472-4EA5-8726-0A0477F1980F}"/>
              </a:ext>
            </a:extLst>
          </p:cNvPr>
          <p:cNvSpPr>
            <a:spLocks noGrp="1"/>
          </p:cNvSpPr>
          <p:nvPr>
            <p:ph type="title"/>
          </p:nvPr>
        </p:nvSpPr>
        <p:spPr>
          <a:xfrm>
            <a:off x="827584" y="704088"/>
            <a:ext cx="7859216" cy="708688"/>
          </a:xfrm>
        </p:spPr>
        <p:txBody>
          <a:bodyPr>
            <a:noAutofit/>
          </a:bodyPr>
          <a:lstStyle/>
          <a:p>
            <a:r>
              <a:rPr lang="en-HK" sz="4000" dirty="0"/>
              <a:t>PictoBlox – Human Face Recognition</a:t>
            </a:r>
            <a:endParaRPr lang="en-HK" sz="4400" dirty="0"/>
          </a:p>
        </p:txBody>
      </p:sp>
      <p:sp>
        <p:nvSpPr>
          <p:cNvPr id="6" name="Content Placeholder 2">
            <a:extLst>
              <a:ext uri="{FF2B5EF4-FFF2-40B4-BE49-F238E27FC236}">
                <a16:creationId xmlns:a16="http://schemas.microsoft.com/office/drawing/2014/main" xmlns="" id="{65C40EF7-5B96-4EF1-BAF9-1E07B383B806}"/>
              </a:ext>
            </a:extLst>
          </p:cNvPr>
          <p:cNvSpPr>
            <a:spLocks noGrp="1"/>
          </p:cNvSpPr>
          <p:nvPr>
            <p:ph idx="1"/>
          </p:nvPr>
        </p:nvSpPr>
        <p:spPr>
          <a:xfrm>
            <a:off x="745637" y="1556792"/>
            <a:ext cx="3312367" cy="841482"/>
          </a:xfrm>
        </p:spPr>
        <p:txBody>
          <a:bodyPr>
            <a:noAutofit/>
          </a:bodyPr>
          <a:lstStyle/>
          <a:p>
            <a:pPr marL="514350" indent="-514350">
              <a:buClr>
                <a:schemeClr val="tx1"/>
              </a:buClr>
              <a:buFont typeface="+mj-lt"/>
              <a:buAutoNum type="arabicPeriod" startAt="6"/>
            </a:pPr>
            <a:r>
              <a:rPr lang="en-US" altLang="zh-TW" sz="2400" dirty="0">
                <a:latin typeface="+mj-lt"/>
              </a:rPr>
              <a:t>Paste the link and select "Load Model“.</a:t>
            </a:r>
            <a:endParaRPr lang="en-HK" sz="2400" dirty="0">
              <a:latin typeface="+mj-lt"/>
            </a:endParaRPr>
          </a:p>
        </p:txBody>
      </p:sp>
      <p:sp>
        <p:nvSpPr>
          <p:cNvPr id="8" name="Content Placeholder 2">
            <a:extLst>
              <a:ext uri="{FF2B5EF4-FFF2-40B4-BE49-F238E27FC236}">
                <a16:creationId xmlns:a16="http://schemas.microsoft.com/office/drawing/2014/main" xmlns="" id="{DAB38625-8616-4238-82CC-07DB1A1A5250}"/>
              </a:ext>
            </a:extLst>
          </p:cNvPr>
          <p:cNvSpPr txBox="1">
            <a:spLocks/>
          </p:cNvSpPr>
          <p:nvPr/>
        </p:nvSpPr>
        <p:spPr>
          <a:xfrm>
            <a:off x="755131" y="3573016"/>
            <a:ext cx="2797061" cy="213662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Clr>
                <a:schemeClr val="tx1"/>
              </a:buClr>
              <a:buFont typeface="+mj-lt"/>
              <a:buAutoNum type="arabicPeriod" startAt="7"/>
            </a:pPr>
            <a:r>
              <a:rPr lang="en-GB" altLang="zh-TW" dirty="0">
                <a:latin typeface="+mj-lt"/>
              </a:rPr>
              <a:t>You can use the example on the right </a:t>
            </a:r>
            <a:r>
              <a:rPr lang="en-US" altLang="zh-TW" dirty="0">
                <a:latin typeface="+mj-lt"/>
              </a:rPr>
              <a:t>creatively.</a:t>
            </a:r>
            <a:endParaRPr lang="en-HK" altLang="zh-TW" dirty="0">
              <a:latin typeface="+mj-lt"/>
            </a:endParaRPr>
          </a:p>
          <a:p>
            <a:pPr marL="514350" indent="-514350">
              <a:buClr>
                <a:schemeClr val="tx1"/>
              </a:buClr>
              <a:buFont typeface="Wingdings 2"/>
              <a:buAutoNum type="arabicPeriod" startAt="7"/>
            </a:pPr>
            <a:endParaRPr lang="en-HK" altLang="zh-TW" dirty="0">
              <a:latin typeface="+mj-lt"/>
            </a:endParaRPr>
          </a:p>
          <a:p>
            <a:pPr marL="514350" indent="-514350">
              <a:buFont typeface="Wingdings 2"/>
              <a:buAutoNum type="arabicPeriod" startAt="7"/>
            </a:pPr>
            <a:endParaRPr lang="en-HK" altLang="zh-TW" dirty="0">
              <a:latin typeface="+mj-lt"/>
            </a:endParaRPr>
          </a:p>
          <a:p>
            <a:pPr marL="0" indent="0">
              <a:buFont typeface="Wingdings 2"/>
              <a:buNone/>
            </a:pPr>
            <a:endParaRPr lang="en-HK" dirty="0">
              <a:latin typeface="+mj-lt"/>
            </a:endParaRPr>
          </a:p>
        </p:txBody>
      </p:sp>
      <p:pic>
        <p:nvPicPr>
          <p:cNvPr id="2" name="Picture 1">
            <a:extLst>
              <a:ext uri="{FF2B5EF4-FFF2-40B4-BE49-F238E27FC236}">
                <a16:creationId xmlns:a16="http://schemas.microsoft.com/office/drawing/2014/main" xmlns="" id="{7E3C4910-47A4-4875-A472-5D15CB52213C}"/>
              </a:ext>
            </a:extLst>
          </p:cNvPr>
          <p:cNvPicPr>
            <a:picLocks noChangeAspect="1"/>
          </p:cNvPicPr>
          <p:nvPr/>
        </p:nvPicPr>
        <p:blipFill>
          <a:blip r:embed="rId2" cstate="print"/>
          <a:stretch>
            <a:fillRect/>
          </a:stretch>
        </p:blipFill>
        <p:spPr>
          <a:xfrm>
            <a:off x="4427984" y="1556792"/>
            <a:ext cx="3099563" cy="1681615"/>
          </a:xfrm>
          <a:prstGeom prst="rect">
            <a:avLst/>
          </a:prstGeom>
        </p:spPr>
      </p:pic>
      <p:pic>
        <p:nvPicPr>
          <p:cNvPr id="11" name="Picture 10">
            <a:extLst>
              <a:ext uri="{FF2B5EF4-FFF2-40B4-BE49-F238E27FC236}">
                <a16:creationId xmlns:a16="http://schemas.microsoft.com/office/drawing/2014/main" xmlns="" id="{66271C24-6FBB-4FFE-A62B-B4924538F0DF}"/>
              </a:ext>
            </a:extLst>
          </p:cNvPr>
          <p:cNvPicPr>
            <a:picLocks noChangeAspect="1"/>
          </p:cNvPicPr>
          <p:nvPr/>
        </p:nvPicPr>
        <p:blipFill>
          <a:blip r:embed="rId3" cstate="print"/>
          <a:stretch>
            <a:fillRect/>
          </a:stretch>
        </p:blipFill>
        <p:spPr>
          <a:xfrm>
            <a:off x="3605543" y="3573016"/>
            <a:ext cx="5092962" cy="2902099"/>
          </a:xfrm>
          <a:prstGeom prst="rect">
            <a:avLst/>
          </a:prstGeom>
        </p:spPr>
      </p:pic>
    </p:spTree>
    <p:extLst>
      <p:ext uri="{BB962C8B-B14F-4D97-AF65-F5344CB8AC3E}">
        <p14:creationId xmlns:p14="http://schemas.microsoft.com/office/powerpoint/2010/main" xmlns="" val="4272626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628800"/>
            <a:ext cx="9144000" cy="3672408"/>
          </a:xfrm>
          <a:prstGeom prst="rect">
            <a:avLst/>
          </a:prstGeom>
        </p:spPr>
      </p:pic>
      <p:sp>
        <p:nvSpPr>
          <p:cNvPr id="2" name="Title 1"/>
          <p:cNvSpPr>
            <a:spLocks noGrp="1"/>
          </p:cNvSpPr>
          <p:nvPr>
            <p:ph type="title"/>
          </p:nvPr>
        </p:nvSpPr>
        <p:spPr>
          <a:xfrm>
            <a:off x="395536" y="2924944"/>
            <a:ext cx="7797552" cy="936104"/>
          </a:xfrm>
        </p:spPr>
        <p:txBody>
          <a:bodyPr>
            <a:normAutofit fontScale="90000"/>
          </a:bodyPr>
          <a:lstStyle/>
          <a:p>
            <a:pPr lvl="1" algn="l" rtl="0">
              <a:spcBef>
                <a:spcPct val="0"/>
              </a:spcBef>
            </a:pPr>
            <a:r>
              <a:rPr lang="en-US" altLang="zh-TW" sz="5000" kern="1200" dirty="0">
                <a:solidFill>
                  <a:schemeClr val="bg1"/>
                </a:solidFill>
                <a:latin typeface="+mj-lt"/>
                <a:ea typeface="+mj-ea"/>
                <a:cs typeface="+mj-cs"/>
              </a:rPr>
              <a:t>Thank</a:t>
            </a:r>
            <a:r>
              <a:rPr lang="zh-TW" altLang="en-US" sz="5000" kern="1200" dirty="0">
                <a:solidFill>
                  <a:schemeClr val="bg1"/>
                </a:solidFill>
                <a:latin typeface="+mj-lt"/>
                <a:ea typeface="+mj-ea"/>
                <a:cs typeface="+mj-cs"/>
              </a:rPr>
              <a:t> </a:t>
            </a:r>
            <a:r>
              <a:rPr lang="en-US" altLang="zh-TW" sz="5000" kern="1200" dirty="0">
                <a:solidFill>
                  <a:schemeClr val="bg1"/>
                </a:solidFill>
                <a:latin typeface="+mj-lt"/>
                <a:ea typeface="+mj-ea"/>
                <a:cs typeface="+mj-cs"/>
              </a:rPr>
              <a:t>You</a:t>
            </a:r>
            <a:br>
              <a:rPr lang="en-US" altLang="zh-TW" sz="5000" kern="1200" dirty="0">
                <a:solidFill>
                  <a:schemeClr val="bg1"/>
                </a:solidFill>
                <a:latin typeface="+mj-lt"/>
                <a:ea typeface="+mj-ea"/>
                <a:cs typeface="+mj-cs"/>
              </a:rPr>
            </a:br>
            <a:endParaRPr lang="en-US" dirty="0"/>
          </a:p>
        </p:txBody>
      </p:sp>
    </p:spTree>
    <p:extLst>
      <p:ext uri="{BB962C8B-B14F-4D97-AF65-F5344CB8AC3E}">
        <p14:creationId xmlns:p14="http://schemas.microsoft.com/office/powerpoint/2010/main" xmlns="" val="24107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676456" cy="1224136"/>
          </a:xfrm>
        </p:spPr>
        <p:txBody>
          <a:bodyPr>
            <a:noAutofit/>
          </a:bodyPr>
          <a:lstStyle/>
          <a:p>
            <a:r>
              <a:rPr lang="en-US" altLang="zh-CN" sz="4500" dirty="0" smtClean="0"/>
              <a:t>M</a:t>
            </a:r>
            <a:r>
              <a:rPr lang="en-US" altLang="zh-TW" sz="4500" dirty="0" smtClean="0"/>
              <a:t>ajor </a:t>
            </a:r>
            <a:r>
              <a:rPr lang="en-US" altLang="zh-CN" sz="4500" dirty="0" smtClean="0"/>
              <a:t>C</a:t>
            </a:r>
            <a:r>
              <a:rPr lang="en-US" altLang="zh-TW" sz="4500" dirty="0" smtClean="0"/>
              <a:t>hallenges in Computer </a:t>
            </a:r>
            <a:r>
              <a:rPr lang="en-US" altLang="zh-TW" sz="4500" dirty="0"/>
              <a:t>Vision</a:t>
            </a:r>
            <a:endParaRPr lang="en-US" sz="4500" dirty="0"/>
          </a:p>
        </p:txBody>
      </p:sp>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en-US" altLang="zh-TW" b="1" u="sng" dirty="0">
                <a:latin typeface="+mj-lt"/>
              </a:rPr>
              <a:t>Scale Variation
</a:t>
            </a:r>
            <a:r>
              <a:rPr lang="en-US" altLang="zh-TW" dirty="0">
                <a:latin typeface="+mj-lt"/>
              </a:rPr>
              <a:t>Common in image classification. </a:t>
            </a:r>
            <a:r>
              <a:rPr lang="en-US" altLang="zh-TW" dirty="0" smtClean="0">
                <a:latin typeface="+mj-lt"/>
              </a:rPr>
              <a:t>I</a:t>
            </a:r>
            <a:r>
              <a:rPr lang="en-US" altLang="zh-TW" dirty="0" smtClean="0">
                <a:latin typeface="+mj-lt"/>
              </a:rPr>
              <a:t>mages in </a:t>
            </a:r>
            <a:r>
              <a:rPr lang="en-US" altLang="zh-TW" dirty="0">
                <a:latin typeface="+mj-lt"/>
              </a:rPr>
              <a:t>the same </a:t>
            </a:r>
            <a:r>
              <a:rPr lang="en-US" altLang="zh-TW" dirty="0" smtClean="0">
                <a:latin typeface="+mj-lt"/>
              </a:rPr>
              <a:t>class</a:t>
            </a:r>
            <a:r>
              <a:rPr lang="en-US" altLang="zh-TW" dirty="0" smtClean="0">
                <a:latin typeface="+mj-lt"/>
              </a:rPr>
              <a:t> </a:t>
            </a:r>
            <a:r>
              <a:rPr lang="en-US" altLang="zh-TW" dirty="0" smtClean="0">
                <a:latin typeface="+mj-lt"/>
              </a:rPr>
              <a:t>with </a:t>
            </a:r>
            <a:r>
              <a:rPr lang="en-US" altLang="zh-TW" b="1" u="sng" dirty="0" smtClean="0">
                <a:latin typeface="+mj-lt"/>
              </a:rPr>
              <a:t>different</a:t>
            </a:r>
            <a:r>
              <a:rPr lang="en-US" altLang="zh-TW" dirty="0" smtClean="0">
                <a:latin typeface="+mj-lt"/>
              </a:rPr>
              <a:t> sizes</a:t>
            </a:r>
            <a:r>
              <a:rPr lang="en-US" altLang="zh-TW" dirty="0" smtClean="0">
                <a:latin typeface="+mj-lt"/>
              </a:rPr>
              <a:t>.</a:t>
            </a:r>
            <a:r>
              <a:rPr lang="en-US" altLang="zh-TW" b="1" u="sng" dirty="0">
                <a:latin typeface="+mj-lt"/>
              </a:rPr>
              <a:t>
</a:t>
            </a:r>
            <a:endParaRPr lang="en-HK" altLang="zh-TW" dirty="0">
              <a:latin typeface="+mj-lt"/>
            </a:endParaRPr>
          </a:p>
        </p:txBody>
      </p:sp>
      <p:pic>
        <p:nvPicPr>
          <p:cNvPr id="5" name="Picture 4">
            <a:extLst>
              <a:ext uri="{FF2B5EF4-FFF2-40B4-BE49-F238E27FC236}">
                <a16:creationId xmlns:a16="http://schemas.microsoft.com/office/drawing/2014/main" xmlns="" id="{2A4B0CC4-1321-4AA4-B8C4-84917F5DE3FF}"/>
              </a:ext>
            </a:extLst>
          </p:cNvPr>
          <p:cNvPicPr>
            <a:picLocks noChangeAspect="1"/>
          </p:cNvPicPr>
          <p:nvPr/>
        </p:nvPicPr>
        <p:blipFill>
          <a:blip r:embed="rId2" cstate="print"/>
          <a:stretch>
            <a:fillRect/>
          </a:stretch>
        </p:blipFill>
        <p:spPr>
          <a:xfrm>
            <a:off x="2759266" y="3298193"/>
            <a:ext cx="3625467" cy="3107543"/>
          </a:xfrm>
          <a:prstGeom prst="rect">
            <a:avLst/>
          </a:prstGeom>
        </p:spPr>
      </p:pic>
    </p:spTree>
    <p:extLst>
      <p:ext uri="{BB962C8B-B14F-4D97-AF65-F5344CB8AC3E}">
        <p14:creationId xmlns:p14="http://schemas.microsoft.com/office/powerpoint/2010/main" xmlns="" val="385110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704856" cy="4335760"/>
          </a:xfrm>
        </p:spPr>
        <p:txBody>
          <a:bodyPr>
            <a:normAutofit/>
          </a:bodyPr>
          <a:lstStyle/>
          <a:p>
            <a:pPr marL="0" indent="0" algn="just">
              <a:buNone/>
            </a:pPr>
            <a:r>
              <a:rPr lang="en-US" altLang="zh-TW" b="1" u="sng" dirty="0">
                <a:latin typeface="+mj-lt"/>
              </a:rPr>
              <a:t>View-Point Variation
</a:t>
            </a:r>
            <a:r>
              <a:rPr lang="en-US" altLang="zh-TW" dirty="0">
                <a:latin typeface="+mj-lt"/>
              </a:rPr>
              <a:t>An object can be oriented/rotated in multiple dimensions, which is related to how the object is shot and captured in the image.</a:t>
            </a:r>
            <a:r>
              <a:rPr lang="en-US" altLang="zh-TW" b="1" u="sng" dirty="0">
                <a:latin typeface="+mj-lt"/>
              </a:rPr>
              <a:t>
</a:t>
            </a:r>
            <a:endParaRPr lang="en-HK" altLang="zh-TW" dirty="0">
              <a:latin typeface="+mj-lt"/>
            </a:endParaRPr>
          </a:p>
        </p:txBody>
      </p:sp>
      <p:pic>
        <p:nvPicPr>
          <p:cNvPr id="6" name="Picture 5">
            <a:extLst>
              <a:ext uri="{FF2B5EF4-FFF2-40B4-BE49-F238E27FC236}">
                <a16:creationId xmlns:a16="http://schemas.microsoft.com/office/drawing/2014/main" xmlns="" id="{EBD005CE-44E7-4246-B7A4-5F6D4A0BDE88}"/>
              </a:ext>
            </a:extLst>
          </p:cNvPr>
          <p:cNvPicPr>
            <a:picLocks noChangeAspect="1"/>
          </p:cNvPicPr>
          <p:nvPr/>
        </p:nvPicPr>
        <p:blipFill>
          <a:blip r:embed="rId2" cstate="print"/>
          <a:stretch>
            <a:fillRect/>
          </a:stretch>
        </p:blipFill>
        <p:spPr>
          <a:xfrm>
            <a:off x="2267744" y="3645024"/>
            <a:ext cx="4822842" cy="3092292"/>
          </a:xfrm>
          <a:prstGeom prst="rect">
            <a:avLst/>
          </a:prstGeom>
        </p:spPr>
      </p:pic>
      <p:sp>
        <p:nvSpPr>
          <p:cNvPr id="14" name="標題 13">
            <a:extLst>
              <a:ext uri="{FF2B5EF4-FFF2-40B4-BE49-F238E27FC236}">
                <a16:creationId xmlns:a16="http://schemas.microsoft.com/office/drawing/2014/main" xmlns="" id="{20F5DA1E-BD58-49D6-8BF3-FB42EE3A5D5D}"/>
              </a:ext>
            </a:extLst>
          </p:cNvPr>
          <p:cNvSpPr>
            <a:spLocks noGrp="1"/>
          </p:cNvSpPr>
          <p:nvPr>
            <p:ph type="title"/>
          </p:nvPr>
        </p:nvSpPr>
        <p:spPr>
          <a:xfrm>
            <a:off x="179512" y="704088"/>
            <a:ext cx="8964488" cy="1068728"/>
          </a:xfrm>
        </p:spPr>
        <p:txBody>
          <a:bodyPr/>
          <a:lstStyle/>
          <a:p>
            <a:r>
              <a:rPr lang="en-US" altLang="zh-HK" dirty="0"/>
              <a:t> </a:t>
            </a:r>
            <a:endParaRPr lang="zh-HK" altLang="en-US" dirty="0"/>
          </a:p>
        </p:txBody>
      </p:sp>
      <p:sp>
        <p:nvSpPr>
          <p:cNvPr id="16" name="Title 1">
            <a:extLst>
              <a:ext uri="{FF2B5EF4-FFF2-40B4-BE49-F238E27FC236}">
                <a16:creationId xmlns:a16="http://schemas.microsoft.com/office/drawing/2014/main" xmlns="" id="{1C96F6EB-0A8E-4D95-B2CC-23A392E480D4}"/>
              </a:ext>
            </a:extLst>
          </p:cNvPr>
          <p:cNvSpPr txBox="1">
            <a:spLocks/>
          </p:cNvSpPr>
          <p:nvPr/>
        </p:nvSpPr>
        <p:spPr>
          <a:xfrm>
            <a:off x="395536" y="548680"/>
            <a:ext cx="8496944" cy="57606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sz="4200" dirty="0" smtClean="0"/>
              <a:t>Major </a:t>
            </a:r>
            <a:r>
              <a:rPr lang="en-US" altLang="zh-CN" sz="4200" dirty="0" smtClean="0"/>
              <a:t>C</a:t>
            </a:r>
            <a:r>
              <a:rPr lang="en-US" altLang="zh-TW" sz="4200" dirty="0" smtClean="0"/>
              <a:t>hallenges in Computer </a:t>
            </a:r>
            <a:r>
              <a:rPr lang="en-US" altLang="zh-TW" sz="4200" dirty="0"/>
              <a:t>Vision</a:t>
            </a:r>
            <a:endParaRPr lang="en-US" sz="4200" dirty="0"/>
          </a:p>
        </p:txBody>
      </p:sp>
    </p:spTree>
    <p:extLst>
      <p:ext uri="{BB962C8B-B14F-4D97-AF65-F5344CB8AC3E}">
        <p14:creationId xmlns:p14="http://schemas.microsoft.com/office/powerpoint/2010/main" xmlns="" val="129875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4716524" cy="4335760"/>
          </a:xfrm>
        </p:spPr>
        <p:txBody>
          <a:bodyPr>
            <a:normAutofit/>
          </a:bodyPr>
          <a:lstStyle/>
          <a:p>
            <a:pPr marL="0" indent="0" algn="just">
              <a:buNone/>
            </a:pPr>
            <a:r>
              <a:rPr lang="en-US" altLang="zh-TW" b="1" u="sng" dirty="0">
                <a:latin typeface="+mj-lt"/>
              </a:rPr>
              <a:t>Occlusion
</a:t>
            </a:r>
            <a:r>
              <a:rPr lang="en-US" altLang="zh-TW" dirty="0">
                <a:latin typeface="+mj-lt"/>
              </a:rPr>
              <a:t>There are a lot of objects in the image that we want to classify that can't be fully viewed. A large part is hidden behind other objects.
</a:t>
            </a:r>
            <a:endParaRPr lang="en-HK" altLang="zh-TW" dirty="0">
              <a:latin typeface="+mj-lt"/>
            </a:endParaRPr>
          </a:p>
        </p:txBody>
      </p:sp>
      <p:pic>
        <p:nvPicPr>
          <p:cNvPr id="5" name="Picture 4">
            <a:extLst>
              <a:ext uri="{FF2B5EF4-FFF2-40B4-BE49-F238E27FC236}">
                <a16:creationId xmlns:a16="http://schemas.microsoft.com/office/drawing/2014/main" xmlns="" id="{E85C67FB-B372-42DF-A20A-B6C22DC9D748}"/>
              </a:ext>
            </a:extLst>
          </p:cNvPr>
          <p:cNvPicPr>
            <a:picLocks noChangeAspect="1"/>
          </p:cNvPicPr>
          <p:nvPr/>
        </p:nvPicPr>
        <p:blipFill>
          <a:blip r:embed="rId2" cstate="print"/>
          <a:stretch>
            <a:fillRect/>
          </a:stretch>
        </p:blipFill>
        <p:spPr>
          <a:xfrm>
            <a:off x="6012160" y="2024816"/>
            <a:ext cx="2062523" cy="4356512"/>
          </a:xfrm>
          <a:prstGeom prst="rect">
            <a:avLst/>
          </a:prstGeom>
        </p:spPr>
      </p:pic>
      <p:sp>
        <p:nvSpPr>
          <p:cNvPr id="6" name="Title 1">
            <a:extLst>
              <a:ext uri="{FF2B5EF4-FFF2-40B4-BE49-F238E27FC236}">
                <a16:creationId xmlns:a16="http://schemas.microsoft.com/office/drawing/2014/main" xmlns="" id="{1C96F6EB-0A8E-4D95-B2CC-23A392E480D4}"/>
              </a:ext>
            </a:extLst>
          </p:cNvPr>
          <p:cNvSpPr txBox="1">
            <a:spLocks/>
          </p:cNvSpPr>
          <p:nvPr/>
        </p:nvSpPr>
        <p:spPr>
          <a:xfrm>
            <a:off x="395536" y="548680"/>
            <a:ext cx="8496944" cy="57606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sz="4200" dirty="0" smtClean="0"/>
              <a:t>Major </a:t>
            </a:r>
            <a:r>
              <a:rPr lang="en-US" altLang="zh-CN" sz="4200" dirty="0" smtClean="0"/>
              <a:t>C</a:t>
            </a:r>
            <a:r>
              <a:rPr lang="en-US" altLang="zh-TW" sz="4200" dirty="0" smtClean="0"/>
              <a:t>hallenges in Computer </a:t>
            </a:r>
            <a:r>
              <a:rPr lang="en-US" altLang="zh-TW" sz="4200" dirty="0"/>
              <a:t>Vision</a:t>
            </a:r>
            <a:endParaRPr lang="en-US" sz="4200" dirty="0"/>
          </a:p>
        </p:txBody>
      </p:sp>
    </p:spTree>
    <p:extLst>
      <p:ext uri="{BB962C8B-B14F-4D97-AF65-F5344CB8AC3E}">
        <p14:creationId xmlns:p14="http://schemas.microsoft.com/office/powerpoint/2010/main" xmlns="" val="262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7524836" cy="4335760"/>
          </a:xfrm>
        </p:spPr>
        <p:txBody>
          <a:bodyPr>
            <a:normAutofit/>
          </a:bodyPr>
          <a:lstStyle/>
          <a:p>
            <a:pPr marL="0" indent="0">
              <a:buNone/>
            </a:pPr>
            <a:r>
              <a:rPr lang="en-US" altLang="zh-TW" b="1" u="sng" dirty="0">
                <a:latin typeface="+mj-lt"/>
              </a:rPr>
              <a:t>Illumination
</a:t>
            </a:r>
            <a:r>
              <a:rPr lang="en-US" altLang="zh-TW" dirty="0">
                <a:latin typeface="+mj-lt"/>
              </a:rPr>
              <a:t>Our image classification should also be able to handle changes in lighting.</a:t>
            </a:r>
            <a:r>
              <a:rPr lang="en-US" altLang="zh-TW" b="1" u="sng" dirty="0">
                <a:latin typeface="+mj-lt"/>
              </a:rPr>
              <a:t>
</a:t>
            </a:r>
            <a:endParaRPr lang="en-HK" altLang="zh-TW" dirty="0">
              <a:latin typeface="+mj-lt"/>
            </a:endParaRPr>
          </a:p>
        </p:txBody>
      </p:sp>
      <p:pic>
        <p:nvPicPr>
          <p:cNvPr id="6" name="Picture 5">
            <a:extLst>
              <a:ext uri="{FF2B5EF4-FFF2-40B4-BE49-F238E27FC236}">
                <a16:creationId xmlns:a16="http://schemas.microsoft.com/office/drawing/2014/main" xmlns="" id="{D0CA5E34-419C-45F0-B4D4-AE011FF7BEE1}"/>
              </a:ext>
            </a:extLst>
          </p:cNvPr>
          <p:cNvPicPr>
            <a:picLocks noChangeAspect="1"/>
          </p:cNvPicPr>
          <p:nvPr/>
        </p:nvPicPr>
        <p:blipFill>
          <a:blip r:embed="rId2" cstate="print"/>
          <a:stretch>
            <a:fillRect/>
          </a:stretch>
        </p:blipFill>
        <p:spPr>
          <a:xfrm>
            <a:off x="1949315" y="3399947"/>
            <a:ext cx="5245370" cy="2521080"/>
          </a:xfrm>
          <a:prstGeom prst="rect">
            <a:avLst/>
          </a:prstGeom>
        </p:spPr>
      </p:pic>
      <p:sp>
        <p:nvSpPr>
          <p:cNvPr id="5" name="Title 1">
            <a:extLst>
              <a:ext uri="{FF2B5EF4-FFF2-40B4-BE49-F238E27FC236}">
                <a16:creationId xmlns:a16="http://schemas.microsoft.com/office/drawing/2014/main" xmlns="" id="{1C96F6EB-0A8E-4D95-B2CC-23A392E480D4}"/>
              </a:ext>
            </a:extLst>
          </p:cNvPr>
          <p:cNvSpPr txBox="1">
            <a:spLocks/>
          </p:cNvSpPr>
          <p:nvPr/>
        </p:nvSpPr>
        <p:spPr>
          <a:xfrm>
            <a:off x="395536" y="548680"/>
            <a:ext cx="8496944" cy="57606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sz="4200" dirty="0" smtClean="0"/>
              <a:t>Major </a:t>
            </a:r>
            <a:r>
              <a:rPr lang="en-US" altLang="zh-CN" sz="4200" dirty="0" smtClean="0"/>
              <a:t>C</a:t>
            </a:r>
            <a:r>
              <a:rPr lang="en-US" altLang="zh-TW" sz="4200" dirty="0" smtClean="0"/>
              <a:t>hallenges in Computer </a:t>
            </a:r>
            <a:r>
              <a:rPr lang="en-US" altLang="zh-TW" sz="4200" dirty="0"/>
              <a:t>Vision</a:t>
            </a:r>
            <a:endParaRPr lang="en-US" sz="4200" dirty="0"/>
          </a:p>
        </p:txBody>
      </p:sp>
    </p:spTree>
    <p:extLst>
      <p:ext uri="{BB962C8B-B14F-4D97-AF65-F5344CB8AC3E}">
        <p14:creationId xmlns:p14="http://schemas.microsoft.com/office/powerpoint/2010/main" xmlns="" val="320301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92135D3-4F77-461B-BF90-A50757B128B0}"/>
              </a:ext>
            </a:extLst>
          </p:cNvPr>
          <p:cNvSpPr>
            <a:spLocks noGrp="1"/>
          </p:cNvSpPr>
          <p:nvPr>
            <p:ph idx="1"/>
          </p:nvPr>
        </p:nvSpPr>
        <p:spPr>
          <a:xfrm>
            <a:off x="719572" y="1844824"/>
            <a:ext cx="4284476" cy="4335760"/>
          </a:xfrm>
        </p:spPr>
        <p:txBody>
          <a:bodyPr>
            <a:normAutofit/>
          </a:bodyPr>
          <a:lstStyle/>
          <a:p>
            <a:pPr marL="0" indent="0" algn="just">
              <a:buNone/>
            </a:pPr>
            <a:r>
              <a:rPr lang="en-US" altLang="zh-TW" b="1" u="sng" dirty="0">
                <a:latin typeface="+mj-lt"/>
              </a:rPr>
              <a:t>Background Clutter
</a:t>
            </a:r>
            <a:r>
              <a:rPr lang="en-US" altLang="zh-TW" dirty="0">
                <a:latin typeface="+mj-lt"/>
              </a:rPr>
              <a:t>There are many objects in the image, and it is difficult for the observer to find a particular object. These images are very "noisy".</a:t>
            </a:r>
            <a:r>
              <a:rPr lang="en-US" altLang="zh-TW" b="1" u="sng" dirty="0">
                <a:latin typeface="+mj-lt"/>
              </a:rPr>
              <a:t>
</a:t>
            </a:r>
            <a:endParaRPr lang="en-HK" altLang="zh-TW" dirty="0">
              <a:latin typeface="+mj-lt"/>
            </a:endParaRPr>
          </a:p>
        </p:txBody>
      </p:sp>
      <p:pic>
        <p:nvPicPr>
          <p:cNvPr id="5" name="Picture 4">
            <a:extLst>
              <a:ext uri="{FF2B5EF4-FFF2-40B4-BE49-F238E27FC236}">
                <a16:creationId xmlns:a16="http://schemas.microsoft.com/office/drawing/2014/main" xmlns="" id="{CFE2AB19-CCEC-4C3E-BC93-D02AC59CE5D2}"/>
              </a:ext>
            </a:extLst>
          </p:cNvPr>
          <p:cNvPicPr>
            <a:picLocks noChangeAspect="1"/>
          </p:cNvPicPr>
          <p:nvPr/>
        </p:nvPicPr>
        <p:blipFill>
          <a:blip r:embed="rId2" cstate="print"/>
          <a:stretch>
            <a:fillRect/>
          </a:stretch>
        </p:blipFill>
        <p:spPr>
          <a:xfrm>
            <a:off x="5292080" y="1916832"/>
            <a:ext cx="2864571" cy="3579768"/>
          </a:xfrm>
          <a:prstGeom prst="rect">
            <a:avLst/>
          </a:prstGeom>
        </p:spPr>
      </p:pic>
      <p:pic>
        <p:nvPicPr>
          <p:cNvPr id="7" name="Picture 6">
            <a:extLst>
              <a:ext uri="{FF2B5EF4-FFF2-40B4-BE49-F238E27FC236}">
                <a16:creationId xmlns:a16="http://schemas.microsoft.com/office/drawing/2014/main" xmlns="" id="{36BB7E28-AD5F-49AF-BE60-18CA4410F77E}"/>
              </a:ext>
            </a:extLst>
          </p:cNvPr>
          <p:cNvPicPr>
            <a:picLocks noChangeAspect="1"/>
          </p:cNvPicPr>
          <p:nvPr/>
        </p:nvPicPr>
        <p:blipFill>
          <a:blip r:embed="rId3" cstate="print"/>
          <a:stretch>
            <a:fillRect/>
          </a:stretch>
        </p:blipFill>
        <p:spPr>
          <a:xfrm>
            <a:off x="5812072" y="5661248"/>
            <a:ext cx="1968601" cy="273064"/>
          </a:xfrm>
          <a:prstGeom prst="rect">
            <a:avLst/>
          </a:prstGeom>
        </p:spPr>
      </p:pic>
      <p:sp>
        <p:nvSpPr>
          <p:cNvPr id="6" name="標題 5">
            <a:extLst>
              <a:ext uri="{FF2B5EF4-FFF2-40B4-BE49-F238E27FC236}">
                <a16:creationId xmlns:a16="http://schemas.microsoft.com/office/drawing/2014/main" xmlns="" id="{097EA0FE-F456-42E2-9BC2-5805F2436F18}"/>
              </a:ext>
            </a:extLst>
          </p:cNvPr>
          <p:cNvSpPr>
            <a:spLocks noGrp="1"/>
          </p:cNvSpPr>
          <p:nvPr>
            <p:ph type="title"/>
          </p:nvPr>
        </p:nvSpPr>
        <p:spPr/>
        <p:txBody>
          <a:bodyPr/>
          <a:lstStyle/>
          <a:p>
            <a:r>
              <a:rPr lang="en-US" altLang="zh-HK" dirty="0"/>
              <a:t> </a:t>
            </a:r>
            <a:endParaRPr lang="zh-HK" altLang="en-US" dirty="0"/>
          </a:p>
        </p:txBody>
      </p:sp>
      <p:sp>
        <p:nvSpPr>
          <p:cNvPr id="8" name="Title 1">
            <a:extLst>
              <a:ext uri="{FF2B5EF4-FFF2-40B4-BE49-F238E27FC236}">
                <a16:creationId xmlns:a16="http://schemas.microsoft.com/office/drawing/2014/main" xmlns="" id="{1C96F6EB-0A8E-4D95-B2CC-23A392E480D4}"/>
              </a:ext>
            </a:extLst>
          </p:cNvPr>
          <p:cNvSpPr txBox="1">
            <a:spLocks/>
          </p:cNvSpPr>
          <p:nvPr/>
        </p:nvSpPr>
        <p:spPr>
          <a:xfrm>
            <a:off x="395536" y="548680"/>
            <a:ext cx="8496944" cy="57606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zh-TW" sz="4200" dirty="0" smtClean="0"/>
              <a:t>Major </a:t>
            </a:r>
            <a:r>
              <a:rPr lang="en-US" altLang="zh-CN" sz="4200" dirty="0" smtClean="0"/>
              <a:t>C</a:t>
            </a:r>
            <a:r>
              <a:rPr lang="en-US" altLang="zh-TW" sz="4200" dirty="0" smtClean="0"/>
              <a:t>hallenges in Computer </a:t>
            </a:r>
            <a:r>
              <a:rPr lang="en-US" altLang="zh-TW" sz="4200" dirty="0"/>
              <a:t>Vision</a:t>
            </a:r>
            <a:endParaRPr lang="en-US" sz="4200" dirty="0"/>
          </a:p>
        </p:txBody>
      </p:sp>
    </p:spTree>
    <p:extLst>
      <p:ext uri="{BB962C8B-B14F-4D97-AF65-F5344CB8AC3E}">
        <p14:creationId xmlns:p14="http://schemas.microsoft.com/office/powerpoint/2010/main" xmlns="" val="18915694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線">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2</Template>
  <TotalTime>211</TotalTime>
  <Words>1137</Words>
  <Application>Microsoft Office PowerPoint</Application>
  <PresentationFormat>如螢幕大小 (4:3)</PresentationFormat>
  <Paragraphs>131</Paragraphs>
  <Slides>42</Slides>
  <Notes>0</Notes>
  <HiddenSlides>0</HiddenSlides>
  <MMClips>0</MMClips>
  <ScaleCrop>false</ScaleCrop>
  <HeadingPairs>
    <vt:vector size="4" baseType="variant">
      <vt:variant>
        <vt:lpstr>佈景主題</vt:lpstr>
      </vt:variant>
      <vt:variant>
        <vt:i4>1</vt:i4>
      </vt:variant>
      <vt:variant>
        <vt:lpstr>投影片標題</vt:lpstr>
      </vt:variant>
      <vt:variant>
        <vt:i4>42</vt:i4>
      </vt:variant>
    </vt:vector>
  </HeadingPairs>
  <TitlesOfParts>
    <vt:vector size="43" baseType="lpstr">
      <vt:lpstr>流線</vt:lpstr>
      <vt:lpstr>投影片 1</vt:lpstr>
      <vt:lpstr>Contents</vt:lpstr>
      <vt:lpstr>(1) Computer Vision</vt:lpstr>
      <vt:lpstr>(2) Major Challenges in Computer Vision</vt:lpstr>
      <vt:lpstr>Major Challenges in Computer Vision</vt:lpstr>
      <vt:lpstr> </vt:lpstr>
      <vt:lpstr>投影片 7</vt:lpstr>
      <vt:lpstr>投影片 8</vt:lpstr>
      <vt:lpstr> </vt:lpstr>
      <vt:lpstr>(3) ImageNet: A Dataset That Has Changed the Development of AI </vt:lpstr>
      <vt:lpstr>投影片 11</vt:lpstr>
      <vt:lpstr>(4) Convolutional Neural Networks (CNNs)</vt:lpstr>
      <vt:lpstr> </vt:lpstr>
      <vt:lpstr>Basic Principles of CNNs</vt:lpstr>
      <vt:lpstr>Demo 1: How Convolutional Layer works</vt:lpstr>
      <vt:lpstr>Neural Networks</vt:lpstr>
      <vt:lpstr>Demo 2: 3D Visualization of CNNs</vt:lpstr>
      <vt:lpstr>What Problems Can CNNs Solve?</vt:lpstr>
      <vt:lpstr>Excessive Amounts of Data Need to Be Processed </vt:lpstr>
      <vt:lpstr> </vt:lpstr>
      <vt:lpstr> </vt:lpstr>
      <vt:lpstr> </vt:lpstr>
      <vt:lpstr>(5) Facial recognition</vt:lpstr>
      <vt:lpstr>Human Vision VS Computer Vision</vt:lpstr>
      <vt:lpstr>Facial recognition system </vt:lpstr>
      <vt:lpstr>Facial recognition system </vt:lpstr>
      <vt:lpstr>How Facial Recognition Balances Privacy (1)</vt:lpstr>
      <vt:lpstr>How Facial Recognition Balances Privacy (2)</vt:lpstr>
      <vt:lpstr>How Facial Recognition Balances Privacy (3)</vt:lpstr>
      <vt:lpstr>Demo 3: Teachable Machine</vt:lpstr>
      <vt:lpstr>Teachable Machine: Machine learning</vt:lpstr>
      <vt:lpstr>Teachable Machine: Machine learning</vt:lpstr>
      <vt:lpstr>Teachable Machine: Machine learning</vt:lpstr>
      <vt:lpstr>Demo 4: PictoBlox</vt:lpstr>
      <vt:lpstr>投影片 35</vt:lpstr>
      <vt:lpstr>投影片 36</vt:lpstr>
      <vt:lpstr>投影片 37</vt:lpstr>
      <vt:lpstr>PictoBlox – Credits</vt:lpstr>
      <vt:lpstr>PictoBlox – Human Face Recognition</vt:lpstr>
      <vt:lpstr>PictoBlox – Human Face Recognition</vt:lpstr>
      <vt:lpstr>PictoBlox – Human Face Recognition</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LEUNG, Tsang Ming Jimmy</dc:creator>
  <cp:lastModifiedBy>Iris Liu</cp:lastModifiedBy>
  <cp:revision>34</cp:revision>
  <dcterms:created xsi:type="dcterms:W3CDTF">2022-02-08T09:31:34Z</dcterms:created>
  <dcterms:modified xsi:type="dcterms:W3CDTF">2022-02-19T12:11:54Z</dcterms:modified>
</cp:coreProperties>
</file>