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omments/modernComment_12C_130C9143.xml" ContentType="application/vnd.ms-powerpoint.comment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comments/modernComment_116_CC131E95.xml" ContentType="application/vnd.ms-powerpoint.comments+xml"/>
  <Override PartName="/ppt/comments/modernComment_17D_AF8DB7.xml" ContentType="application/vnd.ms-powerpoint.comments+xml"/>
  <Override PartName="/ppt/comments/modernComment_13E_EAA366E7.xml" ContentType="application/vnd.ms-powerpoint.comments+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comments/modernComment_138_DD072B29.xml" ContentType="application/vnd.ms-powerpoint.comment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comments/modernComment_17F_EBDC1F22.xml" ContentType="application/vnd.ms-powerpoint.comment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omments/modernComment_179_21D41A5C.xml" ContentType="application/vnd.ms-powerpoint.comment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313" r:id="rId2"/>
    <p:sldId id="257" r:id="rId3"/>
    <p:sldId id="360" r:id="rId4"/>
    <p:sldId id="361" r:id="rId5"/>
    <p:sldId id="362" r:id="rId6"/>
    <p:sldId id="363" r:id="rId7"/>
    <p:sldId id="384" r:id="rId8"/>
    <p:sldId id="264" r:id="rId9"/>
    <p:sldId id="258" r:id="rId10"/>
    <p:sldId id="259" r:id="rId11"/>
    <p:sldId id="312" r:id="rId12"/>
    <p:sldId id="260" r:id="rId13"/>
    <p:sldId id="261" r:id="rId14"/>
    <p:sldId id="364" r:id="rId15"/>
    <p:sldId id="365" r:id="rId16"/>
    <p:sldId id="383" r:id="rId17"/>
    <p:sldId id="272" r:id="rId18"/>
    <p:sldId id="273" r:id="rId19"/>
    <p:sldId id="274" r:id="rId20"/>
    <p:sldId id="385" r:id="rId21"/>
    <p:sldId id="275" r:id="rId22"/>
    <p:sldId id="277" r:id="rId23"/>
    <p:sldId id="278" r:id="rId24"/>
    <p:sldId id="300" r:id="rId25"/>
    <p:sldId id="281" r:id="rId26"/>
    <p:sldId id="367" r:id="rId27"/>
    <p:sldId id="282" r:id="rId28"/>
    <p:sldId id="283" r:id="rId29"/>
    <p:sldId id="285" r:id="rId30"/>
    <p:sldId id="382" r:id="rId31"/>
    <p:sldId id="286" r:id="rId32"/>
    <p:sldId id="291" r:id="rId33"/>
    <p:sldId id="381" r:id="rId34"/>
    <p:sldId id="366" r:id="rId35"/>
    <p:sldId id="301" r:id="rId36"/>
    <p:sldId id="302" r:id="rId37"/>
    <p:sldId id="386" r:id="rId38"/>
    <p:sldId id="316" r:id="rId39"/>
    <p:sldId id="317" r:id="rId40"/>
    <p:sldId id="318" r:id="rId41"/>
    <p:sldId id="320" r:id="rId42"/>
    <p:sldId id="321" r:id="rId43"/>
    <p:sldId id="322" r:id="rId44"/>
    <p:sldId id="323" r:id="rId45"/>
    <p:sldId id="324" r:id="rId46"/>
    <p:sldId id="325" r:id="rId47"/>
    <p:sldId id="339" r:id="rId48"/>
    <p:sldId id="346" r:id="rId49"/>
    <p:sldId id="347" r:id="rId50"/>
    <p:sldId id="368" r:id="rId51"/>
    <p:sldId id="371" r:id="rId52"/>
    <p:sldId id="372" r:id="rId53"/>
    <p:sldId id="373" r:id="rId54"/>
    <p:sldId id="374" r:id="rId55"/>
    <p:sldId id="380" r:id="rId56"/>
    <p:sldId id="375" r:id="rId57"/>
    <p:sldId id="376" r:id="rId58"/>
    <p:sldId id="377" r:id="rId59"/>
    <p:sldId id="378" r:id="rId60"/>
    <p:sldId id="379" r:id="rId61"/>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01E24F-69B7-F17C-AF59-1A4762E53EC2}" name="LEUNG, Tsang Ming Jimmy" initials="LTMJ" userId="LEUNG, Tsang Ming Jimm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增明 梁" initials="增明" lastIdx="1" clrIdx="0">
    <p:extLst>
      <p:ext uri="{19B8F6BF-5375-455C-9EA6-DF929625EA0E}">
        <p15:presenceInfo xmlns:p15="http://schemas.microsoft.com/office/powerpoint/2012/main" xmlns="" userId="ec24fa9bbd588e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B1AD6"/>
    <a:srgbClr val="C55A11"/>
    <a:srgbClr val="020F2F"/>
    <a:srgbClr val="2E75B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07" autoAdjust="0"/>
    <p:restoredTop sz="94660"/>
  </p:normalViewPr>
  <p:slideViewPr>
    <p:cSldViewPr snapToGrid="0">
      <p:cViewPr varScale="1">
        <p:scale>
          <a:sx n="69" d="100"/>
          <a:sy n="69" d="100"/>
        </p:scale>
        <p:origin x="-606" y="-108"/>
      </p:cViewPr>
      <p:guideLst>
        <p:guide orient="horz" pos="2160"/>
        <p:guide pos="3840"/>
      </p:guideLst>
    </p:cSldViewPr>
  </p:slideViewPr>
  <p:notesTextViewPr>
    <p:cViewPr>
      <p:scale>
        <a:sx n="1" d="1"/>
        <a:sy n="1" d="1"/>
      </p:scale>
      <p:origin x="0" y="0"/>
    </p:cViewPr>
  </p:notesTextViewPr>
  <p:notesViewPr>
    <p:cSldViewPr snapToGrid="0">
      <p:cViewPr varScale="1">
        <p:scale>
          <a:sx n="50" d="100"/>
          <a:sy n="50" d="100"/>
        </p:scale>
        <p:origin x="2640" y="4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omments/modernComment_116_CC131E95.xml><?xml version="1.0" encoding="utf-8"?>
<p188:cmLst xmlns:a="http://schemas.openxmlformats.org/drawingml/2006/main" xmlns:r="http://schemas.openxmlformats.org/officeDocument/2006/relationships" xmlns:p188="http://schemas.microsoft.com/office/powerpoint/2018/8/main">
  <p188:cm id="{1414440B-33CC-47D9-9B4E-06C09AC0CBC4}" authorId="{8301E24F-69B7-F17C-AF59-1A4762E53EC2}" created="2022-02-09T05:24:27.130">
    <ac:deMkLst xmlns:ac="http://schemas.microsoft.com/office/drawing/2013/main/command">
      <pc:docMk xmlns:pc="http://schemas.microsoft.com/office/powerpoint/2013/main/command"/>
      <pc:sldMk xmlns:pc="http://schemas.microsoft.com/office/powerpoint/2013/main/command" cId="3423805077" sldId="278"/>
      <ac:picMk id="6" creationId="{DA835419-FEFA-436C-A33A-14B493F4DB66}"/>
    </ac:deMkLst>
    <p188:txBody>
      <a:bodyPr/>
      <a:lstStyle/>
      <a:p>
        <a:r>
          <a:rPr lang="zh-HK" altLang="en-US"/>
          <a:t>photo in Chinese</a:t>
        </a:r>
      </a:p>
    </p188:txBody>
  </p188:cm>
</p188:cmLst>
</file>

<file path=ppt/comments/modernComment_12C_130C9143.xml><?xml version="1.0" encoding="utf-8"?>
<p188:cmLst xmlns:a="http://schemas.openxmlformats.org/drawingml/2006/main" xmlns:r="http://schemas.openxmlformats.org/officeDocument/2006/relationships" xmlns:p188="http://schemas.microsoft.com/office/powerpoint/2018/8/main">
  <p188:cm id="{E3FDD99D-7383-48F7-86C3-196F21BC943E}" authorId="{8301E24F-69B7-F17C-AF59-1A4762E53EC2}" created="2022-02-09T05:23:39.392">
    <ac:deMkLst xmlns:ac="http://schemas.microsoft.com/office/drawing/2013/main/command">
      <pc:docMk xmlns:pc="http://schemas.microsoft.com/office/powerpoint/2013/main/command"/>
      <pc:sldMk xmlns:pc="http://schemas.microsoft.com/office/powerpoint/2013/main/command" cId="319590723" sldId="300"/>
      <ac:grpSpMk id="15" creationId="{00000000-0000-0000-0000-000000000000}"/>
    </ac:deMkLst>
    <p188:txBody>
      <a:bodyPr/>
      <a:lstStyle/>
      <a:p>
        <a:r>
          <a:rPr lang="zh-HK" altLang="en-US"/>
          <a:t>photo in Chinese</a:t>
        </a:r>
      </a:p>
    </p188:txBody>
  </p188:cm>
</p188:cmLst>
</file>

<file path=ppt/comments/modernComment_138_DD072B29.xml><?xml version="1.0" encoding="utf-8"?>
<p188:cmLst xmlns:a="http://schemas.openxmlformats.org/drawingml/2006/main" xmlns:r="http://schemas.openxmlformats.org/officeDocument/2006/relationships" xmlns:p188="http://schemas.microsoft.com/office/powerpoint/2018/8/main">
  <p188:cm id="{AAAF6C76-C007-4BCD-9E27-8DA43A069B34}" authorId="{8301E24F-69B7-F17C-AF59-1A4762E53EC2}" created="2022-02-09T03:50:01.486">
    <ac:deMkLst xmlns:ac="http://schemas.microsoft.com/office/drawing/2013/main/command">
      <pc:docMk xmlns:pc="http://schemas.microsoft.com/office/powerpoint/2013/main/command"/>
      <pc:sldMk xmlns:pc="http://schemas.microsoft.com/office/powerpoint/2013/main/command" cId="3708234537" sldId="312"/>
      <ac:graphicFrameMk id="4" creationId="{00000000-0000-0000-0000-000000000000}"/>
    </ac:deMkLst>
    <p188:txBody>
      <a:bodyPr/>
      <a:lstStyle/>
      <a:p>
        <a:r>
          <a:rPr lang="zh-HK" altLang="en-US"/>
          <a:t>photo in Chinese </a:t>
        </a:r>
      </a:p>
    </p188:txBody>
  </p188:cm>
</p188:cmLst>
</file>

<file path=ppt/comments/modernComment_13E_EAA366E7.xml><?xml version="1.0" encoding="utf-8"?>
<p188:cmLst xmlns:a="http://schemas.openxmlformats.org/drawingml/2006/main" xmlns:r="http://schemas.openxmlformats.org/officeDocument/2006/relationships" xmlns:p188="http://schemas.microsoft.com/office/powerpoint/2018/8/main">
  <p188:cm id="{5FE3389E-D449-4574-9969-9D9F3D9C15BA}" authorId="{8301E24F-69B7-F17C-AF59-1A4762E53EC2}" created="2022-02-09T05:50:47.028">
    <ac:deMkLst xmlns:ac="http://schemas.microsoft.com/office/drawing/2013/main/command">
      <pc:docMk xmlns:pc="http://schemas.microsoft.com/office/powerpoint/2013/main/command"/>
      <pc:sldMk xmlns:pc="http://schemas.microsoft.com/office/powerpoint/2013/main/command" cId="3936577255" sldId="318"/>
      <ac:picMk id="5" creationId="{DC1C38A5-4657-4863-ADFE-487D79D339FC}"/>
    </ac:deMkLst>
    <p188:txBody>
      <a:bodyPr/>
      <a:lstStyle/>
      <a:p>
        <a:r>
          <a:rPr lang="zh-HK" altLang="en-US"/>
          <a:t>photo in Chinese</a:t>
        </a:r>
      </a:p>
    </p188:txBody>
  </p188:cm>
</p188:cmLst>
</file>

<file path=ppt/comments/modernComment_179_21D41A5C.xml><?xml version="1.0" encoding="utf-8"?>
<p188:cmLst xmlns:a="http://schemas.openxmlformats.org/drawingml/2006/main" xmlns:r="http://schemas.openxmlformats.org/officeDocument/2006/relationships" xmlns:p188="http://schemas.microsoft.com/office/powerpoint/2018/8/main">
  <p188:cm id="{4ADBFCD5-92A5-479F-A642-645808576727}" authorId="{8301E24F-69B7-F17C-AF59-1A4762E53EC2}" created="2022-02-09T06:53:31.179">
    <ac:txMkLst xmlns:ac="http://schemas.microsoft.com/office/drawing/2013/main/command">
      <pc:docMk xmlns:pc="http://schemas.microsoft.com/office/powerpoint/2013/main/command"/>
      <pc:sldMk xmlns:pc="http://schemas.microsoft.com/office/powerpoint/2013/main/command" cId="567548508" sldId="377"/>
      <ac:spMk id="3" creationId="{6C9FBD97-0E61-4F2E-9F74-8D51E1C032F8}"/>
      <ac:txMk cp="0" len="16">
        <ac:context len="320" hash="3342643397"/>
      </ac:txMk>
    </ac:txMkLst>
    <p188:pos x="2514599" y="305861"/>
    <p188:txBody>
      <a:bodyPr/>
      <a:lstStyle/>
      <a:p>
        <a:r>
          <a:rPr lang="zh-HK" altLang="en-US"/>
          <a:t>Change from Google to Apple.</a:t>
        </a:r>
      </a:p>
    </p188:txBody>
  </p188:cm>
</p188:cmLst>
</file>

<file path=ppt/comments/modernComment_17D_AF8DB7.xml><?xml version="1.0" encoding="utf-8"?>
<p188:cmLst xmlns:a="http://schemas.openxmlformats.org/drawingml/2006/main" xmlns:r="http://schemas.openxmlformats.org/officeDocument/2006/relationships" xmlns:p188="http://schemas.microsoft.com/office/powerpoint/2018/8/main">
  <p188:cm id="{B834174E-9AE1-4454-A983-9675005F84DB}" authorId="{8301E24F-69B7-F17C-AF59-1A4762E53EC2}" created="2022-02-09T05:38:13.734">
    <ac:deMkLst xmlns:ac="http://schemas.microsoft.com/office/drawing/2013/main/command">
      <pc:docMk xmlns:pc="http://schemas.microsoft.com/office/powerpoint/2013/main/command"/>
      <pc:sldMk xmlns:pc="http://schemas.microsoft.com/office/powerpoint/2013/main/command" cId="11505079" sldId="381"/>
      <ac:picMk id="7" creationId="{E844AAC8-279A-420B-AA40-09FE50E652A7}"/>
    </ac:deMkLst>
    <p188:txBody>
      <a:bodyPr/>
      <a:lstStyle/>
      <a:p>
        <a:r>
          <a:rPr lang="zh-HK" altLang="en-US"/>
          <a:t>photos in Chinese</a:t>
        </a:r>
      </a:p>
    </p188:txBody>
  </p188:cm>
</p188:cmLst>
</file>

<file path=ppt/comments/modernComment_17F_EBDC1F22.xml><?xml version="1.0" encoding="utf-8"?>
<p188:cmLst xmlns:a="http://schemas.openxmlformats.org/drawingml/2006/main" xmlns:r="http://schemas.openxmlformats.org/officeDocument/2006/relationships" xmlns:p188="http://schemas.microsoft.com/office/powerpoint/2018/8/main">
  <p188:cm id="{2130E518-96A3-45DA-B201-0EC0C12FF6A7}" authorId="{8301E24F-69B7-F17C-AF59-1A4762E53EC2}" created="2022-02-09T03:50:19.767">
    <ac:deMkLst xmlns:ac="http://schemas.microsoft.com/office/drawing/2013/main/command">
      <pc:docMk xmlns:pc="http://schemas.microsoft.com/office/powerpoint/2013/main/command"/>
      <pc:sldMk xmlns:pc="http://schemas.microsoft.com/office/powerpoint/2013/main/command" cId="3957071650" sldId="383"/>
      <ac:picMk id="10" creationId="{DA835419-FEFA-436C-A33A-14B493F4DB66}"/>
    </ac:deMkLst>
    <p188:txBody>
      <a:bodyPr/>
      <a:lstStyle/>
      <a:p>
        <a:r>
          <a:rPr lang="zh-HK" altLang="en-US"/>
          <a:t>photo in Chinese </a:t>
        </a:r>
      </a:p>
    </p188:txBody>
  </p188:cm>
</p188:cmLst>
</file>

<file path=ppt/diagrams/_rels/data4.xml.rels><?xml version="1.0" encoding="UTF-8" standalone="yes"?>
<Relationships xmlns="http://schemas.openxmlformats.org/package/2006/relationships"><Relationship Id="rId1" Type="http://schemas.openxmlformats.org/officeDocument/2006/relationships/image" Target="../media/image36.png"/></Relationships>
</file>

<file path=ppt/diagrams/_rels/data5.xml.rels><?xml version="1.0" encoding="UTF-8" standalone="yes"?>
<Relationships xmlns="http://schemas.openxmlformats.org/package/2006/relationships"><Relationship Id="rId1"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BBC14-BD69-45CC-A4D4-1D4FE5787EDF}" type="doc">
      <dgm:prSet loTypeId="urn:microsoft.com/office/officeart/2005/8/layout/process5" loCatId="process" qsTypeId="urn:microsoft.com/office/officeart/2005/8/quickstyle/simple1" qsCatId="simple" csTypeId="urn:microsoft.com/office/officeart/2005/8/colors/accent1_1" csCatId="accent1" phldr="1"/>
      <dgm:spPr/>
      <dgm:t>
        <a:bodyPr/>
        <a:lstStyle/>
        <a:p>
          <a:endParaRPr lang="zh-HK" altLang="en-US"/>
        </a:p>
      </dgm:t>
    </dgm:pt>
    <dgm:pt modelId="{895653DA-0EAF-47A8-85EA-F130BC79B495}">
      <dgm:prSet phldrT="[文字]" custT="1"/>
      <dgm:spPr/>
      <dgm:t>
        <a:bodyPr/>
        <a:lstStyle/>
        <a:p>
          <a:r>
            <a:rPr lang="en-US" altLang="zh-CN" sz="2200" dirty="0">
              <a:latin typeface="+mn-lt"/>
              <a:ea typeface="PMingLiU" panose="02020500000000000000" pitchFamily="18" charset="-120"/>
            </a:rPr>
            <a:t>Accumulation of Knowledge</a:t>
          </a:r>
          <a:endParaRPr lang="zh-HK" altLang="en-US" sz="2200" dirty="0">
            <a:latin typeface="+mn-lt"/>
            <a:ea typeface="PMingLiU" panose="02020500000000000000" pitchFamily="18" charset="-120"/>
          </a:endParaRPr>
        </a:p>
      </dgm:t>
    </dgm:pt>
    <dgm:pt modelId="{878E96D7-88C0-495A-9E5B-DB2024B1A1C0}" type="parTrans" cxnId="{63C82CE6-830B-4B5F-BF62-78B7976A48BF}">
      <dgm:prSet/>
      <dgm:spPr/>
      <dgm:t>
        <a:bodyPr/>
        <a:lstStyle/>
        <a:p>
          <a:endParaRPr lang="zh-HK" altLang="en-US"/>
        </a:p>
      </dgm:t>
    </dgm:pt>
    <dgm:pt modelId="{71E1A324-0C8A-48C8-A808-B8B0FF88A6EE}" type="sibTrans" cxnId="{63C82CE6-830B-4B5F-BF62-78B7976A48BF}">
      <dgm:prSet/>
      <dgm:spPr/>
      <dgm:t>
        <a:bodyPr/>
        <a:lstStyle/>
        <a:p>
          <a:endParaRPr lang="zh-HK" altLang="en-US"/>
        </a:p>
      </dgm:t>
    </dgm:pt>
    <dgm:pt modelId="{AF34935E-AEB4-49F0-B487-CBDDC5DC856B}">
      <dgm:prSet phldrT="[文字]" custT="1"/>
      <dgm:spPr/>
      <dgm:t>
        <a:bodyPr/>
        <a:lstStyle/>
        <a:p>
          <a:r>
            <a:rPr lang="en-US" altLang="zh-HK" sz="2400" dirty="0">
              <a:latin typeface="+mn-lt"/>
              <a:ea typeface="PMingLiU" panose="02020500000000000000" pitchFamily="18" charset="-120"/>
            </a:rPr>
            <a:t>Template Matching</a:t>
          </a:r>
          <a:endParaRPr lang="zh-HK" altLang="en-US" sz="2400" dirty="0">
            <a:latin typeface="+mn-lt"/>
            <a:ea typeface="PMingLiU" panose="02020500000000000000" pitchFamily="18" charset="-120"/>
          </a:endParaRPr>
        </a:p>
      </dgm:t>
    </dgm:pt>
    <dgm:pt modelId="{7E1EFB71-7ADC-4D5F-90D2-5476F2C4EA18}" type="parTrans" cxnId="{BF15A1B2-BA9A-4890-96B4-C0D0F8BD8955}">
      <dgm:prSet/>
      <dgm:spPr/>
      <dgm:t>
        <a:bodyPr/>
        <a:lstStyle/>
        <a:p>
          <a:endParaRPr lang="zh-HK" altLang="en-US"/>
        </a:p>
      </dgm:t>
    </dgm:pt>
    <dgm:pt modelId="{6FBEF808-BDE7-4150-AAB9-837A6B50CB69}" type="sibTrans" cxnId="{BF15A1B2-BA9A-4890-96B4-C0D0F8BD8955}">
      <dgm:prSet/>
      <dgm:spPr/>
      <dgm:t>
        <a:bodyPr/>
        <a:lstStyle/>
        <a:p>
          <a:endParaRPr lang="zh-HK" altLang="en-US"/>
        </a:p>
      </dgm:t>
    </dgm:pt>
    <dgm:pt modelId="{7A046E57-67E1-44DB-BB12-63FFEABC3A1C}">
      <dgm:prSet phldrT="[文字]" custT="1"/>
      <dgm:spPr/>
      <dgm:t>
        <a:bodyPr/>
        <a:lstStyle/>
        <a:p>
          <a:r>
            <a:rPr lang="en-US" altLang="zh-CN" sz="2400" dirty="0">
              <a:latin typeface="+mn-lt"/>
              <a:ea typeface="PMingLiU" panose="02020500000000000000" pitchFamily="18" charset="-120"/>
            </a:rPr>
            <a:t>Statistical Models</a:t>
          </a:r>
          <a:endParaRPr lang="zh-HK" altLang="en-US" sz="2400" dirty="0">
            <a:latin typeface="+mn-lt"/>
            <a:ea typeface="PMingLiU" panose="02020500000000000000" pitchFamily="18" charset="-120"/>
          </a:endParaRPr>
        </a:p>
      </dgm:t>
    </dgm:pt>
    <dgm:pt modelId="{A5A22B59-6AF6-4153-A7B4-A876DEC31023}" type="parTrans" cxnId="{257EA2AA-8797-4D1A-88FE-2A57A002CE87}">
      <dgm:prSet/>
      <dgm:spPr/>
      <dgm:t>
        <a:bodyPr/>
        <a:lstStyle/>
        <a:p>
          <a:endParaRPr lang="zh-HK" altLang="en-US"/>
        </a:p>
      </dgm:t>
    </dgm:pt>
    <dgm:pt modelId="{27F7C584-A4E6-4EBD-9F30-B088D5690472}" type="sibTrans" cxnId="{257EA2AA-8797-4D1A-88FE-2A57A002CE87}">
      <dgm:prSet/>
      <dgm:spPr/>
      <dgm:t>
        <a:bodyPr/>
        <a:lstStyle/>
        <a:p>
          <a:endParaRPr lang="zh-HK" altLang="en-US"/>
        </a:p>
      </dgm:t>
    </dgm:pt>
    <dgm:pt modelId="{8F5988DE-DA4B-4353-AA5F-F69709662D73}">
      <dgm:prSet phldrT="[文字]" custT="1"/>
      <dgm:spPr/>
      <dgm:t>
        <a:bodyPr/>
        <a:lstStyle/>
        <a:p>
          <a:r>
            <a:rPr lang="en-US" altLang="zh-CN" sz="2400" dirty="0">
              <a:latin typeface="+mn-lt"/>
              <a:ea typeface="PMingLiU" panose="02020500000000000000" pitchFamily="18" charset="-120"/>
            </a:rPr>
            <a:t>Machine Learning</a:t>
          </a:r>
          <a:endParaRPr lang="zh-HK" altLang="en-US" sz="2400" dirty="0">
            <a:latin typeface="+mn-lt"/>
            <a:ea typeface="PMingLiU" panose="02020500000000000000" pitchFamily="18" charset="-120"/>
          </a:endParaRPr>
        </a:p>
      </dgm:t>
    </dgm:pt>
    <dgm:pt modelId="{4E381BFB-9A96-4C4E-94F9-8D411C2D4858}" type="parTrans" cxnId="{97077DFA-4C1A-4373-8BA7-BB74AC6866A5}">
      <dgm:prSet/>
      <dgm:spPr/>
      <dgm:t>
        <a:bodyPr/>
        <a:lstStyle/>
        <a:p>
          <a:endParaRPr lang="zh-HK" altLang="en-US"/>
        </a:p>
      </dgm:t>
    </dgm:pt>
    <dgm:pt modelId="{18CFCC76-0199-4601-AA3D-6099F5F17BE5}" type="sibTrans" cxnId="{97077DFA-4C1A-4373-8BA7-BB74AC6866A5}">
      <dgm:prSet/>
      <dgm:spPr/>
      <dgm:t>
        <a:bodyPr/>
        <a:lstStyle/>
        <a:p>
          <a:endParaRPr lang="zh-HK" altLang="en-US"/>
        </a:p>
      </dgm:t>
    </dgm:pt>
    <dgm:pt modelId="{62D07876-466C-4CD6-9159-EDED9D66BFCF}">
      <dgm:prSet phldrT="[文字]" custT="1"/>
      <dgm:spPr/>
      <dgm:t>
        <a:bodyPr/>
        <a:lstStyle/>
        <a:p>
          <a:r>
            <a:rPr lang="en-US" altLang="zh-CN" sz="2400" dirty="0">
              <a:latin typeface="+mn-lt"/>
              <a:ea typeface="PMingLiU" panose="02020500000000000000" pitchFamily="18" charset="-120"/>
            </a:rPr>
            <a:t>Deep Learning</a:t>
          </a:r>
          <a:endParaRPr lang="zh-HK" altLang="en-US" sz="2400" dirty="0">
            <a:latin typeface="+mn-lt"/>
            <a:ea typeface="PMingLiU" panose="02020500000000000000" pitchFamily="18" charset="-120"/>
          </a:endParaRPr>
        </a:p>
      </dgm:t>
    </dgm:pt>
    <dgm:pt modelId="{0F93DA22-1249-4C33-8E26-00E5E5394D88}" type="parTrans" cxnId="{E13A03F6-7B72-4E18-B686-CDB49D956F8A}">
      <dgm:prSet/>
      <dgm:spPr/>
      <dgm:t>
        <a:bodyPr/>
        <a:lstStyle/>
        <a:p>
          <a:endParaRPr lang="zh-HK" altLang="en-US"/>
        </a:p>
      </dgm:t>
    </dgm:pt>
    <dgm:pt modelId="{6D9279AC-C596-4905-8F9D-6FF9858EFD91}" type="sibTrans" cxnId="{E13A03F6-7B72-4E18-B686-CDB49D956F8A}">
      <dgm:prSet/>
      <dgm:spPr/>
      <dgm:t>
        <a:bodyPr/>
        <a:lstStyle/>
        <a:p>
          <a:endParaRPr lang="zh-HK" altLang="en-US"/>
        </a:p>
      </dgm:t>
    </dgm:pt>
    <dgm:pt modelId="{75190B8B-F66D-4645-8FF4-ACCDE16BE56D}" type="pres">
      <dgm:prSet presAssocID="{74CBBC14-BD69-45CC-A4D4-1D4FE5787EDF}" presName="diagram" presStyleCnt="0">
        <dgm:presLayoutVars>
          <dgm:dir/>
          <dgm:resizeHandles val="exact"/>
        </dgm:presLayoutVars>
      </dgm:prSet>
      <dgm:spPr/>
      <dgm:t>
        <a:bodyPr/>
        <a:lstStyle/>
        <a:p>
          <a:endParaRPr lang="en-US"/>
        </a:p>
      </dgm:t>
    </dgm:pt>
    <dgm:pt modelId="{A65AA0E3-5ED9-4A80-A18B-4C1F837D2A6A}" type="pres">
      <dgm:prSet presAssocID="{895653DA-0EAF-47A8-85EA-F130BC79B495}" presName="node" presStyleLbl="node1" presStyleIdx="0" presStyleCnt="5" custScaleY="110041" custLinFactNeighborX="-2675">
        <dgm:presLayoutVars>
          <dgm:bulletEnabled val="1"/>
        </dgm:presLayoutVars>
      </dgm:prSet>
      <dgm:spPr/>
      <dgm:t>
        <a:bodyPr/>
        <a:lstStyle/>
        <a:p>
          <a:endParaRPr lang="en-US"/>
        </a:p>
      </dgm:t>
    </dgm:pt>
    <dgm:pt modelId="{2300C653-C35C-4A2A-A5D8-3AED72A52AA2}" type="pres">
      <dgm:prSet presAssocID="{71E1A324-0C8A-48C8-A808-B8B0FF88A6EE}" presName="sibTrans" presStyleLbl="sibTrans2D1" presStyleIdx="0" presStyleCnt="4"/>
      <dgm:spPr/>
      <dgm:t>
        <a:bodyPr/>
        <a:lstStyle/>
        <a:p>
          <a:endParaRPr lang="en-US"/>
        </a:p>
      </dgm:t>
    </dgm:pt>
    <dgm:pt modelId="{179F0CDA-4C72-4678-8103-5A82CB923E5F}" type="pres">
      <dgm:prSet presAssocID="{71E1A324-0C8A-48C8-A808-B8B0FF88A6EE}" presName="connectorText" presStyleLbl="sibTrans2D1" presStyleIdx="0" presStyleCnt="4"/>
      <dgm:spPr/>
      <dgm:t>
        <a:bodyPr/>
        <a:lstStyle/>
        <a:p>
          <a:endParaRPr lang="en-US"/>
        </a:p>
      </dgm:t>
    </dgm:pt>
    <dgm:pt modelId="{2F3BD3C2-9725-47D6-A478-AE27313C9146}" type="pres">
      <dgm:prSet presAssocID="{AF34935E-AEB4-49F0-B487-CBDDC5DC856B}" presName="node" presStyleLbl="node1" presStyleIdx="1" presStyleCnt="5" custScaleY="110041" custLinFactNeighborX="-2675">
        <dgm:presLayoutVars>
          <dgm:bulletEnabled val="1"/>
        </dgm:presLayoutVars>
      </dgm:prSet>
      <dgm:spPr/>
      <dgm:t>
        <a:bodyPr/>
        <a:lstStyle/>
        <a:p>
          <a:endParaRPr lang="en-US"/>
        </a:p>
      </dgm:t>
    </dgm:pt>
    <dgm:pt modelId="{6FBE1AF6-F828-4EC8-A644-D6B40EB4CDDC}" type="pres">
      <dgm:prSet presAssocID="{6FBEF808-BDE7-4150-AAB9-837A6B50CB69}" presName="sibTrans" presStyleLbl="sibTrans2D1" presStyleIdx="1" presStyleCnt="4"/>
      <dgm:spPr/>
      <dgm:t>
        <a:bodyPr/>
        <a:lstStyle/>
        <a:p>
          <a:endParaRPr lang="en-US"/>
        </a:p>
      </dgm:t>
    </dgm:pt>
    <dgm:pt modelId="{7ACA3BBC-13C7-4FE0-8E1D-804C5B239A4F}" type="pres">
      <dgm:prSet presAssocID="{6FBEF808-BDE7-4150-AAB9-837A6B50CB69}" presName="connectorText" presStyleLbl="sibTrans2D1" presStyleIdx="1" presStyleCnt="4"/>
      <dgm:spPr/>
      <dgm:t>
        <a:bodyPr/>
        <a:lstStyle/>
        <a:p>
          <a:endParaRPr lang="en-US"/>
        </a:p>
      </dgm:t>
    </dgm:pt>
    <dgm:pt modelId="{2FDB314B-E4A6-4471-A90C-0FC2C9D5E7BE}" type="pres">
      <dgm:prSet presAssocID="{7A046E57-67E1-44DB-BB12-63FFEABC3A1C}" presName="node" presStyleLbl="node1" presStyleIdx="2" presStyleCnt="5" custScaleY="110041" custLinFactNeighborX="-2675">
        <dgm:presLayoutVars>
          <dgm:bulletEnabled val="1"/>
        </dgm:presLayoutVars>
      </dgm:prSet>
      <dgm:spPr/>
      <dgm:t>
        <a:bodyPr/>
        <a:lstStyle/>
        <a:p>
          <a:endParaRPr lang="en-US"/>
        </a:p>
      </dgm:t>
    </dgm:pt>
    <dgm:pt modelId="{F6C3919C-9C4D-42EF-969D-51A35E562350}" type="pres">
      <dgm:prSet presAssocID="{27F7C584-A4E6-4EBD-9F30-B088D5690472}" presName="sibTrans" presStyleLbl="sibTrans2D1" presStyleIdx="2" presStyleCnt="4"/>
      <dgm:spPr/>
      <dgm:t>
        <a:bodyPr/>
        <a:lstStyle/>
        <a:p>
          <a:endParaRPr lang="en-US"/>
        </a:p>
      </dgm:t>
    </dgm:pt>
    <dgm:pt modelId="{F91C96BC-DA80-489C-9793-D730725B44CE}" type="pres">
      <dgm:prSet presAssocID="{27F7C584-A4E6-4EBD-9F30-B088D5690472}" presName="connectorText" presStyleLbl="sibTrans2D1" presStyleIdx="2" presStyleCnt="4"/>
      <dgm:spPr/>
      <dgm:t>
        <a:bodyPr/>
        <a:lstStyle/>
        <a:p>
          <a:endParaRPr lang="en-US"/>
        </a:p>
      </dgm:t>
    </dgm:pt>
    <dgm:pt modelId="{0567D190-CADE-41F3-BE63-1CA7054CDD86}" type="pres">
      <dgm:prSet presAssocID="{8F5988DE-DA4B-4353-AA5F-F69709662D73}" presName="node" presStyleLbl="node1" presStyleIdx="3" presStyleCnt="5" custScaleY="110041">
        <dgm:presLayoutVars>
          <dgm:bulletEnabled val="1"/>
        </dgm:presLayoutVars>
      </dgm:prSet>
      <dgm:spPr/>
      <dgm:t>
        <a:bodyPr/>
        <a:lstStyle/>
        <a:p>
          <a:endParaRPr lang="en-US"/>
        </a:p>
      </dgm:t>
    </dgm:pt>
    <dgm:pt modelId="{38FF802F-603F-4460-AFF2-38D5E77BB1BB}" type="pres">
      <dgm:prSet presAssocID="{18CFCC76-0199-4601-AA3D-6099F5F17BE5}" presName="sibTrans" presStyleLbl="sibTrans2D1" presStyleIdx="3" presStyleCnt="4"/>
      <dgm:spPr/>
      <dgm:t>
        <a:bodyPr/>
        <a:lstStyle/>
        <a:p>
          <a:endParaRPr lang="en-US"/>
        </a:p>
      </dgm:t>
    </dgm:pt>
    <dgm:pt modelId="{265F2800-6984-4050-9ECA-5C7C67A8F82A}" type="pres">
      <dgm:prSet presAssocID="{18CFCC76-0199-4601-AA3D-6099F5F17BE5}" presName="connectorText" presStyleLbl="sibTrans2D1" presStyleIdx="3" presStyleCnt="4"/>
      <dgm:spPr/>
      <dgm:t>
        <a:bodyPr/>
        <a:lstStyle/>
        <a:p>
          <a:endParaRPr lang="en-US"/>
        </a:p>
      </dgm:t>
    </dgm:pt>
    <dgm:pt modelId="{463AD158-53BC-4F1B-8EAB-CB8180FB520F}" type="pres">
      <dgm:prSet presAssocID="{62D07876-466C-4CD6-9159-EDED9D66BFCF}" presName="node" presStyleLbl="node1" presStyleIdx="4" presStyleCnt="5" custScaleY="110041">
        <dgm:presLayoutVars>
          <dgm:bulletEnabled val="1"/>
        </dgm:presLayoutVars>
      </dgm:prSet>
      <dgm:spPr/>
      <dgm:t>
        <a:bodyPr/>
        <a:lstStyle/>
        <a:p>
          <a:endParaRPr lang="en-US"/>
        </a:p>
      </dgm:t>
    </dgm:pt>
  </dgm:ptLst>
  <dgm:cxnLst>
    <dgm:cxn modelId="{E13A03F6-7B72-4E18-B686-CDB49D956F8A}" srcId="{74CBBC14-BD69-45CC-A4D4-1D4FE5787EDF}" destId="{62D07876-466C-4CD6-9159-EDED9D66BFCF}" srcOrd="4" destOrd="0" parTransId="{0F93DA22-1249-4C33-8E26-00E5E5394D88}" sibTransId="{6D9279AC-C596-4905-8F9D-6FF9858EFD91}"/>
    <dgm:cxn modelId="{7087D341-CF2E-489B-ADD1-AC36C57A36AD}" type="presOf" srcId="{74CBBC14-BD69-45CC-A4D4-1D4FE5787EDF}" destId="{75190B8B-F66D-4645-8FF4-ACCDE16BE56D}" srcOrd="0" destOrd="0" presId="urn:microsoft.com/office/officeart/2005/8/layout/process5"/>
    <dgm:cxn modelId="{A328096D-E231-4F2F-9986-383FB944CE26}" type="presOf" srcId="{27F7C584-A4E6-4EBD-9F30-B088D5690472}" destId="{F6C3919C-9C4D-42EF-969D-51A35E562350}" srcOrd="0" destOrd="0" presId="urn:microsoft.com/office/officeart/2005/8/layout/process5"/>
    <dgm:cxn modelId="{4C44BBA1-C991-4390-A93F-76DA39FF8383}" type="presOf" srcId="{6FBEF808-BDE7-4150-AAB9-837A6B50CB69}" destId="{7ACA3BBC-13C7-4FE0-8E1D-804C5B239A4F}" srcOrd="1" destOrd="0" presId="urn:microsoft.com/office/officeart/2005/8/layout/process5"/>
    <dgm:cxn modelId="{3665A1B3-D079-4602-84B1-80FF95C11A76}" type="presOf" srcId="{8F5988DE-DA4B-4353-AA5F-F69709662D73}" destId="{0567D190-CADE-41F3-BE63-1CA7054CDD86}" srcOrd="0" destOrd="0" presId="urn:microsoft.com/office/officeart/2005/8/layout/process5"/>
    <dgm:cxn modelId="{B079F168-398C-4D13-A5EE-7F1FB0773236}" type="presOf" srcId="{71E1A324-0C8A-48C8-A808-B8B0FF88A6EE}" destId="{179F0CDA-4C72-4678-8103-5A82CB923E5F}" srcOrd="1" destOrd="0" presId="urn:microsoft.com/office/officeart/2005/8/layout/process5"/>
    <dgm:cxn modelId="{500224DE-DE77-4EF4-B267-C146C6AC6D57}" type="presOf" srcId="{18CFCC76-0199-4601-AA3D-6099F5F17BE5}" destId="{265F2800-6984-4050-9ECA-5C7C67A8F82A}" srcOrd="1" destOrd="0" presId="urn:microsoft.com/office/officeart/2005/8/layout/process5"/>
    <dgm:cxn modelId="{B54E5F87-C7D4-4991-A232-E610C03BBDFB}" type="presOf" srcId="{27F7C584-A4E6-4EBD-9F30-B088D5690472}" destId="{F91C96BC-DA80-489C-9793-D730725B44CE}" srcOrd="1" destOrd="0" presId="urn:microsoft.com/office/officeart/2005/8/layout/process5"/>
    <dgm:cxn modelId="{BF15A1B2-BA9A-4890-96B4-C0D0F8BD8955}" srcId="{74CBBC14-BD69-45CC-A4D4-1D4FE5787EDF}" destId="{AF34935E-AEB4-49F0-B487-CBDDC5DC856B}" srcOrd="1" destOrd="0" parTransId="{7E1EFB71-7ADC-4D5F-90D2-5476F2C4EA18}" sibTransId="{6FBEF808-BDE7-4150-AAB9-837A6B50CB69}"/>
    <dgm:cxn modelId="{C51FA3FC-AE12-41E4-92B7-CFC3CDEE6C56}" type="presOf" srcId="{18CFCC76-0199-4601-AA3D-6099F5F17BE5}" destId="{38FF802F-603F-4460-AFF2-38D5E77BB1BB}" srcOrd="0" destOrd="0" presId="urn:microsoft.com/office/officeart/2005/8/layout/process5"/>
    <dgm:cxn modelId="{257EA2AA-8797-4D1A-88FE-2A57A002CE87}" srcId="{74CBBC14-BD69-45CC-A4D4-1D4FE5787EDF}" destId="{7A046E57-67E1-44DB-BB12-63FFEABC3A1C}" srcOrd="2" destOrd="0" parTransId="{A5A22B59-6AF6-4153-A7B4-A876DEC31023}" sibTransId="{27F7C584-A4E6-4EBD-9F30-B088D5690472}"/>
    <dgm:cxn modelId="{128F44CE-28F8-4C03-ADEE-C2CF0A6CA4A7}" type="presOf" srcId="{AF34935E-AEB4-49F0-B487-CBDDC5DC856B}" destId="{2F3BD3C2-9725-47D6-A478-AE27313C9146}" srcOrd="0" destOrd="0" presId="urn:microsoft.com/office/officeart/2005/8/layout/process5"/>
    <dgm:cxn modelId="{9EF4BF7D-78CA-4BEE-B8B6-BAE239FDDB9F}" type="presOf" srcId="{62D07876-466C-4CD6-9159-EDED9D66BFCF}" destId="{463AD158-53BC-4F1B-8EAB-CB8180FB520F}" srcOrd="0" destOrd="0" presId="urn:microsoft.com/office/officeart/2005/8/layout/process5"/>
    <dgm:cxn modelId="{A14FB406-E63D-41FC-BF58-DAFA444EFC0C}" type="presOf" srcId="{71E1A324-0C8A-48C8-A808-B8B0FF88A6EE}" destId="{2300C653-C35C-4A2A-A5D8-3AED72A52AA2}" srcOrd="0" destOrd="0" presId="urn:microsoft.com/office/officeart/2005/8/layout/process5"/>
    <dgm:cxn modelId="{97077DFA-4C1A-4373-8BA7-BB74AC6866A5}" srcId="{74CBBC14-BD69-45CC-A4D4-1D4FE5787EDF}" destId="{8F5988DE-DA4B-4353-AA5F-F69709662D73}" srcOrd="3" destOrd="0" parTransId="{4E381BFB-9A96-4C4E-94F9-8D411C2D4858}" sibTransId="{18CFCC76-0199-4601-AA3D-6099F5F17BE5}"/>
    <dgm:cxn modelId="{801FD741-5DA8-484B-8ED3-AA3E6226B956}" type="presOf" srcId="{6FBEF808-BDE7-4150-AAB9-837A6B50CB69}" destId="{6FBE1AF6-F828-4EC8-A644-D6B40EB4CDDC}" srcOrd="0" destOrd="0" presId="urn:microsoft.com/office/officeart/2005/8/layout/process5"/>
    <dgm:cxn modelId="{AAC363BA-E8FD-4CCE-A9F1-2991B64E6FB9}" type="presOf" srcId="{7A046E57-67E1-44DB-BB12-63FFEABC3A1C}" destId="{2FDB314B-E4A6-4471-A90C-0FC2C9D5E7BE}" srcOrd="0" destOrd="0" presId="urn:microsoft.com/office/officeart/2005/8/layout/process5"/>
    <dgm:cxn modelId="{F93272EE-2798-482C-8A88-419A278994F4}" type="presOf" srcId="{895653DA-0EAF-47A8-85EA-F130BC79B495}" destId="{A65AA0E3-5ED9-4A80-A18B-4C1F837D2A6A}" srcOrd="0" destOrd="0" presId="urn:microsoft.com/office/officeart/2005/8/layout/process5"/>
    <dgm:cxn modelId="{63C82CE6-830B-4B5F-BF62-78B7976A48BF}" srcId="{74CBBC14-BD69-45CC-A4D4-1D4FE5787EDF}" destId="{895653DA-0EAF-47A8-85EA-F130BC79B495}" srcOrd="0" destOrd="0" parTransId="{878E96D7-88C0-495A-9E5B-DB2024B1A1C0}" sibTransId="{71E1A324-0C8A-48C8-A808-B8B0FF88A6EE}"/>
    <dgm:cxn modelId="{5CE1E221-8B21-4638-A103-13314D72272A}" type="presParOf" srcId="{75190B8B-F66D-4645-8FF4-ACCDE16BE56D}" destId="{A65AA0E3-5ED9-4A80-A18B-4C1F837D2A6A}" srcOrd="0" destOrd="0" presId="urn:microsoft.com/office/officeart/2005/8/layout/process5"/>
    <dgm:cxn modelId="{A58627F1-003C-4D7A-8037-10507D58374C}" type="presParOf" srcId="{75190B8B-F66D-4645-8FF4-ACCDE16BE56D}" destId="{2300C653-C35C-4A2A-A5D8-3AED72A52AA2}" srcOrd="1" destOrd="0" presId="urn:microsoft.com/office/officeart/2005/8/layout/process5"/>
    <dgm:cxn modelId="{DBCB4C2B-D672-42EB-9A06-0B817616F87B}" type="presParOf" srcId="{2300C653-C35C-4A2A-A5D8-3AED72A52AA2}" destId="{179F0CDA-4C72-4678-8103-5A82CB923E5F}" srcOrd="0" destOrd="0" presId="urn:microsoft.com/office/officeart/2005/8/layout/process5"/>
    <dgm:cxn modelId="{CD29598A-C4AD-4FD4-95D4-C8041D456E9F}" type="presParOf" srcId="{75190B8B-F66D-4645-8FF4-ACCDE16BE56D}" destId="{2F3BD3C2-9725-47D6-A478-AE27313C9146}" srcOrd="2" destOrd="0" presId="urn:microsoft.com/office/officeart/2005/8/layout/process5"/>
    <dgm:cxn modelId="{9C835ADD-9CE8-4896-80A7-CD7FFE632502}" type="presParOf" srcId="{75190B8B-F66D-4645-8FF4-ACCDE16BE56D}" destId="{6FBE1AF6-F828-4EC8-A644-D6B40EB4CDDC}" srcOrd="3" destOrd="0" presId="urn:microsoft.com/office/officeart/2005/8/layout/process5"/>
    <dgm:cxn modelId="{8F458263-EB7E-45C9-8272-F21BC1E12175}" type="presParOf" srcId="{6FBE1AF6-F828-4EC8-A644-D6B40EB4CDDC}" destId="{7ACA3BBC-13C7-4FE0-8E1D-804C5B239A4F}" srcOrd="0" destOrd="0" presId="urn:microsoft.com/office/officeart/2005/8/layout/process5"/>
    <dgm:cxn modelId="{98C2D36E-C0BC-4607-B507-1240556C9986}" type="presParOf" srcId="{75190B8B-F66D-4645-8FF4-ACCDE16BE56D}" destId="{2FDB314B-E4A6-4471-A90C-0FC2C9D5E7BE}" srcOrd="4" destOrd="0" presId="urn:microsoft.com/office/officeart/2005/8/layout/process5"/>
    <dgm:cxn modelId="{F00CE529-5557-4006-B795-02E2FFE1E43D}" type="presParOf" srcId="{75190B8B-F66D-4645-8FF4-ACCDE16BE56D}" destId="{F6C3919C-9C4D-42EF-969D-51A35E562350}" srcOrd="5" destOrd="0" presId="urn:microsoft.com/office/officeart/2005/8/layout/process5"/>
    <dgm:cxn modelId="{D89F6150-4176-45E9-8C8E-976FE6DD3361}" type="presParOf" srcId="{F6C3919C-9C4D-42EF-969D-51A35E562350}" destId="{F91C96BC-DA80-489C-9793-D730725B44CE}" srcOrd="0" destOrd="0" presId="urn:microsoft.com/office/officeart/2005/8/layout/process5"/>
    <dgm:cxn modelId="{9028349A-C849-4F2B-B1BF-E99BF3D143A7}" type="presParOf" srcId="{75190B8B-F66D-4645-8FF4-ACCDE16BE56D}" destId="{0567D190-CADE-41F3-BE63-1CA7054CDD86}" srcOrd="6" destOrd="0" presId="urn:microsoft.com/office/officeart/2005/8/layout/process5"/>
    <dgm:cxn modelId="{5648563C-5F66-4747-B2D3-5A74F56B34F7}" type="presParOf" srcId="{75190B8B-F66D-4645-8FF4-ACCDE16BE56D}" destId="{38FF802F-603F-4460-AFF2-38D5E77BB1BB}" srcOrd="7" destOrd="0" presId="urn:microsoft.com/office/officeart/2005/8/layout/process5"/>
    <dgm:cxn modelId="{66F449D9-47B1-4010-9928-48F67BBFB932}" type="presParOf" srcId="{38FF802F-603F-4460-AFF2-38D5E77BB1BB}" destId="{265F2800-6984-4050-9ECA-5C7C67A8F82A}" srcOrd="0" destOrd="0" presId="urn:microsoft.com/office/officeart/2005/8/layout/process5"/>
    <dgm:cxn modelId="{65805CFA-E453-4CAA-A38E-2F90DC590A02}" type="presParOf" srcId="{75190B8B-F66D-4645-8FF4-ACCDE16BE56D}" destId="{463AD158-53BC-4F1B-8EAB-CB8180FB520F}" srcOrd="8"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11B6D8-2A7A-40AE-81EA-B420D9DE90AA}"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zh-HK" altLang="en-US"/>
        </a:p>
      </dgm:t>
    </dgm:pt>
    <dgm:pt modelId="{05A9D9BF-CD7C-415E-88E7-912718740114}">
      <dgm:prSet phldrT="[文字]" custT="1"/>
      <dgm:spPr>
        <a:solidFill>
          <a:srgbClr val="2E75B6"/>
        </a:solidFill>
      </dgm:spPr>
      <dgm:t>
        <a:bodyPr/>
        <a:lstStyle/>
        <a:p>
          <a:r>
            <a:rPr lang="en-US" altLang="zh-CN" sz="1600" dirty="0">
              <a:latin typeface="+mn-lt"/>
              <a:ea typeface="新細明體" panose="02020500000000000000" pitchFamily="18" charset="-120"/>
            </a:rPr>
            <a:t>The complexity of human language </a:t>
          </a:r>
          <a:endParaRPr lang="zh-HK" altLang="en-US" sz="1600" dirty="0">
            <a:latin typeface="+mn-lt"/>
            <a:ea typeface="新細明體" panose="02020500000000000000" pitchFamily="18" charset="-120"/>
          </a:endParaRPr>
        </a:p>
      </dgm:t>
    </dgm:pt>
    <dgm:pt modelId="{9205E3BC-0D74-4D84-9116-60F78AD2E813}" type="parTrans" cxnId="{1C840AC2-972E-48C6-B984-E70EE8E10435}">
      <dgm:prSet/>
      <dgm:spPr/>
      <dgm:t>
        <a:bodyPr/>
        <a:lstStyle/>
        <a:p>
          <a:endParaRPr lang="zh-HK" altLang="en-US" sz="1600">
            <a:latin typeface="+mn-lt"/>
            <a:ea typeface="新細明體" panose="02020500000000000000" pitchFamily="18" charset="-120"/>
          </a:endParaRPr>
        </a:p>
      </dgm:t>
    </dgm:pt>
    <dgm:pt modelId="{6CF83D35-A159-4477-B608-7E496BEE37FF}" type="sibTrans" cxnId="{1C840AC2-972E-48C6-B984-E70EE8E10435}">
      <dgm:prSet/>
      <dgm:spPr/>
      <dgm:t>
        <a:bodyPr/>
        <a:lstStyle/>
        <a:p>
          <a:endParaRPr lang="zh-HK" altLang="en-US" sz="1600">
            <a:latin typeface="+mn-lt"/>
            <a:ea typeface="新細明體" panose="02020500000000000000" pitchFamily="18" charset="-120"/>
          </a:endParaRPr>
        </a:p>
      </dgm:t>
    </dgm:pt>
    <dgm:pt modelId="{E0ECE5E0-80B8-41FD-9D4A-06D13F828C5A}">
      <dgm:prSet phldrT="[文字]" custT="1"/>
      <dgm:spPr/>
      <dgm:t>
        <a:bodyPr/>
        <a:lstStyle/>
        <a:p>
          <a:r>
            <a:rPr lang="en-US" altLang="zh-CN" sz="1600" dirty="0">
              <a:latin typeface="+mn-lt"/>
              <a:ea typeface="新細明體" panose="02020500000000000000" pitchFamily="18" charset="-120"/>
            </a:rPr>
            <a:t>Structure </a:t>
          </a:r>
          <a:endParaRPr lang="zh-HK" altLang="en-US" sz="1600" dirty="0">
            <a:latin typeface="+mn-lt"/>
            <a:ea typeface="新細明體" panose="02020500000000000000" pitchFamily="18" charset="-120"/>
          </a:endParaRPr>
        </a:p>
      </dgm:t>
    </dgm:pt>
    <dgm:pt modelId="{6C89D405-109E-4C88-A56F-C0B0BBDB6F92}" type="parTrans" cxnId="{E514B886-2968-490C-8F88-B074AA75FB9A}">
      <dgm:prSet/>
      <dgm:spPr/>
      <dgm:t>
        <a:bodyPr/>
        <a:lstStyle/>
        <a:p>
          <a:endParaRPr lang="zh-HK" altLang="en-US" sz="1600">
            <a:latin typeface="+mn-lt"/>
            <a:ea typeface="新細明體" panose="02020500000000000000" pitchFamily="18" charset="-120"/>
          </a:endParaRPr>
        </a:p>
      </dgm:t>
    </dgm:pt>
    <dgm:pt modelId="{4EA0FA9B-EDC6-45E2-ADC0-BFA87942EDFA}" type="sibTrans" cxnId="{E514B886-2968-490C-8F88-B074AA75FB9A}">
      <dgm:prSet/>
      <dgm:spPr/>
      <dgm:t>
        <a:bodyPr/>
        <a:lstStyle/>
        <a:p>
          <a:endParaRPr lang="zh-HK" altLang="en-US" sz="1600">
            <a:latin typeface="+mn-lt"/>
            <a:ea typeface="新細明體" panose="02020500000000000000" pitchFamily="18" charset="-120"/>
          </a:endParaRPr>
        </a:p>
      </dgm:t>
    </dgm:pt>
    <dgm:pt modelId="{9C2FDDDE-6615-4034-BB60-6F0940EBF45A}">
      <dgm:prSet phldrT="[文字]" custT="1"/>
      <dgm:spPr/>
      <dgm:t>
        <a:bodyPr/>
        <a:lstStyle/>
        <a:p>
          <a:r>
            <a:rPr lang="en-US" altLang="zh-CN" sz="1600" dirty="0">
              <a:latin typeface="+mn-lt"/>
              <a:ea typeface="新細明體" panose="02020500000000000000" pitchFamily="18" charset="-120"/>
            </a:rPr>
            <a:t>Semanteme </a:t>
          </a:r>
          <a:endParaRPr lang="zh-HK" altLang="en-US" sz="1600" dirty="0">
            <a:latin typeface="+mn-lt"/>
            <a:ea typeface="新細明體" panose="02020500000000000000" pitchFamily="18" charset="-120"/>
          </a:endParaRPr>
        </a:p>
      </dgm:t>
    </dgm:pt>
    <dgm:pt modelId="{3AE3371A-2FB2-419E-9FEA-CEFBE34ECF99}" type="parTrans" cxnId="{E91568A0-7633-4D16-A79B-8B20E33BBC74}">
      <dgm:prSet/>
      <dgm:spPr/>
      <dgm:t>
        <a:bodyPr/>
        <a:lstStyle/>
        <a:p>
          <a:endParaRPr lang="zh-HK" altLang="en-US" sz="1600">
            <a:latin typeface="+mn-lt"/>
            <a:ea typeface="新細明體" panose="02020500000000000000" pitchFamily="18" charset="-120"/>
          </a:endParaRPr>
        </a:p>
      </dgm:t>
    </dgm:pt>
    <dgm:pt modelId="{452E1890-5E26-4BC9-A56A-148284C5470C}" type="sibTrans" cxnId="{E91568A0-7633-4D16-A79B-8B20E33BBC74}">
      <dgm:prSet/>
      <dgm:spPr/>
      <dgm:t>
        <a:bodyPr/>
        <a:lstStyle/>
        <a:p>
          <a:endParaRPr lang="zh-HK" altLang="en-US" sz="1600">
            <a:latin typeface="+mn-lt"/>
            <a:ea typeface="新細明體" panose="02020500000000000000" pitchFamily="18" charset="-120"/>
          </a:endParaRPr>
        </a:p>
      </dgm:t>
    </dgm:pt>
    <dgm:pt modelId="{518BE3E0-3B8D-478A-A4CC-52C486657908}">
      <dgm:prSet phldrT="[文字]"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HK" sz="1600" dirty="0">
              <a:latin typeface="+mn-lt"/>
              <a:ea typeface="新細明體" panose="02020500000000000000" pitchFamily="18" charset="-120"/>
            </a:rPr>
            <a:t>Knowledge </a:t>
          </a:r>
          <a:endParaRPr lang="zh-HK" altLang="en-US" sz="1600" dirty="0">
            <a:latin typeface="+mn-lt"/>
            <a:ea typeface="新細明體" panose="02020500000000000000" pitchFamily="18" charset="-120"/>
          </a:endParaRPr>
        </a:p>
      </dgm:t>
    </dgm:pt>
    <dgm:pt modelId="{EB7B31CC-D2ED-4945-95BC-CCA2ACAA166C}" type="parTrans" cxnId="{792F711A-A8F8-4253-9EC8-1B47619BFA1D}">
      <dgm:prSet/>
      <dgm:spPr/>
      <dgm:t>
        <a:bodyPr/>
        <a:lstStyle/>
        <a:p>
          <a:endParaRPr lang="zh-HK" altLang="en-US" sz="1600">
            <a:latin typeface="+mn-lt"/>
            <a:ea typeface="新細明體" panose="02020500000000000000" pitchFamily="18" charset="-120"/>
          </a:endParaRPr>
        </a:p>
      </dgm:t>
    </dgm:pt>
    <dgm:pt modelId="{0888A3C9-16C1-4DA6-90F4-45A14B557979}" type="sibTrans" cxnId="{792F711A-A8F8-4253-9EC8-1B47619BFA1D}">
      <dgm:prSet/>
      <dgm:spPr/>
      <dgm:t>
        <a:bodyPr/>
        <a:lstStyle/>
        <a:p>
          <a:endParaRPr lang="zh-HK" altLang="en-US" sz="1600">
            <a:latin typeface="+mn-lt"/>
            <a:ea typeface="新細明體" panose="02020500000000000000" pitchFamily="18" charset="-120"/>
          </a:endParaRPr>
        </a:p>
      </dgm:t>
    </dgm:pt>
    <dgm:pt modelId="{D26CC8CD-F737-4FF4-8D50-F4725C893FFF}">
      <dgm:prSet phldrT="[文字]" custT="1"/>
      <dgm:spPr/>
      <dgm:t>
        <a:bodyPr/>
        <a:lstStyle/>
        <a:p>
          <a:r>
            <a:rPr lang="en-US" altLang="zh-CN" sz="1600" dirty="0">
              <a:latin typeface="+mn-lt"/>
              <a:ea typeface="新細明體" panose="02020500000000000000" pitchFamily="18" charset="-120"/>
            </a:rPr>
            <a:t>Apply</a:t>
          </a:r>
          <a:endParaRPr lang="zh-HK" altLang="en-US" sz="1600" dirty="0">
            <a:latin typeface="+mn-lt"/>
            <a:ea typeface="新細明體" panose="02020500000000000000" pitchFamily="18" charset="-120"/>
          </a:endParaRPr>
        </a:p>
      </dgm:t>
    </dgm:pt>
    <dgm:pt modelId="{3E56A27D-2392-4582-B15E-52C6DD96D240}" type="parTrans" cxnId="{493E95B5-F659-45A8-A0D9-331F1EC1C0E9}">
      <dgm:prSet/>
      <dgm:spPr/>
      <dgm:t>
        <a:bodyPr/>
        <a:lstStyle/>
        <a:p>
          <a:endParaRPr lang="zh-HK" altLang="en-US" sz="1600">
            <a:latin typeface="+mn-lt"/>
            <a:ea typeface="新細明體" panose="02020500000000000000" pitchFamily="18" charset="-120"/>
          </a:endParaRPr>
        </a:p>
      </dgm:t>
    </dgm:pt>
    <dgm:pt modelId="{CB37B517-82B6-4F17-A61F-28ACD943FC55}" type="sibTrans" cxnId="{493E95B5-F659-45A8-A0D9-331F1EC1C0E9}">
      <dgm:prSet/>
      <dgm:spPr/>
      <dgm:t>
        <a:bodyPr/>
        <a:lstStyle/>
        <a:p>
          <a:endParaRPr lang="zh-HK" altLang="en-US" sz="1600">
            <a:latin typeface="+mn-lt"/>
            <a:ea typeface="新細明體" panose="02020500000000000000" pitchFamily="18" charset="-120"/>
          </a:endParaRPr>
        </a:p>
      </dgm:t>
    </dgm:pt>
    <dgm:pt modelId="{F433F680-1F3C-42BD-857C-0EA18A3151E0}">
      <dgm:prSet custT="1"/>
      <dgm:spPr/>
      <dgm:t>
        <a:bodyPr/>
        <a:lstStyle/>
        <a:p>
          <a:r>
            <a:rPr lang="en-US" altLang="zh-CN" sz="1600" dirty="0">
              <a:latin typeface="+mn-lt"/>
              <a:ea typeface="新細明體" panose="02020500000000000000" pitchFamily="18" charset="-120"/>
            </a:rPr>
            <a:t>Spacetime </a:t>
          </a:r>
          <a:endParaRPr lang="zh-HK" altLang="en-US" sz="1600" dirty="0">
            <a:latin typeface="+mn-lt"/>
            <a:ea typeface="新細明體" panose="02020500000000000000" pitchFamily="18" charset="-120"/>
          </a:endParaRPr>
        </a:p>
      </dgm:t>
    </dgm:pt>
    <dgm:pt modelId="{5094E027-9603-4DC5-8B4C-2FE443AB4D89}" type="parTrans" cxnId="{B46BA7BB-D8B1-4CC8-84C7-D5D8091D922B}">
      <dgm:prSet/>
      <dgm:spPr/>
      <dgm:t>
        <a:bodyPr/>
        <a:lstStyle/>
        <a:p>
          <a:endParaRPr lang="zh-HK" altLang="en-US" sz="1600">
            <a:latin typeface="+mn-lt"/>
            <a:ea typeface="新細明體" panose="02020500000000000000" pitchFamily="18" charset="-120"/>
          </a:endParaRPr>
        </a:p>
      </dgm:t>
    </dgm:pt>
    <dgm:pt modelId="{C4D94106-4F4D-40F1-B269-2E7284D38338}" type="sibTrans" cxnId="{B46BA7BB-D8B1-4CC8-84C7-D5D8091D922B}">
      <dgm:prSet/>
      <dgm:spPr/>
      <dgm:t>
        <a:bodyPr/>
        <a:lstStyle/>
        <a:p>
          <a:endParaRPr lang="zh-HK" altLang="en-US" sz="1600">
            <a:latin typeface="+mn-lt"/>
            <a:ea typeface="新細明體" panose="02020500000000000000" pitchFamily="18" charset="-120"/>
          </a:endParaRPr>
        </a:p>
      </dgm:t>
    </dgm:pt>
    <dgm:pt modelId="{47261091-DD63-46C1-AE2F-F5C1F0549C17}" type="pres">
      <dgm:prSet presAssocID="{7411B6D8-2A7A-40AE-81EA-B420D9DE90AA}" presName="Name0" presStyleCnt="0">
        <dgm:presLayoutVars>
          <dgm:chMax val="1"/>
          <dgm:dir/>
          <dgm:animLvl val="ctr"/>
          <dgm:resizeHandles val="exact"/>
        </dgm:presLayoutVars>
      </dgm:prSet>
      <dgm:spPr/>
      <dgm:t>
        <a:bodyPr/>
        <a:lstStyle/>
        <a:p>
          <a:endParaRPr lang="en-US"/>
        </a:p>
      </dgm:t>
    </dgm:pt>
    <dgm:pt modelId="{3B0C5032-5954-412B-B2EC-6DB2AA89E16F}" type="pres">
      <dgm:prSet presAssocID="{05A9D9BF-CD7C-415E-88E7-912718740114}" presName="centerShape" presStyleLbl="node0" presStyleIdx="0" presStyleCnt="1"/>
      <dgm:spPr/>
      <dgm:t>
        <a:bodyPr/>
        <a:lstStyle/>
        <a:p>
          <a:endParaRPr lang="en-US"/>
        </a:p>
      </dgm:t>
    </dgm:pt>
    <dgm:pt modelId="{3A2521D7-AEEB-468E-829E-7FE618E5CE06}" type="pres">
      <dgm:prSet presAssocID="{E0ECE5E0-80B8-41FD-9D4A-06D13F828C5A}" presName="node" presStyleLbl="node1" presStyleIdx="0" presStyleCnt="5" custScaleX="111236" custScaleY="112224">
        <dgm:presLayoutVars>
          <dgm:bulletEnabled val="1"/>
        </dgm:presLayoutVars>
      </dgm:prSet>
      <dgm:spPr/>
      <dgm:t>
        <a:bodyPr/>
        <a:lstStyle/>
        <a:p>
          <a:endParaRPr lang="en-US"/>
        </a:p>
      </dgm:t>
    </dgm:pt>
    <dgm:pt modelId="{5D1CA498-B375-48B9-A43D-8ACB2C8D818F}" type="pres">
      <dgm:prSet presAssocID="{E0ECE5E0-80B8-41FD-9D4A-06D13F828C5A}" presName="dummy" presStyleCnt="0"/>
      <dgm:spPr/>
    </dgm:pt>
    <dgm:pt modelId="{B7EC0341-3644-471B-900C-D32473032545}" type="pres">
      <dgm:prSet presAssocID="{4EA0FA9B-EDC6-45E2-ADC0-BFA87942EDFA}" presName="sibTrans" presStyleLbl="sibTrans2D1" presStyleIdx="0" presStyleCnt="5"/>
      <dgm:spPr/>
      <dgm:t>
        <a:bodyPr/>
        <a:lstStyle/>
        <a:p>
          <a:endParaRPr lang="en-US"/>
        </a:p>
      </dgm:t>
    </dgm:pt>
    <dgm:pt modelId="{33EC1651-82CC-41BF-BE97-17C146362D85}" type="pres">
      <dgm:prSet presAssocID="{9C2FDDDE-6615-4034-BB60-6F0940EBF45A}" presName="node" presStyleLbl="node1" presStyleIdx="1" presStyleCnt="5" custScaleX="111236" custScaleY="112224">
        <dgm:presLayoutVars>
          <dgm:bulletEnabled val="1"/>
        </dgm:presLayoutVars>
      </dgm:prSet>
      <dgm:spPr/>
      <dgm:t>
        <a:bodyPr/>
        <a:lstStyle/>
        <a:p>
          <a:endParaRPr lang="en-US"/>
        </a:p>
      </dgm:t>
    </dgm:pt>
    <dgm:pt modelId="{14922603-EC16-4A52-AB80-A25664B560FB}" type="pres">
      <dgm:prSet presAssocID="{9C2FDDDE-6615-4034-BB60-6F0940EBF45A}" presName="dummy" presStyleCnt="0"/>
      <dgm:spPr/>
    </dgm:pt>
    <dgm:pt modelId="{C4676564-8E82-486D-B5CC-1C1298B1ECA2}" type="pres">
      <dgm:prSet presAssocID="{452E1890-5E26-4BC9-A56A-148284C5470C}" presName="sibTrans" presStyleLbl="sibTrans2D1" presStyleIdx="1" presStyleCnt="5"/>
      <dgm:spPr/>
      <dgm:t>
        <a:bodyPr/>
        <a:lstStyle/>
        <a:p>
          <a:endParaRPr lang="en-US"/>
        </a:p>
      </dgm:t>
    </dgm:pt>
    <dgm:pt modelId="{E05193F6-CDF1-42CE-A218-650787380A41}" type="pres">
      <dgm:prSet presAssocID="{518BE3E0-3B8D-478A-A4CC-52C486657908}" presName="node" presStyleLbl="node1" presStyleIdx="2" presStyleCnt="5" custScaleX="111236" custScaleY="112224">
        <dgm:presLayoutVars>
          <dgm:bulletEnabled val="1"/>
        </dgm:presLayoutVars>
      </dgm:prSet>
      <dgm:spPr/>
      <dgm:t>
        <a:bodyPr/>
        <a:lstStyle/>
        <a:p>
          <a:endParaRPr lang="en-US"/>
        </a:p>
      </dgm:t>
    </dgm:pt>
    <dgm:pt modelId="{26C96009-DC0D-4CB0-8AFE-C21B816B2871}" type="pres">
      <dgm:prSet presAssocID="{518BE3E0-3B8D-478A-A4CC-52C486657908}" presName="dummy" presStyleCnt="0"/>
      <dgm:spPr/>
    </dgm:pt>
    <dgm:pt modelId="{40DB30C2-0E66-47F2-8124-B3E34C0F7F70}" type="pres">
      <dgm:prSet presAssocID="{0888A3C9-16C1-4DA6-90F4-45A14B557979}" presName="sibTrans" presStyleLbl="sibTrans2D1" presStyleIdx="2" presStyleCnt="5"/>
      <dgm:spPr/>
      <dgm:t>
        <a:bodyPr/>
        <a:lstStyle/>
        <a:p>
          <a:endParaRPr lang="en-US"/>
        </a:p>
      </dgm:t>
    </dgm:pt>
    <dgm:pt modelId="{693D4F2B-2048-4839-9091-58435C7D2E0D}" type="pres">
      <dgm:prSet presAssocID="{F433F680-1F3C-42BD-857C-0EA18A3151E0}" presName="node" presStyleLbl="node1" presStyleIdx="3" presStyleCnt="5" custScaleX="111236" custScaleY="112224">
        <dgm:presLayoutVars>
          <dgm:bulletEnabled val="1"/>
        </dgm:presLayoutVars>
      </dgm:prSet>
      <dgm:spPr/>
      <dgm:t>
        <a:bodyPr/>
        <a:lstStyle/>
        <a:p>
          <a:endParaRPr lang="en-US"/>
        </a:p>
      </dgm:t>
    </dgm:pt>
    <dgm:pt modelId="{442E0EC4-1D6C-4813-BFEC-3AA98BBE26FA}" type="pres">
      <dgm:prSet presAssocID="{F433F680-1F3C-42BD-857C-0EA18A3151E0}" presName="dummy" presStyleCnt="0"/>
      <dgm:spPr/>
    </dgm:pt>
    <dgm:pt modelId="{AA178C4B-25F8-4E2B-944C-2A4649D2CE99}" type="pres">
      <dgm:prSet presAssocID="{C4D94106-4F4D-40F1-B269-2E7284D38338}" presName="sibTrans" presStyleLbl="sibTrans2D1" presStyleIdx="3" presStyleCnt="5"/>
      <dgm:spPr/>
      <dgm:t>
        <a:bodyPr/>
        <a:lstStyle/>
        <a:p>
          <a:endParaRPr lang="en-US"/>
        </a:p>
      </dgm:t>
    </dgm:pt>
    <dgm:pt modelId="{E9B2C722-C3B7-4F2A-8B34-DFAFA490BCF9}" type="pres">
      <dgm:prSet presAssocID="{D26CC8CD-F737-4FF4-8D50-F4725C893FFF}" presName="node" presStyleLbl="node1" presStyleIdx="4" presStyleCnt="5" custScaleX="111236" custScaleY="112224">
        <dgm:presLayoutVars>
          <dgm:bulletEnabled val="1"/>
        </dgm:presLayoutVars>
      </dgm:prSet>
      <dgm:spPr/>
      <dgm:t>
        <a:bodyPr/>
        <a:lstStyle/>
        <a:p>
          <a:endParaRPr lang="en-US"/>
        </a:p>
      </dgm:t>
    </dgm:pt>
    <dgm:pt modelId="{BD92DFF5-10B9-43C6-8585-D631DFE0CF43}" type="pres">
      <dgm:prSet presAssocID="{D26CC8CD-F737-4FF4-8D50-F4725C893FFF}" presName="dummy" presStyleCnt="0"/>
      <dgm:spPr/>
    </dgm:pt>
    <dgm:pt modelId="{83D8A11F-9201-4213-8094-8FF6AA919C1D}" type="pres">
      <dgm:prSet presAssocID="{CB37B517-82B6-4F17-A61F-28ACD943FC55}" presName="sibTrans" presStyleLbl="sibTrans2D1" presStyleIdx="4" presStyleCnt="5"/>
      <dgm:spPr/>
      <dgm:t>
        <a:bodyPr/>
        <a:lstStyle/>
        <a:p>
          <a:endParaRPr lang="en-US"/>
        </a:p>
      </dgm:t>
    </dgm:pt>
  </dgm:ptLst>
  <dgm:cxnLst>
    <dgm:cxn modelId="{1C840AC2-972E-48C6-B984-E70EE8E10435}" srcId="{7411B6D8-2A7A-40AE-81EA-B420D9DE90AA}" destId="{05A9D9BF-CD7C-415E-88E7-912718740114}" srcOrd="0" destOrd="0" parTransId="{9205E3BC-0D74-4D84-9116-60F78AD2E813}" sibTransId="{6CF83D35-A159-4477-B608-7E496BEE37FF}"/>
    <dgm:cxn modelId="{792F711A-A8F8-4253-9EC8-1B47619BFA1D}" srcId="{05A9D9BF-CD7C-415E-88E7-912718740114}" destId="{518BE3E0-3B8D-478A-A4CC-52C486657908}" srcOrd="2" destOrd="0" parTransId="{EB7B31CC-D2ED-4945-95BC-CCA2ACAA166C}" sibTransId="{0888A3C9-16C1-4DA6-90F4-45A14B557979}"/>
    <dgm:cxn modelId="{7ABE0A94-2AAC-40BC-882F-8B3D33F9917A}" type="presOf" srcId="{CB37B517-82B6-4F17-A61F-28ACD943FC55}" destId="{83D8A11F-9201-4213-8094-8FF6AA919C1D}" srcOrd="0" destOrd="0" presId="urn:microsoft.com/office/officeart/2005/8/layout/radial6"/>
    <dgm:cxn modelId="{1C86E169-B211-4BA5-8D0A-B5A3A1F0F03F}" type="presOf" srcId="{D26CC8CD-F737-4FF4-8D50-F4725C893FFF}" destId="{E9B2C722-C3B7-4F2A-8B34-DFAFA490BCF9}" srcOrd="0" destOrd="0" presId="urn:microsoft.com/office/officeart/2005/8/layout/radial6"/>
    <dgm:cxn modelId="{E514B886-2968-490C-8F88-B074AA75FB9A}" srcId="{05A9D9BF-CD7C-415E-88E7-912718740114}" destId="{E0ECE5E0-80B8-41FD-9D4A-06D13F828C5A}" srcOrd="0" destOrd="0" parTransId="{6C89D405-109E-4C88-A56F-C0B0BBDB6F92}" sibTransId="{4EA0FA9B-EDC6-45E2-ADC0-BFA87942EDFA}"/>
    <dgm:cxn modelId="{E91568A0-7633-4D16-A79B-8B20E33BBC74}" srcId="{05A9D9BF-CD7C-415E-88E7-912718740114}" destId="{9C2FDDDE-6615-4034-BB60-6F0940EBF45A}" srcOrd="1" destOrd="0" parTransId="{3AE3371A-2FB2-419E-9FEA-CEFBE34ECF99}" sibTransId="{452E1890-5E26-4BC9-A56A-148284C5470C}"/>
    <dgm:cxn modelId="{C07C9828-D03B-4606-9861-36799DF6FEB7}" type="presOf" srcId="{05A9D9BF-CD7C-415E-88E7-912718740114}" destId="{3B0C5032-5954-412B-B2EC-6DB2AA89E16F}" srcOrd="0" destOrd="0" presId="urn:microsoft.com/office/officeart/2005/8/layout/radial6"/>
    <dgm:cxn modelId="{493E95B5-F659-45A8-A0D9-331F1EC1C0E9}" srcId="{05A9D9BF-CD7C-415E-88E7-912718740114}" destId="{D26CC8CD-F737-4FF4-8D50-F4725C893FFF}" srcOrd="4" destOrd="0" parTransId="{3E56A27D-2392-4582-B15E-52C6DD96D240}" sibTransId="{CB37B517-82B6-4F17-A61F-28ACD943FC55}"/>
    <dgm:cxn modelId="{B46BA7BB-D8B1-4CC8-84C7-D5D8091D922B}" srcId="{05A9D9BF-CD7C-415E-88E7-912718740114}" destId="{F433F680-1F3C-42BD-857C-0EA18A3151E0}" srcOrd="3" destOrd="0" parTransId="{5094E027-9603-4DC5-8B4C-2FE443AB4D89}" sibTransId="{C4D94106-4F4D-40F1-B269-2E7284D38338}"/>
    <dgm:cxn modelId="{21281409-B19A-44C0-87F4-FDBB6BB02D0F}" type="presOf" srcId="{0888A3C9-16C1-4DA6-90F4-45A14B557979}" destId="{40DB30C2-0E66-47F2-8124-B3E34C0F7F70}" srcOrd="0" destOrd="0" presId="urn:microsoft.com/office/officeart/2005/8/layout/radial6"/>
    <dgm:cxn modelId="{53D5F7E2-3F9A-4D39-A8DA-08EEBA5719C9}" type="presOf" srcId="{4EA0FA9B-EDC6-45E2-ADC0-BFA87942EDFA}" destId="{B7EC0341-3644-471B-900C-D32473032545}" srcOrd="0" destOrd="0" presId="urn:microsoft.com/office/officeart/2005/8/layout/radial6"/>
    <dgm:cxn modelId="{42D548F0-4ABB-4FDC-A189-0CC401177333}" type="presOf" srcId="{9C2FDDDE-6615-4034-BB60-6F0940EBF45A}" destId="{33EC1651-82CC-41BF-BE97-17C146362D85}" srcOrd="0" destOrd="0" presId="urn:microsoft.com/office/officeart/2005/8/layout/radial6"/>
    <dgm:cxn modelId="{5CC0C4E9-26BF-47CE-AFDB-2BD6AA9F09E2}" type="presOf" srcId="{518BE3E0-3B8D-478A-A4CC-52C486657908}" destId="{E05193F6-CDF1-42CE-A218-650787380A41}" srcOrd="0" destOrd="0" presId="urn:microsoft.com/office/officeart/2005/8/layout/radial6"/>
    <dgm:cxn modelId="{3BF2988A-D743-4BD1-9589-1892C334098E}" type="presOf" srcId="{C4D94106-4F4D-40F1-B269-2E7284D38338}" destId="{AA178C4B-25F8-4E2B-944C-2A4649D2CE99}" srcOrd="0" destOrd="0" presId="urn:microsoft.com/office/officeart/2005/8/layout/radial6"/>
    <dgm:cxn modelId="{691FE5D8-54E1-4E6B-B116-F544D51FB99A}" type="presOf" srcId="{E0ECE5E0-80B8-41FD-9D4A-06D13F828C5A}" destId="{3A2521D7-AEEB-468E-829E-7FE618E5CE06}" srcOrd="0" destOrd="0" presId="urn:microsoft.com/office/officeart/2005/8/layout/radial6"/>
    <dgm:cxn modelId="{0C911BCB-96B9-4838-A94F-BDAA242ECC01}" type="presOf" srcId="{452E1890-5E26-4BC9-A56A-148284C5470C}" destId="{C4676564-8E82-486D-B5CC-1C1298B1ECA2}" srcOrd="0" destOrd="0" presId="urn:microsoft.com/office/officeart/2005/8/layout/radial6"/>
    <dgm:cxn modelId="{B15D21CB-D02D-4675-8C44-2CD7837C420E}" type="presOf" srcId="{F433F680-1F3C-42BD-857C-0EA18A3151E0}" destId="{693D4F2B-2048-4839-9091-58435C7D2E0D}" srcOrd="0" destOrd="0" presId="urn:microsoft.com/office/officeart/2005/8/layout/radial6"/>
    <dgm:cxn modelId="{078CCB32-7B35-4C38-A7D3-8B8AE4470631}" type="presOf" srcId="{7411B6D8-2A7A-40AE-81EA-B420D9DE90AA}" destId="{47261091-DD63-46C1-AE2F-F5C1F0549C17}" srcOrd="0" destOrd="0" presId="urn:microsoft.com/office/officeart/2005/8/layout/radial6"/>
    <dgm:cxn modelId="{B485D401-BFBA-477E-B217-3A45598BE249}" type="presParOf" srcId="{47261091-DD63-46C1-AE2F-F5C1F0549C17}" destId="{3B0C5032-5954-412B-B2EC-6DB2AA89E16F}" srcOrd="0" destOrd="0" presId="urn:microsoft.com/office/officeart/2005/8/layout/radial6"/>
    <dgm:cxn modelId="{08D2A03E-A8CE-43FF-BAA3-4994E0BC5FAD}" type="presParOf" srcId="{47261091-DD63-46C1-AE2F-F5C1F0549C17}" destId="{3A2521D7-AEEB-468E-829E-7FE618E5CE06}" srcOrd="1" destOrd="0" presId="urn:microsoft.com/office/officeart/2005/8/layout/radial6"/>
    <dgm:cxn modelId="{4F5EBF43-6A6B-4087-AE54-00027A556EF0}" type="presParOf" srcId="{47261091-DD63-46C1-AE2F-F5C1F0549C17}" destId="{5D1CA498-B375-48B9-A43D-8ACB2C8D818F}" srcOrd="2" destOrd="0" presId="urn:microsoft.com/office/officeart/2005/8/layout/radial6"/>
    <dgm:cxn modelId="{5EFA669D-DBC5-4F1E-B813-844312BC03FE}" type="presParOf" srcId="{47261091-DD63-46C1-AE2F-F5C1F0549C17}" destId="{B7EC0341-3644-471B-900C-D32473032545}" srcOrd="3" destOrd="0" presId="urn:microsoft.com/office/officeart/2005/8/layout/radial6"/>
    <dgm:cxn modelId="{ED1EFEA8-6172-4913-86BF-D7089391483E}" type="presParOf" srcId="{47261091-DD63-46C1-AE2F-F5C1F0549C17}" destId="{33EC1651-82CC-41BF-BE97-17C146362D85}" srcOrd="4" destOrd="0" presId="urn:microsoft.com/office/officeart/2005/8/layout/radial6"/>
    <dgm:cxn modelId="{D759EFBE-2803-43FD-B9FD-1399318D090C}" type="presParOf" srcId="{47261091-DD63-46C1-AE2F-F5C1F0549C17}" destId="{14922603-EC16-4A52-AB80-A25664B560FB}" srcOrd="5" destOrd="0" presId="urn:microsoft.com/office/officeart/2005/8/layout/radial6"/>
    <dgm:cxn modelId="{D9E47FAF-B8EB-46BF-A6AB-4F4158C7496B}" type="presParOf" srcId="{47261091-DD63-46C1-AE2F-F5C1F0549C17}" destId="{C4676564-8E82-486D-B5CC-1C1298B1ECA2}" srcOrd="6" destOrd="0" presId="urn:microsoft.com/office/officeart/2005/8/layout/radial6"/>
    <dgm:cxn modelId="{20174A0C-E306-4B8D-8405-2B9048D3FD20}" type="presParOf" srcId="{47261091-DD63-46C1-AE2F-F5C1F0549C17}" destId="{E05193F6-CDF1-42CE-A218-650787380A41}" srcOrd="7" destOrd="0" presId="urn:microsoft.com/office/officeart/2005/8/layout/radial6"/>
    <dgm:cxn modelId="{A4D3C4D2-5440-4DA7-9D0C-8E1ABDEE2F01}" type="presParOf" srcId="{47261091-DD63-46C1-AE2F-F5C1F0549C17}" destId="{26C96009-DC0D-4CB0-8AFE-C21B816B2871}" srcOrd="8" destOrd="0" presId="urn:microsoft.com/office/officeart/2005/8/layout/radial6"/>
    <dgm:cxn modelId="{3F214632-F472-43CE-9AB0-3829EA151597}" type="presParOf" srcId="{47261091-DD63-46C1-AE2F-F5C1F0549C17}" destId="{40DB30C2-0E66-47F2-8124-B3E34C0F7F70}" srcOrd="9" destOrd="0" presId="urn:microsoft.com/office/officeart/2005/8/layout/radial6"/>
    <dgm:cxn modelId="{A5ADF283-819F-4B58-9EBF-607940E857AC}" type="presParOf" srcId="{47261091-DD63-46C1-AE2F-F5C1F0549C17}" destId="{693D4F2B-2048-4839-9091-58435C7D2E0D}" srcOrd="10" destOrd="0" presId="urn:microsoft.com/office/officeart/2005/8/layout/radial6"/>
    <dgm:cxn modelId="{674B1BD1-F538-4BF1-B91B-F0B250ECACA7}" type="presParOf" srcId="{47261091-DD63-46C1-AE2F-F5C1F0549C17}" destId="{442E0EC4-1D6C-4813-BFEC-3AA98BBE26FA}" srcOrd="11" destOrd="0" presId="urn:microsoft.com/office/officeart/2005/8/layout/radial6"/>
    <dgm:cxn modelId="{12112ABC-6B17-4CDD-99F9-CA15DC91082D}" type="presParOf" srcId="{47261091-DD63-46C1-AE2F-F5C1F0549C17}" destId="{AA178C4B-25F8-4E2B-944C-2A4649D2CE99}" srcOrd="12" destOrd="0" presId="urn:microsoft.com/office/officeart/2005/8/layout/radial6"/>
    <dgm:cxn modelId="{256B59CB-FA8C-44AF-A232-DF10CE8A10C0}" type="presParOf" srcId="{47261091-DD63-46C1-AE2F-F5C1F0549C17}" destId="{E9B2C722-C3B7-4F2A-8B34-DFAFA490BCF9}" srcOrd="13" destOrd="0" presId="urn:microsoft.com/office/officeart/2005/8/layout/radial6"/>
    <dgm:cxn modelId="{B58A9766-A5FF-4900-826E-FDA671151508}" type="presParOf" srcId="{47261091-DD63-46C1-AE2F-F5C1F0549C17}" destId="{BD92DFF5-10B9-43C6-8585-D631DFE0CF43}" srcOrd="14" destOrd="0" presId="urn:microsoft.com/office/officeart/2005/8/layout/radial6"/>
    <dgm:cxn modelId="{94D569EE-3039-454C-88A5-109E3B68FA57}" type="presParOf" srcId="{47261091-DD63-46C1-AE2F-F5C1F0549C17}" destId="{83D8A11F-9201-4213-8094-8FF6AA919C1D}"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F3C476-905D-431A-AE4F-711BF3266C43}"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zh-HK" altLang="en-US"/>
        </a:p>
      </dgm:t>
    </dgm:pt>
    <dgm:pt modelId="{E5F5A8C2-E844-444E-9733-25558C723E72}">
      <dgm:prSet phldrT="[文字]" custT="1"/>
      <dgm:spPr>
        <a:ln>
          <a:solidFill>
            <a:srgbClr val="020F2F"/>
          </a:solidFill>
        </a:ln>
      </dgm:spPr>
      <dgm:t>
        <a:bodyPr/>
        <a:lstStyle/>
        <a:p>
          <a:r>
            <a:rPr lang="en-US" altLang="zh-CN" sz="2000" dirty="0">
              <a:latin typeface="+mn-lt"/>
              <a:ea typeface="新細明體" panose="02020500000000000000" pitchFamily="18" charset="-120"/>
            </a:rPr>
            <a:t>Traditional methods of language understanding </a:t>
          </a:r>
          <a:endParaRPr lang="zh-HK" altLang="en-US" sz="2200" dirty="0">
            <a:latin typeface="+mn-lt"/>
            <a:ea typeface="新細明體" panose="02020500000000000000" pitchFamily="18" charset="-120"/>
          </a:endParaRPr>
        </a:p>
      </dgm:t>
    </dgm:pt>
    <dgm:pt modelId="{1A719D53-A50D-490D-9456-F2B58EF36E4D}" type="parTrans" cxnId="{762BB378-E206-4171-9FB8-F692912CC427}">
      <dgm:prSet/>
      <dgm:spPr/>
      <dgm:t>
        <a:bodyPr/>
        <a:lstStyle/>
        <a:p>
          <a:endParaRPr lang="zh-HK" altLang="en-US">
            <a:latin typeface="新細明體" panose="02020500000000000000" pitchFamily="18" charset="-120"/>
            <a:ea typeface="新細明體" panose="02020500000000000000" pitchFamily="18" charset="-120"/>
          </a:endParaRPr>
        </a:p>
      </dgm:t>
    </dgm:pt>
    <dgm:pt modelId="{FDA74C46-27CF-43D2-91AA-515D76BE7A67}" type="sibTrans" cxnId="{762BB378-E206-4171-9FB8-F692912CC427}">
      <dgm:prSet/>
      <dgm:spPr/>
      <dgm:t>
        <a:bodyPr/>
        <a:lstStyle/>
        <a:p>
          <a:endParaRPr lang="zh-HK" altLang="en-US">
            <a:latin typeface="新細明體" panose="02020500000000000000" pitchFamily="18" charset="-120"/>
            <a:ea typeface="新細明體" panose="02020500000000000000" pitchFamily="18" charset="-120"/>
          </a:endParaRPr>
        </a:p>
      </dgm:t>
    </dgm:pt>
    <dgm:pt modelId="{3705BCA4-DD56-4E5E-85F4-82239D0297D4}">
      <dgm:prSet phldrT="[文字]" custT="1"/>
      <dgm:spPr>
        <a:ln>
          <a:solidFill>
            <a:srgbClr val="FF0000"/>
          </a:solidFill>
        </a:ln>
      </dgm:spPr>
      <dgm:t>
        <a:bodyPr/>
        <a:lstStyle/>
        <a:p>
          <a:r>
            <a:rPr lang="en-US" altLang="zh-CN" sz="2200" dirty="0">
              <a:latin typeface="+mn-lt"/>
              <a:ea typeface="新細明體" panose="02020500000000000000" pitchFamily="18" charset="-120"/>
            </a:rPr>
            <a:t>Lexical analysis</a:t>
          </a:r>
          <a:endParaRPr lang="zh-HK" altLang="en-US" sz="2200" dirty="0">
            <a:latin typeface="+mn-lt"/>
            <a:ea typeface="新細明體" panose="02020500000000000000" pitchFamily="18" charset="-120"/>
          </a:endParaRPr>
        </a:p>
      </dgm:t>
    </dgm:pt>
    <dgm:pt modelId="{DC01431A-2322-4E63-8FD7-2A0FF8CE7010}" type="parTrans" cxnId="{89EAB0C5-A7EB-49C8-B235-BCB70F8576AE}">
      <dgm:prSet/>
      <dgm:spPr>
        <a:ln w="12700">
          <a:solidFill>
            <a:schemeClr val="accent4"/>
          </a:solidFill>
        </a:ln>
      </dgm:spPr>
      <dgm:t>
        <a:bodyPr/>
        <a:lstStyle/>
        <a:p>
          <a:endParaRPr lang="zh-HK" altLang="en-US">
            <a:latin typeface="新細明體" panose="02020500000000000000" pitchFamily="18" charset="-120"/>
            <a:ea typeface="新細明體" panose="02020500000000000000" pitchFamily="18" charset="-120"/>
          </a:endParaRPr>
        </a:p>
      </dgm:t>
    </dgm:pt>
    <dgm:pt modelId="{09B29019-35BA-4B1D-A402-58D934796AFD}" type="sibTrans" cxnId="{89EAB0C5-A7EB-49C8-B235-BCB70F8576AE}">
      <dgm:prSet/>
      <dgm:spPr/>
      <dgm:t>
        <a:bodyPr/>
        <a:lstStyle/>
        <a:p>
          <a:endParaRPr lang="zh-HK" altLang="en-US">
            <a:latin typeface="新細明體" panose="02020500000000000000" pitchFamily="18" charset="-120"/>
            <a:ea typeface="新細明體" panose="02020500000000000000" pitchFamily="18" charset="-120"/>
          </a:endParaRPr>
        </a:p>
      </dgm:t>
    </dgm:pt>
    <dgm:pt modelId="{214699F4-2E6D-4E78-A1E5-2967D0127194}">
      <dgm:prSet phldrT="[文字]" custT="1"/>
      <dgm:spPr>
        <a:ln>
          <a:solidFill>
            <a:srgbClr val="00B050"/>
          </a:solidFill>
        </a:ln>
      </dgm:spPr>
      <dgm:t>
        <a:bodyPr/>
        <a:lstStyle/>
        <a:p>
          <a:r>
            <a:rPr lang="en-US" altLang="zh-CN" sz="2200" dirty="0">
              <a:latin typeface="+mn-lt"/>
              <a:ea typeface="新細明體" panose="02020500000000000000" pitchFamily="18" charset="-120"/>
            </a:rPr>
            <a:t>Syntactic analysis</a:t>
          </a:r>
          <a:endParaRPr lang="zh-HK" altLang="en-US" sz="2200" dirty="0">
            <a:latin typeface="+mn-lt"/>
            <a:ea typeface="新細明體" panose="02020500000000000000" pitchFamily="18" charset="-120"/>
          </a:endParaRPr>
        </a:p>
      </dgm:t>
    </dgm:pt>
    <dgm:pt modelId="{C38FFF55-9F14-4497-9BEE-F92E5F9E6BA8}" type="parTrans" cxnId="{11E99C79-9871-42DB-8232-852CF7E34B82}">
      <dgm:prSet/>
      <dgm:spPr>
        <a:ln>
          <a:solidFill>
            <a:schemeClr val="accent4"/>
          </a:solidFill>
        </a:ln>
      </dgm:spPr>
      <dgm:t>
        <a:bodyPr/>
        <a:lstStyle/>
        <a:p>
          <a:endParaRPr lang="zh-HK" altLang="en-US">
            <a:latin typeface="新細明體" panose="02020500000000000000" pitchFamily="18" charset="-120"/>
            <a:ea typeface="新細明體" panose="02020500000000000000" pitchFamily="18" charset="-120"/>
          </a:endParaRPr>
        </a:p>
      </dgm:t>
    </dgm:pt>
    <dgm:pt modelId="{2E416850-8B18-4FE1-BAA1-9F84115D611F}" type="sibTrans" cxnId="{11E99C79-9871-42DB-8232-852CF7E34B82}">
      <dgm:prSet/>
      <dgm:spPr/>
      <dgm:t>
        <a:bodyPr/>
        <a:lstStyle/>
        <a:p>
          <a:endParaRPr lang="zh-HK" altLang="en-US">
            <a:latin typeface="新細明體" panose="02020500000000000000" pitchFamily="18" charset="-120"/>
            <a:ea typeface="新細明體" panose="02020500000000000000" pitchFamily="18" charset="-120"/>
          </a:endParaRPr>
        </a:p>
      </dgm:t>
    </dgm:pt>
    <dgm:pt modelId="{26865563-779F-4046-9EF6-22E3BD91AF3A}">
      <dgm:prSet phldrT="[文字]" custT="1"/>
      <dgm:spPr/>
      <dgm:t>
        <a:bodyPr/>
        <a:lstStyle/>
        <a:p>
          <a:r>
            <a:rPr lang="en-US" altLang="zh-CN" sz="2200" dirty="0">
              <a:latin typeface="+mn-lt"/>
              <a:ea typeface="新細明體" panose="02020500000000000000" pitchFamily="18" charset="-120"/>
            </a:rPr>
            <a:t>Semantic analysis</a:t>
          </a:r>
          <a:endParaRPr lang="zh-HK" altLang="en-US" sz="2200" dirty="0">
            <a:latin typeface="+mn-lt"/>
            <a:ea typeface="新細明體" panose="02020500000000000000" pitchFamily="18" charset="-120"/>
          </a:endParaRPr>
        </a:p>
      </dgm:t>
    </dgm:pt>
    <dgm:pt modelId="{5ED2AA74-CDDE-46C5-8D2D-49B4B0968360}" type="parTrans" cxnId="{CFC38040-F8B5-4EAA-B817-0E3F73555096}">
      <dgm:prSet/>
      <dgm:spPr>
        <a:ln>
          <a:solidFill>
            <a:schemeClr val="accent4"/>
          </a:solidFill>
        </a:ln>
      </dgm:spPr>
      <dgm:t>
        <a:bodyPr/>
        <a:lstStyle/>
        <a:p>
          <a:endParaRPr lang="zh-HK" altLang="en-US">
            <a:latin typeface="新細明體" panose="02020500000000000000" pitchFamily="18" charset="-120"/>
            <a:ea typeface="新細明體" panose="02020500000000000000" pitchFamily="18" charset="-120"/>
          </a:endParaRPr>
        </a:p>
      </dgm:t>
    </dgm:pt>
    <dgm:pt modelId="{036B8FC2-1DF7-46A9-A1F8-2BFD1A87C40C}" type="sibTrans" cxnId="{CFC38040-F8B5-4EAA-B817-0E3F73555096}">
      <dgm:prSet/>
      <dgm:spPr/>
      <dgm:t>
        <a:bodyPr/>
        <a:lstStyle/>
        <a:p>
          <a:endParaRPr lang="zh-HK" altLang="en-US">
            <a:latin typeface="新細明體" panose="02020500000000000000" pitchFamily="18" charset="-120"/>
            <a:ea typeface="新細明體" panose="02020500000000000000" pitchFamily="18" charset="-120"/>
          </a:endParaRPr>
        </a:p>
      </dgm:t>
    </dgm:pt>
    <dgm:pt modelId="{F8F26B47-024E-4DA0-8522-89DAA1CCA787}" type="pres">
      <dgm:prSet presAssocID="{E4F3C476-905D-431A-AE4F-711BF3266C43}" presName="hierChild1" presStyleCnt="0">
        <dgm:presLayoutVars>
          <dgm:orgChart val="1"/>
          <dgm:chPref val="1"/>
          <dgm:dir/>
          <dgm:animOne val="branch"/>
          <dgm:animLvl val="lvl"/>
          <dgm:resizeHandles/>
        </dgm:presLayoutVars>
      </dgm:prSet>
      <dgm:spPr/>
      <dgm:t>
        <a:bodyPr/>
        <a:lstStyle/>
        <a:p>
          <a:endParaRPr lang="en-US"/>
        </a:p>
      </dgm:t>
    </dgm:pt>
    <dgm:pt modelId="{BECF76A3-BF36-4E46-A4A7-52D17D284C0D}" type="pres">
      <dgm:prSet presAssocID="{E5F5A8C2-E844-444E-9733-25558C723E72}" presName="hierRoot1" presStyleCnt="0">
        <dgm:presLayoutVars>
          <dgm:hierBranch val="init"/>
        </dgm:presLayoutVars>
      </dgm:prSet>
      <dgm:spPr/>
    </dgm:pt>
    <dgm:pt modelId="{D1EC9EB6-7113-4A0D-8EE0-C8B7BCC070AD}" type="pres">
      <dgm:prSet presAssocID="{E5F5A8C2-E844-444E-9733-25558C723E72}" presName="rootComposite1" presStyleCnt="0"/>
      <dgm:spPr/>
    </dgm:pt>
    <dgm:pt modelId="{98893A9D-E2E9-43D4-B952-323A29FF1D1D}" type="pres">
      <dgm:prSet presAssocID="{E5F5A8C2-E844-444E-9733-25558C723E72}" presName="rootText1" presStyleLbl="node0" presStyleIdx="0" presStyleCnt="1" custScaleX="79107" custScaleY="53734">
        <dgm:presLayoutVars>
          <dgm:chPref val="3"/>
        </dgm:presLayoutVars>
      </dgm:prSet>
      <dgm:spPr/>
      <dgm:t>
        <a:bodyPr/>
        <a:lstStyle/>
        <a:p>
          <a:endParaRPr lang="en-US"/>
        </a:p>
      </dgm:t>
    </dgm:pt>
    <dgm:pt modelId="{F3325878-1D24-4352-A644-1DC538708DDB}" type="pres">
      <dgm:prSet presAssocID="{E5F5A8C2-E844-444E-9733-25558C723E72}" presName="rootConnector1" presStyleLbl="node1" presStyleIdx="0" presStyleCnt="0"/>
      <dgm:spPr/>
      <dgm:t>
        <a:bodyPr/>
        <a:lstStyle/>
        <a:p>
          <a:endParaRPr lang="en-US"/>
        </a:p>
      </dgm:t>
    </dgm:pt>
    <dgm:pt modelId="{BE216777-9CDA-4322-8B06-24B6F07C31EA}" type="pres">
      <dgm:prSet presAssocID="{E5F5A8C2-E844-444E-9733-25558C723E72}" presName="hierChild2" presStyleCnt="0"/>
      <dgm:spPr/>
    </dgm:pt>
    <dgm:pt modelId="{C7D9CF48-0735-4B9B-8A9E-BF0BDA593E75}" type="pres">
      <dgm:prSet presAssocID="{DC01431A-2322-4E63-8FD7-2A0FF8CE7010}" presName="Name37" presStyleLbl="parChTrans1D2" presStyleIdx="0" presStyleCnt="3"/>
      <dgm:spPr/>
      <dgm:t>
        <a:bodyPr/>
        <a:lstStyle/>
        <a:p>
          <a:endParaRPr lang="en-US"/>
        </a:p>
      </dgm:t>
    </dgm:pt>
    <dgm:pt modelId="{970B8878-DCF0-47F0-A326-A23EFDBE05F9}" type="pres">
      <dgm:prSet presAssocID="{3705BCA4-DD56-4E5E-85F4-82239D0297D4}" presName="hierRoot2" presStyleCnt="0">
        <dgm:presLayoutVars>
          <dgm:hierBranch val="init"/>
        </dgm:presLayoutVars>
      </dgm:prSet>
      <dgm:spPr/>
    </dgm:pt>
    <dgm:pt modelId="{B9642E7B-041C-4B7C-A582-7C7B290A06CB}" type="pres">
      <dgm:prSet presAssocID="{3705BCA4-DD56-4E5E-85F4-82239D0297D4}" presName="rootComposite" presStyleCnt="0"/>
      <dgm:spPr/>
    </dgm:pt>
    <dgm:pt modelId="{D27D0EF8-59E0-40AD-8D32-EB94CCFACAAB}" type="pres">
      <dgm:prSet presAssocID="{3705BCA4-DD56-4E5E-85F4-82239D0297D4}" presName="rootText" presStyleLbl="node2" presStyleIdx="0" presStyleCnt="3" custScaleY="45015" custLinFactNeighborX="-23" custLinFactNeighborY="-5415">
        <dgm:presLayoutVars>
          <dgm:chPref val="3"/>
        </dgm:presLayoutVars>
      </dgm:prSet>
      <dgm:spPr/>
      <dgm:t>
        <a:bodyPr/>
        <a:lstStyle/>
        <a:p>
          <a:endParaRPr lang="en-US"/>
        </a:p>
      </dgm:t>
    </dgm:pt>
    <dgm:pt modelId="{C71D3567-A9AD-4282-8437-6FAB335B747F}" type="pres">
      <dgm:prSet presAssocID="{3705BCA4-DD56-4E5E-85F4-82239D0297D4}" presName="rootConnector" presStyleLbl="node2" presStyleIdx="0" presStyleCnt="3"/>
      <dgm:spPr/>
      <dgm:t>
        <a:bodyPr/>
        <a:lstStyle/>
        <a:p>
          <a:endParaRPr lang="en-US"/>
        </a:p>
      </dgm:t>
    </dgm:pt>
    <dgm:pt modelId="{FD11DF2C-C20B-4DFC-964B-47801A2C6D6D}" type="pres">
      <dgm:prSet presAssocID="{3705BCA4-DD56-4E5E-85F4-82239D0297D4}" presName="hierChild4" presStyleCnt="0"/>
      <dgm:spPr/>
    </dgm:pt>
    <dgm:pt modelId="{071F972F-AE35-4AEB-A912-04087BA3BB19}" type="pres">
      <dgm:prSet presAssocID="{3705BCA4-DD56-4E5E-85F4-82239D0297D4}" presName="hierChild5" presStyleCnt="0"/>
      <dgm:spPr/>
    </dgm:pt>
    <dgm:pt modelId="{67E4AFD1-5B6F-4060-881C-4F3ACACDA5B9}" type="pres">
      <dgm:prSet presAssocID="{C38FFF55-9F14-4497-9BEE-F92E5F9E6BA8}" presName="Name37" presStyleLbl="parChTrans1D2" presStyleIdx="1" presStyleCnt="3"/>
      <dgm:spPr/>
      <dgm:t>
        <a:bodyPr/>
        <a:lstStyle/>
        <a:p>
          <a:endParaRPr lang="en-US"/>
        </a:p>
      </dgm:t>
    </dgm:pt>
    <dgm:pt modelId="{61933CE5-AE42-4071-8144-1FCD520285AA}" type="pres">
      <dgm:prSet presAssocID="{214699F4-2E6D-4E78-A1E5-2967D0127194}" presName="hierRoot2" presStyleCnt="0">
        <dgm:presLayoutVars>
          <dgm:hierBranch val="init"/>
        </dgm:presLayoutVars>
      </dgm:prSet>
      <dgm:spPr/>
    </dgm:pt>
    <dgm:pt modelId="{5FB75E75-3AC2-49F7-9F9D-4BABFBFE3FB1}" type="pres">
      <dgm:prSet presAssocID="{214699F4-2E6D-4E78-A1E5-2967D0127194}" presName="rootComposite" presStyleCnt="0"/>
      <dgm:spPr/>
    </dgm:pt>
    <dgm:pt modelId="{B4339A15-06AE-420E-A9FF-2979A2B340C7}" type="pres">
      <dgm:prSet presAssocID="{214699F4-2E6D-4E78-A1E5-2967D0127194}" presName="rootText" presStyleLbl="node2" presStyleIdx="1" presStyleCnt="3" custScaleY="45846" custLinFactNeighborY="-4445">
        <dgm:presLayoutVars>
          <dgm:chPref val="3"/>
        </dgm:presLayoutVars>
      </dgm:prSet>
      <dgm:spPr/>
      <dgm:t>
        <a:bodyPr/>
        <a:lstStyle/>
        <a:p>
          <a:endParaRPr lang="en-US"/>
        </a:p>
      </dgm:t>
    </dgm:pt>
    <dgm:pt modelId="{CB2BA590-237F-4EE1-A95F-1BDA6B742671}" type="pres">
      <dgm:prSet presAssocID="{214699F4-2E6D-4E78-A1E5-2967D0127194}" presName="rootConnector" presStyleLbl="node2" presStyleIdx="1" presStyleCnt="3"/>
      <dgm:spPr/>
      <dgm:t>
        <a:bodyPr/>
        <a:lstStyle/>
        <a:p>
          <a:endParaRPr lang="en-US"/>
        </a:p>
      </dgm:t>
    </dgm:pt>
    <dgm:pt modelId="{7791D96A-FF67-4717-9C41-2303B072D988}" type="pres">
      <dgm:prSet presAssocID="{214699F4-2E6D-4E78-A1E5-2967D0127194}" presName="hierChild4" presStyleCnt="0"/>
      <dgm:spPr/>
    </dgm:pt>
    <dgm:pt modelId="{660C5697-F6B5-4A31-B82F-EB363620B10E}" type="pres">
      <dgm:prSet presAssocID="{214699F4-2E6D-4E78-A1E5-2967D0127194}" presName="hierChild5" presStyleCnt="0"/>
      <dgm:spPr/>
    </dgm:pt>
    <dgm:pt modelId="{A7AFBBF3-09E1-4D8A-A129-FC7C1F3E6F90}" type="pres">
      <dgm:prSet presAssocID="{5ED2AA74-CDDE-46C5-8D2D-49B4B0968360}" presName="Name37" presStyleLbl="parChTrans1D2" presStyleIdx="2" presStyleCnt="3"/>
      <dgm:spPr/>
      <dgm:t>
        <a:bodyPr/>
        <a:lstStyle/>
        <a:p>
          <a:endParaRPr lang="en-US"/>
        </a:p>
      </dgm:t>
    </dgm:pt>
    <dgm:pt modelId="{0E6E6AAD-CD31-4E23-96A4-64257E01D18A}" type="pres">
      <dgm:prSet presAssocID="{26865563-779F-4046-9EF6-22E3BD91AF3A}" presName="hierRoot2" presStyleCnt="0">
        <dgm:presLayoutVars>
          <dgm:hierBranch val="init"/>
        </dgm:presLayoutVars>
      </dgm:prSet>
      <dgm:spPr/>
    </dgm:pt>
    <dgm:pt modelId="{9C156582-CA19-4AE4-AE58-AE9577046573}" type="pres">
      <dgm:prSet presAssocID="{26865563-779F-4046-9EF6-22E3BD91AF3A}" presName="rootComposite" presStyleCnt="0"/>
      <dgm:spPr/>
    </dgm:pt>
    <dgm:pt modelId="{A328E77F-A5CE-4C09-B4D9-9CCA1E0429DA}" type="pres">
      <dgm:prSet presAssocID="{26865563-779F-4046-9EF6-22E3BD91AF3A}" presName="rootText" presStyleLbl="node2" presStyleIdx="2" presStyleCnt="3" custScaleY="43665" custLinFactNeighborY="-4434">
        <dgm:presLayoutVars>
          <dgm:chPref val="3"/>
        </dgm:presLayoutVars>
      </dgm:prSet>
      <dgm:spPr/>
      <dgm:t>
        <a:bodyPr/>
        <a:lstStyle/>
        <a:p>
          <a:endParaRPr lang="en-US"/>
        </a:p>
      </dgm:t>
    </dgm:pt>
    <dgm:pt modelId="{E2A85B36-BD81-43FF-8916-9ABB2F30FABB}" type="pres">
      <dgm:prSet presAssocID="{26865563-779F-4046-9EF6-22E3BD91AF3A}" presName="rootConnector" presStyleLbl="node2" presStyleIdx="2" presStyleCnt="3"/>
      <dgm:spPr/>
      <dgm:t>
        <a:bodyPr/>
        <a:lstStyle/>
        <a:p>
          <a:endParaRPr lang="en-US"/>
        </a:p>
      </dgm:t>
    </dgm:pt>
    <dgm:pt modelId="{E016DD41-45C7-4F81-88D9-043EE5FD543F}" type="pres">
      <dgm:prSet presAssocID="{26865563-779F-4046-9EF6-22E3BD91AF3A}" presName="hierChild4" presStyleCnt="0"/>
      <dgm:spPr/>
    </dgm:pt>
    <dgm:pt modelId="{F73E1F89-672B-47EC-978B-C0CC6CBC87A7}" type="pres">
      <dgm:prSet presAssocID="{26865563-779F-4046-9EF6-22E3BD91AF3A}" presName="hierChild5" presStyleCnt="0"/>
      <dgm:spPr/>
    </dgm:pt>
    <dgm:pt modelId="{174839E0-598A-4E06-993E-8798BB8E5E97}" type="pres">
      <dgm:prSet presAssocID="{E5F5A8C2-E844-444E-9733-25558C723E72}" presName="hierChild3" presStyleCnt="0"/>
      <dgm:spPr/>
    </dgm:pt>
  </dgm:ptLst>
  <dgm:cxnLst>
    <dgm:cxn modelId="{C63D8114-1E5E-4F6E-9E6F-BCDD8F6E5261}" type="presOf" srcId="{26865563-779F-4046-9EF6-22E3BD91AF3A}" destId="{E2A85B36-BD81-43FF-8916-9ABB2F30FABB}" srcOrd="1" destOrd="0" presId="urn:microsoft.com/office/officeart/2005/8/layout/orgChart1"/>
    <dgm:cxn modelId="{DE0A0856-164C-47C9-9B4F-E5E90626B5B2}" type="presOf" srcId="{3705BCA4-DD56-4E5E-85F4-82239D0297D4}" destId="{C71D3567-A9AD-4282-8437-6FAB335B747F}" srcOrd="1" destOrd="0" presId="urn:microsoft.com/office/officeart/2005/8/layout/orgChart1"/>
    <dgm:cxn modelId="{4EAF5744-B333-4893-9CB3-AA2F362F5E74}" type="presOf" srcId="{E4F3C476-905D-431A-AE4F-711BF3266C43}" destId="{F8F26B47-024E-4DA0-8522-89DAA1CCA787}" srcOrd="0" destOrd="0" presId="urn:microsoft.com/office/officeart/2005/8/layout/orgChart1"/>
    <dgm:cxn modelId="{CFC38040-F8B5-4EAA-B817-0E3F73555096}" srcId="{E5F5A8C2-E844-444E-9733-25558C723E72}" destId="{26865563-779F-4046-9EF6-22E3BD91AF3A}" srcOrd="2" destOrd="0" parTransId="{5ED2AA74-CDDE-46C5-8D2D-49B4B0968360}" sibTransId="{036B8FC2-1DF7-46A9-A1F8-2BFD1A87C40C}"/>
    <dgm:cxn modelId="{B94F167A-DADB-44F0-BB2C-84585E8EDD39}" type="presOf" srcId="{C38FFF55-9F14-4497-9BEE-F92E5F9E6BA8}" destId="{67E4AFD1-5B6F-4060-881C-4F3ACACDA5B9}" srcOrd="0" destOrd="0" presId="urn:microsoft.com/office/officeart/2005/8/layout/orgChart1"/>
    <dgm:cxn modelId="{F2F345B2-56AD-4B27-B85D-6426A762C428}" type="presOf" srcId="{5ED2AA74-CDDE-46C5-8D2D-49B4B0968360}" destId="{A7AFBBF3-09E1-4D8A-A129-FC7C1F3E6F90}" srcOrd="0" destOrd="0" presId="urn:microsoft.com/office/officeart/2005/8/layout/orgChart1"/>
    <dgm:cxn modelId="{48FDE750-205E-4A03-9880-3089339BD512}" type="presOf" srcId="{E5F5A8C2-E844-444E-9733-25558C723E72}" destId="{98893A9D-E2E9-43D4-B952-323A29FF1D1D}" srcOrd="0" destOrd="0" presId="urn:microsoft.com/office/officeart/2005/8/layout/orgChart1"/>
    <dgm:cxn modelId="{762BB378-E206-4171-9FB8-F692912CC427}" srcId="{E4F3C476-905D-431A-AE4F-711BF3266C43}" destId="{E5F5A8C2-E844-444E-9733-25558C723E72}" srcOrd="0" destOrd="0" parTransId="{1A719D53-A50D-490D-9456-F2B58EF36E4D}" sibTransId="{FDA74C46-27CF-43D2-91AA-515D76BE7A67}"/>
    <dgm:cxn modelId="{8FA39AE5-80C6-4FD3-801F-3D6300511F60}" type="presOf" srcId="{214699F4-2E6D-4E78-A1E5-2967D0127194}" destId="{CB2BA590-237F-4EE1-A95F-1BDA6B742671}" srcOrd="1" destOrd="0" presId="urn:microsoft.com/office/officeart/2005/8/layout/orgChart1"/>
    <dgm:cxn modelId="{9A9F0511-C495-4CC1-B8A4-1867A9EE46DC}" type="presOf" srcId="{DC01431A-2322-4E63-8FD7-2A0FF8CE7010}" destId="{C7D9CF48-0735-4B9B-8A9E-BF0BDA593E75}" srcOrd="0" destOrd="0" presId="urn:microsoft.com/office/officeart/2005/8/layout/orgChart1"/>
    <dgm:cxn modelId="{3CB2D9A8-278B-4813-AC14-DC4043599CE9}" type="presOf" srcId="{214699F4-2E6D-4E78-A1E5-2967D0127194}" destId="{B4339A15-06AE-420E-A9FF-2979A2B340C7}" srcOrd="0" destOrd="0" presId="urn:microsoft.com/office/officeart/2005/8/layout/orgChart1"/>
    <dgm:cxn modelId="{6A30E138-D0BC-4AB6-88C5-B80C456DE18B}" type="presOf" srcId="{3705BCA4-DD56-4E5E-85F4-82239D0297D4}" destId="{D27D0EF8-59E0-40AD-8D32-EB94CCFACAAB}" srcOrd="0" destOrd="0" presId="urn:microsoft.com/office/officeart/2005/8/layout/orgChart1"/>
    <dgm:cxn modelId="{62A43E61-2446-4912-ACAF-2A8801C77840}" type="presOf" srcId="{26865563-779F-4046-9EF6-22E3BD91AF3A}" destId="{A328E77F-A5CE-4C09-B4D9-9CCA1E0429DA}" srcOrd="0" destOrd="0" presId="urn:microsoft.com/office/officeart/2005/8/layout/orgChart1"/>
    <dgm:cxn modelId="{477249DB-8C9E-4FCE-95E0-C236CBBE2593}" type="presOf" srcId="{E5F5A8C2-E844-444E-9733-25558C723E72}" destId="{F3325878-1D24-4352-A644-1DC538708DDB}" srcOrd="1" destOrd="0" presId="urn:microsoft.com/office/officeart/2005/8/layout/orgChart1"/>
    <dgm:cxn modelId="{89EAB0C5-A7EB-49C8-B235-BCB70F8576AE}" srcId="{E5F5A8C2-E844-444E-9733-25558C723E72}" destId="{3705BCA4-DD56-4E5E-85F4-82239D0297D4}" srcOrd="0" destOrd="0" parTransId="{DC01431A-2322-4E63-8FD7-2A0FF8CE7010}" sibTransId="{09B29019-35BA-4B1D-A402-58D934796AFD}"/>
    <dgm:cxn modelId="{11E99C79-9871-42DB-8232-852CF7E34B82}" srcId="{E5F5A8C2-E844-444E-9733-25558C723E72}" destId="{214699F4-2E6D-4E78-A1E5-2967D0127194}" srcOrd="1" destOrd="0" parTransId="{C38FFF55-9F14-4497-9BEE-F92E5F9E6BA8}" sibTransId="{2E416850-8B18-4FE1-BAA1-9F84115D611F}"/>
    <dgm:cxn modelId="{2367775A-8ACB-4F4E-AB27-4BEBD5A33887}" type="presParOf" srcId="{F8F26B47-024E-4DA0-8522-89DAA1CCA787}" destId="{BECF76A3-BF36-4E46-A4A7-52D17D284C0D}" srcOrd="0" destOrd="0" presId="urn:microsoft.com/office/officeart/2005/8/layout/orgChart1"/>
    <dgm:cxn modelId="{F9C40E3A-172A-4D81-8070-00E003AB9280}" type="presParOf" srcId="{BECF76A3-BF36-4E46-A4A7-52D17D284C0D}" destId="{D1EC9EB6-7113-4A0D-8EE0-C8B7BCC070AD}" srcOrd="0" destOrd="0" presId="urn:microsoft.com/office/officeart/2005/8/layout/orgChart1"/>
    <dgm:cxn modelId="{85BDB5C8-FE16-4706-A441-573EDDB81EC0}" type="presParOf" srcId="{D1EC9EB6-7113-4A0D-8EE0-C8B7BCC070AD}" destId="{98893A9D-E2E9-43D4-B952-323A29FF1D1D}" srcOrd="0" destOrd="0" presId="urn:microsoft.com/office/officeart/2005/8/layout/orgChart1"/>
    <dgm:cxn modelId="{3FEE2EC3-A6C0-455C-90BE-C5A200565804}" type="presParOf" srcId="{D1EC9EB6-7113-4A0D-8EE0-C8B7BCC070AD}" destId="{F3325878-1D24-4352-A644-1DC538708DDB}" srcOrd="1" destOrd="0" presId="urn:microsoft.com/office/officeart/2005/8/layout/orgChart1"/>
    <dgm:cxn modelId="{5F3C3F2F-5DDF-4E96-8D8D-12394473AD90}" type="presParOf" srcId="{BECF76A3-BF36-4E46-A4A7-52D17D284C0D}" destId="{BE216777-9CDA-4322-8B06-24B6F07C31EA}" srcOrd="1" destOrd="0" presId="urn:microsoft.com/office/officeart/2005/8/layout/orgChart1"/>
    <dgm:cxn modelId="{0D575070-2835-4BC9-8C04-D7AC8A03B632}" type="presParOf" srcId="{BE216777-9CDA-4322-8B06-24B6F07C31EA}" destId="{C7D9CF48-0735-4B9B-8A9E-BF0BDA593E75}" srcOrd="0" destOrd="0" presId="urn:microsoft.com/office/officeart/2005/8/layout/orgChart1"/>
    <dgm:cxn modelId="{25251360-162E-41BF-B687-86B51A57EFCD}" type="presParOf" srcId="{BE216777-9CDA-4322-8B06-24B6F07C31EA}" destId="{970B8878-DCF0-47F0-A326-A23EFDBE05F9}" srcOrd="1" destOrd="0" presId="urn:microsoft.com/office/officeart/2005/8/layout/orgChart1"/>
    <dgm:cxn modelId="{EE92F735-6667-4F27-8063-47C712706530}" type="presParOf" srcId="{970B8878-DCF0-47F0-A326-A23EFDBE05F9}" destId="{B9642E7B-041C-4B7C-A582-7C7B290A06CB}" srcOrd="0" destOrd="0" presId="urn:microsoft.com/office/officeart/2005/8/layout/orgChart1"/>
    <dgm:cxn modelId="{061ACBC2-D073-4A66-A316-CDDF77B66B87}" type="presParOf" srcId="{B9642E7B-041C-4B7C-A582-7C7B290A06CB}" destId="{D27D0EF8-59E0-40AD-8D32-EB94CCFACAAB}" srcOrd="0" destOrd="0" presId="urn:microsoft.com/office/officeart/2005/8/layout/orgChart1"/>
    <dgm:cxn modelId="{3826325B-189A-43AB-BEBE-9D76CF0421D5}" type="presParOf" srcId="{B9642E7B-041C-4B7C-A582-7C7B290A06CB}" destId="{C71D3567-A9AD-4282-8437-6FAB335B747F}" srcOrd="1" destOrd="0" presId="urn:microsoft.com/office/officeart/2005/8/layout/orgChart1"/>
    <dgm:cxn modelId="{C78913B5-6D94-4D3B-8FBE-B783D26ED28C}" type="presParOf" srcId="{970B8878-DCF0-47F0-A326-A23EFDBE05F9}" destId="{FD11DF2C-C20B-4DFC-964B-47801A2C6D6D}" srcOrd="1" destOrd="0" presId="urn:microsoft.com/office/officeart/2005/8/layout/orgChart1"/>
    <dgm:cxn modelId="{407A7ABE-BA12-4312-A4FC-6BC7742C4D82}" type="presParOf" srcId="{970B8878-DCF0-47F0-A326-A23EFDBE05F9}" destId="{071F972F-AE35-4AEB-A912-04087BA3BB19}" srcOrd="2" destOrd="0" presId="urn:microsoft.com/office/officeart/2005/8/layout/orgChart1"/>
    <dgm:cxn modelId="{35E8364F-18A3-41E8-8C09-9482049D0DED}" type="presParOf" srcId="{BE216777-9CDA-4322-8B06-24B6F07C31EA}" destId="{67E4AFD1-5B6F-4060-881C-4F3ACACDA5B9}" srcOrd="2" destOrd="0" presId="urn:microsoft.com/office/officeart/2005/8/layout/orgChart1"/>
    <dgm:cxn modelId="{B0099413-9156-4703-9DA0-547531D77032}" type="presParOf" srcId="{BE216777-9CDA-4322-8B06-24B6F07C31EA}" destId="{61933CE5-AE42-4071-8144-1FCD520285AA}" srcOrd="3" destOrd="0" presId="urn:microsoft.com/office/officeart/2005/8/layout/orgChart1"/>
    <dgm:cxn modelId="{BA134273-420C-4CE0-9717-CA4E3FB494A1}" type="presParOf" srcId="{61933CE5-AE42-4071-8144-1FCD520285AA}" destId="{5FB75E75-3AC2-49F7-9F9D-4BABFBFE3FB1}" srcOrd="0" destOrd="0" presId="urn:microsoft.com/office/officeart/2005/8/layout/orgChart1"/>
    <dgm:cxn modelId="{55BC8E7C-2C72-483B-AD1D-365CBDDF4DAA}" type="presParOf" srcId="{5FB75E75-3AC2-49F7-9F9D-4BABFBFE3FB1}" destId="{B4339A15-06AE-420E-A9FF-2979A2B340C7}" srcOrd="0" destOrd="0" presId="urn:microsoft.com/office/officeart/2005/8/layout/orgChart1"/>
    <dgm:cxn modelId="{4C6E739A-EBAF-4344-A9A8-8A688D271332}" type="presParOf" srcId="{5FB75E75-3AC2-49F7-9F9D-4BABFBFE3FB1}" destId="{CB2BA590-237F-4EE1-A95F-1BDA6B742671}" srcOrd="1" destOrd="0" presId="urn:microsoft.com/office/officeart/2005/8/layout/orgChart1"/>
    <dgm:cxn modelId="{C0105F96-63D3-44F6-9C4A-9536D76705FF}" type="presParOf" srcId="{61933CE5-AE42-4071-8144-1FCD520285AA}" destId="{7791D96A-FF67-4717-9C41-2303B072D988}" srcOrd="1" destOrd="0" presId="urn:microsoft.com/office/officeart/2005/8/layout/orgChart1"/>
    <dgm:cxn modelId="{CD62C7F3-73FF-48CD-A8AC-09E187B9F154}" type="presParOf" srcId="{61933CE5-AE42-4071-8144-1FCD520285AA}" destId="{660C5697-F6B5-4A31-B82F-EB363620B10E}" srcOrd="2" destOrd="0" presId="urn:microsoft.com/office/officeart/2005/8/layout/orgChart1"/>
    <dgm:cxn modelId="{1C95E866-4824-4342-B1D5-86A6991C3B06}" type="presParOf" srcId="{BE216777-9CDA-4322-8B06-24B6F07C31EA}" destId="{A7AFBBF3-09E1-4D8A-A129-FC7C1F3E6F90}" srcOrd="4" destOrd="0" presId="urn:microsoft.com/office/officeart/2005/8/layout/orgChart1"/>
    <dgm:cxn modelId="{EB8AB15B-AD0F-4C4D-9DC0-EE24EFE5D407}" type="presParOf" srcId="{BE216777-9CDA-4322-8B06-24B6F07C31EA}" destId="{0E6E6AAD-CD31-4E23-96A4-64257E01D18A}" srcOrd="5" destOrd="0" presId="urn:microsoft.com/office/officeart/2005/8/layout/orgChart1"/>
    <dgm:cxn modelId="{5CBD30BE-F273-4CA9-8D03-C09444CE7408}" type="presParOf" srcId="{0E6E6AAD-CD31-4E23-96A4-64257E01D18A}" destId="{9C156582-CA19-4AE4-AE58-AE9577046573}" srcOrd="0" destOrd="0" presId="urn:microsoft.com/office/officeart/2005/8/layout/orgChart1"/>
    <dgm:cxn modelId="{1D0121D7-E699-4478-8A04-B1DE52B3A436}" type="presParOf" srcId="{9C156582-CA19-4AE4-AE58-AE9577046573}" destId="{A328E77F-A5CE-4C09-B4D9-9CCA1E0429DA}" srcOrd="0" destOrd="0" presId="urn:microsoft.com/office/officeart/2005/8/layout/orgChart1"/>
    <dgm:cxn modelId="{6A075303-6736-430A-B815-ED0DECC8B9D8}" type="presParOf" srcId="{9C156582-CA19-4AE4-AE58-AE9577046573}" destId="{E2A85B36-BD81-43FF-8916-9ABB2F30FABB}" srcOrd="1" destOrd="0" presId="urn:microsoft.com/office/officeart/2005/8/layout/orgChart1"/>
    <dgm:cxn modelId="{0D5BAAC9-109F-4B25-9FB2-F9380855BF5B}" type="presParOf" srcId="{0E6E6AAD-CD31-4E23-96A4-64257E01D18A}" destId="{E016DD41-45C7-4F81-88D9-043EE5FD543F}" srcOrd="1" destOrd="0" presId="urn:microsoft.com/office/officeart/2005/8/layout/orgChart1"/>
    <dgm:cxn modelId="{A8FBB10D-CF10-4528-BCB2-2F5EB31281A3}" type="presParOf" srcId="{0E6E6AAD-CD31-4E23-96A4-64257E01D18A}" destId="{F73E1F89-672B-47EC-978B-C0CC6CBC87A7}" srcOrd="2" destOrd="0" presId="urn:microsoft.com/office/officeart/2005/8/layout/orgChart1"/>
    <dgm:cxn modelId="{A303DC40-584B-4526-AC1E-0C9C64070859}" type="presParOf" srcId="{BECF76A3-BF36-4E46-A4A7-52D17D284C0D}" destId="{174839E0-598A-4E06-993E-8798BB8E5E97}" srcOrd="2" destOrd="0" presId="urn:microsoft.com/office/officeart/2005/8/layout/orgChart1"/>
  </dgm:cxnLst>
  <dgm:bg/>
  <dgm:whole>
    <a:ln w="38100"/>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9B8DDB-FBAA-453E-8532-F9D0251ECBB9}"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A54D5A36-755B-46F7-A76A-0182A44783BA}">
      <dgm:prSet phldrT="[Text]" custT="1"/>
      <dgm:spPr/>
      <dgm:t>
        <a:bodyPr/>
        <a:lstStyle/>
        <a:p>
          <a:r>
            <a:rPr lang="en-US" altLang="zh-HK" sz="1600" dirty="0">
              <a:latin typeface="+mn-lt"/>
              <a:ea typeface="+mn-ea"/>
            </a:rPr>
            <a:t>1993</a:t>
          </a:r>
          <a:endParaRPr lang="en-US" sz="1600" dirty="0">
            <a:latin typeface="+mn-lt"/>
          </a:endParaRPr>
        </a:p>
      </dgm:t>
    </dgm:pt>
    <dgm:pt modelId="{D9A55AAC-ECC0-4500-B4C9-344F46685016}" type="parTrans" cxnId="{8A7B980E-91A8-4D4A-91A4-92F838F4AD64}">
      <dgm:prSet/>
      <dgm:spPr/>
      <dgm:t>
        <a:bodyPr/>
        <a:lstStyle/>
        <a:p>
          <a:endParaRPr lang="en-US"/>
        </a:p>
      </dgm:t>
    </dgm:pt>
    <dgm:pt modelId="{7C3FFE4C-9180-4145-ACD3-1390066053E0}" type="sibTrans" cxnId="{8A7B980E-91A8-4D4A-91A4-92F838F4AD64}">
      <dgm:prSet/>
      <dgm:spPr/>
      <dgm:t>
        <a:bodyPr/>
        <a:lstStyle/>
        <a:p>
          <a:endParaRPr lang="en-US"/>
        </a:p>
      </dgm:t>
    </dgm:pt>
    <dgm:pt modelId="{1E8452B0-2A4E-4C0E-8B2E-8D27E7162F4A}">
      <dgm:prSet phldrT="[Text]" custT="1"/>
      <dgm:spPr/>
      <dgm:t>
        <a:bodyPr/>
        <a:lstStyle/>
        <a:p>
          <a:r>
            <a:rPr lang="en-US" altLang="zh-CN" sz="1600" dirty="0">
              <a:latin typeface="+mn-lt"/>
              <a:ea typeface="+mn-ea"/>
            </a:rPr>
            <a:t>2003</a:t>
          </a:r>
          <a:endParaRPr lang="en-US" sz="1600" dirty="0">
            <a:latin typeface="+mn-lt"/>
          </a:endParaRPr>
        </a:p>
      </dgm:t>
    </dgm:pt>
    <dgm:pt modelId="{0F3F19E9-7128-4A10-A161-8B2761FC113C}" type="parTrans" cxnId="{D4F0E459-4C19-412F-B0FE-C41A5193D8C6}">
      <dgm:prSet/>
      <dgm:spPr/>
      <dgm:t>
        <a:bodyPr/>
        <a:lstStyle/>
        <a:p>
          <a:endParaRPr lang="en-US"/>
        </a:p>
      </dgm:t>
    </dgm:pt>
    <dgm:pt modelId="{EF8135A0-5B00-4A64-B3AC-CC397A381FBE}" type="sibTrans" cxnId="{D4F0E459-4C19-412F-B0FE-C41A5193D8C6}">
      <dgm:prSet/>
      <dgm:spPr/>
      <dgm:t>
        <a:bodyPr/>
        <a:lstStyle/>
        <a:p>
          <a:endParaRPr lang="en-US"/>
        </a:p>
      </dgm:t>
    </dgm:pt>
    <dgm:pt modelId="{6B4CDC38-9122-486B-801E-A52CD0BEFF97}">
      <dgm:prSet phldrT="[Text]" custT="1"/>
      <dgm:spPr/>
      <dgm:t>
        <a:bodyPr/>
        <a:lstStyle/>
        <a:p>
          <a:r>
            <a:rPr lang="en-US" altLang="zh-HK" sz="1600" dirty="0">
              <a:latin typeface="+mn-lt"/>
              <a:ea typeface="+mn-ea"/>
            </a:rPr>
            <a:t>2014</a:t>
          </a:r>
          <a:endParaRPr lang="en-US" sz="1600" dirty="0">
            <a:latin typeface="+mn-lt"/>
          </a:endParaRPr>
        </a:p>
      </dgm:t>
    </dgm:pt>
    <dgm:pt modelId="{5CE1AAA3-DAD1-4ACA-985F-4D6D4B4023E0}" type="parTrans" cxnId="{3593A16D-3A8C-4960-BD09-420A381592CE}">
      <dgm:prSet/>
      <dgm:spPr/>
      <dgm:t>
        <a:bodyPr/>
        <a:lstStyle/>
        <a:p>
          <a:endParaRPr lang="en-US"/>
        </a:p>
      </dgm:t>
    </dgm:pt>
    <dgm:pt modelId="{43325C09-CBFC-41D1-8D0C-2988A40A92C6}" type="sibTrans" cxnId="{3593A16D-3A8C-4960-BD09-420A381592CE}">
      <dgm:prSet/>
      <dgm:spPr/>
      <dgm:t>
        <a:bodyPr/>
        <a:lstStyle/>
        <a:p>
          <a:endParaRPr lang="en-US"/>
        </a:p>
      </dgm:t>
    </dgm:pt>
    <dgm:pt modelId="{A7925EE2-4C83-4AE1-82CC-FEAF4A33B899}">
      <dgm:prSet phldrT="[Text]" custT="1"/>
      <dgm:spPr/>
      <dgm:t>
        <a:bodyPr/>
        <a:lstStyle/>
        <a:p>
          <a:r>
            <a:rPr lang="en-US" altLang="zh-HK" sz="1600" dirty="0">
              <a:latin typeface="+mn-lt"/>
              <a:ea typeface="+mn-ea"/>
            </a:rPr>
            <a:t>201</a:t>
          </a:r>
          <a:r>
            <a:rPr lang="en-US" altLang="zh-TW" sz="1600" dirty="0">
              <a:latin typeface="+mn-lt"/>
              <a:ea typeface="+mn-ea"/>
            </a:rPr>
            <a:t>8</a:t>
          </a:r>
          <a:endParaRPr lang="en-US" sz="1600" dirty="0">
            <a:latin typeface="+mn-lt"/>
          </a:endParaRPr>
        </a:p>
      </dgm:t>
    </dgm:pt>
    <dgm:pt modelId="{D46440D6-71D6-410F-8CDD-CAD30AB86F55}" type="parTrans" cxnId="{31243AAE-F4E8-41D1-8A4C-2143C2984A15}">
      <dgm:prSet/>
      <dgm:spPr/>
      <dgm:t>
        <a:bodyPr/>
        <a:lstStyle/>
        <a:p>
          <a:endParaRPr lang="en-US"/>
        </a:p>
      </dgm:t>
    </dgm:pt>
    <dgm:pt modelId="{A92C325B-E5A2-467F-86C4-477D8DD2C5AE}" type="sibTrans" cxnId="{31243AAE-F4E8-41D1-8A4C-2143C2984A15}">
      <dgm:prSet/>
      <dgm:spPr/>
      <dgm:t>
        <a:bodyPr/>
        <a:lstStyle/>
        <a:p>
          <a:endParaRPr lang="en-US"/>
        </a:p>
      </dgm:t>
    </dgm:pt>
    <dgm:pt modelId="{9C431D75-9EDF-4B12-A460-4EB288A1226E}" type="pres">
      <dgm:prSet presAssocID="{E29B8DDB-FBAA-453E-8532-F9D0251ECBB9}" presName="Name0" presStyleCnt="0">
        <dgm:presLayoutVars>
          <dgm:dir/>
          <dgm:resizeHandles val="exact"/>
        </dgm:presLayoutVars>
      </dgm:prSet>
      <dgm:spPr/>
    </dgm:pt>
    <dgm:pt modelId="{198ECE66-47FE-4CA9-B5F6-414CEDE00ADD}" type="pres">
      <dgm:prSet presAssocID="{A54D5A36-755B-46F7-A76A-0182A44783BA}" presName="composite" presStyleCnt="0"/>
      <dgm:spPr/>
    </dgm:pt>
    <dgm:pt modelId="{F697BFF5-A2E5-4D89-9AC9-5C931D971A27}" type="pres">
      <dgm:prSet presAssocID="{A54D5A36-755B-46F7-A76A-0182A44783BA}" presName="bgChev" presStyleLbl="node1" presStyleIdx="0" presStyleCnt="4"/>
      <dgm:spPr/>
    </dgm:pt>
    <dgm:pt modelId="{19D11E64-3687-4201-A5C7-AD2FF426B67E}" type="pres">
      <dgm:prSet presAssocID="{A54D5A36-755B-46F7-A76A-0182A44783BA}" presName="txNode" presStyleLbl="fgAcc1" presStyleIdx="0" presStyleCnt="4">
        <dgm:presLayoutVars>
          <dgm:bulletEnabled val="1"/>
        </dgm:presLayoutVars>
      </dgm:prSet>
      <dgm:spPr/>
      <dgm:t>
        <a:bodyPr/>
        <a:lstStyle/>
        <a:p>
          <a:endParaRPr lang="en-US"/>
        </a:p>
      </dgm:t>
    </dgm:pt>
    <dgm:pt modelId="{172C7D75-F22C-4B66-B66C-C29BD64D9A02}" type="pres">
      <dgm:prSet presAssocID="{7C3FFE4C-9180-4145-ACD3-1390066053E0}" presName="compositeSpace" presStyleCnt="0"/>
      <dgm:spPr/>
    </dgm:pt>
    <dgm:pt modelId="{6CE5BB91-46B4-43A9-8DFA-06658187FD06}" type="pres">
      <dgm:prSet presAssocID="{1E8452B0-2A4E-4C0E-8B2E-8D27E7162F4A}" presName="composite" presStyleCnt="0"/>
      <dgm:spPr/>
    </dgm:pt>
    <dgm:pt modelId="{3AEA8A26-46E7-4378-84F6-1295A380BA56}" type="pres">
      <dgm:prSet presAssocID="{1E8452B0-2A4E-4C0E-8B2E-8D27E7162F4A}" presName="bgChev" presStyleLbl="node1" presStyleIdx="1" presStyleCnt="4"/>
      <dgm:spPr/>
    </dgm:pt>
    <dgm:pt modelId="{5A0DEF17-6FB8-43F0-AEE6-EDE621DF5862}" type="pres">
      <dgm:prSet presAssocID="{1E8452B0-2A4E-4C0E-8B2E-8D27E7162F4A}" presName="txNode" presStyleLbl="fgAcc1" presStyleIdx="1" presStyleCnt="4">
        <dgm:presLayoutVars>
          <dgm:bulletEnabled val="1"/>
        </dgm:presLayoutVars>
      </dgm:prSet>
      <dgm:spPr/>
      <dgm:t>
        <a:bodyPr/>
        <a:lstStyle/>
        <a:p>
          <a:endParaRPr lang="en-US"/>
        </a:p>
      </dgm:t>
    </dgm:pt>
    <dgm:pt modelId="{01E2B988-F20F-4748-B032-3AB5412690B3}" type="pres">
      <dgm:prSet presAssocID="{EF8135A0-5B00-4A64-B3AC-CC397A381FBE}" presName="compositeSpace" presStyleCnt="0"/>
      <dgm:spPr/>
    </dgm:pt>
    <dgm:pt modelId="{11CEA9DF-BD9C-4B4D-8288-73F8AB7CBD2E}" type="pres">
      <dgm:prSet presAssocID="{6B4CDC38-9122-486B-801E-A52CD0BEFF97}" presName="composite" presStyleCnt="0"/>
      <dgm:spPr/>
    </dgm:pt>
    <dgm:pt modelId="{6480F6AA-35CC-4E8A-8877-5D2B8BAA5EA8}" type="pres">
      <dgm:prSet presAssocID="{6B4CDC38-9122-486B-801E-A52CD0BEFF97}" presName="bgChev" presStyleLbl="node1" presStyleIdx="2" presStyleCnt="4"/>
      <dgm:spPr>
        <a:blipFill rotWithShape="0">
          <a:blip xmlns:r="http://schemas.openxmlformats.org/officeDocument/2006/relationships" r:embed="rId1"/>
          <a:stretch>
            <a:fillRect/>
          </a:stretch>
        </a:blipFill>
      </dgm:spPr>
    </dgm:pt>
    <dgm:pt modelId="{01E48484-9E64-45D2-B59C-BBEAFFCB9B39}" type="pres">
      <dgm:prSet presAssocID="{6B4CDC38-9122-486B-801E-A52CD0BEFF97}" presName="txNode" presStyleLbl="fgAcc1" presStyleIdx="2" presStyleCnt="4">
        <dgm:presLayoutVars>
          <dgm:bulletEnabled val="1"/>
        </dgm:presLayoutVars>
      </dgm:prSet>
      <dgm:spPr/>
      <dgm:t>
        <a:bodyPr/>
        <a:lstStyle/>
        <a:p>
          <a:endParaRPr lang="en-US"/>
        </a:p>
      </dgm:t>
    </dgm:pt>
    <dgm:pt modelId="{403D465F-914A-4ED5-BD07-F02C326A5513}" type="pres">
      <dgm:prSet presAssocID="{43325C09-CBFC-41D1-8D0C-2988A40A92C6}" presName="compositeSpace" presStyleCnt="0"/>
      <dgm:spPr/>
    </dgm:pt>
    <dgm:pt modelId="{EC78F033-9D20-4F8E-BCAE-72FE02ED5E70}" type="pres">
      <dgm:prSet presAssocID="{A7925EE2-4C83-4AE1-82CC-FEAF4A33B899}" presName="composite" presStyleCnt="0"/>
      <dgm:spPr/>
    </dgm:pt>
    <dgm:pt modelId="{24D8D28F-359F-40A9-9962-C79429600793}" type="pres">
      <dgm:prSet presAssocID="{A7925EE2-4C83-4AE1-82CC-FEAF4A33B899}" presName="bgChev" presStyleLbl="node1" presStyleIdx="3" presStyleCnt="4"/>
      <dgm:spPr>
        <a:blipFill rotWithShape="0">
          <a:blip xmlns:r="http://schemas.openxmlformats.org/officeDocument/2006/relationships" r:embed="rId1"/>
          <a:stretch>
            <a:fillRect/>
          </a:stretch>
        </a:blipFill>
      </dgm:spPr>
    </dgm:pt>
    <dgm:pt modelId="{2379A587-E32F-44C9-B0D5-AEAC58C74632}" type="pres">
      <dgm:prSet presAssocID="{A7925EE2-4C83-4AE1-82CC-FEAF4A33B899}" presName="txNode" presStyleLbl="fgAcc1" presStyleIdx="3" presStyleCnt="4">
        <dgm:presLayoutVars>
          <dgm:bulletEnabled val="1"/>
        </dgm:presLayoutVars>
      </dgm:prSet>
      <dgm:spPr/>
      <dgm:t>
        <a:bodyPr/>
        <a:lstStyle/>
        <a:p>
          <a:endParaRPr lang="en-US"/>
        </a:p>
      </dgm:t>
    </dgm:pt>
  </dgm:ptLst>
  <dgm:cxnLst>
    <dgm:cxn modelId="{DA08BDB4-6BFA-4465-8DFB-DB19FFC06A59}" type="presOf" srcId="{A7925EE2-4C83-4AE1-82CC-FEAF4A33B899}" destId="{2379A587-E32F-44C9-B0D5-AEAC58C74632}" srcOrd="0" destOrd="0" presId="urn:microsoft.com/office/officeart/2005/8/layout/chevronAccent+Icon"/>
    <dgm:cxn modelId="{3593A16D-3A8C-4960-BD09-420A381592CE}" srcId="{E29B8DDB-FBAA-453E-8532-F9D0251ECBB9}" destId="{6B4CDC38-9122-486B-801E-A52CD0BEFF97}" srcOrd="2" destOrd="0" parTransId="{5CE1AAA3-DAD1-4ACA-985F-4D6D4B4023E0}" sibTransId="{43325C09-CBFC-41D1-8D0C-2988A40A92C6}"/>
    <dgm:cxn modelId="{8A7B980E-91A8-4D4A-91A4-92F838F4AD64}" srcId="{E29B8DDB-FBAA-453E-8532-F9D0251ECBB9}" destId="{A54D5A36-755B-46F7-A76A-0182A44783BA}" srcOrd="0" destOrd="0" parTransId="{D9A55AAC-ECC0-4500-B4C9-344F46685016}" sibTransId="{7C3FFE4C-9180-4145-ACD3-1390066053E0}"/>
    <dgm:cxn modelId="{31243AAE-F4E8-41D1-8A4C-2143C2984A15}" srcId="{E29B8DDB-FBAA-453E-8532-F9D0251ECBB9}" destId="{A7925EE2-4C83-4AE1-82CC-FEAF4A33B899}" srcOrd="3" destOrd="0" parTransId="{D46440D6-71D6-410F-8CDD-CAD30AB86F55}" sibTransId="{A92C325B-E5A2-467F-86C4-477D8DD2C5AE}"/>
    <dgm:cxn modelId="{FF43C01C-CE56-48BD-90FD-0BAC0489B206}" type="presOf" srcId="{1E8452B0-2A4E-4C0E-8B2E-8D27E7162F4A}" destId="{5A0DEF17-6FB8-43F0-AEE6-EDE621DF5862}" srcOrd="0" destOrd="0" presId="urn:microsoft.com/office/officeart/2005/8/layout/chevronAccent+Icon"/>
    <dgm:cxn modelId="{57F0C133-E08A-4BDD-B7D3-8DC487C8E24A}" type="presOf" srcId="{6B4CDC38-9122-486B-801E-A52CD0BEFF97}" destId="{01E48484-9E64-45D2-B59C-BBEAFFCB9B39}" srcOrd="0" destOrd="0" presId="urn:microsoft.com/office/officeart/2005/8/layout/chevronAccent+Icon"/>
    <dgm:cxn modelId="{9DF75E04-4F5C-4799-BA42-ED9F92318F99}" type="presOf" srcId="{A54D5A36-755B-46F7-A76A-0182A44783BA}" destId="{19D11E64-3687-4201-A5C7-AD2FF426B67E}" srcOrd="0" destOrd="0" presId="urn:microsoft.com/office/officeart/2005/8/layout/chevronAccent+Icon"/>
    <dgm:cxn modelId="{D4F0E459-4C19-412F-B0FE-C41A5193D8C6}" srcId="{E29B8DDB-FBAA-453E-8532-F9D0251ECBB9}" destId="{1E8452B0-2A4E-4C0E-8B2E-8D27E7162F4A}" srcOrd="1" destOrd="0" parTransId="{0F3F19E9-7128-4A10-A161-8B2761FC113C}" sibTransId="{EF8135A0-5B00-4A64-B3AC-CC397A381FBE}"/>
    <dgm:cxn modelId="{0D674A95-7D3F-486E-B48E-4876E440CB67}" type="presOf" srcId="{E29B8DDB-FBAA-453E-8532-F9D0251ECBB9}" destId="{9C431D75-9EDF-4B12-A460-4EB288A1226E}" srcOrd="0" destOrd="0" presId="urn:microsoft.com/office/officeart/2005/8/layout/chevronAccent+Icon"/>
    <dgm:cxn modelId="{073AB2A2-0BCE-4469-BB87-C7F6EEDC617C}" type="presParOf" srcId="{9C431D75-9EDF-4B12-A460-4EB288A1226E}" destId="{198ECE66-47FE-4CA9-B5F6-414CEDE00ADD}" srcOrd="0" destOrd="0" presId="urn:microsoft.com/office/officeart/2005/8/layout/chevronAccent+Icon"/>
    <dgm:cxn modelId="{EF9EA4E2-AF16-4C27-B2A8-E006DA2582DB}" type="presParOf" srcId="{198ECE66-47FE-4CA9-B5F6-414CEDE00ADD}" destId="{F697BFF5-A2E5-4D89-9AC9-5C931D971A27}" srcOrd="0" destOrd="0" presId="urn:microsoft.com/office/officeart/2005/8/layout/chevronAccent+Icon"/>
    <dgm:cxn modelId="{12588E23-1BC2-440E-88B5-F0227465BA46}" type="presParOf" srcId="{198ECE66-47FE-4CA9-B5F6-414CEDE00ADD}" destId="{19D11E64-3687-4201-A5C7-AD2FF426B67E}" srcOrd="1" destOrd="0" presId="urn:microsoft.com/office/officeart/2005/8/layout/chevronAccent+Icon"/>
    <dgm:cxn modelId="{672D11EA-2645-4790-96DA-0D8F2E929A77}" type="presParOf" srcId="{9C431D75-9EDF-4B12-A460-4EB288A1226E}" destId="{172C7D75-F22C-4B66-B66C-C29BD64D9A02}" srcOrd="1" destOrd="0" presId="urn:microsoft.com/office/officeart/2005/8/layout/chevronAccent+Icon"/>
    <dgm:cxn modelId="{B4A83512-02F8-4D24-A3FF-9152DDDF1504}" type="presParOf" srcId="{9C431D75-9EDF-4B12-A460-4EB288A1226E}" destId="{6CE5BB91-46B4-43A9-8DFA-06658187FD06}" srcOrd="2" destOrd="0" presId="urn:microsoft.com/office/officeart/2005/8/layout/chevronAccent+Icon"/>
    <dgm:cxn modelId="{96042958-6D56-4845-9CE4-53AFAE4811EB}" type="presParOf" srcId="{6CE5BB91-46B4-43A9-8DFA-06658187FD06}" destId="{3AEA8A26-46E7-4378-84F6-1295A380BA56}" srcOrd="0" destOrd="0" presId="urn:microsoft.com/office/officeart/2005/8/layout/chevronAccent+Icon"/>
    <dgm:cxn modelId="{23C65226-1E73-4951-B940-93CFA3C5FD2B}" type="presParOf" srcId="{6CE5BB91-46B4-43A9-8DFA-06658187FD06}" destId="{5A0DEF17-6FB8-43F0-AEE6-EDE621DF5862}" srcOrd="1" destOrd="0" presId="urn:microsoft.com/office/officeart/2005/8/layout/chevronAccent+Icon"/>
    <dgm:cxn modelId="{483F0B41-0BD6-456F-88F7-4AB8EC19B27F}" type="presParOf" srcId="{9C431D75-9EDF-4B12-A460-4EB288A1226E}" destId="{01E2B988-F20F-4748-B032-3AB5412690B3}" srcOrd="3" destOrd="0" presId="urn:microsoft.com/office/officeart/2005/8/layout/chevronAccent+Icon"/>
    <dgm:cxn modelId="{9F587C83-7237-433E-8E66-CB92B47DFFBB}" type="presParOf" srcId="{9C431D75-9EDF-4B12-A460-4EB288A1226E}" destId="{11CEA9DF-BD9C-4B4D-8288-73F8AB7CBD2E}" srcOrd="4" destOrd="0" presId="urn:microsoft.com/office/officeart/2005/8/layout/chevronAccent+Icon"/>
    <dgm:cxn modelId="{AE543E0C-DAB2-434E-A2AC-77AD87A64CA4}" type="presParOf" srcId="{11CEA9DF-BD9C-4B4D-8288-73F8AB7CBD2E}" destId="{6480F6AA-35CC-4E8A-8877-5D2B8BAA5EA8}" srcOrd="0" destOrd="0" presId="urn:microsoft.com/office/officeart/2005/8/layout/chevronAccent+Icon"/>
    <dgm:cxn modelId="{DB204754-9347-428D-B549-82B481346955}" type="presParOf" srcId="{11CEA9DF-BD9C-4B4D-8288-73F8AB7CBD2E}" destId="{01E48484-9E64-45D2-B59C-BBEAFFCB9B39}" srcOrd="1" destOrd="0" presId="urn:microsoft.com/office/officeart/2005/8/layout/chevronAccent+Icon"/>
    <dgm:cxn modelId="{385EF5CD-EB5D-42BD-B540-3B180656B9D0}" type="presParOf" srcId="{9C431D75-9EDF-4B12-A460-4EB288A1226E}" destId="{403D465F-914A-4ED5-BD07-F02C326A5513}" srcOrd="5" destOrd="0" presId="urn:microsoft.com/office/officeart/2005/8/layout/chevronAccent+Icon"/>
    <dgm:cxn modelId="{612ABCFC-0FCE-4BEB-9C47-CA2E5C958F3B}" type="presParOf" srcId="{9C431D75-9EDF-4B12-A460-4EB288A1226E}" destId="{EC78F033-9D20-4F8E-BCAE-72FE02ED5E70}" srcOrd="6" destOrd="0" presId="urn:microsoft.com/office/officeart/2005/8/layout/chevronAccent+Icon"/>
    <dgm:cxn modelId="{CA8474E6-8421-4276-B0B3-476ED8B896DB}" type="presParOf" srcId="{EC78F033-9D20-4F8E-BCAE-72FE02ED5E70}" destId="{24D8D28F-359F-40A9-9962-C79429600793}" srcOrd="0" destOrd="0" presId="urn:microsoft.com/office/officeart/2005/8/layout/chevronAccent+Icon"/>
    <dgm:cxn modelId="{534B40CC-2A9B-4F5E-8F7E-10BF0FC15264}" type="presParOf" srcId="{EC78F033-9D20-4F8E-BCAE-72FE02ED5E70}" destId="{2379A587-E32F-44C9-B0D5-AEAC58C74632}" srcOrd="1" destOrd="0" presId="urn:microsoft.com/office/officeart/2005/8/layout/chevronAccen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9B8DDB-FBAA-453E-8532-F9D0251ECBB9}"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A54D5A36-755B-46F7-A76A-0182A44783BA}">
      <dgm:prSet phldrT="[Text]" custT="1"/>
      <dgm:spPr/>
      <dgm:t>
        <a:bodyPr/>
        <a:lstStyle/>
        <a:p>
          <a:r>
            <a:rPr lang="en-US" altLang="zh-CN" sz="1400" dirty="0">
              <a:latin typeface="+mn-lt"/>
            </a:rPr>
            <a:t>Early machine</a:t>
          </a:r>
        </a:p>
        <a:p>
          <a:r>
            <a:rPr lang="en-US" altLang="zh-CN" sz="1400" dirty="0">
              <a:latin typeface="+mn-lt"/>
            </a:rPr>
            <a:t>translation</a:t>
          </a:r>
          <a:endParaRPr lang="en-US" sz="1400" dirty="0">
            <a:latin typeface="+mn-lt"/>
          </a:endParaRPr>
        </a:p>
      </dgm:t>
    </dgm:pt>
    <dgm:pt modelId="{D9A55AAC-ECC0-4500-B4C9-344F46685016}" type="parTrans" cxnId="{8A7B980E-91A8-4D4A-91A4-92F838F4AD64}">
      <dgm:prSet/>
      <dgm:spPr/>
      <dgm:t>
        <a:bodyPr/>
        <a:lstStyle/>
        <a:p>
          <a:endParaRPr lang="en-US"/>
        </a:p>
      </dgm:t>
    </dgm:pt>
    <dgm:pt modelId="{7C3FFE4C-9180-4145-ACD3-1390066053E0}" type="sibTrans" cxnId="{8A7B980E-91A8-4D4A-91A4-92F838F4AD64}">
      <dgm:prSet/>
      <dgm:spPr/>
      <dgm:t>
        <a:bodyPr/>
        <a:lstStyle/>
        <a:p>
          <a:endParaRPr lang="en-US"/>
        </a:p>
      </dgm:t>
    </dgm:pt>
    <dgm:pt modelId="{1E8452B0-2A4E-4C0E-8B2E-8D27E7162F4A}">
      <dgm:prSet phldrT="[Text]" custT="1"/>
      <dgm:spPr/>
      <dgm:t>
        <a:bodyPr/>
        <a:lstStyle/>
        <a:p>
          <a:r>
            <a:rPr lang="en-US" altLang="zh-CN" sz="1400" dirty="0">
              <a:latin typeface="+mn-lt"/>
            </a:rPr>
            <a:t>Late 1970s</a:t>
          </a:r>
          <a:endParaRPr lang="en-US" sz="1400" dirty="0">
            <a:latin typeface="+mn-lt"/>
          </a:endParaRPr>
        </a:p>
      </dgm:t>
    </dgm:pt>
    <dgm:pt modelId="{0F3F19E9-7128-4A10-A161-8B2761FC113C}" type="parTrans" cxnId="{D4F0E459-4C19-412F-B0FE-C41A5193D8C6}">
      <dgm:prSet/>
      <dgm:spPr/>
      <dgm:t>
        <a:bodyPr/>
        <a:lstStyle/>
        <a:p>
          <a:endParaRPr lang="en-US"/>
        </a:p>
      </dgm:t>
    </dgm:pt>
    <dgm:pt modelId="{EF8135A0-5B00-4A64-B3AC-CC397A381FBE}" type="sibTrans" cxnId="{D4F0E459-4C19-412F-B0FE-C41A5193D8C6}">
      <dgm:prSet/>
      <dgm:spPr/>
      <dgm:t>
        <a:bodyPr/>
        <a:lstStyle/>
        <a:p>
          <a:endParaRPr lang="en-US"/>
        </a:p>
      </dgm:t>
    </dgm:pt>
    <dgm:pt modelId="{6B4CDC38-9122-486B-801E-A52CD0BEFF97}">
      <dgm:prSet phldrT="[Text]" custT="1"/>
      <dgm:spPr/>
      <dgm:t>
        <a:bodyPr/>
        <a:lstStyle/>
        <a:p>
          <a:r>
            <a:rPr lang="en-US" altLang="zh-HK" sz="1400" dirty="0">
              <a:latin typeface="+mn-lt"/>
            </a:rPr>
            <a:t>Late 1980s</a:t>
          </a:r>
          <a:endParaRPr lang="en-US" sz="1400" dirty="0">
            <a:latin typeface="+mn-lt"/>
          </a:endParaRPr>
        </a:p>
      </dgm:t>
    </dgm:pt>
    <dgm:pt modelId="{5CE1AAA3-DAD1-4ACA-985F-4D6D4B4023E0}" type="parTrans" cxnId="{3593A16D-3A8C-4960-BD09-420A381592CE}">
      <dgm:prSet/>
      <dgm:spPr/>
      <dgm:t>
        <a:bodyPr/>
        <a:lstStyle/>
        <a:p>
          <a:endParaRPr lang="en-US"/>
        </a:p>
      </dgm:t>
    </dgm:pt>
    <dgm:pt modelId="{43325C09-CBFC-41D1-8D0C-2988A40A92C6}" type="sibTrans" cxnId="{3593A16D-3A8C-4960-BD09-420A381592CE}">
      <dgm:prSet/>
      <dgm:spPr/>
      <dgm:t>
        <a:bodyPr/>
        <a:lstStyle/>
        <a:p>
          <a:endParaRPr lang="en-US"/>
        </a:p>
      </dgm:t>
    </dgm:pt>
    <dgm:pt modelId="{9C431D75-9EDF-4B12-A460-4EB288A1226E}" type="pres">
      <dgm:prSet presAssocID="{E29B8DDB-FBAA-453E-8532-F9D0251ECBB9}" presName="Name0" presStyleCnt="0">
        <dgm:presLayoutVars>
          <dgm:dir/>
          <dgm:resizeHandles val="exact"/>
        </dgm:presLayoutVars>
      </dgm:prSet>
      <dgm:spPr/>
    </dgm:pt>
    <dgm:pt modelId="{198ECE66-47FE-4CA9-B5F6-414CEDE00ADD}" type="pres">
      <dgm:prSet presAssocID="{A54D5A36-755B-46F7-A76A-0182A44783BA}" presName="composite" presStyleCnt="0"/>
      <dgm:spPr/>
    </dgm:pt>
    <dgm:pt modelId="{F697BFF5-A2E5-4D89-9AC9-5C931D971A27}" type="pres">
      <dgm:prSet presAssocID="{A54D5A36-755B-46F7-A76A-0182A44783BA}" presName="bgChev" presStyleLbl="node1" presStyleIdx="0" presStyleCnt="3"/>
      <dgm:spPr/>
    </dgm:pt>
    <dgm:pt modelId="{19D11E64-3687-4201-A5C7-AD2FF426B67E}" type="pres">
      <dgm:prSet presAssocID="{A54D5A36-755B-46F7-A76A-0182A44783BA}" presName="txNode" presStyleLbl="fgAcc1" presStyleIdx="0" presStyleCnt="3">
        <dgm:presLayoutVars>
          <dgm:bulletEnabled val="1"/>
        </dgm:presLayoutVars>
      </dgm:prSet>
      <dgm:spPr/>
      <dgm:t>
        <a:bodyPr/>
        <a:lstStyle/>
        <a:p>
          <a:endParaRPr lang="en-US"/>
        </a:p>
      </dgm:t>
    </dgm:pt>
    <dgm:pt modelId="{172C7D75-F22C-4B66-B66C-C29BD64D9A02}" type="pres">
      <dgm:prSet presAssocID="{7C3FFE4C-9180-4145-ACD3-1390066053E0}" presName="compositeSpace" presStyleCnt="0"/>
      <dgm:spPr/>
    </dgm:pt>
    <dgm:pt modelId="{6CE5BB91-46B4-43A9-8DFA-06658187FD06}" type="pres">
      <dgm:prSet presAssocID="{1E8452B0-2A4E-4C0E-8B2E-8D27E7162F4A}" presName="composite" presStyleCnt="0"/>
      <dgm:spPr/>
    </dgm:pt>
    <dgm:pt modelId="{3AEA8A26-46E7-4378-84F6-1295A380BA56}" type="pres">
      <dgm:prSet presAssocID="{1E8452B0-2A4E-4C0E-8B2E-8D27E7162F4A}" presName="bgChev" presStyleLbl="node1" presStyleIdx="1" presStyleCnt="3"/>
      <dgm:spPr/>
    </dgm:pt>
    <dgm:pt modelId="{5A0DEF17-6FB8-43F0-AEE6-EDE621DF5862}" type="pres">
      <dgm:prSet presAssocID="{1E8452B0-2A4E-4C0E-8B2E-8D27E7162F4A}" presName="txNode" presStyleLbl="fgAcc1" presStyleIdx="1" presStyleCnt="3">
        <dgm:presLayoutVars>
          <dgm:bulletEnabled val="1"/>
        </dgm:presLayoutVars>
      </dgm:prSet>
      <dgm:spPr/>
      <dgm:t>
        <a:bodyPr/>
        <a:lstStyle/>
        <a:p>
          <a:endParaRPr lang="en-US"/>
        </a:p>
      </dgm:t>
    </dgm:pt>
    <dgm:pt modelId="{01E2B988-F20F-4748-B032-3AB5412690B3}" type="pres">
      <dgm:prSet presAssocID="{EF8135A0-5B00-4A64-B3AC-CC397A381FBE}" presName="compositeSpace" presStyleCnt="0"/>
      <dgm:spPr/>
    </dgm:pt>
    <dgm:pt modelId="{11CEA9DF-BD9C-4B4D-8288-73F8AB7CBD2E}" type="pres">
      <dgm:prSet presAssocID="{6B4CDC38-9122-486B-801E-A52CD0BEFF97}" presName="composite" presStyleCnt="0"/>
      <dgm:spPr/>
    </dgm:pt>
    <dgm:pt modelId="{6480F6AA-35CC-4E8A-8877-5D2B8BAA5EA8}" type="pres">
      <dgm:prSet presAssocID="{6B4CDC38-9122-486B-801E-A52CD0BEFF97}" presName="bgChev" presStyleLbl="node1" presStyleIdx="2" presStyleCnt="3"/>
      <dgm:spPr>
        <a:blipFill rotWithShape="0">
          <a:blip xmlns:r="http://schemas.openxmlformats.org/officeDocument/2006/relationships" r:embed="rId1"/>
          <a:stretch>
            <a:fillRect/>
          </a:stretch>
        </a:blipFill>
      </dgm:spPr>
    </dgm:pt>
    <dgm:pt modelId="{01E48484-9E64-45D2-B59C-BBEAFFCB9B39}" type="pres">
      <dgm:prSet presAssocID="{6B4CDC38-9122-486B-801E-A52CD0BEFF97}" presName="txNode" presStyleLbl="fgAcc1" presStyleIdx="2" presStyleCnt="3">
        <dgm:presLayoutVars>
          <dgm:bulletEnabled val="1"/>
        </dgm:presLayoutVars>
      </dgm:prSet>
      <dgm:spPr/>
      <dgm:t>
        <a:bodyPr/>
        <a:lstStyle/>
        <a:p>
          <a:endParaRPr lang="en-US"/>
        </a:p>
      </dgm:t>
    </dgm:pt>
  </dgm:ptLst>
  <dgm:cxnLst>
    <dgm:cxn modelId="{E04C97CC-B71F-4791-8302-62FB2BC59A5C}" type="presOf" srcId="{E29B8DDB-FBAA-453E-8532-F9D0251ECBB9}" destId="{9C431D75-9EDF-4B12-A460-4EB288A1226E}" srcOrd="0" destOrd="0" presId="urn:microsoft.com/office/officeart/2005/8/layout/chevronAccent+Icon"/>
    <dgm:cxn modelId="{D4F0E459-4C19-412F-B0FE-C41A5193D8C6}" srcId="{E29B8DDB-FBAA-453E-8532-F9D0251ECBB9}" destId="{1E8452B0-2A4E-4C0E-8B2E-8D27E7162F4A}" srcOrd="1" destOrd="0" parTransId="{0F3F19E9-7128-4A10-A161-8B2761FC113C}" sibTransId="{EF8135A0-5B00-4A64-B3AC-CC397A381FBE}"/>
    <dgm:cxn modelId="{172C29B5-86C5-4615-AD21-0B1463AA539B}" type="presOf" srcId="{A54D5A36-755B-46F7-A76A-0182A44783BA}" destId="{19D11E64-3687-4201-A5C7-AD2FF426B67E}" srcOrd="0" destOrd="0" presId="urn:microsoft.com/office/officeart/2005/8/layout/chevronAccent+Icon"/>
    <dgm:cxn modelId="{3593A16D-3A8C-4960-BD09-420A381592CE}" srcId="{E29B8DDB-FBAA-453E-8532-F9D0251ECBB9}" destId="{6B4CDC38-9122-486B-801E-A52CD0BEFF97}" srcOrd="2" destOrd="0" parTransId="{5CE1AAA3-DAD1-4ACA-985F-4D6D4B4023E0}" sibTransId="{43325C09-CBFC-41D1-8D0C-2988A40A92C6}"/>
    <dgm:cxn modelId="{8A7B980E-91A8-4D4A-91A4-92F838F4AD64}" srcId="{E29B8DDB-FBAA-453E-8532-F9D0251ECBB9}" destId="{A54D5A36-755B-46F7-A76A-0182A44783BA}" srcOrd="0" destOrd="0" parTransId="{D9A55AAC-ECC0-4500-B4C9-344F46685016}" sibTransId="{7C3FFE4C-9180-4145-ACD3-1390066053E0}"/>
    <dgm:cxn modelId="{4821E7D3-5BAF-4E26-AB2D-23A1E05E7499}" type="presOf" srcId="{6B4CDC38-9122-486B-801E-A52CD0BEFF97}" destId="{01E48484-9E64-45D2-B59C-BBEAFFCB9B39}" srcOrd="0" destOrd="0" presId="urn:microsoft.com/office/officeart/2005/8/layout/chevronAccent+Icon"/>
    <dgm:cxn modelId="{177B0546-0F2D-463C-B33A-2F8A1FB93E6F}" type="presOf" srcId="{1E8452B0-2A4E-4C0E-8B2E-8D27E7162F4A}" destId="{5A0DEF17-6FB8-43F0-AEE6-EDE621DF5862}" srcOrd="0" destOrd="0" presId="urn:microsoft.com/office/officeart/2005/8/layout/chevronAccent+Icon"/>
    <dgm:cxn modelId="{17C88F00-6B9F-4746-9415-8DD8DCDF9C4C}" type="presParOf" srcId="{9C431D75-9EDF-4B12-A460-4EB288A1226E}" destId="{198ECE66-47FE-4CA9-B5F6-414CEDE00ADD}" srcOrd="0" destOrd="0" presId="urn:microsoft.com/office/officeart/2005/8/layout/chevronAccent+Icon"/>
    <dgm:cxn modelId="{70631B0E-FE36-4A14-9DD4-4ECF6ADC5470}" type="presParOf" srcId="{198ECE66-47FE-4CA9-B5F6-414CEDE00ADD}" destId="{F697BFF5-A2E5-4D89-9AC9-5C931D971A27}" srcOrd="0" destOrd="0" presId="urn:microsoft.com/office/officeart/2005/8/layout/chevronAccent+Icon"/>
    <dgm:cxn modelId="{43319577-A6FE-4A4E-A33A-124D7638D1D8}" type="presParOf" srcId="{198ECE66-47FE-4CA9-B5F6-414CEDE00ADD}" destId="{19D11E64-3687-4201-A5C7-AD2FF426B67E}" srcOrd="1" destOrd="0" presId="urn:microsoft.com/office/officeart/2005/8/layout/chevronAccent+Icon"/>
    <dgm:cxn modelId="{A0A14852-32E4-4D0D-81E6-64AB16474053}" type="presParOf" srcId="{9C431D75-9EDF-4B12-A460-4EB288A1226E}" destId="{172C7D75-F22C-4B66-B66C-C29BD64D9A02}" srcOrd="1" destOrd="0" presId="urn:microsoft.com/office/officeart/2005/8/layout/chevronAccent+Icon"/>
    <dgm:cxn modelId="{A01BB58E-E517-48D3-93D7-FB44E9CC2F2C}" type="presParOf" srcId="{9C431D75-9EDF-4B12-A460-4EB288A1226E}" destId="{6CE5BB91-46B4-43A9-8DFA-06658187FD06}" srcOrd="2" destOrd="0" presId="urn:microsoft.com/office/officeart/2005/8/layout/chevronAccent+Icon"/>
    <dgm:cxn modelId="{F6C8BE08-9289-48FC-9C3C-32645B089862}" type="presParOf" srcId="{6CE5BB91-46B4-43A9-8DFA-06658187FD06}" destId="{3AEA8A26-46E7-4378-84F6-1295A380BA56}" srcOrd="0" destOrd="0" presId="urn:microsoft.com/office/officeart/2005/8/layout/chevronAccent+Icon"/>
    <dgm:cxn modelId="{B0049E25-0844-4BC9-88B5-016A925AE1AF}" type="presParOf" srcId="{6CE5BB91-46B4-43A9-8DFA-06658187FD06}" destId="{5A0DEF17-6FB8-43F0-AEE6-EDE621DF5862}" srcOrd="1" destOrd="0" presId="urn:microsoft.com/office/officeart/2005/8/layout/chevronAccent+Icon"/>
    <dgm:cxn modelId="{91961F79-4D49-413B-9D55-9F154B9F4094}" type="presParOf" srcId="{9C431D75-9EDF-4B12-A460-4EB288A1226E}" destId="{01E2B988-F20F-4748-B032-3AB5412690B3}" srcOrd="3" destOrd="0" presId="urn:microsoft.com/office/officeart/2005/8/layout/chevronAccent+Icon"/>
    <dgm:cxn modelId="{D04A450B-13A4-499E-B2EF-1043651372A3}" type="presParOf" srcId="{9C431D75-9EDF-4B12-A460-4EB288A1226E}" destId="{11CEA9DF-BD9C-4B4D-8288-73F8AB7CBD2E}" srcOrd="4" destOrd="0" presId="urn:microsoft.com/office/officeart/2005/8/layout/chevronAccent+Icon"/>
    <dgm:cxn modelId="{3B71C6EA-1EE8-4DA7-88AE-12704AEF8619}" type="presParOf" srcId="{11CEA9DF-BD9C-4B4D-8288-73F8AB7CBD2E}" destId="{6480F6AA-35CC-4E8A-8877-5D2B8BAA5EA8}" srcOrd="0" destOrd="0" presId="urn:microsoft.com/office/officeart/2005/8/layout/chevronAccent+Icon"/>
    <dgm:cxn modelId="{1B52B499-BDF9-497E-8C0C-AAE21680D1F3}" type="presParOf" srcId="{11CEA9DF-BD9C-4B4D-8288-73F8AB7CBD2E}" destId="{01E48484-9E64-45D2-B59C-BBEAFFCB9B39}" srcOrd="1" destOrd="0" presId="urn:microsoft.com/office/officeart/2005/8/layout/chevronAccent+Icon"/>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5AA0E3-5ED9-4A80-A18B-4C1F837D2A6A}">
      <dsp:nvSpPr>
        <dsp:cNvPr id="0" name=""/>
        <dsp:cNvSpPr/>
      </dsp:nvSpPr>
      <dsp:spPr>
        <a:xfrm>
          <a:off x="0" y="532288"/>
          <a:ext cx="1799331" cy="118800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zh-CN" sz="2200" kern="1200" dirty="0">
              <a:latin typeface="+mn-lt"/>
              <a:ea typeface="PMingLiU" panose="02020500000000000000" pitchFamily="18" charset="-120"/>
            </a:rPr>
            <a:t>Accumulation of Knowledge</a:t>
          </a:r>
          <a:endParaRPr lang="zh-HK" altLang="en-US" sz="2200" kern="1200" dirty="0">
            <a:latin typeface="+mn-lt"/>
            <a:ea typeface="PMingLiU" panose="02020500000000000000" pitchFamily="18" charset="-120"/>
          </a:endParaRPr>
        </a:p>
      </dsp:txBody>
      <dsp:txXfrm>
        <a:off x="0" y="532288"/>
        <a:ext cx="1799331" cy="1188001"/>
      </dsp:txXfrm>
    </dsp:sp>
    <dsp:sp modelId="{2300C653-C35C-4A2A-A5D8-3AED72A52AA2}">
      <dsp:nvSpPr>
        <dsp:cNvPr id="0" name=""/>
        <dsp:cNvSpPr/>
      </dsp:nvSpPr>
      <dsp:spPr>
        <a:xfrm>
          <a:off x="1948360" y="903172"/>
          <a:ext cx="359024" cy="446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HK" altLang="en-US" sz="1900" kern="1200"/>
        </a:p>
      </dsp:txBody>
      <dsp:txXfrm>
        <a:off x="1948360" y="903172"/>
        <a:ext cx="359024" cy="446234"/>
      </dsp:txXfrm>
    </dsp:sp>
    <dsp:sp modelId="{2F3BD3C2-9725-47D6-A478-AE27313C9146}">
      <dsp:nvSpPr>
        <dsp:cNvPr id="0" name=""/>
        <dsp:cNvSpPr/>
      </dsp:nvSpPr>
      <dsp:spPr>
        <a:xfrm>
          <a:off x="2476736" y="532288"/>
          <a:ext cx="1799331" cy="118800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HK" sz="2400" kern="1200" dirty="0">
              <a:latin typeface="+mn-lt"/>
              <a:ea typeface="PMingLiU" panose="02020500000000000000" pitchFamily="18" charset="-120"/>
            </a:rPr>
            <a:t>Template Matching</a:t>
          </a:r>
          <a:endParaRPr lang="zh-HK" altLang="en-US" sz="2400" kern="1200" dirty="0">
            <a:latin typeface="+mn-lt"/>
            <a:ea typeface="PMingLiU" panose="02020500000000000000" pitchFamily="18" charset="-120"/>
          </a:endParaRPr>
        </a:p>
      </dsp:txBody>
      <dsp:txXfrm>
        <a:off x="2476736" y="532288"/>
        <a:ext cx="1799331" cy="1188001"/>
      </dsp:txXfrm>
    </dsp:sp>
    <dsp:sp modelId="{6FBE1AF6-F828-4EC8-A644-D6B40EB4CDDC}">
      <dsp:nvSpPr>
        <dsp:cNvPr id="0" name=""/>
        <dsp:cNvSpPr/>
      </dsp:nvSpPr>
      <dsp:spPr>
        <a:xfrm>
          <a:off x="4434409" y="903172"/>
          <a:ext cx="381458" cy="446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HK" altLang="en-US" sz="1900" kern="1200"/>
        </a:p>
      </dsp:txBody>
      <dsp:txXfrm>
        <a:off x="4434409" y="903172"/>
        <a:ext cx="381458" cy="446234"/>
      </dsp:txXfrm>
    </dsp:sp>
    <dsp:sp modelId="{2FDB314B-E4A6-4471-A90C-0FC2C9D5E7BE}">
      <dsp:nvSpPr>
        <dsp:cNvPr id="0" name=""/>
        <dsp:cNvSpPr/>
      </dsp:nvSpPr>
      <dsp:spPr>
        <a:xfrm>
          <a:off x="4995801" y="532288"/>
          <a:ext cx="1799331" cy="118800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CN" sz="2400" kern="1200" dirty="0">
              <a:latin typeface="+mn-lt"/>
              <a:ea typeface="PMingLiU" panose="02020500000000000000" pitchFamily="18" charset="-120"/>
            </a:rPr>
            <a:t>Statistical Models</a:t>
          </a:r>
          <a:endParaRPr lang="zh-HK" altLang="en-US" sz="2400" kern="1200" dirty="0">
            <a:latin typeface="+mn-lt"/>
            <a:ea typeface="PMingLiU" panose="02020500000000000000" pitchFamily="18" charset="-120"/>
          </a:endParaRPr>
        </a:p>
      </dsp:txBody>
      <dsp:txXfrm>
        <a:off x="4995801" y="532288"/>
        <a:ext cx="1799331" cy="1188001"/>
      </dsp:txXfrm>
    </dsp:sp>
    <dsp:sp modelId="{F6C3919C-9C4D-42EF-969D-51A35E562350}">
      <dsp:nvSpPr>
        <dsp:cNvPr id="0" name=""/>
        <dsp:cNvSpPr/>
      </dsp:nvSpPr>
      <dsp:spPr>
        <a:xfrm>
          <a:off x="6964063" y="903172"/>
          <a:ext cx="406968" cy="446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HK" altLang="en-US" sz="1900" kern="1200"/>
        </a:p>
      </dsp:txBody>
      <dsp:txXfrm>
        <a:off x="6964063" y="903172"/>
        <a:ext cx="406968" cy="446234"/>
      </dsp:txXfrm>
    </dsp:sp>
    <dsp:sp modelId="{0567D190-CADE-41F3-BE63-1CA7054CDD86}">
      <dsp:nvSpPr>
        <dsp:cNvPr id="0" name=""/>
        <dsp:cNvSpPr/>
      </dsp:nvSpPr>
      <dsp:spPr>
        <a:xfrm>
          <a:off x="7562998" y="532288"/>
          <a:ext cx="1799331" cy="118800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CN" sz="2400" kern="1200" dirty="0">
              <a:latin typeface="+mn-lt"/>
              <a:ea typeface="PMingLiU" panose="02020500000000000000" pitchFamily="18" charset="-120"/>
            </a:rPr>
            <a:t>Machine Learning</a:t>
          </a:r>
          <a:endParaRPr lang="zh-HK" altLang="en-US" sz="2400" kern="1200" dirty="0">
            <a:latin typeface="+mn-lt"/>
            <a:ea typeface="PMingLiU" panose="02020500000000000000" pitchFamily="18" charset="-120"/>
          </a:endParaRPr>
        </a:p>
      </dsp:txBody>
      <dsp:txXfrm>
        <a:off x="7562998" y="532288"/>
        <a:ext cx="1799331" cy="1188001"/>
      </dsp:txXfrm>
    </dsp:sp>
    <dsp:sp modelId="{38FF802F-603F-4460-AFF2-38D5E77BB1BB}">
      <dsp:nvSpPr>
        <dsp:cNvPr id="0" name=""/>
        <dsp:cNvSpPr/>
      </dsp:nvSpPr>
      <dsp:spPr>
        <a:xfrm>
          <a:off x="9520671" y="903172"/>
          <a:ext cx="381458" cy="446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HK" altLang="en-US" sz="1900" kern="1200"/>
        </a:p>
      </dsp:txBody>
      <dsp:txXfrm>
        <a:off x="9520671" y="903172"/>
        <a:ext cx="381458" cy="446234"/>
      </dsp:txXfrm>
    </dsp:sp>
    <dsp:sp modelId="{463AD158-53BC-4F1B-8EAB-CB8180FB520F}">
      <dsp:nvSpPr>
        <dsp:cNvPr id="0" name=""/>
        <dsp:cNvSpPr/>
      </dsp:nvSpPr>
      <dsp:spPr>
        <a:xfrm>
          <a:off x="10082062" y="532288"/>
          <a:ext cx="1799331" cy="118800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CN" sz="2400" kern="1200" dirty="0">
              <a:latin typeface="+mn-lt"/>
              <a:ea typeface="PMingLiU" panose="02020500000000000000" pitchFamily="18" charset="-120"/>
            </a:rPr>
            <a:t>Deep Learning</a:t>
          </a:r>
          <a:endParaRPr lang="zh-HK" altLang="en-US" sz="2400" kern="1200" dirty="0">
            <a:latin typeface="+mn-lt"/>
            <a:ea typeface="PMingLiU" panose="02020500000000000000" pitchFamily="18" charset="-120"/>
          </a:endParaRPr>
        </a:p>
      </dsp:txBody>
      <dsp:txXfrm>
        <a:off x="10082062" y="532288"/>
        <a:ext cx="1799331" cy="118800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D8A11F-9201-4213-8094-8FF6AA919C1D}">
      <dsp:nvSpPr>
        <dsp:cNvPr id="0" name=""/>
        <dsp:cNvSpPr/>
      </dsp:nvSpPr>
      <dsp:spPr>
        <a:xfrm>
          <a:off x="2464064" y="653171"/>
          <a:ext cx="4231178" cy="4231178"/>
        </a:xfrm>
        <a:prstGeom prst="blockArc">
          <a:avLst>
            <a:gd name="adj1" fmla="val 11880000"/>
            <a:gd name="adj2" fmla="val 16200000"/>
            <a:gd name="adj3" fmla="val 464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178C4B-25F8-4E2B-944C-2A4649D2CE99}">
      <dsp:nvSpPr>
        <dsp:cNvPr id="0" name=""/>
        <dsp:cNvSpPr/>
      </dsp:nvSpPr>
      <dsp:spPr>
        <a:xfrm>
          <a:off x="2464064" y="653171"/>
          <a:ext cx="4231178" cy="4231178"/>
        </a:xfrm>
        <a:prstGeom prst="blockArc">
          <a:avLst>
            <a:gd name="adj1" fmla="val 7560000"/>
            <a:gd name="adj2" fmla="val 1188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DB30C2-0E66-47F2-8124-B3E34C0F7F70}">
      <dsp:nvSpPr>
        <dsp:cNvPr id="0" name=""/>
        <dsp:cNvSpPr/>
      </dsp:nvSpPr>
      <dsp:spPr>
        <a:xfrm>
          <a:off x="2464064" y="653171"/>
          <a:ext cx="4231178" cy="4231178"/>
        </a:xfrm>
        <a:prstGeom prst="blockArc">
          <a:avLst>
            <a:gd name="adj1" fmla="val 3240000"/>
            <a:gd name="adj2" fmla="val 756000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676564-8E82-486D-B5CC-1C1298B1ECA2}">
      <dsp:nvSpPr>
        <dsp:cNvPr id="0" name=""/>
        <dsp:cNvSpPr/>
      </dsp:nvSpPr>
      <dsp:spPr>
        <a:xfrm>
          <a:off x="2464064" y="653171"/>
          <a:ext cx="4231178" cy="4231178"/>
        </a:xfrm>
        <a:prstGeom prst="blockArc">
          <a:avLst>
            <a:gd name="adj1" fmla="val 20520000"/>
            <a:gd name="adj2" fmla="val 324000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EC0341-3644-471B-900C-D32473032545}">
      <dsp:nvSpPr>
        <dsp:cNvPr id="0" name=""/>
        <dsp:cNvSpPr/>
      </dsp:nvSpPr>
      <dsp:spPr>
        <a:xfrm>
          <a:off x="2464064" y="653171"/>
          <a:ext cx="4231178" cy="4231178"/>
        </a:xfrm>
        <a:prstGeom prst="blockArc">
          <a:avLst>
            <a:gd name="adj1" fmla="val 16200000"/>
            <a:gd name="adj2" fmla="val 20520000"/>
            <a:gd name="adj3" fmla="val 464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0C5032-5954-412B-B2EC-6DB2AA89E16F}">
      <dsp:nvSpPr>
        <dsp:cNvPr id="0" name=""/>
        <dsp:cNvSpPr/>
      </dsp:nvSpPr>
      <dsp:spPr>
        <a:xfrm>
          <a:off x="3605806" y="1794913"/>
          <a:ext cx="1947694" cy="1947694"/>
        </a:xfrm>
        <a:prstGeom prst="ellipse">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a:latin typeface="+mn-lt"/>
              <a:ea typeface="新細明體" panose="02020500000000000000" pitchFamily="18" charset="-120"/>
            </a:rPr>
            <a:t>The complexity of human language </a:t>
          </a:r>
          <a:endParaRPr lang="zh-HK" altLang="en-US" sz="1600" kern="1200" dirty="0">
            <a:latin typeface="+mn-lt"/>
            <a:ea typeface="新細明體" panose="02020500000000000000" pitchFamily="18" charset="-120"/>
          </a:endParaRPr>
        </a:p>
      </dsp:txBody>
      <dsp:txXfrm>
        <a:off x="3605806" y="1794913"/>
        <a:ext cx="1947694" cy="1947694"/>
      </dsp:txXfrm>
    </dsp:sp>
    <dsp:sp modelId="{3A2521D7-AEEB-468E-829E-7FE618E5CE06}">
      <dsp:nvSpPr>
        <dsp:cNvPr id="0" name=""/>
        <dsp:cNvSpPr/>
      </dsp:nvSpPr>
      <dsp:spPr>
        <a:xfrm>
          <a:off x="3821365" y="-62770"/>
          <a:ext cx="1516576" cy="153004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a:latin typeface="+mn-lt"/>
              <a:ea typeface="新細明體" panose="02020500000000000000" pitchFamily="18" charset="-120"/>
            </a:rPr>
            <a:t>Structure </a:t>
          </a:r>
          <a:endParaRPr lang="zh-HK" altLang="en-US" sz="1600" kern="1200" dirty="0">
            <a:latin typeface="+mn-lt"/>
            <a:ea typeface="新細明體" panose="02020500000000000000" pitchFamily="18" charset="-120"/>
          </a:endParaRPr>
        </a:p>
      </dsp:txBody>
      <dsp:txXfrm>
        <a:off x="3821365" y="-62770"/>
        <a:ext cx="1516576" cy="1530046"/>
      </dsp:txXfrm>
    </dsp:sp>
    <dsp:sp modelId="{33EC1651-82CC-41BF-BE97-17C146362D85}">
      <dsp:nvSpPr>
        <dsp:cNvPr id="0" name=""/>
        <dsp:cNvSpPr/>
      </dsp:nvSpPr>
      <dsp:spPr>
        <a:xfrm>
          <a:off x="5786730" y="1365151"/>
          <a:ext cx="1516576" cy="153004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a:latin typeface="+mn-lt"/>
              <a:ea typeface="新細明體" panose="02020500000000000000" pitchFamily="18" charset="-120"/>
            </a:rPr>
            <a:t>Semanteme </a:t>
          </a:r>
          <a:endParaRPr lang="zh-HK" altLang="en-US" sz="1600" kern="1200" dirty="0">
            <a:latin typeface="+mn-lt"/>
            <a:ea typeface="新細明體" panose="02020500000000000000" pitchFamily="18" charset="-120"/>
          </a:endParaRPr>
        </a:p>
      </dsp:txBody>
      <dsp:txXfrm>
        <a:off x="5786730" y="1365151"/>
        <a:ext cx="1516576" cy="1530046"/>
      </dsp:txXfrm>
    </dsp:sp>
    <dsp:sp modelId="{E05193F6-CDF1-42CE-A218-650787380A41}">
      <dsp:nvSpPr>
        <dsp:cNvPr id="0" name=""/>
        <dsp:cNvSpPr/>
      </dsp:nvSpPr>
      <dsp:spPr>
        <a:xfrm>
          <a:off x="5036028" y="3675576"/>
          <a:ext cx="1516576" cy="153004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zh-HK" sz="1600" kern="1200" dirty="0">
              <a:latin typeface="+mn-lt"/>
              <a:ea typeface="新細明體" panose="02020500000000000000" pitchFamily="18" charset="-120"/>
            </a:rPr>
            <a:t>Knowledge </a:t>
          </a:r>
          <a:endParaRPr lang="zh-HK" altLang="en-US" sz="1600" kern="1200" dirty="0">
            <a:latin typeface="+mn-lt"/>
            <a:ea typeface="新細明體" panose="02020500000000000000" pitchFamily="18" charset="-120"/>
          </a:endParaRPr>
        </a:p>
      </dsp:txBody>
      <dsp:txXfrm>
        <a:off x="5036028" y="3675576"/>
        <a:ext cx="1516576" cy="1530046"/>
      </dsp:txXfrm>
    </dsp:sp>
    <dsp:sp modelId="{693D4F2B-2048-4839-9091-58435C7D2E0D}">
      <dsp:nvSpPr>
        <dsp:cNvPr id="0" name=""/>
        <dsp:cNvSpPr/>
      </dsp:nvSpPr>
      <dsp:spPr>
        <a:xfrm>
          <a:off x="2606702" y="3675576"/>
          <a:ext cx="1516576" cy="153004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a:latin typeface="+mn-lt"/>
              <a:ea typeface="新細明體" panose="02020500000000000000" pitchFamily="18" charset="-120"/>
            </a:rPr>
            <a:t>Spacetime </a:t>
          </a:r>
          <a:endParaRPr lang="zh-HK" altLang="en-US" sz="1600" kern="1200" dirty="0">
            <a:latin typeface="+mn-lt"/>
            <a:ea typeface="新細明體" panose="02020500000000000000" pitchFamily="18" charset="-120"/>
          </a:endParaRPr>
        </a:p>
      </dsp:txBody>
      <dsp:txXfrm>
        <a:off x="2606702" y="3675576"/>
        <a:ext cx="1516576" cy="1530046"/>
      </dsp:txXfrm>
    </dsp:sp>
    <dsp:sp modelId="{E9B2C722-C3B7-4F2A-8B34-DFAFA490BCF9}">
      <dsp:nvSpPr>
        <dsp:cNvPr id="0" name=""/>
        <dsp:cNvSpPr/>
      </dsp:nvSpPr>
      <dsp:spPr>
        <a:xfrm>
          <a:off x="1856000" y="1365151"/>
          <a:ext cx="1516576" cy="153004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a:latin typeface="+mn-lt"/>
              <a:ea typeface="新細明體" panose="02020500000000000000" pitchFamily="18" charset="-120"/>
            </a:rPr>
            <a:t>Apply</a:t>
          </a:r>
          <a:endParaRPr lang="zh-HK" altLang="en-US" sz="1600" kern="1200" dirty="0">
            <a:latin typeface="+mn-lt"/>
            <a:ea typeface="新細明體" panose="02020500000000000000" pitchFamily="18" charset="-120"/>
          </a:endParaRPr>
        </a:p>
      </dsp:txBody>
      <dsp:txXfrm>
        <a:off x="1856000" y="1365151"/>
        <a:ext cx="1516576" cy="153004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AFBBF3-09E1-4D8A-A129-FC7C1F3E6F90}">
      <dsp:nvSpPr>
        <dsp:cNvPr id="0" name=""/>
        <dsp:cNvSpPr/>
      </dsp:nvSpPr>
      <dsp:spPr>
        <a:xfrm>
          <a:off x="5724939" y="911118"/>
          <a:ext cx="4050436" cy="628754"/>
        </a:xfrm>
        <a:custGeom>
          <a:avLst/>
          <a:gdLst/>
          <a:ahLst/>
          <a:cxnLst/>
          <a:rect l="0" t="0" r="0" b="0"/>
          <a:pathLst>
            <a:path>
              <a:moveTo>
                <a:pt x="0" y="0"/>
              </a:moveTo>
              <a:lnTo>
                <a:pt x="0" y="277270"/>
              </a:lnTo>
              <a:lnTo>
                <a:pt x="4050436" y="277270"/>
              </a:lnTo>
              <a:lnTo>
                <a:pt x="4050436" y="628754"/>
              </a:lnTo>
            </a:path>
          </a:pathLst>
        </a:cu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67E4AFD1-5B6F-4060-881C-4F3ACACDA5B9}">
      <dsp:nvSpPr>
        <dsp:cNvPr id="0" name=""/>
        <dsp:cNvSpPr/>
      </dsp:nvSpPr>
      <dsp:spPr>
        <a:xfrm>
          <a:off x="5679218" y="911118"/>
          <a:ext cx="91440" cy="628570"/>
        </a:xfrm>
        <a:custGeom>
          <a:avLst/>
          <a:gdLst/>
          <a:ahLst/>
          <a:cxnLst/>
          <a:rect l="0" t="0" r="0" b="0"/>
          <a:pathLst>
            <a:path>
              <a:moveTo>
                <a:pt x="45720" y="0"/>
              </a:moveTo>
              <a:lnTo>
                <a:pt x="45720" y="628570"/>
              </a:lnTo>
            </a:path>
          </a:pathLst>
        </a:cu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C7D9CF48-0735-4B9B-8A9E-BF0BDA593E75}">
      <dsp:nvSpPr>
        <dsp:cNvPr id="0" name=""/>
        <dsp:cNvSpPr/>
      </dsp:nvSpPr>
      <dsp:spPr>
        <a:xfrm>
          <a:off x="1673733" y="911118"/>
          <a:ext cx="4051205" cy="612335"/>
        </a:xfrm>
        <a:custGeom>
          <a:avLst/>
          <a:gdLst/>
          <a:ahLst/>
          <a:cxnLst/>
          <a:rect l="0" t="0" r="0" b="0"/>
          <a:pathLst>
            <a:path>
              <a:moveTo>
                <a:pt x="4051205" y="0"/>
              </a:moveTo>
              <a:lnTo>
                <a:pt x="4051205" y="260851"/>
              </a:lnTo>
              <a:lnTo>
                <a:pt x="0" y="260851"/>
              </a:lnTo>
              <a:lnTo>
                <a:pt x="0" y="612335"/>
              </a:lnTo>
            </a:path>
          </a:pathLst>
        </a:cu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98893A9D-E2E9-43D4-B952-323A29FF1D1D}">
      <dsp:nvSpPr>
        <dsp:cNvPr id="0" name=""/>
        <dsp:cNvSpPr/>
      </dsp:nvSpPr>
      <dsp:spPr>
        <a:xfrm>
          <a:off x="4400898" y="11754"/>
          <a:ext cx="2648081" cy="899364"/>
        </a:xfrm>
        <a:prstGeom prst="rect">
          <a:avLst/>
        </a:prstGeom>
        <a:solidFill>
          <a:schemeClr val="lt1">
            <a:hueOff val="0"/>
            <a:satOff val="0"/>
            <a:lumOff val="0"/>
            <a:alphaOff val="0"/>
          </a:schemeClr>
        </a:solidFill>
        <a:ln w="12700" cap="flat" cmpd="sng" algn="ctr">
          <a:solidFill>
            <a:srgbClr val="020F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CN" sz="2000" kern="1200" dirty="0">
              <a:latin typeface="+mn-lt"/>
              <a:ea typeface="新細明體" panose="02020500000000000000" pitchFamily="18" charset="-120"/>
            </a:rPr>
            <a:t>Traditional methods of language understanding </a:t>
          </a:r>
          <a:endParaRPr lang="zh-HK" altLang="en-US" sz="2200" kern="1200" dirty="0">
            <a:latin typeface="+mn-lt"/>
            <a:ea typeface="新細明體" panose="02020500000000000000" pitchFamily="18" charset="-120"/>
          </a:endParaRPr>
        </a:p>
      </dsp:txBody>
      <dsp:txXfrm>
        <a:off x="4400898" y="11754"/>
        <a:ext cx="2648081" cy="899364"/>
      </dsp:txXfrm>
    </dsp:sp>
    <dsp:sp modelId="{D27D0EF8-59E0-40AD-8D32-EB94CCFACAAB}">
      <dsp:nvSpPr>
        <dsp:cNvPr id="0" name=""/>
        <dsp:cNvSpPr/>
      </dsp:nvSpPr>
      <dsp:spPr>
        <a:xfrm>
          <a:off x="0" y="1523454"/>
          <a:ext cx="3347467" cy="753431"/>
        </a:xfrm>
        <a:prstGeom prst="rect">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zh-CN" sz="2200" kern="1200" dirty="0">
              <a:latin typeface="+mn-lt"/>
              <a:ea typeface="新細明體" panose="02020500000000000000" pitchFamily="18" charset="-120"/>
            </a:rPr>
            <a:t>Lexical analysis</a:t>
          </a:r>
          <a:endParaRPr lang="zh-HK" altLang="en-US" sz="2200" kern="1200" dirty="0">
            <a:latin typeface="+mn-lt"/>
            <a:ea typeface="新細明體" panose="02020500000000000000" pitchFamily="18" charset="-120"/>
          </a:endParaRPr>
        </a:p>
      </dsp:txBody>
      <dsp:txXfrm>
        <a:off x="0" y="1523454"/>
        <a:ext cx="3347467" cy="753431"/>
      </dsp:txXfrm>
    </dsp:sp>
    <dsp:sp modelId="{B4339A15-06AE-420E-A9FF-2979A2B340C7}">
      <dsp:nvSpPr>
        <dsp:cNvPr id="0" name=""/>
        <dsp:cNvSpPr/>
      </dsp:nvSpPr>
      <dsp:spPr>
        <a:xfrm>
          <a:off x="4051205" y="1539689"/>
          <a:ext cx="3347467" cy="767340"/>
        </a:xfrm>
        <a:prstGeom prst="rect">
          <a:avLst/>
        </a:prstGeom>
        <a:solidFill>
          <a:schemeClr val="lt1">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zh-CN" sz="2200" kern="1200" dirty="0">
              <a:latin typeface="+mn-lt"/>
              <a:ea typeface="新細明體" panose="02020500000000000000" pitchFamily="18" charset="-120"/>
            </a:rPr>
            <a:t>Syntactic analysis</a:t>
          </a:r>
          <a:endParaRPr lang="zh-HK" altLang="en-US" sz="2200" kern="1200" dirty="0">
            <a:latin typeface="+mn-lt"/>
            <a:ea typeface="新細明體" panose="02020500000000000000" pitchFamily="18" charset="-120"/>
          </a:endParaRPr>
        </a:p>
      </dsp:txBody>
      <dsp:txXfrm>
        <a:off x="4051205" y="1539689"/>
        <a:ext cx="3347467" cy="767340"/>
      </dsp:txXfrm>
    </dsp:sp>
    <dsp:sp modelId="{A328E77F-A5CE-4C09-B4D9-9CCA1E0429DA}">
      <dsp:nvSpPr>
        <dsp:cNvPr id="0" name=""/>
        <dsp:cNvSpPr/>
      </dsp:nvSpPr>
      <dsp:spPr>
        <a:xfrm>
          <a:off x="8101641" y="1539873"/>
          <a:ext cx="3347467" cy="7308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zh-CN" sz="2200" kern="1200" dirty="0">
              <a:latin typeface="+mn-lt"/>
              <a:ea typeface="新細明體" panose="02020500000000000000" pitchFamily="18" charset="-120"/>
            </a:rPr>
            <a:t>Semantic analysis</a:t>
          </a:r>
          <a:endParaRPr lang="zh-HK" altLang="en-US" sz="2200" kern="1200" dirty="0">
            <a:latin typeface="+mn-lt"/>
            <a:ea typeface="新細明體" panose="02020500000000000000" pitchFamily="18" charset="-120"/>
          </a:endParaRPr>
        </a:p>
      </dsp:txBody>
      <dsp:txXfrm>
        <a:off x="8101641" y="1539873"/>
        <a:ext cx="3347467" cy="73083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97BFF5-A2E5-4D89-9AC9-5C931D971A27}">
      <dsp:nvSpPr>
        <dsp:cNvPr id="0" name=""/>
        <dsp:cNvSpPr/>
      </dsp:nvSpPr>
      <dsp:spPr>
        <a:xfrm>
          <a:off x="3096" y="1519679"/>
          <a:ext cx="1457618" cy="56264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11E64-3687-4201-A5C7-AD2FF426B67E}">
      <dsp:nvSpPr>
        <dsp:cNvPr id="0" name=""/>
        <dsp:cNvSpPr/>
      </dsp:nvSpPr>
      <dsp:spPr>
        <a:xfrm>
          <a:off x="391795" y="1660339"/>
          <a:ext cx="1230877" cy="5626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zh-HK" sz="1600" kern="1200" dirty="0">
              <a:latin typeface="+mn-lt"/>
              <a:ea typeface="+mn-ea"/>
            </a:rPr>
            <a:t>1993</a:t>
          </a:r>
          <a:endParaRPr lang="en-US" sz="1600" kern="1200" dirty="0">
            <a:latin typeface="+mn-lt"/>
          </a:endParaRPr>
        </a:p>
      </dsp:txBody>
      <dsp:txXfrm>
        <a:off x="391795" y="1660339"/>
        <a:ext cx="1230877" cy="562640"/>
      </dsp:txXfrm>
    </dsp:sp>
    <dsp:sp modelId="{3AEA8A26-46E7-4378-84F6-1295A380BA56}">
      <dsp:nvSpPr>
        <dsp:cNvPr id="0" name=""/>
        <dsp:cNvSpPr/>
      </dsp:nvSpPr>
      <dsp:spPr>
        <a:xfrm>
          <a:off x="1668020" y="1519679"/>
          <a:ext cx="1457618" cy="56264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0DEF17-6FB8-43F0-AEE6-EDE621DF5862}">
      <dsp:nvSpPr>
        <dsp:cNvPr id="0" name=""/>
        <dsp:cNvSpPr/>
      </dsp:nvSpPr>
      <dsp:spPr>
        <a:xfrm>
          <a:off x="2056719" y="1660339"/>
          <a:ext cx="1230877" cy="5626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zh-CN" sz="1600" kern="1200" dirty="0">
              <a:latin typeface="+mn-lt"/>
              <a:ea typeface="+mn-ea"/>
            </a:rPr>
            <a:t>2003</a:t>
          </a:r>
          <a:endParaRPr lang="en-US" sz="1600" kern="1200" dirty="0">
            <a:latin typeface="+mn-lt"/>
          </a:endParaRPr>
        </a:p>
      </dsp:txBody>
      <dsp:txXfrm>
        <a:off x="2056719" y="1660339"/>
        <a:ext cx="1230877" cy="562640"/>
      </dsp:txXfrm>
    </dsp:sp>
    <dsp:sp modelId="{6480F6AA-35CC-4E8A-8877-5D2B8BAA5EA8}">
      <dsp:nvSpPr>
        <dsp:cNvPr id="0" name=""/>
        <dsp:cNvSpPr/>
      </dsp:nvSpPr>
      <dsp:spPr>
        <a:xfrm>
          <a:off x="3332945" y="1519679"/>
          <a:ext cx="1457618" cy="562640"/>
        </a:xfrm>
        <a:prstGeom prst="chevron">
          <a:avLst>
            <a:gd name="adj" fmla="val 4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E48484-9E64-45D2-B59C-BBEAFFCB9B39}">
      <dsp:nvSpPr>
        <dsp:cNvPr id="0" name=""/>
        <dsp:cNvSpPr/>
      </dsp:nvSpPr>
      <dsp:spPr>
        <a:xfrm>
          <a:off x="3721643" y="1660339"/>
          <a:ext cx="1230877" cy="5626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zh-HK" sz="1600" kern="1200" dirty="0">
              <a:latin typeface="+mn-lt"/>
              <a:ea typeface="+mn-ea"/>
            </a:rPr>
            <a:t>2014</a:t>
          </a:r>
          <a:endParaRPr lang="en-US" sz="1600" kern="1200" dirty="0">
            <a:latin typeface="+mn-lt"/>
          </a:endParaRPr>
        </a:p>
      </dsp:txBody>
      <dsp:txXfrm>
        <a:off x="3721643" y="1660339"/>
        <a:ext cx="1230877" cy="562640"/>
      </dsp:txXfrm>
    </dsp:sp>
    <dsp:sp modelId="{24D8D28F-359F-40A9-9962-C79429600793}">
      <dsp:nvSpPr>
        <dsp:cNvPr id="0" name=""/>
        <dsp:cNvSpPr/>
      </dsp:nvSpPr>
      <dsp:spPr>
        <a:xfrm>
          <a:off x="4997869" y="1519679"/>
          <a:ext cx="1457618" cy="562640"/>
        </a:xfrm>
        <a:prstGeom prst="chevron">
          <a:avLst>
            <a:gd name="adj" fmla="val 4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79A587-E32F-44C9-B0D5-AEAC58C74632}">
      <dsp:nvSpPr>
        <dsp:cNvPr id="0" name=""/>
        <dsp:cNvSpPr/>
      </dsp:nvSpPr>
      <dsp:spPr>
        <a:xfrm>
          <a:off x="5386567" y="1660339"/>
          <a:ext cx="1230877" cy="5626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zh-HK" sz="1600" kern="1200" dirty="0">
              <a:latin typeface="+mn-lt"/>
              <a:ea typeface="+mn-ea"/>
            </a:rPr>
            <a:t>201</a:t>
          </a:r>
          <a:r>
            <a:rPr lang="en-US" altLang="zh-TW" sz="1600" kern="1200" dirty="0">
              <a:latin typeface="+mn-lt"/>
              <a:ea typeface="+mn-ea"/>
            </a:rPr>
            <a:t>8</a:t>
          </a:r>
          <a:endParaRPr lang="en-US" sz="1600" kern="1200" dirty="0">
            <a:latin typeface="+mn-lt"/>
          </a:endParaRPr>
        </a:p>
      </dsp:txBody>
      <dsp:txXfrm>
        <a:off x="5386567" y="1660339"/>
        <a:ext cx="1230877" cy="5626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97BFF5-A2E5-4D89-9AC9-5C931D971A27}">
      <dsp:nvSpPr>
        <dsp:cNvPr id="0" name=""/>
        <dsp:cNvSpPr/>
      </dsp:nvSpPr>
      <dsp:spPr>
        <a:xfrm>
          <a:off x="598" y="1508367"/>
          <a:ext cx="1504507" cy="58073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11E64-3687-4201-A5C7-AD2FF426B67E}">
      <dsp:nvSpPr>
        <dsp:cNvPr id="0" name=""/>
        <dsp:cNvSpPr/>
      </dsp:nvSpPr>
      <dsp:spPr>
        <a:xfrm>
          <a:off x="401800" y="1653552"/>
          <a:ext cx="1270473" cy="5807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altLang="zh-CN" sz="1400" kern="1200" dirty="0">
              <a:latin typeface="+mn-lt"/>
            </a:rPr>
            <a:t>Early machine</a:t>
          </a:r>
        </a:p>
        <a:p>
          <a:pPr lvl="0" algn="ctr" defTabSz="622300">
            <a:lnSpc>
              <a:spcPct val="90000"/>
            </a:lnSpc>
            <a:spcBef>
              <a:spcPct val="0"/>
            </a:spcBef>
            <a:spcAft>
              <a:spcPct val="35000"/>
            </a:spcAft>
          </a:pPr>
          <a:r>
            <a:rPr lang="en-US" altLang="zh-CN" sz="1400" kern="1200" dirty="0">
              <a:latin typeface="+mn-lt"/>
            </a:rPr>
            <a:t>translation</a:t>
          </a:r>
          <a:endParaRPr lang="en-US" sz="1400" kern="1200" dirty="0">
            <a:latin typeface="+mn-lt"/>
          </a:endParaRPr>
        </a:p>
      </dsp:txBody>
      <dsp:txXfrm>
        <a:off x="401800" y="1653552"/>
        <a:ext cx="1270473" cy="580739"/>
      </dsp:txXfrm>
    </dsp:sp>
    <dsp:sp modelId="{3AEA8A26-46E7-4378-84F6-1295A380BA56}">
      <dsp:nvSpPr>
        <dsp:cNvPr id="0" name=""/>
        <dsp:cNvSpPr/>
      </dsp:nvSpPr>
      <dsp:spPr>
        <a:xfrm>
          <a:off x="1719080" y="1508367"/>
          <a:ext cx="1504507" cy="58073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0DEF17-6FB8-43F0-AEE6-EDE621DF5862}">
      <dsp:nvSpPr>
        <dsp:cNvPr id="0" name=""/>
        <dsp:cNvSpPr/>
      </dsp:nvSpPr>
      <dsp:spPr>
        <a:xfrm>
          <a:off x="2120282" y="1653552"/>
          <a:ext cx="1270473" cy="5807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altLang="zh-CN" sz="1400" kern="1200" dirty="0">
              <a:latin typeface="+mn-lt"/>
            </a:rPr>
            <a:t>Late 1970s</a:t>
          </a:r>
          <a:endParaRPr lang="en-US" sz="1400" kern="1200" dirty="0">
            <a:latin typeface="+mn-lt"/>
          </a:endParaRPr>
        </a:p>
      </dsp:txBody>
      <dsp:txXfrm>
        <a:off x="2120282" y="1653552"/>
        <a:ext cx="1270473" cy="580739"/>
      </dsp:txXfrm>
    </dsp:sp>
    <dsp:sp modelId="{6480F6AA-35CC-4E8A-8877-5D2B8BAA5EA8}">
      <dsp:nvSpPr>
        <dsp:cNvPr id="0" name=""/>
        <dsp:cNvSpPr/>
      </dsp:nvSpPr>
      <dsp:spPr>
        <a:xfrm>
          <a:off x="3437563" y="1508367"/>
          <a:ext cx="1504507" cy="580739"/>
        </a:xfrm>
        <a:prstGeom prst="chevron">
          <a:avLst>
            <a:gd name="adj" fmla="val 4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E48484-9E64-45D2-B59C-BBEAFFCB9B39}">
      <dsp:nvSpPr>
        <dsp:cNvPr id="0" name=""/>
        <dsp:cNvSpPr/>
      </dsp:nvSpPr>
      <dsp:spPr>
        <a:xfrm>
          <a:off x="3838765" y="1653552"/>
          <a:ext cx="1270473" cy="5807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altLang="zh-HK" sz="1400" kern="1200" dirty="0">
              <a:latin typeface="+mn-lt"/>
            </a:rPr>
            <a:t>Late 1980s</a:t>
          </a:r>
          <a:endParaRPr lang="en-US" sz="1400" kern="1200" dirty="0">
            <a:latin typeface="+mn-lt"/>
          </a:endParaRPr>
        </a:p>
      </dsp:txBody>
      <dsp:txXfrm>
        <a:off x="3838765" y="1653552"/>
        <a:ext cx="1270473" cy="5807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671D9-AAEE-4BCA-B68B-F968BB18B5AD}" type="datetimeFigureOut">
              <a:rPr lang="en-US" smtClean="0"/>
              <a:pPr/>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ECFEE-623C-4084-B2F4-4F67BD627DE6}" type="slidenum">
              <a:rPr lang="en-US" smtClean="0"/>
              <a:pPr/>
              <a:t>‹#›</a:t>
            </a:fld>
            <a:endParaRPr lang="en-US"/>
          </a:p>
        </p:txBody>
      </p:sp>
    </p:spTree>
    <p:extLst>
      <p:ext uri="{BB962C8B-B14F-4D97-AF65-F5344CB8AC3E}">
        <p14:creationId xmlns:p14="http://schemas.microsoft.com/office/powerpoint/2010/main" xmlns="" val="360766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ECFEE-623C-4084-B2F4-4F67BD627DE6}" type="slidenum">
              <a:rPr lang="en-US" smtClean="0"/>
              <a:pPr/>
              <a:t>1</a:t>
            </a:fld>
            <a:endParaRPr lang="en-US"/>
          </a:p>
        </p:txBody>
      </p:sp>
    </p:spTree>
    <p:extLst>
      <p:ext uri="{BB962C8B-B14F-4D97-AF65-F5344CB8AC3E}">
        <p14:creationId xmlns:p14="http://schemas.microsoft.com/office/powerpoint/2010/main" xmlns="" val="227275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ECFEE-623C-4084-B2F4-4F67BD627DE6}" type="slidenum">
              <a:rPr lang="en-US" smtClean="0"/>
              <a:pPr/>
              <a:t>2</a:t>
            </a:fld>
            <a:endParaRPr lang="en-US"/>
          </a:p>
        </p:txBody>
      </p:sp>
    </p:spTree>
    <p:extLst>
      <p:ext uri="{BB962C8B-B14F-4D97-AF65-F5344CB8AC3E}">
        <p14:creationId xmlns:p14="http://schemas.microsoft.com/office/powerpoint/2010/main" xmlns="" val="25467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ECFEE-623C-4084-B2F4-4F67BD627DE6}" type="slidenum">
              <a:rPr lang="en-US" smtClean="0"/>
              <a:pPr/>
              <a:t>60</a:t>
            </a:fld>
            <a:endParaRPr lang="en-US"/>
          </a:p>
        </p:txBody>
      </p:sp>
    </p:spTree>
    <p:extLst>
      <p:ext uri="{BB962C8B-B14F-4D97-AF65-F5344CB8AC3E}">
        <p14:creationId xmlns:p14="http://schemas.microsoft.com/office/powerpoint/2010/main" xmlns="" val="347864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1C647F-209F-4DC7-BFD1-4FB35D5212E3}" type="datetime1">
              <a:rPr lang="zh-HK" altLang="en-US" smtClean="0"/>
              <a:pPr/>
              <a:t>28/2/2022</a:t>
            </a:fld>
            <a:endParaRPr lang="zh-HK" altLang="en-US" dirty="0"/>
          </a:p>
        </p:txBody>
      </p:sp>
      <p:sp>
        <p:nvSpPr>
          <p:cNvPr id="5" name="Footer Placeholder 4"/>
          <p:cNvSpPr>
            <a:spLocks noGrp="1"/>
          </p:cNvSpPr>
          <p:nvPr>
            <p:ph type="ftr" sz="quarter" idx="11"/>
          </p:nvPr>
        </p:nvSpPr>
        <p:spPr/>
        <p:txBody>
          <a:bodyPr/>
          <a:lstStyle/>
          <a:p>
            <a:r>
              <a:rPr lang="en-US" altLang="zh-HK"/>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xmlns="" val="355210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19D25-6168-4C8D-B546-C466BA826993}" type="datetime1">
              <a:rPr lang="zh-HK" altLang="en-US" smtClean="0"/>
              <a:pPr/>
              <a:t>28/2/2022</a:t>
            </a:fld>
            <a:endParaRPr lang="zh-HK" altLang="en-US" dirty="0"/>
          </a:p>
        </p:txBody>
      </p:sp>
      <p:sp>
        <p:nvSpPr>
          <p:cNvPr id="5" name="Footer Placeholder 4"/>
          <p:cNvSpPr>
            <a:spLocks noGrp="1"/>
          </p:cNvSpPr>
          <p:nvPr>
            <p:ph type="ftr" sz="quarter" idx="11"/>
          </p:nvPr>
        </p:nvSpPr>
        <p:spPr/>
        <p:txBody>
          <a:bodyPr/>
          <a:lstStyle/>
          <a:p>
            <a:r>
              <a:rPr lang="en-US" altLang="zh-HK"/>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xmlns="" val="3755172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1C5A0-A5F4-4524-9193-51D97BB53998}" type="datetime1">
              <a:rPr lang="zh-HK" altLang="en-US" smtClean="0"/>
              <a:pPr/>
              <a:t>28/2/2022</a:t>
            </a:fld>
            <a:endParaRPr lang="zh-HK" altLang="en-US" dirty="0"/>
          </a:p>
        </p:txBody>
      </p:sp>
      <p:sp>
        <p:nvSpPr>
          <p:cNvPr id="5" name="Footer Placeholder 4"/>
          <p:cNvSpPr>
            <a:spLocks noGrp="1"/>
          </p:cNvSpPr>
          <p:nvPr>
            <p:ph type="ftr" sz="quarter" idx="11"/>
          </p:nvPr>
        </p:nvSpPr>
        <p:spPr/>
        <p:txBody>
          <a:bodyPr/>
          <a:lstStyle/>
          <a:p>
            <a:r>
              <a:rPr lang="en-US" altLang="zh-HK"/>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xmlns="" val="135737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49317-5DCC-4ADD-936A-4A36E0A58D96}" type="datetime1">
              <a:rPr lang="zh-HK" altLang="en-US" smtClean="0"/>
              <a:pPr/>
              <a:t>28/2/2022</a:t>
            </a:fld>
            <a:endParaRPr lang="zh-HK" altLang="en-US" dirty="0"/>
          </a:p>
        </p:txBody>
      </p:sp>
      <p:sp>
        <p:nvSpPr>
          <p:cNvPr id="5" name="Footer Placeholder 4"/>
          <p:cNvSpPr>
            <a:spLocks noGrp="1"/>
          </p:cNvSpPr>
          <p:nvPr>
            <p:ph type="ftr" sz="quarter" idx="11"/>
          </p:nvPr>
        </p:nvSpPr>
        <p:spPr/>
        <p:txBody>
          <a:bodyPr/>
          <a:lstStyle/>
          <a:p>
            <a:r>
              <a:rPr lang="en-US" altLang="zh-HK"/>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xmlns="" val="118858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40046-6098-45D5-AEE9-43260FDB0042}" type="datetime1">
              <a:rPr lang="zh-HK" altLang="en-US" smtClean="0"/>
              <a:pPr/>
              <a:t>28/2/2022</a:t>
            </a:fld>
            <a:endParaRPr lang="zh-HK" altLang="en-US" dirty="0"/>
          </a:p>
        </p:txBody>
      </p:sp>
      <p:sp>
        <p:nvSpPr>
          <p:cNvPr id="5" name="Footer Placeholder 4"/>
          <p:cNvSpPr>
            <a:spLocks noGrp="1"/>
          </p:cNvSpPr>
          <p:nvPr>
            <p:ph type="ftr" sz="quarter" idx="11"/>
          </p:nvPr>
        </p:nvSpPr>
        <p:spPr/>
        <p:txBody>
          <a:bodyPr/>
          <a:lstStyle/>
          <a:p>
            <a:r>
              <a:rPr lang="en-US" altLang="zh-HK"/>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xmlns="" val="335072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57EB3B-97A3-43F1-A828-030C5860F591}" type="datetime1">
              <a:rPr lang="zh-HK" altLang="en-US" smtClean="0"/>
              <a:pPr/>
              <a:t>28/2/2022</a:t>
            </a:fld>
            <a:endParaRPr lang="zh-HK" altLang="en-US" dirty="0"/>
          </a:p>
        </p:txBody>
      </p:sp>
      <p:sp>
        <p:nvSpPr>
          <p:cNvPr id="6" name="Footer Placeholder 5"/>
          <p:cNvSpPr>
            <a:spLocks noGrp="1"/>
          </p:cNvSpPr>
          <p:nvPr>
            <p:ph type="ftr" sz="quarter" idx="11"/>
          </p:nvPr>
        </p:nvSpPr>
        <p:spPr/>
        <p:txBody>
          <a:bodyPr/>
          <a:lstStyle/>
          <a:p>
            <a:r>
              <a:rPr lang="en-US" altLang="zh-HK"/>
              <a:t>Edit by Hammond Lai</a:t>
            </a:r>
            <a:endParaRPr lang="zh-HK" altLang="en-US" dirty="0"/>
          </a:p>
        </p:txBody>
      </p:sp>
      <p:sp>
        <p:nvSpPr>
          <p:cNvPr id="7" name="Slide Number Placeholder 6"/>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xmlns="" val="286067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32AAF3-D27F-48CE-9E71-EEE10E944DCA}" type="datetime1">
              <a:rPr lang="zh-HK" altLang="en-US" smtClean="0"/>
              <a:pPr/>
              <a:t>28/2/2022</a:t>
            </a:fld>
            <a:endParaRPr lang="zh-HK" altLang="en-US" dirty="0"/>
          </a:p>
        </p:txBody>
      </p:sp>
      <p:sp>
        <p:nvSpPr>
          <p:cNvPr id="8" name="Footer Placeholder 7"/>
          <p:cNvSpPr>
            <a:spLocks noGrp="1"/>
          </p:cNvSpPr>
          <p:nvPr>
            <p:ph type="ftr" sz="quarter" idx="11"/>
          </p:nvPr>
        </p:nvSpPr>
        <p:spPr/>
        <p:txBody>
          <a:bodyPr/>
          <a:lstStyle/>
          <a:p>
            <a:r>
              <a:rPr lang="en-US" altLang="zh-HK"/>
              <a:t>Edit by Hammond Lai</a:t>
            </a:r>
            <a:endParaRPr lang="zh-HK" altLang="en-US" dirty="0"/>
          </a:p>
        </p:txBody>
      </p:sp>
      <p:sp>
        <p:nvSpPr>
          <p:cNvPr id="9" name="Slide Number Placeholder 8"/>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xmlns="" val="110646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830484-AFE0-491B-AAB3-3FDEB03A8E4E}" type="datetime1">
              <a:rPr lang="zh-HK" altLang="en-US" smtClean="0"/>
              <a:pPr/>
              <a:t>28/2/2022</a:t>
            </a:fld>
            <a:endParaRPr lang="zh-HK" altLang="en-US" dirty="0"/>
          </a:p>
        </p:txBody>
      </p:sp>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xmlns="" val="204152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B78F5-AFC8-4050-8918-FBAFB70DF52B}" type="datetime1">
              <a:rPr lang="zh-HK" altLang="en-US" smtClean="0"/>
              <a:pPr/>
              <a:t>28/2/2022</a:t>
            </a:fld>
            <a:endParaRPr lang="zh-HK" altLang="en-US" dirty="0"/>
          </a:p>
        </p:txBody>
      </p:sp>
      <p:sp>
        <p:nvSpPr>
          <p:cNvPr id="3" name="Footer Placeholder 2"/>
          <p:cNvSpPr>
            <a:spLocks noGrp="1"/>
          </p:cNvSpPr>
          <p:nvPr>
            <p:ph type="ftr" sz="quarter" idx="11"/>
          </p:nvPr>
        </p:nvSpPr>
        <p:spPr/>
        <p:txBody>
          <a:bodyPr/>
          <a:lstStyle/>
          <a:p>
            <a:r>
              <a:rPr lang="en-US" altLang="zh-HK"/>
              <a:t>Edit by Hammond Lai</a:t>
            </a:r>
            <a:endParaRPr lang="zh-HK" altLang="en-US" dirty="0"/>
          </a:p>
        </p:txBody>
      </p:sp>
      <p:sp>
        <p:nvSpPr>
          <p:cNvPr id="4" name="Slide Number Placeholder 3"/>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xmlns="" val="3723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7580C-B088-42E2-9522-0526961E1FE8}" type="datetime1">
              <a:rPr lang="zh-HK" altLang="en-US" smtClean="0"/>
              <a:pPr/>
              <a:t>28/2/2022</a:t>
            </a:fld>
            <a:endParaRPr lang="zh-HK" altLang="en-US" dirty="0"/>
          </a:p>
        </p:txBody>
      </p:sp>
      <p:sp>
        <p:nvSpPr>
          <p:cNvPr id="6" name="Footer Placeholder 5"/>
          <p:cNvSpPr>
            <a:spLocks noGrp="1"/>
          </p:cNvSpPr>
          <p:nvPr>
            <p:ph type="ftr" sz="quarter" idx="11"/>
          </p:nvPr>
        </p:nvSpPr>
        <p:spPr/>
        <p:txBody>
          <a:bodyPr/>
          <a:lstStyle/>
          <a:p>
            <a:r>
              <a:rPr lang="en-US" altLang="zh-HK"/>
              <a:t>Edit by Hammond Lai</a:t>
            </a:r>
            <a:endParaRPr lang="zh-HK" altLang="en-US" dirty="0"/>
          </a:p>
        </p:txBody>
      </p:sp>
      <p:sp>
        <p:nvSpPr>
          <p:cNvPr id="7" name="Slide Number Placeholder 6"/>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xmlns="" val="2100353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1B6993-95D1-464C-A17C-D33FA6B4B38B}" type="datetime1">
              <a:rPr lang="zh-HK" altLang="en-US" smtClean="0"/>
              <a:pPr/>
              <a:t>28/2/2022</a:t>
            </a:fld>
            <a:endParaRPr lang="zh-HK" altLang="en-US" dirty="0"/>
          </a:p>
        </p:txBody>
      </p:sp>
      <p:sp>
        <p:nvSpPr>
          <p:cNvPr id="6" name="Footer Placeholder 5"/>
          <p:cNvSpPr>
            <a:spLocks noGrp="1"/>
          </p:cNvSpPr>
          <p:nvPr>
            <p:ph type="ftr" sz="quarter" idx="11"/>
          </p:nvPr>
        </p:nvSpPr>
        <p:spPr/>
        <p:txBody>
          <a:bodyPr/>
          <a:lstStyle/>
          <a:p>
            <a:r>
              <a:rPr lang="en-US" altLang="zh-HK"/>
              <a:t>Edit by Hammond Lai</a:t>
            </a:r>
            <a:endParaRPr lang="zh-HK" altLang="en-US" dirty="0"/>
          </a:p>
        </p:txBody>
      </p:sp>
      <p:sp>
        <p:nvSpPr>
          <p:cNvPr id="7" name="Slide Number Placeholder 6"/>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xmlns="" val="351985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02828-884D-40A6-A73D-B2A74096AFE1}" type="datetime1">
              <a:rPr lang="zh-HK" altLang="en-US" smtClean="0"/>
              <a:pPr/>
              <a:t>28/2/2022</a:t>
            </a:fld>
            <a:endParaRPr lang="zh-HK"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HK" altLang="zh-HK"/>
              <a:t>Edit by Hammond Lai</a:t>
            </a:r>
            <a:endParaRPr lang="zh-HK"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xmlns="" val="1160760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microsoft.com/office/2018/10/relationships/comments" Target="../comments/modernComment_138_DD072B29.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18/10/relationships/comments" Target="../comments/modernComment_17F_EBDC1F2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16_CC131E95.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18/10/relationships/comments" Target="../comments/modernComment_12C_130C91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hyperlink" Target="https://deeperplayground.org/" TargetMode="Externa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hyperlink" Target="https://www.speechtexter.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microsoft.com/office/2018/10/relationships/comments" Target="../comments/modernComment_17D_AF8DB7.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hyperlink" Target="https://www.naturalreaders.com/online/"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NzZDnRni-8A&amp;t=34s"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hyperlink" Target="https://www.youtube.com/watch?v=Z_ogAiVoE1g" TargetMode="Externa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18/10/relationships/comments" Target="../comments/modernComment_13E_EAA366E7.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microsoft.com/office/2018/10/relationships/comments" Target="../comments/modernComment_179_21D41A5C.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leiphone.com/category/academic/3fbKEVpvrivuV1jb.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i2.kknews.cc/rei0H1KAa-ww__i5PuaNyxfopx5IS-JHTg/0.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20133"/>
          <a:stretch/>
        </p:blipFill>
        <p:spPr bwMode="auto">
          <a:xfrm>
            <a:off x="2223435" y="1886020"/>
            <a:ext cx="8046523" cy="453874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標題 1">
            <a:extLst>
              <a:ext uri="{FF2B5EF4-FFF2-40B4-BE49-F238E27FC236}">
                <a16:creationId xmlns:a16="http://schemas.microsoft.com/office/drawing/2014/main" xmlns="" id="{2571E55D-E141-401B-8ADB-D0601F6E191B}"/>
              </a:ext>
            </a:extLst>
          </p:cNvPr>
          <p:cNvSpPr txBox="1">
            <a:spLocks/>
          </p:cNvSpPr>
          <p:nvPr/>
        </p:nvSpPr>
        <p:spPr>
          <a:xfrm>
            <a:off x="2814925" y="512876"/>
            <a:ext cx="6460912" cy="1460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新細明體" panose="02020500000000000000" pitchFamily="18" charset="-120"/>
                <a:ea typeface="+mj-ea"/>
                <a:cs typeface="+mj-cs"/>
              </a:defRPr>
            </a:lvl1pPr>
          </a:lstStyle>
          <a:p>
            <a:r>
              <a:rPr lang="en-US" altLang="zh-CN" b="1" dirty="0">
                <a:solidFill>
                  <a:srgbClr val="0070C0"/>
                </a:solidFill>
                <a:latin typeface="+mn-lt"/>
                <a:ea typeface="新細明體" panose="02020500000000000000" pitchFamily="18" charset="-120"/>
              </a:rPr>
              <a:t>Session 3: Hear Your Voice</a:t>
            </a:r>
            <a:r>
              <a:rPr lang="en-US" altLang="zh-CN" dirty="0">
                <a:solidFill>
                  <a:schemeClr val="accent1"/>
                </a:solidFill>
                <a:latin typeface="+mn-lt"/>
                <a:ea typeface="新細明體" panose="02020500000000000000" pitchFamily="18" charset="-120"/>
              </a:rPr>
              <a:t>
</a:t>
            </a:r>
            <a:endParaRPr lang="zh-HK" altLang="en-US" dirty="0">
              <a:solidFill>
                <a:schemeClr val="accent1"/>
              </a:solidFill>
              <a:latin typeface="+mn-lt"/>
            </a:endParaRPr>
          </a:p>
        </p:txBody>
      </p:sp>
      <p:sp>
        <p:nvSpPr>
          <p:cNvPr id="2" name="Footer Placeholder 1"/>
          <p:cNvSpPr>
            <a:spLocks noGrp="1"/>
          </p:cNvSpPr>
          <p:nvPr>
            <p:ph type="ftr" sz="quarter" idx="11"/>
          </p:nvPr>
        </p:nvSpPr>
        <p:spPr/>
        <p:txBody>
          <a:bodyPr/>
          <a:lstStyle/>
          <a:p>
            <a:r>
              <a:rPr lang="en-US" altLang="zh-HK"/>
              <a:t>Edit by Hammond Lai</a:t>
            </a:r>
            <a:endParaRPr lang="zh-HK" altLang="en-US" dirty="0"/>
          </a:p>
        </p:txBody>
      </p:sp>
      <p:sp>
        <p:nvSpPr>
          <p:cNvPr id="3" name="Slide Number Placeholder 2"/>
          <p:cNvSpPr>
            <a:spLocks noGrp="1"/>
          </p:cNvSpPr>
          <p:nvPr>
            <p:ph type="sldNum" sz="quarter" idx="12"/>
          </p:nvPr>
        </p:nvSpPr>
        <p:spPr/>
        <p:txBody>
          <a:bodyPr/>
          <a:lstStyle/>
          <a:p>
            <a:fld id="{FA36BCE5-770F-41A9-BD0A-CD25FC828818}" type="slidenum">
              <a:rPr lang="zh-HK" altLang="en-US" smtClean="0"/>
              <a:pPr/>
              <a:t>1</a:t>
            </a:fld>
            <a:endParaRPr lang="zh-HK" altLang="en-US" dirty="0"/>
          </a:p>
        </p:txBody>
      </p:sp>
    </p:spTree>
    <p:extLst>
      <p:ext uri="{BB962C8B-B14F-4D97-AF65-F5344CB8AC3E}">
        <p14:creationId xmlns:p14="http://schemas.microsoft.com/office/powerpoint/2010/main" xmlns="" val="2875502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xmlns="" id="{0D87D4E1-18B6-49BD-9132-7A5C57244096}"/>
              </a:ext>
            </a:extLst>
          </p:cNvPr>
          <p:cNvPicPr>
            <a:picLocks noChangeAspect="1"/>
          </p:cNvPicPr>
          <p:nvPr/>
        </p:nvPicPr>
        <p:blipFill rotWithShape="1">
          <a:blip r:embed="rId3" cstate="print"/>
          <a:srcRect l="16426" r="12678"/>
          <a:stretch/>
        </p:blipFill>
        <p:spPr>
          <a:xfrm>
            <a:off x="838200" y="2762831"/>
            <a:ext cx="5156200" cy="3670780"/>
          </a:xfrm>
          <a:prstGeom prst="rect">
            <a:avLst/>
          </a:prstGeom>
        </p:spPr>
      </p:pic>
      <p:sp>
        <p:nvSpPr>
          <p:cNvPr id="2" name="標題 1">
            <a:extLst>
              <a:ext uri="{FF2B5EF4-FFF2-40B4-BE49-F238E27FC236}">
                <a16:creationId xmlns:a16="http://schemas.microsoft.com/office/drawing/2014/main" xmlns="" id="{96FA6BA0-B6CD-49A9-AD97-249E3DCE6F5A}"/>
              </a:ext>
            </a:extLst>
          </p:cNvPr>
          <p:cNvSpPr>
            <a:spLocks noGrp="1"/>
          </p:cNvSpPr>
          <p:nvPr>
            <p:ph type="title"/>
          </p:nvPr>
        </p:nvSpPr>
        <p:spPr/>
        <p:txBody>
          <a:bodyPr>
            <a:normAutofit/>
          </a:bodyPr>
          <a:lstStyle/>
          <a:p>
            <a:r>
              <a:rPr lang="en-US" altLang="zh-CN" sz="4000" dirty="0">
                <a:latin typeface="+mn-lt"/>
                <a:ea typeface="新細明體" panose="02020500000000000000" pitchFamily="18" charset="-120"/>
              </a:rPr>
              <a:t>The Generation of Voice and Recording of Sound</a:t>
            </a:r>
            <a:endParaRPr lang="zh-HK" altLang="en-US" sz="4000" dirty="0">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78102B0D-EA26-4B82-9A77-3DA71D0AE6CE}"/>
              </a:ext>
            </a:extLst>
          </p:cNvPr>
          <p:cNvSpPr>
            <a:spLocks noGrp="1"/>
          </p:cNvSpPr>
          <p:nvPr>
            <p:ph idx="1"/>
          </p:nvPr>
        </p:nvSpPr>
        <p:spPr/>
        <p:txBody>
          <a:bodyPr/>
          <a:lstStyle/>
          <a:p>
            <a:pPr>
              <a:lnSpc>
                <a:spcPct val="100000"/>
              </a:lnSpc>
              <a:buFont typeface="Wingdings" panose="05000000000000000000" pitchFamily="2" charset="2"/>
              <a:buChar char="v"/>
            </a:pPr>
            <a:r>
              <a:rPr lang="en-US" altLang="zh-CN" dirty="0">
                <a:ea typeface="新細明體" panose="02020500000000000000" pitchFamily="18" charset="-120"/>
              </a:rPr>
              <a:t>Essentially, speech is a periodic change in the dense phases of the air, propagating in the air in the form of longitudinal waves. 
</a:t>
            </a:r>
            <a:endParaRPr lang="zh-HK" altLang="en-US" dirty="0">
              <a:solidFill>
                <a:srgbClr val="00B0F0"/>
              </a:solidFill>
              <a:ea typeface="新細明體" panose="02020500000000000000" pitchFamily="18" charset="-120"/>
            </a:endParaRPr>
          </a:p>
        </p:txBody>
      </p:sp>
      <p:sp>
        <p:nvSpPr>
          <p:cNvPr id="8" name="Rectangle 7"/>
          <p:cNvSpPr/>
          <p:nvPr/>
        </p:nvSpPr>
        <p:spPr>
          <a:xfrm>
            <a:off x="6375399" y="6127779"/>
            <a:ext cx="4777077" cy="369332"/>
          </a:xfrm>
          <a:prstGeom prst="rect">
            <a:avLst/>
          </a:prstGeom>
        </p:spPr>
        <p:txBody>
          <a:bodyPr wrap="none">
            <a:spAutoFit/>
          </a:bodyPr>
          <a:lstStyle/>
          <a:p>
            <a:r>
              <a:rPr lang="en-US" dirty="0"/>
              <a:t>https://www.youtube.com/watch?v=BoeDI-YkzI0</a:t>
            </a:r>
          </a:p>
        </p:txBody>
      </p:sp>
      <p:graphicFrame>
        <p:nvGraphicFramePr>
          <p:cNvPr id="4" name="Object 3"/>
          <p:cNvGraphicFramePr>
            <a:graphicFrameLocks noChangeAspect="1"/>
          </p:cNvGraphicFramePr>
          <p:nvPr>
            <p:extLst>
              <p:ext uri="{D42A27DB-BD31-4B8C-83A1-F6EECF244321}">
                <p14:modId xmlns:p14="http://schemas.microsoft.com/office/powerpoint/2010/main" xmlns="" val="830066844"/>
              </p:ext>
            </p:extLst>
          </p:nvPr>
        </p:nvGraphicFramePr>
        <p:xfrm>
          <a:off x="7061774" y="2928028"/>
          <a:ext cx="3224651" cy="2971209"/>
        </p:xfrm>
        <a:graphic>
          <a:graphicData uri="http://schemas.openxmlformats.org/presentationml/2006/ole">
            <p:oleObj spid="_x0000_s1123" name="Bitmap Image" r:id="rId4" imgW="3797280" imgH="3498840" progId="PBrush">
              <p:embed/>
            </p:oleObj>
          </a:graphicData>
        </a:graphic>
      </p:graphicFrame>
      <p:sp>
        <p:nvSpPr>
          <p:cNvPr id="6" name="Footer Placeholder 5"/>
          <p:cNvSpPr>
            <a:spLocks noGrp="1"/>
          </p:cNvSpPr>
          <p:nvPr>
            <p:ph type="ftr" sz="quarter" idx="11"/>
          </p:nvPr>
        </p:nvSpPr>
        <p:spPr/>
        <p:txBody>
          <a:bodyPr/>
          <a:lstStyle/>
          <a:p>
            <a:r>
              <a:rPr lang="en-US" altLang="zh-HK"/>
              <a:t>Edit by Hammond Lai</a:t>
            </a:r>
            <a:endParaRPr lang="zh-HK" altLang="en-US" dirty="0"/>
          </a:p>
        </p:txBody>
      </p:sp>
      <p:sp>
        <p:nvSpPr>
          <p:cNvPr id="7" name="Slide Number Placeholder 6"/>
          <p:cNvSpPr>
            <a:spLocks noGrp="1"/>
          </p:cNvSpPr>
          <p:nvPr>
            <p:ph type="sldNum" sz="quarter" idx="12"/>
          </p:nvPr>
        </p:nvSpPr>
        <p:spPr/>
        <p:txBody>
          <a:bodyPr/>
          <a:lstStyle/>
          <a:p>
            <a:fld id="{FA36BCE5-770F-41A9-BD0A-CD25FC828818}" type="slidenum">
              <a:rPr lang="zh-HK" altLang="en-US" smtClean="0"/>
              <a:pPr/>
              <a:t>10</a:t>
            </a:fld>
            <a:endParaRPr lang="zh-HK" altLang="en-US" dirty="0"/>
          </a:p>
        </p:txBody>
      </p:sp>
    </p:spTree>
    <p:extLst>
      <p:ext uri="{BB962C8B-B14F-4D97-AF65-F5344CB8AC3E}">
        <p14:creationId xmlns:p14="http://schemas.microsoft.com/office/powerpoint/2010/main" xmlns="" val="282578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78102B0D-EA26-4B82-9A77-3DA71D0AE6CE}"/>
              </a:ext>
            </a:extLst>
          </p:cNvPr>
          <p:cNvSpPr>
            <a:spLocks noGrp="1"/>
          </p:cNvSpPr>
          <p:nvPr>
            <p:ph idx="1"/>
          </p:nvPr>
        </p:nvSpPr>
        <p:spPr>
          <a:xfrm>
            <a:off x="838200" y="1825625"/>
            <a:ext cx="5854700" cy="4351338"/>
          </a:xfrm>
        </p:spPr>
        <p:txBody>
          <a:bodyPr>
            <a:normAutofit fontScale="85000" lnSpcReduction="10000"/>
          </a:bodyPr>
          <a:lstStyle/>
          <a:p>
            <a:pPr algn="just">
              <a:lnSpc>
                <a:spcPct val="100000"/>
              </a:lnSpc>
              <a:buFont typeface="Wingdings" panose="05000000000000000000" pitchFamily="2" charset="2"/>
              <a:buChar char="v"/>
            </a:pPr>
            <a:r>
              <a:rPr lang="en-US" altLang="zh-CN" dirty="0" smtClean="0">
                <a:ea typeface="新細明體" panose="02020500000000000000" pitchFamily="18" charset="-120"/>
              </a:rPr>
              <a:t>Record sound </a:t>
            </a:r>
            <a:r>
              <a:rPr lang="en-US" altLang="zh-CN" dirty="0">
                <a:ea typeface="新細明體" panose="02020500000000000000" pitchFamily="18" charset="-120"/>
              </a:rPr>
              <a:t>= </a:t>
            </a:r>
            <a:r>
              <a:rPr lang="en-US" altLang="zh-CN" dirty="0" smtClean="0">
                <a:ea typeface="新細明體" panose="02020500000000000000" pitchFamily="18" charset="-120"/>
              </a:rPr>
              <a:t>record </a:t>
            </a:r>
            <a:r>
              <a:rPr lang="en-US" altLang="zh-CN" dirty="0">
                <a:ea typeface="新細明體" panose="02020500000000000000" pitchFamily="18" charset="-120"/>
              </a:rPr>
              <a:t>changes in air pressure 
</a:t>
            </a:r>
            <a:r>
              <a:rPr lang="en-US" altLang="zh-CN" b="1" dirty="0">
                <a:ea typeface="新細明體" panose="02020500000000000000" pitchFamily="18" charset="-120"/>
              </a:rPr>
              <a:t>Sampling:</a:t>
            </a:r>
            <a:r>
              <a:rPr lang="en-US" altLang="zh-CN" dirty="0">
                <a:ea typeface="新細明體" panose="02020500000000000000" pitchFamily="18" charset="-120"/>
              </a:rPr>
              <a:t> Record the air density every very short time (e.g., 1/16000th of a second) to record the voice signal at that point.
Each record value is called a </a:t>
            </a:r>
            <a:r>
              <a:rPr lang="en-US" altLang="zh-CN" b="1" dirty="0">
                <a:ea typeface="新細明體" panose="02020500000000000000" pitchFamily="18" charset="-120"/>
              </a:rPr>
              <a:t>sample point</a:t>
            </a:r>
            <a:r>
              <a:rPr lang="en-US" altLang="zh-CN" dirty="0">
                <a:ea typeface="新細明體" panose="02020500000000000000" pitchFamily="18" charset="-120"/>
              </a:rPr>
              <a:t>
The number of samples in a second is called the </a:t>
            </a:r>
            <a:r>
              <a:rPr lang="en-US" altLang="zh-CN" b="1" dirty="0">
                <a:ea typeface="新細明體" panose="02020500000000000000" pitchFamily="18" charset="-120"/>
              </a:rPr>
              <a:t>sampling frequency</a:t>
            </a:r>
            <a:r>
              <a:rPr lang="en-US" altLang="zh-CN" dirty="0">
                <a:ea typeface="新細明體" panose="02020500000000000000" pitchFamily="18" charset="-120"/>
              </a:rPr>
              <a:t>
Expressing the density value as a function of time results in a waveform plot of the speech signal.</a:t>
            </a:r>
            <a:endParaRPr lang="zh-HK" altLang="en-US" dirty="0">
              <a:ea typeface="新細明體" panose="02020500000000000000" pitchFamily="18" charset="-12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3142878492"/>
              </p:ext>
            </p:extLst>
          </p:nvPr>
        </p:nvGraphicFramePr>
        <p:xfrm>
          <a:off x="6623258" y="2918583"/>
          <a:ext cx="5149715" cy="3013200"/>
        </p:xfrm>
        <a:graphic>
          <a:graphicData uri="http://schemas.openxmlformats.org/presentationml/2006/ole">
            <p:oleObj spid="_x0000_s2154" name="Bitmap Image" r:id="rId3" imgW="5035680" imgH="2946240" progId="PBrush">
              <p:embed/>
            </p:oleObj>
          </a:graphicData>
        </a:graphic>
      </p:graphicFrame>
      <p:pic>
        <p:nvPicPr>
          <p:cNvPr id="2105" name="Picture 57" descr="人才为王，语音识别技术并非高不可攀"/>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47822" y="798897"/>
            <a:ext cx="4105977" cy="211968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ooter Placeholder 4"/>
          <p:cNvSpPr>
            <a:spLocks noGrp="1"/>
          </p:cNvSpPr>
          <p:nvPr>
            <p:ph type="ftr" sz="quarter" idx="11"/>
          </p:nvPr>
        </p:nvSpPr>
        <p:spPr/>
        <p:txBody>
          <a:bodyPr/>
          <a:lstStyle/>
          <a:p>
            <a:r>
              <a:rPr lang="en-US" altLang="zh-HK"/>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11</a:t>
            </a:fld>
            <a:endParaRPr lang="zh-HK" altLang="en-US" dirty="0"/>
          </a:p>
        </p:txBody>
      </p:sp>
      <p:sp>
        <p:nvSpPr>
          <p:cNvPr id="10" name="標題 1">
            <a:extLst>
              <a:ext uri="{FF2B5EF4-FFF2-40B4-BE49-F238E27FC236}">
                <a16:creationId xmlns:a16="http://schemas.microsoft.com/office/drawing/2014/main" xmlns="" id="{CD9AD6D2-206D-4DC7-8AAB-99A22D857C50}"/>
              </a:ext>
            </a:extLst>
          </p:cNvPr>
          <p:cNvSpPr>
            <a:spLocks noGrp="1"/>
          </p:cNvSpPr>
          <p:nvPr>
            <p:ph type="title"/>
          </p:nvPr>
        </p:nvSpPr>
        <p:spPr>
          <a:xfrm>
            <a:off x="838200" y="365125"/>
            <a:ext cx="10515600" cy="1325563"/>
          </a:xfrm>
        </p:spPr>
        <p:txBody>
          <a:bodyPr>
            <a:normAutofit/>
          </a:bodyPr>
          <a:lstStyle/>
          <a:p>
            <a:r>
              <a:rPr lang="en-US" altLang="zh-CN" sz="4000" dirty="0">
                <a:latin typeface="+mn-lt"/>
                <a:ea typeface="新細明體" panose="02020500000000000000" pitchFamily="18" charset="-120"/>
              </a:rPr>
              <a:t>The Generation of Voice </a:t>
            </a:r>
            <a:br>
              <a:rPr lang="en-US" altLang="zh-CN" sz="4000" dirty="0">
                <a:latin typeface="+mn-lt"/>
                <a:ea typeface="新細明體" panose="02020500000000000000" pitchFamily="18" charset="-120"/>
              </a:rPr>
            </a:br>
            <a:r>
              <a:rPr lang="en-US" altLang="zh-CN" sz="4000" dirty="0">
                <a:latin typeface="+mn-lt"/>
                <a:ea typeface="新細明體" panose="02020500000000000000" pitchFamily="18" charset="-120"/>
              </a:rPr>
              <a:t>and Recording of Sound</a:t>
            </a:r>
            <a:endParaRPr lang="zh-HK" altLang="en-US" sz="4000" dirty="0">
              <a:latin typeface="+mn-lt"/>
              <a:ea typeface="新細明體" panose="02020500000000000000" pitchFamily="18" charset="-120"/>
            </a:endParaRPr>
          </a:p>
        </p:txBody>
      </p:sp>
    </p:spTree>
    <p:extLst>
      <p:ext uri="{BB962C8B-B14F-4D97-AF65-F5344CB8AC3E}">
        <p14:creationId xmlns:p14="http://schemas.microsoft.com/office/powerpoint/2010/main" xmlns="" val="3708234537"/>
      </p:ext>
    </p:extLst>
  </p:cSld>
  <p:clrMapOvr>
    <a:masterClrMapping/>
  </p:clrMapOvr>
  <p:extLst mod="1">
    <p:ext uri="{6950BFC3-D8DA-4A85-94F7-54DA5524770B}">
      <p188:commentRel xmlns="" xmlns:p188="http://schemas.microsoft.com/office/powerpoint/2018/8/main" r:id="rId6"/>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CBF9702-B48C-4F11-B811-1216852EC603}"/>
              </a:ext>
            </a:extLst>
          </p:cNvPr>
          <p:cNvSpPr>
            <a:spLocks noGrp="1"/>
          </p:cNvSpPr>
          <p:nvPr>
            <p:ph type="title"/>
          </p:nvPr>
        </p:nvSpPr>
        <p:spPr>
          <a:xfrm>
            <a:off x="782782" y="207818"/>
            <a:ext cx="10515600" cy="1325563"/>
          </a:xfrm>
        </p:spPr>
        <p:txBody>
          <a:bodyPr>
            <a:normAutofit/>
          </a:bodyPr>
          <a:lstStyle/>
          <a:p>
            <a:r>
              <a:rPr lang="en-US" altLang="zh-CN" sz="3800" dirty="0">
                <a:latin typeface="+mn-lt"/>
                <a:ea typeface="新細明體" panose="02020500000000000000" pitchFamily="18" charset="-120"/>
              </a:rPr>
              <a:t>The </a:t>
            </a:r>
            <a:r>
              <a:rPr lang="en-US" altLang="zh-CN" sz="3800" dirty="0" smtClean="0">
                <a:latin typeface="+mn-lt"/>
                <a:ea typeface="新細明體" panose="02020500000000000000" pitchFamily="18" charset="-120"/>
              </a:rPr>
              <a:t>Generation </a:t>
            </a:r>
            <a:r>
              <a:rPr lang="en-US" altLang="zh-CN" sz="3800" dirty="0">
                <a:latin typeface="+mn-lt"/>
                <a:ea typeface="新細明體" panose="02020500000000000000" pitchFamily="18" charset="-120"/>
              </a:rPr>
              <a:t>of Speech and Its Different Sounds</a:t>
            </a:r>
            <a:endParaRPr lang="zh-HK" altLang="en-US" sz="3800" dirty="0">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A026463C-0238-4AC3-B268-58E87BF0B4A6}"/>
              </a:ext>
            </a:extLst>
          </p:cNvPr>
          <p:cNvSpPr>
            <a:spLocks noGrp="1"/>
          </p:cNvSpPr>
          <p:nvPr>
            <p:ph idx="1"/>
          </p:nvPr>
        </p:nvSpPr>
        <p:spPr>
          <a:xfrm>
            <a:off x="332509" y="1676400"/>
            <a:ext cx="6497782" cy="4419600"/>
          </a:xfrm>
        </p:spPr>
        <p:txBody>
          <a:bodyPr/>
          <a:lstStyle/>
          <a:p>
            <a:pPr algn="just">
              <a:lnSpc>
                <a:spcPct val="100000"/>
              </a:lnSpc>
            </a:pPr>
            <a:r>
              <a:rPr lang="en-US" altLang="zh-CN" dirty="0" smtClean="0">
                <a:ea typeface="新細明體" panose="02020500000000000000" pitchFamily="18" charset="-120"/>
              </a:rPr>
              <a:t>S</a:t>
            </a:r>
            <a:r>
              <a:rPr lang="en-US" altLang="zh-CN" dirty="0" smtClean="0">
                <a:ea typeface="新細明體" panose="02020500000000000000" pitchFamily="18" charset="-120"/>
              </a:rPr>
              <a:t>peech </a:t>
            </a:r>
            <a:r>
              <a:rPr lang="en-US" altLang="zh-CN" dirty="0">
                <a:ea typeface="新細明體" panose="02020500000000000000" pitchFamily="18" charset="-120"/>
              </a:rPr>
              <a:t>signals of different pronunciation </a:t>
            </a:r>
            <a:r>
              <a:rPr lang="en-US" altLang="zh-CN" dirty="0" smtClean="0">
                <a:ea typeface="新細明體" panose="02020500000000000000" pitchFamily="18" charset="-120"/>
              </a:rPr>
              <a:t>contents </a:t>
            </a:r>
            <a:r>
              <a:rPr lang="en-US" altLang="zh-CN" dirty="0">
                <a:ea typeface="新細明體" panose="02020500000000000000" pitchFamily="18" charset="-120"/>
              </a:rPr>
              <a:t>have different formant positions, widths, intensities, and morphologies, </a:t>
            </a:r>
            <a:r>
              <a:rPr lang="en-US" altLang="zh-CN" dirty="0" smtClean="0">
                <a:ea typeface="新細明體" panose="02020500000000000000" pitchFamily="18" charset="-120"/>
              </a:rPr>
              <a:t>by which </a:t>
            </a:r>
            <a:r>
              <a:rPr lang="en-US" altLang="zh-CN" dirty="0" smtClean="0">
                <a:ea typeface="新細明體" panose="02020500000000000000" pitchFamily="18" charset="-120"/>
              </a:rPr>
              <a:t>we can </a:t>
            </a:r>
            <a:r>
              <a:rPr lang="en-US" altLang="zh-CN" dirty="0" smtClean="0">
                <a:ea typeface="新細明體" panose="02020500000000000000" pitchFamily="18" charset="-120"/>
              </a:rPr>
              <a:t>distinguish </a:t>
            </a:r>
            <a:r>
              <a:rPr lang="en-US" altLang="zh-CN" dirty="0">
                <a:ea typeface="新細明體" panose="02020500000000000000" pitchFamily="18" charset="-120"/>
              </a:rPr>
              <a:t>different pronunciations.</a:t>
            </a:r>
            <a:endParaRPr lang="zh-HK" altLang="en-US" dirty="0">
              <a:ea typeface="新細明體" panose="02020500000000000000" pitchFamily="18" charset="-120"/>
            </a:endParaRPr>
          </a:p>
        </p:txBody>
      </p:sp>
      <p:pic>
        <p:nvPicPr>
          <p:cNvPr id="25602" name="Picture 2" descr="https://pic.baike.soso.com/ugc/baikepic2/1542/20170924020514-1630860398.jpg/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31401" y="1687080"/>
            <a:ext cx="4732420" cy="44169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12</a:t>
            </a:fld>
            <a:endParaRPr lang="zh-HK" altLang="en-US" dirty="0"/>
          </a:p>
        </p:txBody>
      </p:sp>
    </p:spTree>
    <p:extLst>
      <p:ext uri="{BB962C8B-B14F-4D97-AF65-F5344CB8AC3E}">
        <p14:creationId xmlns:p14="http://schemas.microsoft.com/office/powerpoint/2010/main" xmlns="" val="3856525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EF90E90-0D41-4FB8-82F2-46474A3D6D94}"/>
              </a:ext>
            </a:extLst>
          </p:cNvPr>
          <p:cNvSpPr>
            <a:spLocks noGrp="1"/>
          </p:cNvSpPr>
          <p:nvPr>
            <p:ph type="title"/>
          </p:nvPr>
        </p:nvSpPr>
        <p:spPr/>
        <p:txBody>
          <a:bodyPr>
            <a:normAutofit/>
          </a:bodyPr>
          <a:lstStyle/>
          <a:p>
            <a:r>
              <a:rPr lang="en-US" altLang="zh-CN" sz="3400" dirty="0">
                <a:latin typeface="+mn-lt"/>
                <a:ea typeface="新細明體" panose="02020500000000000000" pitchFamily="18" charset="-120"/>
              </a:rPr>
              <a:t>The Generation </a:t>
            </a:r>
            <a:r>
              <a:rPr lang="en-US" altLang="zh-CN" sz="3400" dirty="0" smtClean="0">
                <a:latin typeface="+mn-lt"/>
                <a:ea typeface="新細明體" panose="02020500000000000000" pitchFamily="18" charset="-120"/>
              </a:rPr>
              <a:t>and </a:t>
            </a:r>
            <a:r>
              <a:rPr lang="en-US" altLang="zh-CN" sz="3400" dirty="0" smtClean="0">
                <a:ea typeface="新細明體" panose="02020500000000000000" pitchFamily="18" charset="-120"/>
              </a:rPr>
              <a:t>Perception </a:t>
            </a:r>
            <a:r>
              <a:rPr lang="en-US" altLang="zh-CN" sz="3400" dirty="0" smtClean="0">
                <a:latin typeface="+mn-lt"/>
                <a:ea typeface="新細明體" panose="02020500000000000000" pitchFamily="18" charset="-120"/>
              </a:rPr>
              <a:t>of </a:t>
            </a:r>
            <a:r>
              <a:rPr lang="en-US" altLang="zh-CN" sz="3400" dirty="0">
                <a:latin typeface="+mn-lt"/>
                <a:ea typeface="新細明體" panose="02020500000000000000" pitchFamily="18" charset="-120"/>
              </a:rPr>
              <a:t>Speech </a:t>
            </a:r>
            <a:r>
              <a:rPr lang="en-US" altLang="zh-CN" sz="3400" dirty="0" smtClean="0">
                <a:latin typeface="+mn-lt"/>
                <a:ea typeface="新細明體" panose="02020500000000000000" pitchFamily="18" charset="-120"/>
              </a:rPr>
              <a:t> </a:t>
            </a:r>
            <a:endParaRPr lang="zh-HK" altLang="en-US" sz="3400" dirty="0">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205444FA-FA18-41DD-B62D-1B39D41D939A}"/>
              </a:ext>
            </a:extLst>
          </p:cNvPr>
          <p:cNvSpPr>
            <a:spLocks noGrp="1"/>
          </p:cNvSpPr>
          <p:nvPr>
            <p:ph idx="1"/>
          </p:nvPr>
        </p:nvSpPr>
        <p:spPr>
          <a:xfrm>
            <a:off x="768927" y="1673225"/>
            <a:ext cx="10515600" cy="4351338"/>
          </a:xfrm>
        </p:spPr>
        <p:txBody>
          <a:bodyPr>
            <a:normAutofit fontScale="85000" lnSpcReduction="10000"/>
          </a:bodyPr>
          <a:lstStyle/>
          <a:p>
            <a:pPr>
              <a:lnSpc>
                <a:spcPct val="150000"/>
              </a:lnSpc>
              <a:buFont typeface="Wingdings" panose="05000000000000000000" pitchFamily="2" charset="2"/>
              <a:buChar char="v"/>
            </a:pPr>
            <a:r>
              <a:rPr lang="en-US" altLang="zh-CN" b="1" dirty="0" smtClean="0">
                <a:ea typeface="PMingLiU" panose="02020500000000000000" pitchFamily="18" charset="-120"/>
              </a:rPr>
              <a:t>S</a:t>
            </a:r>
            <a:r>
              <a:rPr lang="en-US" altLang="zh-CN" b="1" dirty="0" smtClean="0">
                <a:ea typeface="新細明體" panose="02020500000000000000" pitchFamily="18" charset="-120"/>
              </a:rPr>
              <a:t>peech </a:t>
            </a:r>
            <a:r>
              <a:rPr lang="en-US" altLang="zh-CN" b="1" dirty="0" smtClean="0">
                <a:ea typeface="新細明體" panose="02020500000000000000" pitchFamily="18" charset="-120"/>
              </a:rPr>
              <a:t>signals </a:t>
            </a:r>
            <a:r>
              <a:rPr lang="en-US" altLang="zh-CN" dirty="0" smtClean="0">
                <a:ea typeface="新細明體" panose="02020500000000000000" pitchFamily="18" charset="-120"/>
              </a:rPr>
              <a:t>c</a:t>
            </a:r>
            <a:r>
              <a:rPr lang="en-US" altLang="zh-CN" dirty="0" smtClean="0">
                <a:ea typeface="PMingLiU" panose="02020500000000000000" pitchFamily="18" charset="-120"/>
              </a:rPr>
              <a:t>ontain </a:t>
            </a:r>
            <a:r>
              <a:rPr lang="en-US" altLang="zh-CN" dirty="0">
                <a:ea typeface="PMingLiU" panose="02020500000000000000" pitchFamily="18" charset="-120"/>
              </a:rPr>
              <a:t>extremely complex information such as pronunciation content, speaker identity, speaking style, goals and motivations, it is obviously extremely difficult for a computer to parse such complex and diverse information from a pile of sample points.
</a:t>
            </a:r>
            <a:r>
              <a:rPr lang="en-US" altLang="zh-CN" b="1" dirty="0">
                <a:ea typeface="PMingLiU" panose="02020500000000000000" pitchFamily="18" charset="-120"/>
              </a:rPr>
              <a:t>Speech signals </a:t>
            </a:r>
            <a:r>
              <a:rPr lang="en-US" altLang="zh-CN" dirty="0">
                <a:ea typeface="PMingLiU" panose="02020500000000000000" pitchFamily="18" charset="-120"/>
              </a:rPr>
              <a:t>contain a lot of randomness, unconscious changes in the pronunciation process (such as differences in air delivery and tongue position), external environmental noise and differences in sound acquisition devices </a:t>
            </a:r>
            <a:r>
              <a:rPr lang="en-US" altLang="zh-CN" dirty="0">
                <a:ea typeface="PMingLiU" panose="02020500000000000000" pitchFamily="18" charset="-120"/>
                <a:sym typeface="Wingdings" panose="05000000000000000000" pitchFamily="2" charset="2"/>
              </a:rPr>
              <a:t> </a:t>
            </a:r>
            <a:r>
              <a:rPr lang="en-US" altLang="zh-CN" dirty="0">
                <a:ea typeface="PMingLiU" panose="02020500000000000000" pitchFamily="18" charset="-120"/>
              </a:rPr>
              <a:t>increase the difficulty of the computer to extract speech information.</a:t>
            </a:r>
            <a:endParaRPr lang="zh-HK" altLang="en-US" dirty="0">
              <a:ea typeface="PMingLiU" panose="02020500000000000000" pitchFamily="18" charset="-120"/>
            </a:endParaRPr>
          </a:p>
        </p:txBody>
      </p:sp>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13</a:t>
            </a:fld>
            <a:endParaRPr lang="zh-HK" altLang="en-US" dirty="0"/>
          </a:p>
        </p:txBody>
      </p:sp>
    </p:spTree>
    <p:extLst>
      <p:ext uri="{BB962C8B-B14F-4D97-AF65-F5344CB8AC3E}">
        <p14:creationId xmlns:p14="http://schemas.microsoft.com/office/powerpoint/2010/main" xmlns="" val="3862570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a:latin typeface="+mn-lt"/>
                <a:ea typeface="新細明體" panose="02020500000000000000" pitchFamily="18" charset="-120"/>
              </a:rPr>
              <a:t>The Generation of Speech </a:t>
            </a:r>
            <a:r>
              <a:rPr lang="en-US" altLang="zh-TW" sz="3600" dirty="0">
                <a:latin typeface="+mn-lt"/>
                <a:ea typeface="新細明體" panose="02020500000000000000" pitchFamily="18" charset="-120"/>
              </a:rPr>
              <a:t>(</a:t>
            </a:r>
            <a:r>
              <a:rPr lang="en-US" altLang="zh-CN" sz="3600" b="1" dirty="0">
                <a:solidFill>
                  <a:srgbClr val="00B0F0"/>
                </a:solidFill>
                <a:latin typeface="+mn-lt"/>
                <a:ea typeface="新細明體" panose="02020500000000000000" pitchFamily="18" charset="-120"/>
              </a:rPr>
              <a:t>Demo</a:t>
            </a:r>
            <a:r>
              <a:rPr lang="en-US" altLang="zh-TW" sz="3600" dirty="0">
                <a:latin typeface="+mn-lt"/>
                <a:ea typeface="新細明體" panose="02020500000000000000" pitchFamily="18" charset="-120"/>
              </a:rPr>
              <a:t>)</a:t>
            </a:r>
            <a:endParaRPr lang="en-US" sz="3600" dirty="0">
              <a:latin typeface="+mn-lt"/>
            </a:endParaRPr>
          </a:p>
        </p:txBody>
      </p:sp>
      <p:sp>
        <p:nvSpPr>
          <p:cNvPr id="3" name="Content Placeholder 2"/>
          <p:cNvSpPr>
            <a:spLocks noGrp="1"/>
          </p:cNvSpPr>
          <p:nvPr>
            <p:ph idx="1"/>
          </p:nvPr>
        </p:nvSpPr>
        <p:spPr/>
        <p:txBody>
          <a:bodyPr/>
          <a:lstStyle/>
          <a:p>
            <a:r>
              <a:rPr lang="zh-CN" altLang="en-US" dirty="0">
                <a:solidFill>
                  <a:schemeClr val="bg1"/>
                </a:solidFill>
                <a:ea typeface="新細明體" panose="02020500000000000000" pitchFamily="18" charset="-120"/>
              </a:rPr>
              <a:t>聲音</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t="13474" b="8070"/>
          <a:stretch/>
        </p:blipFill>
        <p:spPr>
          <a:xfrm>
            <a:off x="7335656" y="750771"/>
            <a:ext cx="3285984" cy="5732747"/>
          </a:xfrm>
          <a:prstGeom prst="rect">
            <a:avLst/>
          </a:prstGeom>
        </p:spPr>
      </p:pic>
      <p:sp>
        <p:nvSpPr>
          <p:cNvPr id="6" name="Rectangle 5"/>
          <p:cNvSpPr/>
          <p:nvPr/>
        </p:nvSpPr>
        <p:spPr>
          <a:xfrm>
            <a:off x="838199" y="1604243"/>
            <a:ext cx="6241474" cy="3785652"/>
          </a:xfrm>
          <a:prstGeom prst="rect">
            <a:avLst/>
          </a:prstGeom>
        </p:spPr>
        <p:txBody>
          <a:bodyPr wrap="square">
            <a:spAutoFit/>
          </a:bodyPr>
          <a:lstStyle/>
          <a:p>
            <a:pPr algn="just"/>
            <a:r>
              <a:rPr lang="en-US" altLang="zh-TW" sz="2400" dirty="0">
                <a:solidFill>
                  <a:srgbClr val="202124"/>
                </a:solidFill>
                <a:latin typeface="Arial Unicode MS" panose="020B0604020202020204" pitchFamily="34" charset="-128"/>
                <a:ea typeface="inherit"/>
              </a:rPr>
              <a:t>Use the audio output to generate sound pulses, and then detect echoes on the microphone. </a:t>
            </a:r>
            <a:r>
              <a:rPr lang="en-US" altLang="zh-TW" sz="2400" b="1" dirty="0">
                <a:solidFill>
                  <a:srgbClr val="202124"/>
                </a:solidFill>
                <a:latin typeface="Arial Unicode MS" panose="020B0604020202020204" pitchFamily="34" charset="-128"/>
                <a:ea typeface="inherit"/>
              </a:rPr>
              <a:t>Echo signals</a:t>
            </a:r>
            <a:r>
              <a:rPr lang="en-US" altLang="zh-TW" sz="2400" dirty="0">
                <a:solidFill>
                  <a:srgbClr val="202124"/>
                </a:solidFill>
                <a:latin typeface="Arial Unicode MS" panose="020B0604020202020204" pitchFamily="34" charset="-128"/>
                <a:ea typeface="inherit"/>
              </a:rPr>
              <a:t> can be visualized in a map, Fourier transform, or simply as a time series waveform. Ideal for </a:t>
            </a:r>
            <a:r>
              <a:rPr lang="en-US" altLang="zh-TW" sz="2400" dirty="0" smtClean="0">
                <a:solidFill>
                  <a:srgbClr val="202124"/>
                </a:solidFill>
                <a:latin typeface="Arial Unicode MS" panose="020B0604020202020204" pitchFamily="34" charset="-128"/>
                <a:ea typeface="inherit"/>
              </a:rPr>
              <a:t>investigating/ demonstrating </a:t>
            </a:r>
            <a:r>
              <a:rPr lang="en-US" altLang="zh-TW" sz="2400" dirty="0">
                <a:solidFill>
                  <a:srgbClr val="202124"/>
                </a:solidFill>
                <a:latin typeface="Arial Unicode MS" panose="020B0604020202020204" pitchFamily="34" charset="-128"/>
                <a:ea typeface="inherit"/>
              </a:rPr>
              <a:t>acoustic principles. </a:t>
            </a:r>
          </a:p>
          <a:p>
            <a:r>
              <a:rPr lang="en-US" altLang="zh-TW" sz="2400" dirty="0">
                <a:solidFill>
                  <a:srgbClr val="202124"/>
                </a:solidFill>
                <a:latin typeface="Arial Unicode MS" panose="020B0604020202020204" pitchFamily="34" charset="-128"/>
                <a:ea typeface="inherit"/>
              </a:rPr>
              <a:t>
• Sampling frequency 44.1 kHz</a:t>
            </a:r>
            <a:br>
              <a:rPr lang="en-US" altLang="zh-TW" sz="2400" dirty="0">
                <a:solidFill>
                  <a:srgbClr val="202124"/>
                </a:solidFill>
                <a:latin typeface="Arial Unicode MS" panose="020B0604020202020204" pitchFamily="34" charset="-128"/>
                <a:ea typeface="inherit"/>
              </a:rPr>
            </a:br>
            <a:r>
              <a:rPr lang="en-US" altLang="zh-TW" sz="2400" dirty="0">
                <a:solidFill>
                  <a:srgbClr val="202124"/>
                </a:solidFill>
                <a:latin typeface="Arial Unicode MS" panose="020B0604020202020204" pitchFamily="34" charset="-128"/>
                <a:ea typeface="inherit"/>
              </a:rPr>
              <a:t>• Sampling duration 0.001 s to 5 s
</a:t>
            </a:r>
            <a:endParaRPr lang="en-US" sz="2400" dirty="0">
              <a:latin typeface="新細明體" panose="02020500000000000000" pitchFamily="18" charset="-120"/>
              <a:ea typeface="新細明體" panose="02020500000000000000" pitchFamily="18" charset="-120"/>
            </a:endParaRPr>
          </a:p>
        </p:txBody>
      </p:sp>
      <p:sp>
        <p:nvSpPr>
          <p:cNvPr id="8"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p:cNvSpPr txBox="1"/>
          <p:nvPr/>
        </p:nvSpPr>
        <p:spPr>
          <a:xfrm>
            <a:off x="1052623" y="5624623"/>
            <a:ext cx="5393271" cy="369332"/>
          </a:xfrm>
          <a:prstGeom prst="rect">
            <a:avLst/>
          </a:prstGeom>
          <a:noFill/>
        </p:spPr>
        <p:txBody>
          <a:bodyPr wrap="none" rtlCol="0">
            <a:spAutoFit/>
          </a:bodyPr>
          <a:lstStyle/>
          <a:p>
            <a:r>
              <a:rPr lang="en-US" dirty="0"/>
              <a:t>Downloaded from Google Play : Pulse Echo Sonar Meter</a:t>
            </a:r>
          </a:p>
        </p:txBody>
      </p:sp>
      <p:sp>
        <p:nvSpPr>
          <p:cNvPr id="7" name="Footer Placeholder 6"/>
          <p:cNvSpPr>
            <a:spLocks noGrp="1"/>
          </p:cNvSpPr>
          <p:nvPr>
            <p:ph type="ftr" sz="quarter" idx="11"/>
          </p:nvPr>
        </p:nvSpPr>
        <p:spPr/>
        <p:txBody>
          <a:bodyPr/>
          <a:lstStyle/>
          <a:p>
            <a:r>
              <a:rPr lang="en-US" altLang="zh-HK"/>
              <a:t>Edit by Hammond Lai</a:t>
            </a:r>
            <a:endParaRPr lang="zh-HK" altLang="en-US" dirty="0"/>
          </a:p>
        </p:txBody>
      </p:sp>
      <p:sp>
        <p:nvSpPr>
          <p:cNvPr id="9" name="Slide Number Placeholder 8"/>
          <p:cNvSpPr>
            <a:spLocks noGrp="1"/>
          </p:cNvSpPr>
          <p:nvPr>
            <p:ph type="sldNum" sz="quarter" idx="12"/>
          </p:nvPr>
        </p:nvSpPr>
        <p:spPr/>
        <p:txBody>
          <a:bodyPr/>
          <a:lstStyle/>
          <a:p>
            <a:fld id="{FA36BCE5-770F-41A9-BD0A-CD25FC828818}" type="slidenum">
              <a:rPr lang="zh-HK" altLang="en-US" smtClean="0"/>
              <a:pPr/>
              <a:t>14</a:t>
            </a:fld>
            <a:endParaRPr lang="zh-HK" altLang="en-US" dirty="0"/>
          </a:p>
        </p:txBody>
      </p:sp>
    </p:spTree>
    <p:extLst>
      <p:ext uri="{BB962C8B-B14F-4D97-AF65-F5344CB8AC3E}">
        <p14:creationId xmlns:p14="http://schemas.microsoft.com/office/powerpoint/2010/main" xmlns="" val="124950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709" y="365125"/>
            <a:ext cx="10564091" cy="798657"/>
          </a:xfrm>
        </p:spPr>
        <p:txBody>
          <a:bodyPr/>
          <a:lstStyle/>
          <a:p>
            <a:r>
              <a:rPr lang="en-US" altLang="zh-CN" dirty="0">
                <a:ea typeface="新細明體" panose="02020500000000000000" pitchFamily="18" charset="-120"/>
              </a:rPr>
              <a:t>Speech Recognition Technology</a:t>
            </a:r>
            <a:endParaRPr lang="en-US" dirty="0"/>
          </a:p>
        </p:txBody>
      </p:sp>
      <p:sp>
        <p:nvSpPr>
          <p:cNvPr id="5" name="Rectangle 4"/>
          <p:cNvSpPr/>
          <p:nvPr/>
        </p:nvSpPr>
        <p:spPr>
          <a:xfrm>
            <a:off x="838200" y="1967136"/>
            <a:ext cx="5005039" cy="2492990"/>
          </a:xfrm>
          <a:prstGeom prst="rect">
            <a:avLst/>
          </a:prstGeom>
        </p:spPr>
        <p:txBody>
          <a:bodyPr wrap="square">
            <a:spAutoFit/>
          </a:bodyPr>
          <a:lstStyle/>
          <a:p>
            <a:pPr marL="514350" indent="-514350">
              <a:buFont typeface="+mj-lt"/>
              <a:buAutoNum type="arabicPeriod"/>
            </a:pPr>
            <a:r>
              <a:rPr lang="en-US" altLang="zh-TW" sz="2600" dirty="0"/>
              <a:t>Voice input
Acoustic feature extraction
Acoustic model
Language model and language processing</a:t>
            </a:r>
          </a:p>
          <a:p>
            <a:pPr marL="514350" indent="-514350">
              <a:buFont typeface="+mj-lt"/>
              <a:buAutoNum type="arabicPeriod"/>
            </a:pPr>
            <a:r>
              <a:rPr lang="en-US" altLang="zh-TW" sz="2600" dirty="0"/>
              <a:t>Text output</a:t>
            </a:r>
            <a:endParaRPr lang="en-US" sz="2600" dirty="0">
              <a:ea typeface="新細明體" panose="02020500000000000000" pitchFamily="18" charset="-120"/>
            </a:endParaRPr>
          </a:p>
        </p:txBody>
      </p:sp>
      <p:sp>
        <p:nvSpPr>
          <p:cNvPr id="7" name="Rectangle 6"/>
          <p:cNvSpPr/>
          <p:nvPr/>
        </p:nvSpPr>
        <p:spPr>
          <a:xfrm>
            <a:off x="838200" y="4330154"/>
            <a:ext cx="11106752" cy="2677656"/>
          </a:xfrm>
          <a:prstGeom prst="rect">
            <a:avLst/>
          </a:prstGeom>
        </p:spPr>
        <p:txBody>
          <a:bodyPr wrap="square">
            <a:spAutoFit/>
          </a:bodyPr>
          <a:lstStyle/>
          <a:p>
            <a:pPr>
              <a:lnSpc>
                <a:spcPct val="140000"/>
              </a:lnSpc>
            </a:pPr>
            <a:r>
              <a:rPr lang="en-US" altLang="zh-CN" sz="2400" dirty="0">
                <a:ea typeface="PMingLiU" panose="02020500000000000000" pitchFamily="18" charset="-120"/>
              </a:rPr>
              <a:t>It is mainly composed of two parts: </a:t>
            </a:r>
            <a:r>
              <a:rPr lang="en-US" altLang="zh-CN" sz="2400" b="1" dirty="0">
                <a:ea typeface="PMingLiU" panose="02020500000000000000" pitchFamily="18" charset="-120"/>
              </a:rPr>
              <a:t>feature extraction </a:t>
            </a:r>
            <a:r>
              <a:rPr lang="en-US" altLang="zh-CN" sz="2400" dirty="0">
                <a:ea typeface="PMingLiU" panose="02020500000000000000" pitchFamily="18" charset="-120"/>
              </a:rPr>
              <a:t>and </a:t>
            </a:r>
            <a:r>
              <a:rPr lang="en-US" altLang="zh-CN" sz="2400" b="1" dirty="0">
                <a:ea typeface="PMingLiU" panose="02020500000000000000" pitchFamily="18" charset="-120"/>
              </a:rPr>
              <a:t>pattern </a:t>
            </a:r>
            <a:r>
              <a:rPr lang="en-US" altLang="zh-CN" sz="2400" b="1" dirty="0" smtClean="0">
                <a:ea typeface="PMingLiU" panose="02020500000000000000" pitchFamily="18" charset="-120"/>
              </a:rPr>
              <a:t>matching</a:t>
            </a:r>
            <a:r>
              <a:rPr lang="en-US" altLang="zh-CN" sz="2400" dirty="0" smtClean="0">
                <a:ea typeface="PMingLiU" panose="02020500000000000000" pitchFamily="18" charset="-120"/>
              </a:rPr>
              <a:t>.</a:t>
            </a:r>
            <a:r>
              <a:rPr lang="en-US" altLang="zh-CN" sz="2400" dirty="0">
                <a:ea typeface="PMingLiU" panose="02020500000000000000" pitchFamily="18" charset="-120"/>
              </a:rPr>
              <a:t>
</a:t>
            </a:r>
            <a:r>
              <a:rPr lang="en-US" altLang="zh-CN" sz="2400" b="1" dirty="0">
                <a:ea typeface="PMingLiU" panose="02020500000000000000" pitchFamily="18" charset="-120"/>
              </a:rPr>
              <a:t>Pattern matching</a:t>
            </a:r>
            <a:r>
              <a:rPr lang="en-US" altLang="zh-CN" sz="2400" dirty="0">
                <a:ea typeface="PMingLiU" panose="02020500000000000000" pitchFamily="18" charset="-120"/>
              </a:rPr>
              <a:t>: a sequence matching question / a search process </a:t>
            </a:r>
            <a:r>
              <a:rPr lang="en-US" altLang="zh-CN" sz="2400" dirty="0">
                <a:ea typeface="PMingLiU" panose="02020500000000000000" pitchFamily="18" charset="-120"/>
                <a:sym typeface="Wingdings" panose="05000000000000000000" pitchFamily="2" charset="2"/>
              </a:rPr>
              <a:t></a:t>
            </a:r>
            <a:r>
              <a:rPr lang="en-US" altLang="zh-CN" sz="2400" dirty="0">
                <a:ea typeface="PMingLiU" panose="02020500000000000000" pitchFamily="18" charset="-120"/>
              </a:rPr>
              <a:t> decoding
</a:t>
            </a:r>
            <a:r>
              <a:rPr lang="en-US" altLang="zh-CN" sz="2400" b="1" dirty="0">
                <a:ea typeface="PMingLiU" panose="02020500000000000000" pitchFamily="18" charset="-120"/>
              </a:rPr>
              <a:t>Decoding</a:t>
            </a:r>
            <a:r>
              <a:rPr lang="en-US" altLang="zh-CN" sz="2400" dirty="0">
                <a:ea typeface="PMingLiU" panose="02020500000000000000" pitchFamily="18" charset="-120"/>
              </a:rPr>
              <a:t> requires the use of acoustic models (how each phoneme is pronounced) and language models (describing the laws of word combinations</a:t>
            </a:r>
            <a:r>
              <a:rPr lang="en-US" altLang="zh-CN" sz="2400" dirty="0" smtClean="0">
                <a:ea typeface="PMingLiU" panose="02020500000000000000" pitchFamily="18" charset="-120"/>
              </a:rPr>
              <a:t>).</a:t>
            </a:r>
            <a:r>
              <a:rPr lang="en-US" altLang="zh-CN" sz="2400" dirty="0">
                <a:ea typeface="PMingLiU" panose="02020500000000000000" pitchFamily="18" charset="-120"/>
              </a:rPr>
              <a:t>
</a:t>
            </a:r>
          </a:p>
        </p:txBody>
      </p:sp>
      <p:sp>
        <p:nvSpPr>
          <p:cNvPr id="3" name="Rectangle 2"/>
          <p:cNvSpPr/>
          <p:nvPr/>
        </p:nvSpPr>
        <p:spPr>
          <a:xfrm>
            <a:off x="838200" y="1501495"/>
            <a:ext cx="1113575" cy="523220"/>
          </a:xfrm>
          <a:prstGeom prst="rect">
            <a:avLst/>
          </a:prstGeom>
        </p:spPr>
        <p:txBody>
          <a:bodyPr wrap="none">
            <a:spAutoFit/>
          </a:bodyPr>
          <a:lstStyle/>
          <a:p>
            <a:r>
              <a:rPr lang="en-US" altLang="zh-CN" sz="2600" b="1" dirty="0" smtClean="0">
                <a:ea typeface="新細明體" panose="02020500000000000000" pitchFamily="18" charset="-120"/>
              </a:rPr>
              <a:t>Steps</a:t>
            </a:r>
            <a:r>
              <a:rPr lang="en-US" altLang="zh-CN" sz="2800" b="1" dirty="0" smtClean="0">
                <a:ea typeface="新細明體" panose="02020500000000000000" pitchFamily="18" charset="-120"/>
              </a:rPr>
              <a:t>: </a:t>
            </a:r>
            <a:endParaRPr lang="en-US" sz="2800" b="1" dirty="0"/>
          </a:p>
        </p:txBody>
      </p:sp>
      <p:pic>
        <p:nvPicPr>
          <p:cNvPr id="26626" name="Picture 2" descr="语音识别4个流程：输入-编码-解码-输出"/>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958" t="31279" r="8442" b="10903"/>
          <a:stretch/>
        </p:blipFill>
        <p:spPr bwMode="auto">
          <a:xfrm>
            <a:off x="5689332" y="2252187"/>
            <a:ext cx="5842535" cy="174217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984626" y="1767632"/>
            <a:ext cx="772071" cy="369332"/>
          </a:xfrm>
          <a:prstGeom prst="rect">
            <a:avLst/>
          </a:prstGeom>
          <a:noFill/>
        </p:spPr>
        <p:txBody>
          <a:bodyPr wrap="none" rtlCol="0">
            <a:spAutoFit/>
          </a:bodyPr>
          <a:lstStyle/>
          <a:p>
            <a:r>
              <a:rPr lang="en-US" altLang="zh-TW" dirty="0"/>
              <a:t>S</a:t>
            </a:r>
            <a:r>
              <a:rPr lang="en-US" altLang="zh-CN" dirty="0"/>
              <a:t>tep </a:t>
            </a:r>
            <a:r>
              <a:rPr lang="en-US" altLang="zh-TW" dirty="0"/>
              <a:t>1</a:t>
            </a:r>
            <a:endParaRPr lang="en-US" dirty="0"/>
          </a:p>
        </p:txBody>
      </p:sp>
      <p:sp>
        <p:nvSpPr>
          <p:cNvPr id="11" name="TextBox 10"/>
          <p:cNvSpPr txBox="1"/>
          <p:nvPr/>
        </p:nvSpPr>
        <p:spPr>
          <a:xfrm>
            <a:off x="7318633" y="1767632"/>
            <a:ext cx="772071" cy="369332"/>
          </a:xfrm>
          <a:prstGeom prst="rect">
            <a:avLst/>
          </a:prstGeom>
          <a:noFill/>
        </p:spPr>
        <p:txBody>
          <a:bodyPr wrap="none" rtlCol="0">
            <a:spAutoFit/>
          </a:bodyPr>
          <a:lstStyle/>
          <a:p>
            <a:r>
              <a:rPr lang="en-US" altLang="zh-TW" dirty="0"/>
              <a:t>Step 2</a:t>
            </a:r>
            <a:endParaRPr lang="en-US" dirty="0"/>
          </a:p>
        </p:txBody>
      </p:sp>
      <p:sp>
        <p:nvSpPr>
          <p:cNvPr id="12" name="TextBox 11"/>
          <p:cNvSpPr txBox="1"/>
          <p:nvPr/>
        </p:nvSpPr>
        <p:spPr>
          <a:xfrm>
            <a:off x="8553031" y="1763105"/>
            <a:ext cx="1240596" cy="369332"/>
          </a:xfrm>
          <a:prstGeom prst="rect">
            <a:avLst/>
          </a:prstGeom>
          <a:noFill/>
        </p:spPr>
        <p:txBody>
          <a:bodyPr wrap="none" rtlCol="0">
            <a:spAutoFit/>
          </a:bodyPr>
          <a:lstStyle/>
          <a:p>
            <a:r>
              <a:rPr lang="en-US" altLang="zh-TW" dirty="0" smtClean="0"/>
              <a:t>Steps </a:t>
            </a:r>
            <a:r>
              <a:rPr lang="en-US" altLang="zh-TW" dirty="0"/>
              <a:t>3</a:t>
            </a:r>
            <a:r>
              <a:rPr lang="zh-TW" altLang="en-US" dirty="0"/>
              <a:t> </a:t>
            </a:r>
            <a:r>
              <a:rPr lang="en-US" altLang="zh-TW" dirty="0"/>
              <a:t>&amp;</a:t>
            </a:r>
            <a:r>
              <a:rPr lang="zh-TW" altLang="en-US" dirty="0"/>
              <a:t> </a:t>
            </a:r>
            <a:r>
              <a:rPr lang="en-US" altLang="zh-TW" dirty="0"/>
              <a:t>4</a:t>
            </a:r>
            <a:endParaRPr lang="en-US" dirty="0"/>
          </a:p>
        </p:txBody>
      </p:sp>
      <p:sp>
        <p:nvSpPr>
          <p:cNvPr id="15" name="TextBox 14"/>
          <p:cNvSpPr txBox="1"/>
          <p:nvPr/>
        </p:nvSpPr>
        <p:spPr>
          <a:xfrm>
            <a:off x="10120819" y="1763105"/>
            <a:ext cx="772071" cy="369332"/>
          </a:xfrm>
          <a:prstGeom prst="rect">
            <a:avLst/>
          </a:prstGeom>
          <a:noFill/>
        </p:spPr>
        <p:txBody>
          <a:bodyPr wrap="none" rtlCol="0">
            <a:spAutoFit/>
          </a:bodyPr>
          <a:lstStyle/>
          <a:p>
            <a:r>
              <a:rPr lang="en-US" altLang="zh-TW" dirty="0"/>
              <a:t>Step 5</a:t>
            </a:r>
            <a:endParaRPr lang="en-US" dirty="0"/>
          </a:p>
        </p:txBody>
      </p:sp>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8" name="Slide Number Placeholder 7"/>
          <p:cNvSpPr>
            <a:spLocks noGrp="1"/>
          </p:cNvSpPr>
          <p:nvPr>
            <p:ph type="sldNum" sz="quarter" idx="12"/>
          </p:nvPr>
        </p:nvSpPr>
        <p:spPr/>
        <p:txBody>
          <a:bodyPr/>
          <a:lstStyle/>
          <a:p>
            <a:fld id="{FA36BCE5-770F-41A9-BD0A-CD25FC828818}" type="slidenum">
              <a:rPr lang="zh-HK" altLang="en-US" smtClean="0"/>
              <a:pPr/>
              <a:t>15</a:t>
            </a:fld>
            <a:endParaRPr lang="zh-HK" altLang="en-US" dirty="0"/>
          </a:p>
        </p:txBody>
      </p:sp>
    </p:spTree>
    <p:extLst>
      <p:ext uri="{BB962C8B-B14F-4D97-AF65-F5344CB8AC3E}">
        <p14:creationId xmlns:p14="http://schemas.microsoft.com/office/powerpoint/2010/main" xmlns="" val="3846146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13509" y="226580"/>
            <a:ext cx="10515600" cy="1325563"/>
          </a:xfrm>
        </p:spPr>
        <p:txBody>
          <a:bodyPr>
            <a:normAutofit/>
          </a:bodyPr>
          <a:lstStyle/>
          <a:p>
            <a:r>
              <a:rPr lang="en-US" altLang="zh-CN" sz="4000" dirty="0">
                <a:latin typeface="+mn-lt"/>
                <a:ea typeface="新細明體" panose="02020500000000000000" pitchFamily="18" charset="-120"/>
              </a:rPr>
              <a:t>Traditional System </a:t>
            </a:r>
            <a:r>
              <a:rPr lang="en-US" altLang="zh-CN" sz="4000" dirty="0" smtClean="0">
                <a:latin typeface="+mn-lt"/>
                <a:ea typeface="新細明體" panose="02020500000000000000" pitchFamily="18" charset="-120"/>
              </a:rPr>
              <a:t>Configuration of </a:t>
            </a:r>
            <a:r>
              <a:rPr lang="en-US" altLang="zh-CN" sz="4000" dirty="0">
                <a:latin typeface="+mn-lt"/>
                <a:ea typeface="新細明體" panose="02020500000000000000" pitchFamily="18" charset="-120"/>
              </a:rPr>
              <a:t>Speech Recognition Technology</a:t>
            </a:r>
            <a:endParaRPr lang="en-US" sz="4000" dirty="0">
              <a:latin typeface="+mn-lt"/>
            </a:endParaRPr>
          </a:p>
        </p:txBody>
      </p:sp>
      <p:pic>
        <p:nvPicPr>
          <p:cNvPr id="10" name="圖片 15">
            <a:extLst>
              <a:ext uri="{FF2B5EF4-FFF2-40B4-BE49-F238E27FC236}">
                <a16:creationId xmlns:a16="http://schemas.microsoft.com/office/drawing/2014/main" xmlns="" id="{DA835419-FEFA-436C-A33A-14B493F4DB66}"/>
              </a:ext>
            </a:extLst>
          </p:cNvPr>
          <p:cNvPicPr>
            <a:picLocks noChangeAspect="1"/>
          </p:cNvPicPr>
          <p:nvPr/>
        </p:nvPicPr>
        <p:blipFill rotWithShape="1">
          <a:blip r:embed="rId2" cstate="print"/>
          <a:srcRect l="2511" r="7946"/>
          <a:stretch/>
        </p:blipFill>
        <p:spPr>
          <a:xfrm>
            <a:off x="148229" y="1616259"/>
            <a:ext cx="5587767" cy="3551163"/>
          </a:xfrm>
          <a:prstGeom prst="rect">
            <a:avLst/>
          </a:prstGeom>
        </p:spPr>
      </p:pic>
      <p:sp>
        <p:nvSpPr>
          <p:cNvPr id="7" name="TextBox 6"/>
          <p:cNvSpPr txBox="1"/>
          <p:nvPr/>
        </p:nvSpPr>
        <p:spPr>
          <a:xfrm>
            <a:off x="6202474" y="4645924"/>
            <a:ext cx="1334020" cy="369332"/>
          </a:xfrm>
          <a:prstGeom prst="rect">
            <a:avLst/>
          </a:prstGeom>
          <a:noFill/>
        </p:spPr>
        <p:txBody>
          <a:bodyPr wrap="none" rtlCol="0">
            <a:spAutoFit/>
          </a:bodyPr>
          <a:lstStyle/>
          <a:p>
            <a:r>
              <a:rPr lang="en-US" altLang="zh-TW" dirty="0"/>
              <a:t>GMM-HMM</a:t>
            </a:r>
            <a:endParaRPr lang="en-US" dirty="0"/>
          </a:p>
        </p:txBody>
      </p:sp>
      <p:sp>
        <p:nvSpPr>
          <p:cNvPr id="12" name="TextBox 11"/>
          <p:cNvSpPr txBox="1"/>
          <p:nvPr/>
        </p:nvSpPr>
        <p:spPr>
          <a:xfrm>
            <a:off x="9523265" y="4695464"/>
            <a:ext cx="920508" cy="369332"/>
          </a:xfrm>
          <a:prstGeom prst="rect">
            <a:avLst/>
          </a:prstGeom>
          <a:noFill/>
        </p:spPr>
        <p:txBody>
          <a:bodyPr wrap="none" rtlCol="0">
            <a:spAutoFit/>
          </a:bodyPr>
          <a:lstStyle/>
          <a:p>
            <a:r>
              <a:rPr lang="en-US" altLang="zh-TW" dirty="0"/>
              <a:t>N-Gram</a:t>
            </a:r>
            <a:endParaRPr lang="en-US" dirty="0"/>
          </a:p>
        </p:txBody>
      </p:sp>
      <p:pic>
        <p:nvPicPr>
          <p:cNvPr id="9" name="Picture 2" descr="Speech Technologies at Google: an Overview 演講心得- LINE ENGINEER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55907" y="1904597"/>
            <a:ext cx="6104641" cy="276162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1272424" y="5304428"/>
            <a:ext cx="3339376" cy="523220"/>
          </a:xfrm>
          <a:prstGeom prst="rect">
            <a:avLst/>
          </a:prstGeom>
          <a:solidFill>
            <a:schemeClr val="accent2"/>
          </a:solidFill>
        </p:spPr>
        <p:txBody>
          <a:bodyPr wrap="none" rtlCol="0">
            <a:spAutoFit/>
          </a:bodyPr>
          <a:lstStyle/>
          <a:p>
            <a:r>
              <a:rPr lang="en-US" altLang="zh-TW" sz="2800" dirty="0">
                <a:solidFill>
                  <a:schemeClr val="bg1"/>
                </a:solidFill>
              </a:rPr>
              <a:t>Chinese Identification</a:t>
            </a:r>
            <a:endParaRPr lang="en-US" sz="2800" dirty="0">
              <a:solidFill>
                <a:schemeClr val="bg1"/>
              </a:solidFill>
            </a:endParaRPr>
          </a:p>
        </p:txBody>
      </p:sp>
      <p:sp>
        <p:nvSpPr>
          <p:cNvPr id="14" name="TextBox 13"/>
          <p:cNvSpPr txBox="1"/>
          <p:nvPr/>
        </p:nvSpPr>
        <p:spPr>
          <a:xfrm>
            <a:off x="7333945" y="5331888"/>
            <a:ext cx="2948564" cy="523220"/>
          </a:xfrm>
          <a:prstGeom prst="rect">
            <a:avLst/>
          </a:prstGeom>
          <a:solidFill>
            <a:schemeClr val="accent5">
              <a:lumMod val="75000"/>
            </a:schemeClr>
          </a:solidFill>
        </p:spPr>
        <p:txBody>
          <a:bodyPr wrap="none" rtlCol="0">
            <a:spAutoFit/>
          </a:bodyPr>
          <a:lstStyle/>
          <a:p>
            <a:r>
              <a:rPr lang="en-US" altLang="zh-TW" sz="2800" dirty="0">
                <a:solidFill>
                  <a:schemeClr val="bg1"/>
                </a:solidFill>
              </a:rPr>
              <a:t>English recognition</a:t>
            </a:r>
            <a:endParaRPr lang="en-US" sz="2800" dirty="0">
              <a:solidFill>
                <a:schemeClr val="bg1"/>
              </a:solidFill>
            </a:endParaRPr>
          </a:p>
        </p:txBody>
      </p:sp>
      <p:sp>
        <p:nvSpPr>
          <p:cNvPr id="2" name="Footer Placeholder 1"/>
          <p:cNvSpPr>
            <a:spLocks noGrp="1"/>
          </p:cNvSpPr>
          <p:nvPr>
            <p:ph type="ftr" sz="quarter" idx="11"/>
          </p:nvPr>
        </p:nvSpPr>
        <p:spPr/>
        <p:txBody>
          <a:bodyPr/>
          <a:lstStyle/>
          <a:p>
            <a:r>
              <a:rPr lang="en-US" altLang="zh-HK"/>
              <a:t>Edit by Hammond Lai</a:t>
            </a:r>
            <a:endParaRPr lang="zh-HK" altLang="en-US" dirty="0"/>
          </a:p>
        </p:txBody>
      </p:sp>
      <p:sp>
        <p:nvSpPr>
          <p:cNvPr id="3" name="Slide Number Placeholder 2"/>
          <p:cNvSpPr>
            <a:spLocks noGrp="1"/>
          </p:cNvSpPr>
          <p:nvPr>
            <p:ph type="sldNum" sz="quarter" idx="12"/>
          </p:nvPr>
        </p:nvSpPr>
        <p:spPr/>
        <p:txBody>
          <a:bodyPr/>
          <a:lstStyle/>
          <a:p>
            <a:fld id="{FA36BCE5-770F-41A9-BD0A-CD25FC828818}" type="slidenum">
              <a:rPr lang="zh-HK" altLang="en-US" smtClean="0"/>
              <a:pPr/>
              <a:t>16</a:t>
            </a:fld>
            <a:endParaRPr lang="zh-HK" altLang="en-US" dirty="0"/>
          </a:p>
        </p:txBody>
      </p:sp>
    </p:spTree>
    <p:extLst>
      <p:ext uri="{BB962C8B-B14F-4D97-AF65-F5344CB8AC3E}">
        <p14:creationId xmlns:p14="http://schemas.microsoft.com/office/powerpoint/2010/main" xmlns="" val="3957071650"/>
      </p:ext>
    </p:extLst>
  </p:cSld>
  <p:clrMapOvr>
    <a:masterClrMapping/>
  </p:clrMapOvr>
  <p:extLst mod="1">
    <p:ext uri="{6950BFC3-D8DA-4A85-94F7-54DA5524770B}">
      <p188:commentRel xmlns="" xmlns:p188="http://schemas.microsoft.com/office/powerpoint/2018/8/main" r:id="rId4"/>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3DB556F-0F4F-48D5-AFEE-474E94E8B320}"/>
              </a:ext>
            </a:extLst>
          </p:cNvPr>
          <p:cNvSpPr>
            <a:spLocks noGrp="1"/>
          </p:cNvSpPr>
          <p:nvPr>
            <p:ph type="title"/>
          </p:nvPr>
        </p:nvSpPr>
        <p:spPr/>
        <p:txBody>
          <a:bodyPr>
            <a:normAutofit/>
          </a:bodyPr>
          <a:lstStyle/>
          <a:p>
            <a:r>
              <a:rPr lang="en-US" altLang="zh-CN" dirty="0">
                <a:latin typeface="+mn-lt"/>
                <a:ea typeface="新細明體" panose="02020500000000000000" pitchFamily="18" charset="-120"/>
              </a:rPr>
              <a:t>MFCC Feature Extraction for Speech Recognition Technology</a:t>
            </a:r>
            <a:endParaRPr lang="zh-HK" altLang="en-US" dirty="0">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4D54C9B4-DAF4-4B17-BA58-3C743B6E2168}"/>
              </a:ext>
            </a:extLst>
          </p:cNvPr>
          <p:cNvSpPr>
            <a:spLocks noGrp="1"/>
          </p:cNvSpPr>
          <p:nvPr>
            <p:ph idx="1"/>
          </p:nvPr>
        </p:nvSpPr>
        <p:spPr>
          <a:xfrm>
            <a:off x="838200" y="1825625"/>
            <a:ext cx="5190460" cy="4351338"/>
          </a:xfrm>
        </p:spPr>
        <p:txBody>
          <a:bodyPr>
            <a:normAutofit fontScale="92500" lnSpcReduction="20000"/>
          </a:bodyPr>
          <a:lstStyle/>
          <a:p>
            <a:pPr algn="just">
              <a:lnSpc>
                <a:spcPct val="150000"/>
              </a:lnSpc>
            </a:pPr>
            <a:r>
              <a:rPr lang="en-US" altLang="zh-CN" sz="2400" dirty="0">
                <a:ea typeface="新細明體" panose="02020500000000000000" pitchFamily="18" charset="-120"/>
              </a:rPr>
              <a:t>Features that better describe the content of the pronunciation can be extracted
</a:t>
            </a:r>
            <a:r>
              <a:rPr lang="en-US" altLang="zh-CN" sz="2400" b="1" dirty="0">
                <a:ea typeface="新細明體" panose="02020500000000000000" pitchFamily="18" charset="-120"/>
              </a:rPr>
              <a:t>Mel Frequency Cesptrum Coefficient </a:t>
            </a:r>
            <a:r>
              <a:rPr lang="en-US" altLang="zh-CN" sz="2400" dirty="0">
                <a:ea typeface="新細明體" panose="02020500000000000000" pitchFamily="18" charset="-120"/>
              </a:rPr>
              <a:t>(</a:t>
            </a:r>
            <a:r>
              <a:rPr lang="en-US" altLang="zh-CN" sz="2400" b="1" dirty="0" smtClean="0">
                <a:ea typeface="新細明體" panose="02020500000000000000" pitchFamily="18" charset="-120"/>
              </a:rPr>
              <a:t>MFCC</a:t>
            </a:r>
            <a:r>
              <a:rPr lang="en-US" altLang="zh-CN" sz="2400" dirty="0" smtClean="0">
                <a:ea typeface="新細明體" panose="02020500000000000000" pitchFamily="18" charset="-120"/>
              </a:rPr>
              <a:t>) - this </a:t>
            </a:r>
            <a:r>
              <a:rPr lang="en-US" altLang="zh-CN" sz="2400" dirty="0">
                <a:ea typeface="新細明體" panose="02020500000000000000" pitchFamily="18" charset="-120"/>
              </a:rPr>
              <a:t>feature mainly describes the vocal channel information related to the pronunciation content, and simulates the auditory characteristics of the human ear, increasing the sensitivity to low-band information.</a:t>
            </a:r>
            <a:endParaRPr lang="zh-HK" altLang="en-US" sz="2400" dirty="0">
              <a:ea typeface="新細明體" panose="02020500000000000000" pitchFamily="18" charset="-120"/>
            </a:endParaRPr>
          </a:p>
        </p:txBody>
      </p:sp>
      <p:grpSp>
        <p:nvGrpSpPr>
          <p:cNvPr id="7" name="Group 6"/>
          <p:cNvGrpSpPr/>
          <p:nvPr/>
        </p:nvGrpSpPr>
        <p:grpSpPr>
          <a:xfrm>
            <a:off x="6641432" y="3898118"/>
            <a:ext cx="3560201" cy="2413782"/>
            <a:chOff x="7330440" y="2329314"/>
            <a:chExt cx="4023360" cy="2685449"/>
          </a:xfrm>
        </p:grpSpPr>
        <p:pic>
          <p:nvPicPr>
            <p:cNvPr id="5" name="圖片 15">
              <a:extLst>
                <a:ext uri="{FF2B5EF4-FFF2-40B4-BE49-F238E27FC236}">
                  <a16:creationId xmlns:a16="http://schemas.microsoft.com/office/drawing/2014/main" xmlns="" id="{DA835419-FEFA-436C-A33A-14B493F4DB66}"/>
                </a:ext>
              </a:extLst>
            </p:cNvPr>
            <p:cNvPicPr>
              <a:picLocks noChangeAspect="1"/>
            </p:cNvPicPr>
            <p:nvPr/>
          </p:nvPicPr>
          <p:blipFill rotWithShape="1">
            <a:blip r:embed="rId2" cstate="print"/>
            <a:srcRect l="5102" t="16966" r="43811" b="23545"/>
            <a:stretch/>
          </p:blipFill>
          <p:spPr>
            <a:xfrm>
              <a:off x="7330440" y="2348565"/>
              <a:ext cx="4023360" cy="2666198"/>
            </a:xfrm>
            <a:prstGeom prst="rect">
              <a:avLst/>
            </a:prstGeom>
          </p:spPr>
        </p:pic>
        <p:sp>
          <p:nvSpPr>
            <p:cNvPr id="6" name="Rectangle 5"/>
            <p:cNvSpPr/>
            <p:nvPr/>
          </p:nvSpPr>
          <p:spPr>
            <a:xfrm>
              <a:off x="9856269" y="2329314"/>
              <a:ext cx="1497531" cy="1049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578" name="Picture 2" descr="https://pic3.zhimg.com/80/v2-68698d43d9b91e3a133bcb3fd9dc03d6_1440w.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2646" y="2815459"/>
            <a:ext cx="4754340" cy="107963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6518483" y="1653297"/>
            <a:ext cx="4882666" cy="1323439"/>
          </a:xfrm>
          <a:prstGeom prst="rect">
            <a:avLst/>
          </a:prstGeom>
        </p:spPr>
        <p:txBody>
          <a:bodyPr wrap="square">
            <a:spAutoFit/>
          </a:bodyPr>
          <a:lstStyle/>
          <a:p>
            <a:pPr algn="just"/>
            <a:r>
              <a:rPr lang="en-US" altLang="zh-TW" sz="1600" b="1" dirty="0">
                <a:solidFill>
                  <a:srgbClr val="00B0F0"/>
                </a:solidFill>
              </a:rPr>
              <a:t>Example: </a:t>
            </a:r>
            <a:r>
              <a:rPr lang="en-US" altLang="zh-TW" sz="1600" dirty="0"/>
              <a:t>We divide the audio of the above 2 seconds into frames, taking the frame length of 100ms and the frame shift of 100ms as an example, so that the above audio is divided into 20 frames.</a:t>
            </a:r>
            <a:r>
              <a:rPr lang="en-US" altLang="zh-TW" sz="1600" b="1" dirty="0">
                <a:solidFill>
                  <a:srgbClr val="00B0F0"/>
                </a:solidFill>
              </a:rPr>
              <a:t>
</a:t>
            </a:r>
            <a:endParaRPr lang="en-US" sz="1600" dirty="0"/>
          </a:p>
        </p:txBody>
      </p:sp>
      <p:pic>
        <p:nvPicPr>
          <p:cNvPr id="24580" name="Picture 4" descr="previe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318591" y="5113661"/>
            <a:ext cx="1640647" cy="112321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Footer Placeholder 7"/>
          <p:cNvSpPr>
            <a:spLocks noGrp="1"/>
          </p:cNvSpPr>
          <p:nvPr>
            <p:ph type="ftr" sz="quarter" idx="11"/>
          </p:nvPr>
        </p:nvSpPr>
        <p:spPr/>
        <p:txBody>
          <a:bodyPr/>
          <a:lstStyle/>
          <a:p>
            <a:r>
              <a:rPr lang="en-US" altLang="zh-HK"/>
              <a:t>Edit by Hammond Lai</a:t>
            </a:r>
            <a:endParaRPr lang="zh-HK" altLang="en-US" dirty="0"/>
          </a:p>
        </p:txBody>
      </p:sp>
      <p:sp>
        <p:nvSpPr>
          <p:cNvPr id="9" name="Slide Number Placeholder 8"/>
          <p:cNvSpPr>
            <a:spLocks noGrp="1"/>
          </p:cNvSpPr>
          <p:nvPr>
            <p:ph type="sldNum" sz="quarter" idx="12"/>
          </p:nvPr>
        </p:nvSpPr>
        <p:spPr/>
        <p:txBody>
          <a:bodyPr/>
          <a:lstStyle/>
          <a:p>
            <a:fld id="{FA36BCE5-770F-41A9-BD0A-CD25FC828818}" type="slidenum">
              <a:rPr lang="zh-HK" altLang="en-US" smtClean="0"/>
              <a:pPr/>
              <a:t>17</a:t>
            </a:fld>
            <a:endParaRPr lang="zh-HK" altLang="en-US" dirty="0"/>
          </a:p>
        </p:txBody>
      </p:sp>
    </p:spTree>
    <p:extLst>
      <p:ext uri="{BB962C8B-B14F-4D97-AF65-F5344CB8AC3E}">
        <p14:creationId xmlns:p14="http://schemas.microsoft.com/office/powerpoint/2010/main" xmlns="" val="2065087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xmlns="" id="{3FE35831-306D-4A3C-AC39-5961858619FF}"/>
              </a:ext>
            </a:extLst>
          </p:cNvPr>
          <p:cNvPicPr>
            <a:picLocks noChangeAspect="1"/>
          </p:cNvPicPr>
          <p:nvPr/>
        </p:nvPicPr>
        <p:blipFill>
          <a:blip r:embed="rId2" cstate="print"/>
          <a:stretch>
            <a:fillRect/>
          </a:stretch>
        </p:blipFill>
        <p:spPr>
          <a:xfrm>
            <a:off x="6794389" y="2798284"/>
            <a:ext cx="4655259" cy="3433253"/>
          </a:xfrm>
          <a:prstGeom prst="rect">
            <a:avLst/>
          </a:prstGeom>
        </p:spPr>
      </p:pic>
      <p:sp>
        <p:nvSpPr>
          <p:cNvPr id="2" name="標題 1">
            <a:extLst>
              <a:ext uri="{FF2B5EF4-FFF2-40B4-BE49-F238E27FC236}">
                <a16:creationId xmlns:a16="http://schemas.microsoft.com/office/drawing/2014/main" xmlns="" id="{D2C80AF4-3F94-42F2-AF20-BFD1659563AF}"/>
              </a:ext>
            </a:extLst>
          </p:cNvPr>
          <p:cNvSpPr>
            <a:spLocks noGrp="1"/>
          </p:cNvSpPr>
          <p:nvPr>
            <p:ph type="title"/>
          </p:nvPr>
        </p:nvSpPr>
        <p:spPr>
          <a:xfrm>
            <a:off x="643467" y="321734"/>
            <a:ext cx="10905066" cy="1135737"/>
          </a:xfrm>
        </p:spPr>
        <p:txBody>
          <a:bodyPr>
            <a:noAutofit/>
          </a:bodyPr>
          <a:lstStyle/>
          <a:p>
            <a:r>
              <a:rPr lang="en-US" altLang="zh-CN" sz="3200" dirty="0">
                <a:latin typeface="+mn-lt"/>
                <a:ea typeface="新細明體" panose="02020500000000000000" pitchFamily="18" charset="-120"/>
              </a:rPr>
              <a:t>GMM-HMM Acoustic Model of Speech </a:t>
            </a:r>
            <a:r>
              <a:rPr lang="en-US" altLang="zh-CN" sz="3200" dirty="0" smtClean="0">
                <a:latin typeface="+mn-lt"/>
                <a:ea typeface="新細明體" panose="02020500000000000000" pitchFamily="18" charset="-120"/>
              </a:rPr>
              <a:t>Recognition Technology</a:t>
            </a:r>
            <a:endParaRPr lang="zh-HK" altLang="en-US" sz="3200" dirty="0">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C8E1AB63-BC23-4FEF-9F73-E9792FB7F161}"/>
              </a:ext>
            </a:extLst>
          </p:cNvPr>
          <p:cNvSpPr>
            <a:spLocks noGrp="1"/>
          </p:cNvSpPr>
          <p:nvPr>
            <p:ph idx="1"/>
          </p:nvPr>
        </p:nvSpPr>
        <p:spPr>
          <a:xfrm>
            <a:off x="643467" y="1779204"/>
            <a:ext cx="6150921" cy="4393982"/>
          </a:xfrm>
        </p:spPr>
        <p:txBody>
          <a:bodyPr>
            <a:noAutofit/>
          </a:bodyPr>
          <a:lstStyle/>
          <a:p>
            <a:pPr algn="just">
              <a:lnSpc>
                <a:spcPct val="100000"/>
              </a:lnSpc>
            </a:pPr>
            <a:r>
              <a:rPr lang="en-US" altLang="zh-HK" sz="2000" b="1" dirty="0"/>
              <a:t>Acoustic </a:t>
            </a:r>
            <a:r>
              <a:rPr lang="en-US" altLang="zh-HK" sz="2000" b="1" dirty="0" smtClean="0"/>
              <a:t>model </a:t>
            </a:r>
            <a:r>
              <a:rPr lang="en-US" altLang="zh-HK" sz="2000" dirty="0" smtClean="0"/>
              <a:t>describes </a:t>
            </a:r>
            <a:r>
              <a:rPr lang="en-US" altLang="zh-HK" sz="2000" dirty="0"/>
              <a:t>the pronunciation process of a </a:t>
            </a:r>
            <a:r>
              <a:rPr lang="en-US" altLang="zh-HK" sz="2000" dirty="0" smtClean="0"/>
              <a:t>phoneme.</a:t>
            </a:r>
            <a:r>
              <a:rPr lang="en-US" altLang="zh-HK" sz="2000" dirty="0"/>
              <a:t>
</a:t>
            </a:r>
            <a:r>
              <a:rPr lang="en-US" altLang="zh-HK" sz="2000" b="1" dirty="0"/>
              <a:t>GMM-HMM:</a:t>
            </a:r>
            <a:r>
              <a:rPr lang="en-US" altLang="zh-HK" sz="2000" dirty="0"/>
              <a:t> Probabilistic </a:t>
            </a:r>
            <a:r>
              <a:rPr lang="en-US" altLang="zh-HK" sz="2000" dirty="0" smtClean="0"/>
              <a:t>model</a:t>
            </a:r>
          </a:p>
          <a:p>
            <a:pPr algn="just">
              <a:lnSpc>
                <a:spcPct val="100000"/>
              </a:lnSpc>
              <a:buNone/>
            </a:pPr>
            <a:r>
              <a:rPr lang="en-US" altLang="zh-HK" sz="2000" dirty="0" smtClean="0"/>
              <a:t> </a:t>
            </a:r>
            <a:r>
              <a:rPr lang="en-US" altLang="zh-HK" sz="2000" dirty="0" smtClean="0"/>
              <a:t>    - </a:t>
            </a:r>
            <a:r>
              <a:rPr lang="en-US" altLang="zh-HK" sz="2000" dirty="0" smtClean="0"/>
              <a:t>There </a:t>
            </a:r>
            <a:r>
              <a:rPr lang="en-US" altLang="zh-HK" sz="2000" dirty="0"/>
              <a:t>are two parts:</a:t>
            </a:r>
          </a:p>
          <a:p>
            <a:pPr lvl="1" algn="just">
              <a:lnSpc>
                <a:spcPct val="100000"/>
              </a:lnSpc>
            </a:pPr>
            <a:r>
              <a:rPr lang="en-US" altLang="zh-HK" sz="2000" dirty="0"/>
              <a:t>An </a:t>
            </a:r>
            <a:r>
              <a:rPr lang="en-US" altLang="zh-HK" sz="2000" b="1" dirty="0"/>
              <a:t>HMM</a:t>
            </a:r>
            <a:r>
              <a:rPr lang="en-US" altLang="zh-HK" sz="2000" dirty="0"/>
              <a:t> model that describes the dynamic characteristics of pronunciation</a:t>
            </a:r>
          </a:p>
          <a:p>
            <a:pPr lvl="2" algn="just">
              <a:lnSpc>
                <a:spcPct val="100000"/>
              </a:lnSpc>
            </a:pPr>
            <a:r>
              <a:rPr lang="en-US" altLang="zh-HK" b="1" dirty="0">
                <a:solidFill>
                  <a:srgbClr val="00B0F0"/>
                </a:solidFill>
              </a:rPr>
              <a:t>Dynamic characteristics</a:t>
            </a:r>
            <a:r>
              <a:rPr lang="en-US" altLang="zh-HK" dirty="0"/>
              <a:t>: the evolution of the development of voice signals in chronological order.</a:t>
            </a:r>
          </a:p>
          <a:p>
            <a:pPr lvl="1" algn="just">
              <a:lnSpc>
                <a:spcPct val="100000"/>
              </a:lnSpc>
            </a:pPr>
            <a:r>
              <a:rPr lang="en-US" altLang="zh-HK" sz="2000" dirty="0"/>
              <a:t>A </a:t>
            </a:r>
            <a:r>
              <a:rPr lang="en-US" altLang="zh-HK" sz="2000" b="1" dirty="0"/>
              <a:t>GMM</a:t>
            </a:r>
            <a:r>
              <a:rPr lang="en-US" altLang="zh-HK" sz="2000" dirty="0"/>
              <a:t> model that describes short-term static characteristics</a:t>
            </a:r>
          </a:p>
          <a:p>
            <a:pPr lvl="2" algn="just">
              <a:lnSpc>
                <a:spcPct val="100000"/>
              </a:lnSpc>
            </a:pPr>
            <a:r>
              <a:rPr lang="en-US" altLang="zh-HK" b="1" dirty="0">
                <a:solidFill>
                  <a:srgbClr val="7030A0"/>
                </a:solidFill>
              </a:rPr>
              <a:t>Static characteristics:</a:t>
            </a:r>
            <a:r>
              <a:rPr lang="en-US" altLang="zh-HK" dirty="0"/>
              <a:t> the distribution law of voice signals in a short-term stationary state.</a:t>
            </a:r>
            <a:endParaRPr lang="zh-HK" altLang="en-US" dirty="0">
              <a:ea typeface="新細明體" panose="02020500000000000000" pitchFamily="18" charset="-120"/>
            </a:endParaRPr>
          </a:p>
        </p:txBody>
      </p:sp>
      <p:pic>
        <p:nvPicPr>
          <p:cNvPr id="15" name="Picture 2" descr="Speech Technologies at Google: an Overview 演講心得- LINE ENGINEERI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56046" r="64810"/>
          <a:stretch/>
        </p:blipFill>
        <p:spPr bwMode="auto">
          <a:xfrm>
            <a:off x="7995531" y="1449777"/>
            <a:ext cx="2580293" cy="145797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18</a:t>
            </a:fld>
            <a:endParaRPr lang="zh-HK" altLang="en-US" dirty="0"/>
          </a:p>
        </p:txBody>
      </p:sp>
    </p:spTree>
    <p:extLst>
      <p:ext uri="{BB962C8B-B14F-4D97-AF65-F5344CB8AC3E}">
        <p14:creationId xmlns:p14="http://schemas.microsoft.com/office/powerpoint/2010/main" xmlns="" val="161507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2C80AF4-3F94-42F2-AF20-BFD1659563AF}"/>
              </a:ext>
            </a:extLst>
          </p:cNvPr>
          <p:cNvSpPr>
            <a:spLocks noGrp="1"/>
          </p:cNvSpPr>
          <p:nvPr>
            <p:ph type="title"/>
          </p:nvPr>
        </p:nvSpPr>
        <p:spPr>
          <a:xfrm>
            <a:off x="838200" y="365125"/>
            <a:ext cx="11049000" cy="1325563"/>
          </a:xfrm>
        </p:spPr>
        <p:txBody>
          <a:bodyPr>
            <a:normAutofit/>
          </a:bodyPr>
          <a:lstStyle/>
          <a:p>
            <a:r>
              <a:rPr lang="en-US" altLang="zh-CN" sz="3600" dirty="0">
                <a:latin typeface="+mn-lt"/>
                <a:ea typeface="新細明體" panose="02020500000000000000" pitchFamily="18" charset="-120"/>
              </a:rPr>
              <a:t>Speech Generation Process of </a:t>
            </a:r>
            <a:r>
              <a:rPr lang="en-US" altLang="zh-CN" sz="3600" dirty="0" smtClean="0">
                <a:latin typeface="+mn-lt"/>
                <a:ea typeface="新細明體" panose="02020500000000000000" pitchFamily="18" charset="-120"/>
              </a:rPr>
              <a:t>GMM-HMM </a:t>
            </a:r>
            <a:r>
              <a:rPr lang="en-US" altLang="zh-CN" sz="3600" dirty="0">
                <a:latin typeface="+mn-lt"/>
                <a:ea typeface="新細明體" panose="02020500000000000000" pitchFamily="18" charset="-120"/>
              </a:rPr>
              <a:t>Model of Speech Recognition Technology</a:t>
            </a:r>
            <a:endParaRPr lang="zh-HK" altLang="en-US" sz="3600" dirty="0">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C8E1AB63-BC23-4FEF-9F73-E9792FB7F161}"/>
              </a:ext>
            </a:extLst>
          </p:cNvPr>
          <p:cNvSpPr>
            <a:spLocks noGrp="1"/>
          </p:cNvSpPr>
          <p:nvPr>
            <p:ph idx="1"/>
          </p:nvPr>
        </p:nvSpPr>
        <p:spPr>
          <a:xfrm>
            <a:off x="651164" y="1767696"/>
            <a:ext cx="5462557" cy="4674667"/>
          </a:xfrm>
        </p:spPr>
        <p:txBody>
          <a:bodyPr>
            <a:noAutofit/>
          </a:bodyPr>
          <a:lstStyle/>
          <a:p>
            <a:pPr algn="just">
              <a:lnSpc>
                <a:spcPct val="100000"/>
              </a:lnSpc>
              <a:buFont typeface="Wingdings" panose="05000000000000000000" pitchFamily="2" charset="2"/>
              <a:buChar char="v"/>
            </a:pPr>
            <a:r>
              <a:rPr lang="en-US" altLang="zh-CN" sz="2400" dirty="0">
                <a:ea typeface="新細明體" panose="02020500000000000000" pitchFamily="18" charset="-120"/>
              </a:rPr>
              <a:t>The HMM model abstracts the pronunciation process into a sequence of states, moving from the initial state to the end state, with each transfer corresponding to a transition </a:t>
            </a:r>
            <a:r>
              <a:rPr lang="en-US" altLang="zh-CN" sz="2400" dirty="0" smtClean="0">
                <a:ea typeface="新細明體" panose="02020500000000000000" pitchFamily="18" charset="-120"/>
              </a:rPr>
              <a:t>probability.</a:t>
            </a:r>
          </a:p>
          <a:p>
            <a:pPr algn="just">
              <a:lnSpc>
                <a:spcPct val="100000"/>
              </a:lnSpc>
              <a:buNone/>
            </a:pPr>
            <a:endParaRPr lang="en-US" altLang="zh-CN" sz="2400" dirty="0" smtClean="0">
              <a:ea typeface="新細明體" panose="02020500000000000000" pitchFamily="18" charset="-120"/>
            </a:endParaRPr>
          </a:p>
          <a:p>
            <a:pPr algn="just">
              <a:lnSpc>
                <a:spcPct val="100000"/>
              </a:lnSpc>
              <a:buFont typeface="Wingdings" panose="05000000000000000000" pitchFamily="2" charset="2"/>
              <a:buChar char="v"/>
            </a:pPr>
            <a:r>
              <a:rPr lang="en-US" altLang="zh-CN" sz="2400" dirty="0" smtClean="0">
                <a:ea typeface="新細明體" panose="02020500000000000000" pitchFamily="18" charset="-120"/>
              </a:rPr>
              <a:t>The </a:t>
            </a:r>
            <a:r>
              <a:rPr lang="en-US" altLang="zh-CN" sz="2400" b="1" dirty="0">
                <a:ea typeface="新細明體" panose="02020500000000000000" pitchFamily="18" charset="-120"/>
              </a:rPr>
              <a:t>three-state</a:t>
            </a:r>
            <a:r>
              <a:rPr lang="en-US" altLang="zh-CN" sz="2400" dirty="0">
                <a:ea typeface="新細明體" panose="02020500000000000000" pitchFamily="18" charset="-120"/>
              </a:rPr>
              <a:t> HMM model contains three states, </a:t>
            </a:r>
            <a:r>
              <a:rPr lang="en-US" altLang="zh-CN" sz="2400" dirty="0" smtClean="0">
                <a:ea typeface="新細明體" panose="02020500000000000000" pitchFamily="18" charset="-120"/>
              </a:rPr>
              <a:t>corresponding to "start </a:t>
            </a:r>
            <a:r>
              <a:rPr lang="en-US" altLang="zh-CN" sz="2400" dirty="0">
                <a:ea typeface="新細明體" panose="02020500000000000000" pitchFamily="18" charset="-120"/>
              </a:rPr>
              <a:t>pronunciation", "smooth pronunciation" and "</a:t>
            </a:r>
            <a:r>
              <a:rPr lang="en-US" altLang="zh-CN" sz="2400" dirty="0" smtClean="0">
                <a:ea typeface="新細明體" panose="02020500000000000000" pitchFamily="18" charset="-120"/>
              </a:rPr>
              <a:t>pronunciation </a:t>
            </a:r>
            <a:r>
              <a:rPr lang="en-US" altLang="zh-CN" sz="2400" dirty="0">
                <a:ea typeface="新細明體" panose="02020500000000000000" pitchFamily="18" charset="-120"/>
              </a:rPr>
              <a:t>end" in the pronunciation process.</a:t>
            </a:r>
          </a:p>
        </p:txBody>
      </p:sp>
      <p:pic>
        <p:nvPicPr>
          <p:cNvPr id="23554" name="Picture 2" descr="语音识别中的HMM-GMM模型：从一段语音说起"/>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68901" y="1839751"/>
            <a:ext cx="5816703" cy="459519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19</a:t>
            </a:fld>
            <a:endParaRPr lang="zh-HK" altLang="en-US" dirty="0"/>
          </a:p>
        </p:txBody>
      </p:sp>
    </p:spTree>
    <p:extLst>
      <p:ext uri="{BB962C8B-B14F-4D97-AF65-F5344CB8AC3E}">
        <p14:creationId xmlns:p14="http://schemas.microsoft.com/office/powerpoint/2010/main" xmlns="" val="2220949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5CDFEC9-6D76-42E2-8A65-F82200E82D57}"/>
              </a:ext>
            </a:extLst>
          </p:cNvPr>
          <p:cNvSpPr>
            <a:spLocks noGrp="1"/>
          </p:cNvSpPr>
          <p:nvPr>
            <p:ph type="title"/>
          </p:nvPr>
        </p:nvSpPr>
        <p:spPr/>
        <p:txBody>
          <a:bodyPr/>
          <a:lstStyle/>
          <a:p>
            <a:r>
              <a:rPr lang="en-US" altLang="zh-TW" dirty="0" smtClean="0">
                <a:latin typeface="+mn-lt"/>
                <a:ea typeface="新細明體" panose="02020500000000000000" pitchFamily="18" charset="-120"/>
              </a:rPr>
              <a:t>Contents:</a:t>
            </a:r>
            <a:endParaRPr lang="zh-HK" altLang="en-US" dirty="0">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7A408CEB-6046-4D10-9FC5-BFCCCBBF88FA}"/>
              </a:ext>
            </a:extLst>
          </p:cNvPr>
          <p:cNvSpPr>
            <a:spLocks noGrp="1"/>
          </p:cNvSpPr>
          <p:nvPr>
            <p:ph idx="1"/>
          </p:nvPr>
        </p:nvSpPr>
        <p:spPr>
          <a:xfrm>
            <a:off x="838200" y="1473200"/>
            <a:ext cx="10515600" cy="5105400"/>
          </a:xfrm>
        </p:spPr>
        <p:txBody>
          <a:bodyPr>
            <a:normAutofit fontScale="77500" lnSpcReduction="20000"/>
          </a:bodyPr>
          <a:lstStyle/>
          <a:p>
            <a:pPr>
              <a:lnSpc>
                <a:spcPct val="150000"/>
              </a:lnSpc>
              <a:buFont typeface="Wingdings" panose="05000000000000000000" pitchFamily="2" charset="2"/>
              <a:buChar char="v"/>
            </a:pPr>
            <a:r>
              <a:rPr lang="en-US" altLang="zh-TW" dirty="0" smtClean="0"/>
              <a:t>  Introduction </a:t>
            </a:r>
            <a:r>
              <a:rPr lang="en-US" altLang="zh-TW" dirty="0"/>
              <a:t>to Speech Recognition
</a:t>
            </a:r>
            <a:r>
              <a:rPr lang="en-US" altLang="zh-TW" dirty="0" smtClean="0"/>
              <a:t>  The Generation </a:t>
            </a:r>
            <a:r>
              <a:rPr lang="en-US" altLang="zh-TW" dirty="0"/>
              <a:t>of Speech
</a:t>
            </a:r>
            <a:r>
              <a:rPr lang="en-US" altLang="zh-TW" dirty="0" smtClean="0"/>
              <a:t>  Speech </a:t>
            </a:r>
            <a:r>
              <a:rPr lang="en-US" altLang="zh-TW" dirty="0"/>
              <a:t>Recognition Technology
</a:t>
            </a:r>
            <a:r>
              <a:rPr lang="en-US" altLang="zh-TW" dirty="0" smtClean="0"/>
              <a:t>  The Basic Method </a:t>
            </a:r>
            <a:r>
              <a:rPr lang="en-US" altLang="zh-TW" dirty="0"/>
              <a:t>of Speaker Recognition and Speech Synthesis
</a:t>
            </a:r>
            <a:r>
              <a:rPr lang="en-US" altLang="zh-TW" dirty="0" smtClean="0"/>
              <a:t>  Understanding </a:t>
            </a:r>
            <a:r>
              <a:rPr lang="en-US" altLang="zh-TW" dirty="0"/>
              <a:t>the Complexity of Human </a:t>
            </a:r>
            <a:r>
              <a:rPr lang="en-US" altLang="zh-TW" dirty="0" smtClean="0"/>
              <a:t>Language</a:t>
            </a:r>
            <a:r>
              <a:rPr lang="en-US" altLang="zh-TW" dirty="0"/>
              <a:t>
</a:t>
            </a:r>
            <a:r>
              <a:rPr lang="en-US" altLang="zh-TW" dirty="0" smtClean="0"/>
              <a:t>  Text-based </a:t>
            </a:r>
            <a:r>
              <a:rPr lang="en-US" altLang="zh-TW" dirty="0"/>
              <a:t>Natural Language Understanding
</a:t>
            </a:r>
            <a:r>
              <a:rPr lang="en-US" altLang="zh-TW" dirty="0" smtClean="0"/>
              <a:t>  Machine </a:t>
            </a:r>
            <a:r>
              <a:rPr lang="en-US" altLang="zh-TW" dirty="0"/>
              <a:t>Translation Technology
</a:t>
            </a:r>
            <a:r>
              <a:rPr lang="en-US" altLang="zh-TW" dirty="0" smtClean="0"/>
              <a:t>  Applications </a:t>
            </a:r>
            <a:r>
              <a:rPr lang="en-US" altLang="zh-TW" dirty="0"/>
              <a:t>of Natural Language Understanding in Search Engines and Intelligent </a:t>
            </a:r>
            <a:r>
              <a:rPr lang="en-US" altLang="zh-TW" dirty="0" smtClean="0"/>
              <a:t> Recommender Systems</a:t>
            </a:r>
            <a:endParaRPr lang="zh-HK" altLang="en-US" dirty="0">
              <a:ea typeface="新細明體" panose="02020500000000000000" pitchFamily="18" charset="-120"/>
            </a:endParaRPr>
          </a:p>
        </p:txBody>
      </p:sp>
      <p:sp>
        <p:nvSpPr>
          <p:cNvPr id="4" name="Footer Placeholder 3"/>
          <p:cNvSpPr>
            <a:spLocks noGrp="1"/>
          </p:cNvSpPr>
          <p:nvPr>
            <p:ph type="ftr" sz="quarter" idx="11"/>
          </p:nvPr>
        </p:nvSpPr>
        <p:spPr>
          <a:xfrm>
            <a:off x="4038600" y="6394850"/>
            <a:ext cx="4114800" cy="365125"/>
          </a:xfrm>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2</a:t>
            </a:fld>
            <a:endParaRPr lang="zh-HK" altLang="en-US" dirty="0"/>
          </a:p>
        </p:txBody>
      </p:sp>
    </p:spTree>
    <p:extLst>
      <p:ext uri="{BB962C8B-B14F-4D97-AF65-F5344CB8AC3E}">
        <p14:creationId xmlns:p14="http://schemas.microsoft.com/office/powerpoint/2010/main" xmlns="" val="1872301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82093" y="1335940"/>
            <a:ext cx="6283842" cy="5418405"/>
          </a:xfrm>
        </p:spPr>
      </p:pic>
      <p:sp>
        <p:nvSpPr>
          <p:cNvPr id="5" name="Rectangle 4"/>
          <p:cNvSpPr/>
          <p:nvPr/>
        </p:nvSpPr>
        <p:spPr>
          <a:xfrm>
            <a:off x="838199" y="1806470"/>
            <a:ext cx="4743895" cy="4832092"/>
          </a:xfrm>
          <a:prstGeom prst="rect">
            <a:avLst/>
          </a:prstGeom>
        </p:spPr>
        <p:txBody>
          <a:bodyPr wrap="square">
            <a:spAutoFit/>
          </a:bodyPr>
          <a:lstStyle/>
          <a:p>
            <a:pPr algn="just">
              <a:lnSpc>
                <a:spcPct val="100000"/>
              </a:lnSpc>
              <a:buFont typeface="Wingdings" panose="05000000000000000000" pitchFamily="2" charset="2"/>
              <a:buChar char="v"/>
            </a:pPr>
            <a:r>
              <a:rPr lang="en-US" altLang="zh-CN" sz="2200" dirty="0">
                <a:ea typeface="PMingLiU" panose="02020500000000000000" pitchFamily="18" charset="-120"/>
              </a:rPr>
              <a:t>After entering a state, the GMM model generates all speech frames belonging to that state for the probability distribution function.</a:t>
            </a:r>
          </a:p>
          <a:p>
            <a:pPr algn="just">
              <a:lnSpc>
                <a:spcPct val="100000"/>
              </a:lnSpc>
            </a:pPr>
            <a:endParaRPr lang="en-US" altLang="zh-CN" sz="2200" dirty="0">
              <a:ea typeface="PMingLiU" panose="02020500000000000000" pitchFamily="18" charset="-120"/>
            </a:endParaRPr>
          </a:p>
          <a:p>
            <a:pPr algn="just">
              <a:lnSpc>
                <a:spcPct val="100000"/>
              </a:lnSpc>
              <a:buFont typeface="Wingdings" panose="05000000000000000000" pitchFamily="2" charset="2"/>
              <a:buChar char="v"/>
            </a:pPr>
            <a:r>
              <a:rPr lang="en-US" altLang="zh-CN" sz="2200" dirty="0">
                <a:ea typeface="PMingLiU" panose="02020500000000000000" pitchFamily="18" charset="-120"/>
              </a:rPr>
              <a:t>Each speech generation process corresponds to a generation </a:t>
            </a:r>
            <a:r>
              <a:rPr lang="en-US" altLang="zh-CN" sz="2200" dirty="0" smtClean="0">
                <a:ea typeface="PMingLiU" panose="02020500000000000000" pitchFamily="18" charset="-120"/>
              </a:rPr>
              <a:t>probability.</a:t>
            </a:r>
            <a:endParaRPr lang="en-US" altLang="zh-CN" sz="2200" dirty="0">
              <a:ea typeface="PMingLiU" panose="02020500000000000000" pitchFamily="18" charset="-120"/>
            </a:endParaRPr>
          </a:p>
          <a:p>
            <a:pPr algn="just">
              <a:lnSpc>
                <a:spcPct val="100000"/>
              </a:lnSpc>
            </a:pPr>
            <a:endParaRPr lang="en-US" altLang="zh-CN" sz="2200" dirty="0">
              <a:ea typeface="PMingLiU" panose="02020500000000000000" pitchFamily="18" charset="-120"/>
            </a:endParaRPr>
          </a:p>
          <a:p>
            <a:pPr algn="just">
              <a:lnSpc>
                <a:spcPct val="100000"/>
              </a:lnSpc>
              <a:buFont typeface="Wingdings" panose="05000000000000000000" pitchFamily="2" charset="2"/>
              <a:buChar char="v"/>
            </a:pPr>
            <a:r>
              <a:rPr lang="en-US" altLang="zh-CN" sz="2200" dirty="0">
                <a:ea typeface="PMingLiU" panose="02020500000000000000" pitchFamily="18" charset="-120"/>
              </a:rPr>
              <a:t>Conversely, given any piece of speech, the probability that the model will generate that speech can be calculated.</a:t>
            </a:r>
          </a:p>
          <a:p>
            <a:pPr algn="just">
              <a:lnSpc>
                <a:spcPct val="100000"/>
              </a:lnSpc>
              <a:buFont typeface="Wingdings" panose="05000000000000000000" pitchFamily="2" charset="2"/>
              <a:buChar char="v"/>
            </a:pPr>
            <a:endParaRPr lang="en-US" altLang="zh-CN" sz="2200" dirty="0">
              <a:ea typeface="PMingLiU" panose="02020500000000000000" pitchFamily="18" charset="-120"/>
            </a:endParaRPr>
          </a:p>
          <a:p>
            <a:pPr algn="just">
              <a:lnSpc>
                <a:spcPct val="100000"/>
              </a:lnSpc>
              <a:buFont typeface="Wingdings" panose="05000000000000000000" pitchFamily="2" charset="2"/>
              <a:buChar char="v"/>
            </a:pPr>
            <a:r>
              <a:rPr lang="en-US" altLang="zh-CN" sz="2200" dirty="0">
                <a:ea typeface="PMingLiU" panose="02020500000000000000" pitchFamily="18" charset="-120"/>
              </a:rPr>
              <a:t>Probability: How well a certain piece of speech signal matches the model.</a:t>
            </a:r>
            <a:endParaRPr lang="zh-HK" altLang="en-US" sz="2200" dirty="0">
              <a:ea typeface="PMingLiU" panose="02020500000000000000" pitchFamily="18" charset="-120"/>
            </a:endParaRPr>
          </a:p>
        </p:txBody>
      </p:sp>
      <p:sp>
        <p:nvSpPr>
          <p:cNvPr id="3" name="Footer Placeholder 2"/>
          <p:cNvSpPr>
            <a:spLocks noGrp="1"/>
          </p:cNvSpPr>
          <p:nvPr>
            <p:ph type="ftr" sz="quarter" idx="11"/>
          </p:nvPr>
        </p:nvSpPr>
        <p:spPr/>
        <p:txBody>
          <a:bodyPr/>
          <a:lstStyle/>
          <a:p>
            <a:r>
              <a:rPr lang="en-US" altLang="zh-HK"/>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20</a:t>
            </a:fld>
            <a:endParaRPr lang="zh-HK" altLang="en-US" dirty="0"/>
          </a:p>
        </p:txBody>
      </p:sp>
      <p:sp>
        <p:nvSpPr>
          <p:cNvPr id="9" name="標題 1">
            <a:extLst>
              <a:ext uri="{FF2B5EF4-FFF2-40B4-BE49-F238E27FC236}">
                <a16:creationId xmlns:a16="http://schemas.microsoft.com/office/drawing/2014/main" xmlns="" id="{AA6609E1-6EFF-4767-ACE0-08D137F58E68}"/>
              </a:ext>
            </a:extLst>
          </p:cNvPr>
          <p:cNvSpPr>
            <a:spLocks noGrp="1"/>
          </p:cNvSpPr>
          <p:nvPr>
            <p:ph type="title"/>
          </p:nvPr>
        </p:nvSpPr>
        <p:spPr>
          <a:xfrm>
            <a:off x="838200" y="365125"/>
            <a:ext cx="11049000" cy="1325563"/>
          </a:xfrm>
        </p:spPr>
        <p:txBody>
          <a:bodyPr>
            <a:normAutofit/>
          </a:bodyPr>
          <a:lstStyle/>
          <a:p>
            <a:r>
              <a:rPr lang="en-US" altLang="zh-CN" sz="3600" dirty="0">
                <a:latin typeface="+mn-lt"/>
                <a:ea typeface="新細明體" panose="02020500000000000000" pitchFamily="18" charset="-120"/>
              </a:rPr>
              <a:t>Speech Generation Process of GMM-HMM Model of Speech Recognition Technology</a:t>
            </a:r>
            <a:endParaRPr lang="zh-HK" altLang="en-US" sz="3600" dirty="0">
              <a:latin typeface="+mn-lt"/>
              <a:ea typeface="新細明體" panose="02020500000000000000" pitchFamily="18" charset="-120"/>
            </a:endParaRPr>
          </a:p>
        </p:txBody>
      </p:sp>
    </p:spTree>
    <p:extLst>
      <p:ext uri="{BB962C8B-B14F-4D97-AF65-F5344CB8AC3E}">
        <p14:creationId xmlns:p14="http://schemas.microsoft.com/office/powerpoint/2010/main" xmlns="" val="1300523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7715C81-ED3E-498D-A6D9-DF3A9B8E26DC}"/>
              </a:ext>
            </a:extLst>
          </p:cNvPr>
          <p:cNvSpPr>
            <a:spLocks noGrp="1"/>
          </p:cNvSpPr>
          <p:nvPr>
            <p:ph type="title"/>
          </p:nvPr>
        </p:nvSpPr>
        <p:spPr/>
        <p:txBody>
          <a:bodyPr>
            <a:normAutofit/>
          </a:bodyPr>
          <a:lstStyle/>
          <a:p>
            <a:r>
              <a:rPr lang="en-US" altLang="zh-CN" dirty="0">
                <a:latin typeface="+mn-lt"/>
                <a:ea typeface="新細明體" panose="02020500000000000000" pitchFamily="18" charset="-120"/>
              </a:rPr>
              <a:t>N-Gram language model for speech recognition technology</a:t>
            </a:r>
            <a:endParaRPr lang="zh-HK" altLang="en-US" dirty="0">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5B1CA923-8236-4AA5-8B7B-7964E62270F8}"/>
              </a:ext>
            </a:extLst>
          </p:cNvPr>
          <p:cNvSpPr>
            <a:spLocks noGrp="1"/>
          </p:cNvSpPr>
          <p:nvPr>
            <p:ph idx="1"/>
          </p:nvPr>
        </p:nvSpPr>
        <p:spPr>
          <a:xfrm>
            <a:off x="838200" y="1621632"/>
            <a:ext cx="6127170" cy="4803775"/>
          </a:xfrm>
        </p:spPr>
        <p:txBody>
          <a:bodyPr>
            <a:noAutofit/>
          </a:bodyPr>
          <a:lstStyle/>
          <a:p>
            <a:pPr>
              <a:lnSpc>
                <a:spcPct val="100000"/>
              </a:lnSpc>
              <a:buFont typeface="Wingdings" panose="05000000000000000000" pitchFamily="2" charset="2"/>
              <a:buChar char="v"/>
            </a:pPr>
            <a:r>
              <a:rPr lang="en-US" altLang="zh-CN" sz="2400" dirty="0">
                <a:ea typeface="新細明體" panose="02020500000000000000" pitchFamily="18" charset="-120"/>
              </a:rPr>
              <a:t>Language Model:</a:t>
            </a:r>
          </a:p>
          <a:p>
            <a:pPr lvl="1">
              <a:lnSpc>
                <a:spcPct val="100000"/>
              </a:lnSpc>
              <a:buFont typeface="Wingdings" panose="05000000000000000000" pitchFamily="2" charset="2"/>
              <a:buChar char="v"/>
            </a:pPr>
            <a:r>
              <a:rPr lang="en-US" altLang="zh-CN" sz="2000" dirty="0">
                <a:ea typeface="新細明體" panose="02020500000000000000" pitchFamily="18" charset="-120"/>
              </a:rPr>
              <a:t>Describes </a:t>
            </a:r>
            <a:r>
              <a:rPr lang="en-US" altLang="zh-CN" sz="2000" dirty="0" smtClean="0">
                <a:ea typeface="新細明體" panose="02020500000000000000" pitchFamily="18" charset="-120"/>
              </a:rPr>
              <a:t>words and the </a:t>
            </a:r>
            <a:r>
              <a:rPr lang="en-US" altLang="zh-CN" sz="2000" dirty="0">
                <a:ea typeface="新細明體" panose="02020500000000000000" pitchFamily="18" charset="-120"/>
              </a:rPr>
              <a:t>matching of words </a:t>
            </a:r>
            <a:r>
              <a:rPr lang="en-US" altLang="zh-CN" sz="2000" dirty="0" smtClean="0">
                <a:ea typeface="新細明體" panose="02020500000000000000" pitchFamily="18" charset="-120"/>
              </a:rPr>
              <a:t>in </a:t>
            </a:r>
            <a:r>
              <a:rPr lang="en-US" altLang="zh-CN" sz="2000" dirty="0">
                <a:ea typeface="新細明體" panose="02020500000000000000" pitchFamily="18" charset="-120"/>
              </a:rPr>
              <a:t>a </a:t>
            </a:r>
            <a:r>
              <a:rPr lang="en-US" altLang="zh-CN" sz="2000" dirty="0" smtClean="0">
                <a:ea typeface="新細明體" panose="02020500000000000000" pitchFamily="18" charset="-120"/>
              </a:rPr>
              <a:t>language.</a:t>
            </a:r>
            <a:r>
              <a:rPr lang="en-US" altLang="zh-CN" sz="2000" dirty="0">
                <a:ea typeface="新細明體" panose="02020500000000000000" pitchFamily="18" charset="-120"/>
              </a:rPr>
              <a:t>
Helps the recognition system select words that conform to the collocation rules and reduce the influence of multiple </a:t>
            </a:r>
            <a:r>
              <a:rPr lang="en-US" altLang="zh-CN" sz="2000" dirty="0" smtClean="0">
                <a:ea typeface="新細明體" panose="02020500000000000000" pitchFamily="18" charset="-120"/>
              </a:rPr>
              <a:t>words.</a:t>
            </a:r>
            <a:endParaRPr lang="en-US" altLang="zh-CN" sz="2000" dirty="0">
              <a:ea typeface="新細明體" panose="02020500000000000000" pitchFamily="18" charset="-120"/>
            </a:endParaRPr>
          </a:p>
          <a:p>
            <a:pPr lvl="1">
              <a:lnSpc>
                <a:spcPct val="100000"/>
              </a:lnSpc>
              <a:buFont typeface="Wingdings" panose="05000000000000000000" pitchFamily="2" charset="2"/>
              <a:buChar char="v"/>
            </a:pPr>
            <a:r>
              <a:rPr lang="en-US" altLang="zh-CN" sz="2000" dirty="0" smtClean="0">
                <a:ea typeface="新細明體" panose="02020500000000000000" pitchFamily="18" charset="-120"/>
              </a:rPr>
              <a:t>Use </a:t>
            </a:r>
            <a:r>
              <a:rPr lang="en-US" altLang="zh-CN" sz="2000" b="1" dirty="0" smtClean="0">
                <a:ea typeface="新細明體" panose="02020500000000000000" pitchFamily="18" charset="-120"/>
              </a:rPr>
              <a:t>N-grams</a:t>
            </a:r>
            <a:r>
              <a:rPr lang="en-US" altLang="zh-CN" sz="2000" dirty="0" smtClean="0">
                <a:ea typeface="新細明體" panose="02020500000000000000" pitchFamily="18" charset="-120"/>
              </a:rPr>
              <a:t> </a:t>
            </a:r>
            <a:r>
              <a:rPr lang="en-US" altLang="zh-CN" sz="2000" dirty="0">
                <a:ea typeface="新細明體" panose="02020500000000000000" pitchFamily="18" charset="-120"/>
              </a:rPr>
              <a:t>to implement input text prediction
The probability of a given N-1 preceding order followed by a word is delineated.
When the acoustic models score similarly, the </a:t>
            </a:r>
            <a:r>
              <a:rPr lang="en-US" altLang="zh-CN" sz="2000" b="1" dirty="0">
                <a:ea typeface="新細明體" panose="02020500000000000000" pitchFamily="18" charset="-120"/>
              </a:rPr>
              <a:t>N-Gram model</a:t>
            </a:r>
            <a:r>
              <a:rPr lang="en-US" altLang="zh-CN" sz="2000" dirty="0">
                <a:ea typeface="新細明體" panose="02020500000000000000" pitchFamily="18" charset="-120"/>
              </a:rPr>
              <a:t> can select decoding results that better conform to the rules of the language. </a:t>
            </a:r>
            <a:endParaRPr lang="en-US" altLang="zh-CN" dirty="0">
              <a:ea typeface="新細明體" panose="02020500000000000000" pitchFamily="18" charset="-120"/>
            </a:endParaRPr>
          </a:p>
        </p:txBody>
      </p:sp>
      <p:graphicFrame>
        <p:nvGraphicFramePr>
          <p:cNvPr id="6" name="表格 4">
            <a:extLst>
              <a:ext uri="{FF2B5EF4-FFF2-40B4-BE49-F238E27FC236}">
                <a16:creationId xmlns:a16="http://schemas.microsoft.com/office/drawing/2014/main" xmlns="" id="{D39CCCC7-7C13-44B1-A447-85D9E5F60F47}"/>
              </a:ext>
            </a:extLst>
          </p:cNvPr>
          <p:cNvGraphicFramePr>
            <a:graphicFrameLocks noGrp="1"/>
          </p:cNvGraphicFramePr>
          <p:nvPr>
            <p:extLst>
              <p:ext uri="{D42A27DB-BD31-4B8C-83A1-F6EECF244321}">
                <p14:modId xmlns:p14="http://schemas.microsoft.com/office/powerpoint/2010/main" xmlns="" val="1915527614"/>
              </p:ext>
            </p:extLst>
          </p:nvPr>
        </p:nvGraphicFramePr>
        <p:xfrm>
          <a:off x="7343815" y="3899935"/>
          <a:ext cx="4540101" cy="2194560"/>
        </p:xfrm>
        <a:graphic>
          <a:graphicData uri="http://schemas.openxmlformats.org/drawingml/2006/table">
            <a:tbl>
              <a:tblPr firstRow="1" bandRow="1">
                <a:tableStyleId>{5C22544A-7EE6-4342-B048-85BDC9FD1C3A}</a:tableStyleId>
              </a:tblPr>
              <a:tblGrid>
                <a:gridCol w="1513367">
                  <a:extLst>
                    <a:ext uri="{9D8B030D-6E8A-4147-A177-3AD203B41FA5}">
                      <a16:colId xmlns:a16="http://schemas.microsoft.com/office/drawing/2014/main" xmlns="" val="456294615"/>
                    </a:ext>
                  </a:extLst>
                </a:gridCol>
                <a:gridCol w="1169196">
                  <a:extLst>
                    <a:ext uri="{9D8B030D-6E8A-4147-A177-3AD203B41FA5}">
                      <a16:colId xmlns:a16="http://schemas.microsoft.com/office/drawing/2014/main" xmlns="" val="4063589318"/>
                    </a:ext>
                  </a:extLst>
                </a:gridCol>
                <a:gridCol w="1857538">
                  <a:extLst>
                    <a:ext uri="{9D8B030D-6E8A-4147-A177-3AD203B41FA5}">
                      <a16:colId xmlns:a16="http://schemas.microsoft.com/office/drawing/2014/main" xmlns="" val="4257220913"/>
                    </a:ext>
                  </a:extLst>
                </a:gridCol>
              </a:tblGrid>
              <a:tr h="304800">
                <a:tc gridSpan="2">
                  <a:txBody>
                    <a:bodyPr/>
                    <a:lstStyle/>
                    <a:p>
                      <a:pPr algn="ctr"/>
                      <a:r>
                        <a:rPr lang="en-US" altLang="zh-CN" sz="1800" dirty="0">
                          <a:latin typeface="+mn-lt"/>
                          <a:ea typeface="新細明體" panose="02020500000000000000" pitchFamily="18" charset="-120"/>
                        </a:rPr>
                        <a:t>Sentence</a:t>
                      </a:r>
                      <a:endParaRPr lang="zh-CN" altLang="en-US" sz="1800" dirty="0">
                        <a:latin typeface="+mn-lt"/>
                        <a:ea typeface="新細明體" panose="02020500000000000000" pitchFamily="18" charset="-120"/>
                      </a:endParaRPr>
                    </a:p>
                  </a:txBody>
                  <a:tcPr/>
                </a:tc>
                <a:tc hMerge="1">
                  <a:txBody>
                    <a:bodyPr/>
                    <a:lstStyle/>
                    <a:p>
                      <a:r>
                        <a:rPr lang="zh-CN" altLang="en-US" dirty="0"/>
                        <a:t>句子</a:t>
                      </a:r>
                      <a:endParaRPr lang="zh-HK" altLang="en-US" dirty="0"/>
                    </a:p>
                  </a:txBody>
                  <a:tcPr/>
                </a:tc>
                <a:tc>
                  <a:txBody>
                    <a:bodyPr/>
                    <a:lstStyle/>
                    <a:p>
                      <a:r>
                        <a:rPr lang="en-US" altLang="zh-HK" sz="1800" dirty="0">
                          <a:latin typeface="+mn-lt"/>
                          <a:ea typeface="新細明體" panose="02020500000000000000" pitchFamily="18" charset="-120"/>
                        </a:rPr>
                        <a:t>Probability</a:t>
                      </a:r>
                      <a:endParaRPr lang="zh-HK" altLang="en-US" sz="1800" dirty="0">
                        <a:latin typeface="+mn-lt"/>
                        <a:ea typeface="新細明體" panose="02020500000000000000" pitchFamily="18" charset="-120"/>
                      </a:endParaRPr>
                    </a:p>
                  </a:txBody>
                  <a:tcPr/>
                </a:tc>
                <a:extLst>
                  <a:ext uri="{0D108BD9-81ED-4DB2-BD59-A6C34878D82A}">
                    <a16:rowId xmlns:a16="http://schemas.microsoft.com/office/drawing/2014/main" xmlns="" val="2992458979"/>
                  </a:ext>
                </a:extLst>
              </a:tr>
              <a:tr h="304800">
                <a:tc rowSpan="5">
                  <a:txBody>
                    <a:bodyPr/>
                    <a:lstStyle/>
                    <a:p>
                      <a:pPr algn="ctr"/>
                      <a:r>
                        <a:rPr lang="en-US" altLang="zh-HK" sz="1800" dirty="0">
                          <a:latin typeface="+mn-lt"/>
                          <a:ea typeface="+mn-ea"/>
                        </a:rPr>
                        <a:t>I / eat / 
</a:t>
                      </a:r>
                      <a:endParaRPr lang="zh-HK" altLang="en-US" sz="1800" dirty="0">
                        <a:latin typeface="+mn-lt"/>
                        <a:ea typeface="新細明體" panose="02020500000000000000" pitchFamily="18" charset="-120"/>
                      </a:endParaRPr>
                    </a:p>
                  </a:txBody>
                  <a:tcPr anchor="ctr"/>
                </a:tc>
                <a:tc>
                  <a:txBody>
                    <a:bodyPr/>
                    <a:lstStyle/>
                    <a:p>
                      <a:r>
                        <a:rPr lang="en-US" altLang="zh-CN" sz="1800" dirty="0">
                          <a:latin typeface="+mn-lt"/>
                          <a:ea typeface="新細明體" panose="02020500000000000000" pitchFamily="18" charset="-120"/>
                        </a:rPr>
                        <a:t>fruit</a:t>
                      </a:r>
                      <a:endParaRPr lang="zh-HK" altLang="en-US" sz="1800" dirty="0">
                        <a:latin typeface="+mn-lt"/>
                        <a:ea typeface="新細明體" panose="02020500000000000000" pitchFamily="18" charset="-120"/>
                      </a:endParaRPr>
                    </a:p>
                  </a:txBody>
                  <a:tcPr/>
                </a:tc>
                <a:tc>
                  <a:txBody>
                    <a:bodyPr/>
                    <a:lstStyle/>
                    <a:p>
                      <a:r>
                        <a:rPr lang="en-US" altLang="zh-HK" sz="1800" dirty="0">
                          <a:latin typeface="+mn-lt"/>
                          <a:ea typeface="新細明體" panose="02020500000000000000" pitchFamily="18" charset="-120"/>
                        </a:rPr>
                        <a:t>0.1</a:t>
                      </a:r>
                      <a:endParaRPr lang="zh-HK" altLang="en-US" sz="1800" dirty="0">
                        <a:latin typeface="+mn-lt"/>
                        <a:ea typeface="新細明體" panose="02020500000000000000" pitchFamily="18" charset="-120"/>
                      </a:endParaRPr>
                    </a:p>
                  </a:txBody>
                  <a:tcPr/>
                </a:tc>
                <a:extLst>
                  <a:ext uri="{0D108BD9-81ED-4DB2-BD59-A6C34878D82A}">
                    <a16:rowId xmlns:a16="http://schemas.microsoft.com/office/drawing/2014/main" xmlns="" val="3897600972"/>
                  </a:ext>
                </a:extLst>
              </a:tr>
              <a:tr h="304800">
                <a:tc vMerge="1">
                  <a:txBody>
                    <a:bodyPr/>
                    <a:lstStyle/>
                    <a:p>
                      <a:endParaRPr lang="zh-HK" altLang="en-US" dirty="0"/>
                    </a:p>
                  </a:txBody>
                  <a:tcPr/>
                </a:tc>
                <a:tc>
                  <a:txBody>
                    <a:bodyPr/>
                    <a:lstStyle/>
                    <a:p>
                      <a:r>
                        <a:rPr lang="en-US" altLang="zh-CN" sz="1800" dirty="0">
                          <a:latin typeface="+mn-lt"/>
                          <a:ea typeface="新細明體" panose="02020500000000000000" pitchFamily="18" charset="-120"/>
                        </a:rPr>
                        <a:t>fish</a:t>
                      </a:r>
                    </a:p>
                  </a:txBody>
                  <a:tcPr/>
                </a:tc>
                <a:tc>
                  <a:txBody>
                    <a:bodyPr/>
                    <a:lstStyle/>
                    <a:p>
                      <a:r>
                        <a:rPr lang="en-US" altLang="zh-HK" sz="1800" dirty="0">
                          <a:latin typeface="+mn-lt"/>
                          <a:ea typeface="新細明體" panose="02020500000000000000" pitchFamily="18" charset="-120"/>
                        </a:rPr>
                        <a:t>0.2</a:t>
                      </a:r>
                      <a:endParaRPr lang="zh-HK" altLang="en-US" sz="1800" dirty="0">
                        <a:latin typeface="+mn-lt"/>
                        <a:ea typeface="新細明體" panose="02020500000000000000" pitchFamily="18" charset="-120"/>
                      </a:endParaRPr>
                    </a:p>
                  </a:txBody>
                  <a:tcPr/>
                </a:tc>
                <a:extLst>
                  <a:ext uri="{0D108BD9-81ED-4DB2-BD59-A6C34878D82A}">
                    <a16:rowId xmlns:a16="http://schemas.microsoft.com/office/drawing/2014/main" xmlns="" val="297341685"/>
                  </a:ext>
                </a:extLst>
              </a:tr>
              <a:tr h="304800">
                <a:tc vMerge="1">
                  <a:txBody>
                    <a:bodyPr/>
                    <a:lstStyle/>
                    <a:p>
                      <a:endParaRPr lang="zh-HK"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800" dirty="0">
                          <a:latin typeface="+mn-lt"/>
                          <a:ea typeface="新細明體" panose="02020500000000000000" pitchFamily="18" charset="-120"/>
                        </a:rPr>
                        <a:t>sun</a:t>
                      </a:r>
                      <a:endParaRPr lang="zh-HK" altLang="en-US" sz="1800" dirty="0">
                        <a:latin typeface="+mn-lt"/>
                        <a:ea typeface="新細明體" panose="02020500000000000000" pitchFamily="18" charset="-120"/>
                      </a:endParaRPr>
                    </a:p>
                  </a:txBody>
                  <a:tcPr/>
                </a:tc>
                <a:tc>
                  <a:txBody>
                    <a:bodyPr/>
                    <a:lstStyle/>
                    <a:p>
                      <a:r>
                        <a:rPr lang="en-US" altLang="zh-HK" sz="1800" dirty="0">
                          <a:latin typeface="+mn-lt"/>
                          <a:ea typeface="新細明體" panose="02020500000000000000" pitchFamily="18" charset="-120"/>
                        </a:rPr>
                        <a:t>0.0000003</a:t>
                      </a:r>
                      <a:endParaRPr lang="zh-HK" altLang="en-US" sz="1800" dirty="0">
                        <a:latin typeface="+mn-lt"/>
                        <a:ea typeface="新細明體" panose="02020500000000000000" pitchFamily="18" charset="-120"/>
                      </a:endParaRPr>
                    </a:p>
                  </a:txBody>
                  <a:tcPr/>
                </a:tc>
                <a:extLst>
                  <a:ext uri="{0D108BD9-81ED-4DB2-BD59-A6C34878D82A}">
                    <a16:rowId xmlns:a16="http://schemas.microsoft.com/office/drawing/2014/main" xmlns="" val="1830348790"/>
                  </a:ext>
                </a:extLst>
              </a:tr>
              <a:tr h="304800">
                <a:tc vMerge="1">
                  <a:txBody>
                    <a:bodyPr/>
                    <a:lstStyle/>
                    <a:p>
                      <a:endParaRPr lang="zh-HK" altLang="en-US" dirty="0"/>
                    </a:p>
                  </a:txBody>
                  <a:tcPr/>
                </a:tc>
                <a:tc>
                  <a:txBody>
                    <a:bodyPr/>
                    <a:lstStyle/>
                    <a:p>
                      <a:r>
                        <a:rPr lang="en-US" altLang="zh-HK" sz="1800" dirty="0">
                          <a:latin typeface="+mn-lt"/>
                          <a:ea typeface="新細明體" panose="02020500000000000000" pitchFamily="18" charset="-120"/>
                        </a:rPr>
                        <a:t>very</a:t>
                      </a:r>
                      <a:endParaRPr lang="zh-HK" altLang="en-US" sz="1800" dirty="0">
                        <a:latin typeface="+mn-lt"/>
                        <a:ea typeface="新細明體" panose="02020500000000000000" pitchFamily="18" charset="-120"/>
                      </a:endParaRPr>
                    </a:p>
                  </a:txBody>
                  <a:tcPr/>
                </a:tc>
                <a:tc>
                  <a:txBody>
                    <a:bodyPr/>
                    <a:lstStyle/>
                    <a:p>
                      <a:r>
                        <a:rPr lang="en-US" altLang="zh-HK" sz="1800" dirty="0">
                          <a:latin typeface="+mn-lt"/>
                          <a:ea typeface="新細明體" panose="02020500000000000000" pitchFamily="18" charset="-120"/>
                        </a:rPr>
                        <a:t>0.000001</a:t>
                      </a:r>
                      <a:endParaRPr lang="zh-HK" altLang="en-US" sz="1800" dirty="0">
                        <a:latin typeface="+mn-lt"/>
                        <a:ea typeface="新細明體" panose="02020500000000000000" pitchFamily="18" charset="-120"/>
                      </a:endParaRPr>
                    </a:p>
                  </a:txBody>
                  <a:tcPr/>
                </a:tc>
                <a:extLst>
                  <a:ext uri="{0D108BD9-81ED-4DB2-BD59-A6C34878D82A}">
                    <a16:rowId xmlns:a16="http://schemas.microsoft.com/office/drawing/2014/main" xmlns="" val="841033665"/>
                  </a:ext>
                </a:extLst>
              </a:tr>
              <a:tr h="304800">
                <a:tc vMerge="1">
                  <a:txBody>
                    <a:bodyPr/>
                    <a:lstStyle/>
                    <a:p>
                      <a:endParaRPr lang="zh-HK" altLang="en-US" dirty="0"/>
                    </a:p>
                  </a:txBody>
                  <a:tcPr/>
                </a:tc>
                <a:tc>
                  <a:txBody>
                    <a:bodyPr/>
                    <a:lstStyle/>
                    <a:p>
                      <a:r>
                        <a:rPr lang="en-US" altLang="zh-CN" sz="1800" dirty="0">
                          <a:latin typeface="+mn-lt"/>
                          <a:ea typeface="新細明體" panose="02020500000000000000" pitchFamily="18" charset="-120"/>
                        </a:rPr>
                        <a:t>l</a:t>
                      </a:r>
                      <a:r>
                        <a:rPr lang="en-US" altLang="zh-HK" sz="1800" dirty="0">
                          <a:latin typeface="+mn-lt"/>
                          <a:ea typeface="新細明體" panose="02020500000000000000" pitchFamily="18" charset="-120"/>
                        </a:rPr>
                        <a:t>ast year</a:t>
                      </a:r>
                      <a:endParaRPr lang="zh-HK" altLang="en-US" sz="1800" dirty="0">
                        <a:latin typeface="+mn-lt"/>
                        <a:ea typeface="新細明體" panose="02020500000000000000" pitchFamily="18" charset="-120"/>
                      </a:endParaRPr>
                    </a:p>
                  </a:txBody>
                  <a:tcPr/>
                </a:tc>
                <a:tc>
                  <a:txBody>
                    <a:bodyPr/>
                    <a:lstStyle/>
                    <a:p>
                      <a:r>
                        <a:rPr lang="en-US" altLang="zh-HK" sz="1800" dirty="0">
                          <a:latin typeface="+mn-lt"/>
                          <a:ea typeface="新細明體" panose="02020500000000000000" pitchFamily="18" charset="-120"/>
                        </a:rPr>
                        <a:t>0.000000004</a:t>
                      </a:r>
                      <a:endParaRPr lang="zh-HK" altLang="en-US" sz="1800" dirty="0">
                        <a:latin typeface="+mn-lt"/>
                        <a:ea typeface="新細明體" panose="02020500000000000000" pitchFamily="18" charset="-120"/>
                      </a:endParaRPr>
                    </a:p>
                  </a:txBody>
                  <a:tcPr/>
                </a:tc>
                <a:extLst>
                  <a:ext uri="{0D108BD9-81ED-4DB2-BD59-A6C34878D82A}">
                    <a16:rowId xmlns:a16="http://schemas.microsoft.com/office/drawing/2014/main" xmlns="" val="4027551526"/>
                  </a:ext>
                </a:extLst>
              </a:tr>
            </a:tbl>
          </a:graphicData>
        </a:graphic>
      </p:graphicFrame>
      <p:sp>
        <p:nvSpPr>
          <p:cNvPr id="4" name="Rectangle 3"/>
          <p:cNvSpPr/>
          <p:nvPr/>
        </p:nvSpPr>
        <p:spPr>
          <a:xfrm>
            <a:off x="7247598" y="3439377"/>
            <a:ext cx="2704138" cy="461665"/>
          </a:xfrm>
          <a:prstGeom prst="rect">
            <a:avLst/>
          </a:prstGeom>
        </p:spPr>
        <p:txBody>
          <a:bodyPr wrap="none">
            <a:spAutoFit/>
          </a:bodyPr>
          <a:lstStyle/>
          <a:p>
            <a:r>
              <a:rPr lang="en-US" altLang="zh-TW" sz="2400" dirty="0"/>
              <a:t>Example: I / eat / XX</a:t>
            </a:r>
            <a:endParaRPr lang="en-US" altLang="zh-HK" sz="2400" dirty="0"/>
          </a:p>
        </p:txBody>
      </p:sp>
      <p:sp>
        <p:nvSpPr>
          <p:cNvPr id="8" name="Rectangle 7"/>
          <p:cNvSpPr/>
          <p:nvPr/>
        </p:nvSpPr>
        <p:spPr>
          <a:xfrm>
            <a:off x="7230998" y="2723802"/>
            <a:ext cx="4652358" cy="830997"/>
          </a:xfrm>
          <a:prstGeom prst="rect">
            <a:avLst/>
          </a:prstGeom>
        </p:spPr>
        <p:txBody>
          <a:bodyPr wrap="square">
            <a:spAutoFit/>
          </a:bodyPr>
          <a:lstStyle/>
          <a:p>
            <a:r>
              <a:rPr lang="en-US" altLang="zh-CN" sz="2400" dirty="0">
                <a:ea typeface="新細明體" panose="02020500000000000000" pitchFamily="18" charset="-120"/>
              </a:rPr>
              <a:t>The language model gives these 5 words with the highest probability</a:t>
            </a:r>
            <a:endParaRPr lang="en-US" sz="2400" dirty="0"/>
          </a:p>
        </p:txBody>
      </p:sp>
      <p:sp>
        <p:nvSpPr>
          <p:cNvPr id="9" name="Rounded Rectangle 8"/>
          <p:cNvSpPr/>
          <p:nvPr/>
        </p:nvSpPr>
        <p:spPr>
          <a:xfrm>
            <a:off x="7161196" y="2606208"/>
            <a:ext cx="4834978" cy="3724808"/>
          </a:xfrm>
          <a:prstGeom prst="roundRect">
            <a:avLst>
              <a:gd name="adj" fmla="val 44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2 10"/>
          <p:cNvSpPr/>
          <p:nvPr/>
        </p:nvSpPr>
        <p:spPr>
          <a:xfrm>
            <a:off x="6741043" y="886513"/>
            <a:ext cx="5450957" cy="196629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0882413">
            <a:off x="7370849" y="1547227"/>
            <a:ext cx="3679405" cy="646331"/>
          </a:xfrm>
          <a:prstGeom prst="rect">
            <a:avLst/>
          </a:prstGeom>
        </p:spPr>
        <p:txBody>
          <a:bodyPr wrap="none">
            <a:spAutoFit/>
          </a:bodyPr>
          <a:lstStyle/>
          <a:p>
            <a:r>
              <a:rPr lang="en-US" sz="3600" dirty="0"/>
              <a:t>highest probability</a:t>
            </a:r>
          </a:p>
        </p:txBody>
      </p:sp>
      <p:sp>
        <p:nvSpPr>
          <p:cNvPr id="5" name="Footer Placeholder 4"/>
          <p:cNvSpPr>
            <a:spLocks noGrp="1"/>
          </p:cNvSpPr>
          <p:nvPr>
            <p:ph type="ftr" sz="quarter" idx="11"/>
          </p:nvPr>
        </p:nvSpPr>
        <p:spPr/>
        <p:txBody>
          <a:bodyPr/>
          <a:lstStyle/>
          <a:p>
            <a:r>
              <a:rPr lang="en-US" altLang="zh-HK" dirty="0"/>
              <a:t>Edit by Hammond Lai</a:t>
            </a:r>
            <a:endParaRPr lang="zh-HK" altLang="en-US" dirty="0"/>
          </a:p>
        </p:txBody>
      </p:sp>
      <p:sp>
        <p:nvSpPr>
          <p:cNvPr id="7" name="Slide Number Placeholder 6"/>
          <p:cNvSpPr>
            <a:spLocks noGrp="1"/>
          </p:cNvSpPr>
          <p:nvPr>
            <p:ph type="sldNum" sz="quarter" idx="12"/>
          </p:nvPr>
        </p:nvSpPr>
        <p:spPr/>
        <p:txBody>
          <a:bodyPr/>
          <a:lstStyle/>
          <a:p>
            <a:fld id="{FA36BCE5-770F-41A9-BD0A-CD25FC828818}" type="slidenum">
              <a:rPr lang="zh-HK" altLang="en-US" smtClean="0"/>
              <a:pPr/>
              <a:t>21</a:t>
            </a:fld>
            <a:endParaRPr lang="zh-HK" altLang="en-US" dirty="0"/>
          </a:p>
        </p:txBody>
      </p:sp>
    </p:spTree>
    <p:extLst>
      <p:ext uri="{BB962C8B-B14F-4D97-AF65-F5344CB8AC3E}">
        <p14:creationId xmlns:p14="http://schemas.microsoft.com/office/powerpoint/2010/main" xmlns="" val="1538533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D2D4F38-851E-4F8D-B372-45CCE1315D3E}"/>
              </a:ext>
            </a:extLst>
          </p:cNvPr>
          <p:cNvSpPr>
            <a:spLocks noGrp="1"/>
          </p:cNvSpPr>
          <p:nvPr>
            <p:ph type="title"/>
          </p:nvPr>
        </p:nvSpPr>
        <p:spPr/>
        <p:txBody>
          <a:bodyPr>
            <a:normAutofit/>
          </a:bodyPr>
          <a:lstStyle/>
          <a:p>
            <a:r>
              <a:rPr lang="en-US" altLang="zh-CN" dirty="0">
                <a:latin typeface="+mn-lt"/>
                <a:ea typeface="新細明體" panose="02020500000000000000" pitchFamily="18" charset="-120"/>
              </a:rPr>
              <a:t>The Decoding Process of Speech Recognition Technology</a:t>
            </a:r>
            <a:endParaRPr lang="zh-HK" altLang="en-US" dirty="0">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852CA8ED-5CB2-488A-ACE0-0A8CD52DB8C8}"/>
              </a:ext>
            </a:extLst>
          </p:cNvPr>
          <p:cNvSpPr>
            <a:spLocks noGrp="1"/>
          </p:cNvSpPr>
          <p:nvPr>
            <p:ph idx="1"/>
          </p:nvPr>
        </p:nvSpPr>
        <p:spPr>
          <a:xfrm>
            <a:off x="838200" y="1825625"/>
            <a:ext cx="10731366" cy="4351338"/>
          </a:xfrm>
        </p:spPr>
        <p:txBody>
          <a:bodyPr>
            <a:normAutofit fontScale="85000" lnSpcReduction="20000"/>
          </a:bodyPr>
          <a:lstStyle/>
          <a:p>
            <a:pPr algn="just">
              <a:lnSpc>
                <a:spcPct val="150000"/>
              </a:lnSpc>
              <a:buFont typeface="Wingdings" panose="05000000000000000000" pitchFamily="2" charset="2"/>
              <a:buChar char="v"/>
            </a:pPr>
            <a:r>
              <a:rPr lang="en-US" altLang="zh-CN" dirty="0">
                <a:ea typeface="新細明體" panose="02020500000000000000" pitchFamily="18" charset="-120"/>
              </a:rPr>
              <a:t>The process of speech to text needs to consider the probability of generating speech signals by the acoustic model and considering the probability of inter-word collocation given by the language model </a:t>
            </a:r>
            <a:r>
              <a:rPr lang="en-US" altLang="zh-CN" dirty="0">
                <a:ea typeface="新細明體" panose="02020500000000000000" pitchFamily="18" charset="-120"/>
                <a:sym typeface="Wingdings" panose="05000000000000000000" pitchFamily="2" charset="2"/>
              </a:rPr>
              <a:t> </a:t>
            </a:r>
            <a:r>
              <a:rPr lang="en-US" altLang="zh-CN" dirty="0">
                <a:ea typeface="新細明體" panose="02020500000000000000" pitchFamily="18" charset="-120"/>
              </a:rPr>
              <a:t>The search space is very large.
Not to mention, with each new speech frame received, the decoder needs to consider adding a new phoneme or word </a:t>
            </a:r>
            <a:r>
              <a:rPr lang="en-US" altLang="zh-CN" dirty="0">
                <a:ea typeface="新細明體" panose="02020500000000000000" pitchFamily="18" charset="-120"/>
                <a:sym typeface="Wingdings" panose="05000000000000000000" pitchFamily="2" charset="2"/>
              </a:rPr>
              <a:t> </a:t>
            </a:r>
            <a:r>
              <a:rPr lang="en-US" altLang="zh-CN" dirty="0">
                <a:ea typeface="新細明體" panose="02020500000000000000" pitchFamily="18" charset="-120"/>
              </a:rPr>
              <a:t>search space for expansion, with a chance to get out of hand.
</a:t>
            </a:r>
            <a:r>
              <a:rPr lang="en-US" altLang="zh-CN" b="1" dirty="0">
                <a:solidFill>
                  <a:srgbClr val="7030A0"/>
                </a:solidFill>
                <a:ea typeface="新細明體" panose="02020500000000000000" pitchFamily="18" charset="-120"/>
              </a:rPr>
              <a:t>Pruning Search</a:t>
            </a:r>
            <a:r>
              <a:rPr lang="en-US" altLang="zh-CN" dirty="0">
                <a:solidFill>
                  <a:srgbClr val="7030A0"/>
                </a:solidFill>
                <a:ea typeface="新細明體" panose="02020500000000000000" pitchFamily="18" charset="-120"/>
              </a:rPr>
              <a:t> </a:t>
            </a:r>
            <a:r>
              <a:rPr lang="en-US" altLang="zh-CN" dirty="0">
                <a:ea typeface="新細明體" panose="02020500000000000000" pitchFamily="18" charset="-120"/>
                <a:sym typeface="Wingdings" panose="05000000000000000000" pitchFamily="2" charset="2"/>
              </a:rPr>
              <a:t> </a:t>
            </a:r>
            <a:r>
              <a:rPr lang="en-US" altLang="zh-CN" dirty="0">
                <a:ea typeface="新細明體" panose="02020500000000000000" pitchFamily="18" charset="-120"/>
              </a:rPr>
              <a:t>Retains only the candidate sentences with the highest current match after each expansion.</a:t>
            </a:r>
            <a:endParaRPr lang="zh-CN" altLang="en-US" dirty="0">
              <a:ea typeface="新細明體" panose="02020500000000000000" pitchFamily="18" charset="-120"/>
            </a:endParaRPr>
          </a:p>
        </p:txBody>
      </p:sp>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22</a:t>
            </a:fld>
            <a:endParaRPr lang="zh-HK" altLang="en-US" dirty="0"/>
          </a:p>
        </p:txBody>
      </p:sp>
    </p:spTree>
    <p:extLst>
      <p:ext uri="{BB962C8B-B14F-4D97-AF65-F5344CB8AC3E}">
        <p14:creationId xmlns:p14="http://schemas.microsoft.com/office/powerpoint/2010/main" xmlns="" val="2144421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D2D4F38-851E-4F8D-B372-45CCE1315D3E}"/>
              </a:ext>
            </a:extLst>
          </p:cNvPr>
          <p:cNvSpPr>
            <a:spLocks noGrp="1"/>
          </p:cNvSpPr>
          <p:nvPr>
            <p:ph type="title"/>
          </p:nvPr>
        </p:nvSpPr>
        <p:spPr/>
        <p:txBody>
          <a:bodyPr/>
          <a:lstStyle/>
          <a:p>
            <a:r>
              <a:rPr lang="en-US" altLang="zh-CN" dirty="0">
                <a:latin typeface="+mn-lt"/>
                <a:ea typeface="新細明體" panose="02020500000000000000" pitchFamily="18" charset="-120"/>
              </a:rPr>
              <a:t>The Decoding Process of Speech Recognition Technology</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852CA8ED-5CB2-488A-ACE0-0A8CD52DB8C8}"/>
              </a:ext>
            </a:extLst>
          </p:cNvPr>
          <p:cNvSpPr>
            <a:spLocks noGrp="1"/>
          </p:cNvSpPr>
          <p:nvPr>
            <p:ph idx="1"/>
          </p:nvPr>
        </p:nvSpPr>
        <p:spPr>
          <a:xfrm>
            <a:off x="699654" y="1704543"/>
            <a:ext cx="8794898" cy="4888532"/>
          </a:xfrm>
        </p:spPr>
        <p:txBody>
          <a:bodyPr>
            <a:noAutofit/>
          </a:bodyPr>
          <a:lstStyle/>
          <a:p>
            <a:pPr algn="just">
              <a:lnSpc>
                <a:spcPct val="150000"/>
              </a:lnSpc>
              <a:buFont typeface="Wingdings" panose="05000000000000000000" pitchFamily="2" charset="2"/>
              <a:buChar char="v"/>
            </a:pPr>
            <a:r>
              <a:rPr lang="en-US" altLang="zh-HK" sz="2000" dirty="0"/>
              <a:t>Speech recognition systems typically maintain the structure of the </a:t>
            </a:r>
            <a:r>
              <a:rPr lang="en-US" altLang="zh-HK" sz="2000" b="1" dirty="0" smtClean="0"/>
              <a:t>Finite </a:t>
            </a:r>
            <a:r>
              <a:rPr lang="en-US" altLang="zh-HK" sz="2000" b="1" dirty="0"/>
              <a:t>State Transducer </a:t>
            </a:r>
            <a:r>
              <a:rPr lang="en-US" altLang="zh-HK" sz="2000" dirty="0"/>
              <a:t>(</a:t>
            </a:r>
            <a:r>
              <a:rPr lang="en-US" altLang="zh-HK" sz="2000" b="1" dirty="0"/>
              <a:t>FST</a:t>
            </a:r>
            <a:r>
              <a:rPr lang="en-US" altLang="zh-HK" sz="2000" dirty="0"/>
              <a:t>) to organize the search </a:t>
            </a:r>
            <a:r>
              <a:rPr lang="en-US" altLang="zh-HK" sz="2000" dirty="0" smtClean="0"/>
              <a:t>space.</a:t>
            </a:r>
            <a:r>
              <a:rPr lang="en-US" altLang="zh-HK" sz="2000" dirty="0"/>
              <a:t>
</a:t>
            </a:r>
            <a:r>
              <a:rPr lang="en-US" altLang="zh-HK" sz="2000" b="1" dirty="0" smtClean="0"/>
              <a:t>FST </a:t>
            </a:r>
            <a:r>
              <a:rPr lang="en-US" altLang="zh-HK" sz="2000" dirty="0" smtClean="0"/>
              <a:t>maps </a:t>
            </a:r>
            <a:r>
              <a:rPr lang="en-US" altLang="zh-HK" sz="2000" dirty="0"/>
              <a:t>an input sequence to an output </a:t>
            </a:r>
            <a:r>
              <a:rPr lang="en-US" altLang="zh-HK" sz="2000" dirty="0" smtClean="0"/>
              <a:t>sequence.</a:t>
            </a:r>
            <a:endParaRPr lang="en-US" altLang="zh-HK" sz="2000" dirty="0"/>
          </a:p>
          <a:p>
            <a:pPr lvl="1" algn="just">
              <a:lnSpc>
                <a:spcPct val="150000"/>
              </a:lnSpc>
              <a:buFont typeface="Wingdings" panose="05000000000000000000" pitchFamily="2" charset="2"/>
              <a:buChar char="v"/>
            </a:pPr>
            <a:r>
              <a:rPr lang="en-US" altLang="zh-HK" sz="2000" dirty="0"/>
              <a:t>Construct an </a:t>
            </a:r>
            <a:r>
              <a:rPr lang="en-US" altLang="zh-HK" sz="2000" b="1" dirty="0"/>
              <a:t>FST</a:t>
            </a:r>
            <a:r>
              <a:rPr lang="en-US" altLang="zh-HK" sz="2000" dirty="0"/>
              <a:t> that maps </a:t>
            </a:r>
            <a:r>
              <a:rPr lang="en-US" altLang="zh-HK" sz="2000" dirty="0" smtClean="0"/>
              <a:t>a </a:t>
            </a:r>
            <a:r>
              <a:rPr lang="en-US" altLang="zh-HK" sz="2000" dirty="0"/>
              <a:t>sequence of speech frames to a sequence of words and integrate the probabilities of the acoustic model and the language model into this mapping process.
When decoding, you only need to search for the path with the highest probability in the </a:t>
            </a:r>
            <a:r>
              <a:rPr lang="en-US" altLang="zh-HK" sz="2000" b="1" dirty="0"/>
              <a:t>FST</a:t>
            </a:r>
            <a:r>
              <a:rPr lang="en-US" altLang="zh-HK" sz="2000" dirty="0"/>
              <a:t> to get the decoding </a:t>
            </a:r>
            <a:r>
              <a:rPr lang="en-US" altLang="zh-HK" sz="2000" dirty="0" smtClean="0"/>
              <a:t>result </a:t>
            </a:r>
            <a:r>
              <a:rPr lang="en-US" altLang="zh-HK" sz="2000" dirty="0" smtClean="0">
                <a:sym typeface="Wingdings" pitchFamily="2" charset="2"/>
              </a:rPr>
              <a:t> </a:t>
            </a:r>
            <a:r>
              <a:rPr lang="en-US" altLang="zh-HK" sz="2000" dirty="0" smtClean="0"/>
              <a:t>greatly </a:t>
            </a:r>
            <a:r>
              <a:rPr lang="en-US" altLang="zh-HK" sz="2000" dirty="0"/>
              <a:t>improve the decoding efficiency.</a:t>
            </a:r>
            <a:endParaRPr lang="zh-HK" altLang="en-US" sz="2000" dirty="0">
              <a:ea typeface="新細明體" panose="02020500000000000000" pitchFamily="18" charset="-120"/>
            </a:endParaRPr>
          </a:p>
        </p:txBody>
      </p:sp>
      <p:pic>
        <p:nvPicPr>
          <p:cNvPr id="6" name="圖片 15">
            <a:extLst>
              <a:ext uri="{FF2B5EF4-FFF2-40B4-BE49-F238E27FC236}">
                <a16:creationId xmlns:a16="http://schemas.microsoft.com/office/drawing/2014/main" xmlns="" id="{DA835419-FEFA-436C-A33A-14B493F4DB66}"/>
              </a:ext>
            </a:extLst>
          </p:cNvPr>
          <p:cNvPicPr>
            <a:picLocks noChangeAspect="1"/>
          </p:cNvPicPr>
          <p:nvPr/>
        </p:nvPicPr>
        <p:blipFill rotWithShape="1">
          <a:blip r:embed="rId2" cstate="print"/>
          <a:srcRect l="54615" t="40205" r="11102"/>
          <a:stretch/>
        </p:blipFill>
        <p:spPr>
          <a:xfrm>
            <a:off x="9633098" y="2305627"/>
            <a:ext cx="2558902" cy="2539817"/>
          </a:xfrm>
          <a:prstGeom prst="rect">
            <a:avLst/>
          </a:prstGeom>
        </p:spPr>
      </p:pic>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23</a:t>
            </a:fld>
            <a:endParaRPr lang="zh-HK" altLang="en-US" dirty="0"/>
          </a:p>
        </p:txBody>
      </p:sp>
    </p:spTree>
    <p:extLst>
      <p:ext uri="{BB962C8B-B14F-4D97-AF65-F5344CB8AC3E}">
        <p14:creationId xmlns:p14="http://schemas.microsoft.com/office/powerpoint/2010/main" xmlns="" val="3423805077"/>
      </p:ext>
    </p:extLst>
  </p:cSld>
  <p:clrMapOvr>
    <a:masterClrMapping/>
  </p:clrMapOvr>
  <p:extLst mod="1">
    <p:ext uri="{6950BFC3-D8DA-4A85-94F7-54DA5524770B}">
      <p188:commentRel xmlns=""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9BCACBA-97F1-4A4B-85F2-8E44A70B82E6}"/>
              </a:ext>
            </a:extLst>
          </p:cNvPr>
          <p:cNvSpPr>
            <a:spLocks noGrp="1"/>
          </p:cNvSpPr>
          <p:nvPr>
            <p:ph type="title"/>
          </p:nvPr>
        </p:nvSpPr>
        <p:spPr>
          <a:xfrm>
            <a:off x="838199" y="365125"/>
            <a:ext cx="11353801" cy="1325563"/>
          </a:xfrm>
        </p:spPr>
        <p:txBody>
          <a:bodyPr>
            <a:normAutofit/>
          </a:bodyPr>
          <a:lstStyle/>
          <a:p>
            <a:r>
              <a:rPr lang="en-US" altLang="zh-CN" dirty="0">
                <a:ea typeface="新細明體" panose="02020500000000000000" pitchFamily="18" charset="-120"/>
              </a:rPr>
              <a:t>Speech Recognition Technology – </a:t>
            </a:r>
            <a:br>
              <a:rPr lang="en-US" altLang="zh-CN" dirty="0">
                <a:ea typeface="新細明體" panose="02020500000000000000" pitchFamily="18" charset="-120"/>
              </a:rPr>
            </a:br>
            <a:r>
              <a:rPr lang="en-US" altLang="zh-CN" dirty="0">
                <a:ea typeface="新細明體" panose="02020500000000000000" pitchFamily="18" charset="-120"/>
              </a:rPr>
              <a:t>Deep Learning Speech Recognition System DNN</a:t>
            </a:r>
            <a:endParaRPr lang="zh-HK" altLang="en-US" dirty="0">
              <a:ea typeface="新細明體" panose="02020500000000000000" pitchFamily="18" charset="-120"/>
            </a:endParaRPr>
          </a:p>
        </p:txBody>
      </p:sp>
      <p:grpSp>
        <p:nvGrpSpPr>
          <p:cNvPr id="15" name="Group 14"/>
          <p:cNvGrpSpPr>
            <a:grpSpLocks noChangeAspect="1"/>
          </p:cNvGrpSpPr>
          <p:nvPr/>
        </p:nvGrpSpPr>
        <p:grpSpPr>
          <a:xfrm>
            <a:off x="5488870" y="1825625"/>
            <a:ext cx="6485951" cy="3640032"/>
            <a:chOff x="768007" y="1472694"/>
            <a:chExt cx="9011471" cy="5188914"/>
          </a:xfrm>
        </p:grpSpPr>
        <p:pic>
          <p:nvPicPr>
            <p:cNvPr id="4" name="圖片 3">
              <a:extLst>
                <a:ext uri="{FF2B5EF4-FFF2-40B4-BE49-F238E27FC236}">
                  <a16:creationId xmlns:a16="http://schemas.microsoft.com/office/drawing/2014/main" xmlns="" id="{B1004E91-D5E2-4E4A-BF27-DE78E13AB6EE}"/>
                </a:ext>
              </a:extLst>
            </p:cNvPr>
            <p:cNvPicPr>
              <a:picLocks noChangeAspect="1"/>
            </p:cNvPicPr>
            <p:nvPr/>
          </p:nvPicPr>
          <p:blipFill>
            <a:blip r:embed="rId2" cstate="print"/>
            <a:stretch>
              <a:fillRect/>
            </a:stretch>
          </p:blipFill>
          <p:spPr>
            <a:xfrm>
              <a:off x="768007" y="1798729"/>
              <a:ext cx="8466575" cy="3936955"/>
            </a:xfrm>
            <a:prstGeom prst="rect">
              <a:avLst/>
            </a:prstGeom>
          </p:spPr>
        </p:pic>
        <p:sp>
          <p:nvSpPr>
            <p:cNvPr id="5" name="橢圓 4">
              <a:extLst>
                <a:ext uri="{FF2B5EF4-FFF2-40B4-BE49-F238E27FC236}">
                  <a16:creationId xmlns:a16="http://schemas.microsoft.com/office/drawing/2014/main" xmlns="" id="{E09EECE0-A5D6-45C9-90D3-A83624C6EBCD}"/>
                </a:ext>
              </a:extLst>
            </p:cNvPr>
            <p:cNvSpPr/>
            <p:nvPr/>
          </p:nvSpPr>
          <p:spPr>
            <a:xfrm>
              <a:off x="4771788" y="1811061"/>
              <a:ext cx="1653765" cy="149260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HK" altLang="en-US" dirty="0">
                <a:latin typeface="新細明體" panose="02020500000000000000" pitchFamily="18" charset="-120"/>
              </a:endParaRPr>
            </a:p>
          </p:txBody>
        </p:sp>
        <p:sp>
          <p:nvSpPr>
            <p:cNvPr id="6" name="文字方塊 5">
              <a:extLst>
                <a:ext uri="{FF2B5EF4-FFF2-40B4-BE49-F238E27FC236}">
                  <a16:creationId xmlns:a16="http://schemas.microsoft.com/office/drawing/2014/main" xmlns="" id="{8BEF96FE-958D-4908-9162-71830B53A158}"/>
                </a:ext>
              </a:extLst>
            </p:cNvPr>
            <p:cNvSpPr txBox="1"/>
            <p:nvPr/>
          </p:nvSpPr>
          <p:spPr>
            <a:xfrm>
              <a:off x="4893779" y="2205657"/>
              <a:ext cx="1409781" cy="646331"/>
            </a:xfrm>
            <a:prstGeom prst="rect">
              <a:avLst/>
            </a:prstGeom>
            <a:noFill/>
          </p:spPr>
          <p:txBody>
            <a:bodyPr wrap="square" rtlCol="0">
              <a:spAutoFit/>
            </a:bodyPr>
            <a:lstStyle/>
            <a:p>
              <a:pPr algn="ctr"/>
              <a:r>
                <a:rPr lang="zh-CN" altLang="en-US" dirty="0">
                  <a:latin typeface="新細明體" panose="02020500000000000000" pitchFamily="18" charset="-120"/>
                </a:rPr>
                <a:t>聲學模型</a:t>
              </a:r>
              <a:r>
                <a:rPr lang="en-US" altLang="zh-CN" dirty="0">
                  <a:latin typeface="新細明體" panose="02020500000000000000" pitchFamily="18" charset="-120"/>
                </a:rPr>
                <a:t>GMM-HMM</a:t>
              </a:r>
              <a:endParaRPr lang="zh-HK" altLang="en-US" dirty="0">
                <a:latin typeface="新細明體" panose="02020500000000000000" pitchFamily="18" charset="-120"/>
              </a:endParaRPr>
            </a:p>
          </p:txBody>
        </p:sp>
        <p:sp>
          <p:nvSpPr>
            <p:cNvPr id="7" name="橢圓 6">
              <a:extLst>
                <a:ext uri="{FF2B5EF4-FFF2-40B4-BE49-F238E27FC236}">
                  <a16:creationId xmlns:a16="http://schemas.microsoft.com/office/drawing/2014/main" xmlns="" id="{714E2771-48AC-4B6B-8604-3B7FA80CEE2F}"/>
                </a:ext>
              </a:extLst>
            </p:cNvPr>
            <p:cNvSpPr/>
            <p:nvPr/>
          </p:nvSpPr>
          <p:spPr>
            <a:xfrm>
              <a:off x="6833411" y="1798729"/>
              <a:ext cx="1653765" cy="149260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HK" altLang="en-US" dirty="0">
                <a:latin typeface="新細明體" panose="02020500000000000000" pitchFamily="18" charset="-120"/>
              </a:endParaRPr>
            </a:p>
          </p:txBody>
        </p:sp>
        <p:sp>
          <p:nvSpPr>
            <p:cNvPr id="8" name="文字方塊 7">
              <a:extLst>
                <a:ext uri="{FF2B5EF4-FFF2-40B4-BE49-F238E27FC236}">
                  <a16:creationId xmlns:a16="http://schemas.microsoft.com/office/drawing/2014/main" xmlns="" id="{027983DE-AE77-4245-91D9-F8D71A5D72B1}"/>
                </a:ext>
              </a:extLst>
            </p:cNvPr>
            <p:cNvSpPr txBox="1"/>
            <p:nvPr/>
          </p:nvSpPr>
          <p:spPr>
            <a:xfrm>
              <a:off x="7004212" y="2205656"/>
              <a:ext cx="1312160" cy="646331"/>
            </a:xfrm>
            <a:prstGeom prst="rect">
              <a:avLst/>
            </a:prstGeom>
            <a:noFill/>
          </p:spPr>
          <p:txBody>
            <a:bodyPr wrap="square" rtlCol="0">
              <a:spAutoFit/>
            </a:bodyPr>
            <a:lstStyle/>
            <a:p>
              <a:pPr algn="ctr"/>
              <a:r>
                <a:rPr lang="zh-CN" altLang="en-US" dirty="0">
                  <a:latin typeface="新細明體" panose="02020500000000000000" pitchFamily="18" charset="-120"/>
                </a:rPr>
                <a:t>語言模型</a:t>
              </a:r>
              <a:endParaRPr lang="en-US" altLang="zh-CN" dirty="0">
                <a:latin typeface="新細明體" panose="02020500000000000000" pitchFamily="18" charset="-120"/>
              </a:endParaRPr>
            </a:p>
            <a:p>
              <a:pPr algn="ctr"/>
              <a:r>
                <a:rPr lang="en-US" altLang="zh-CN" dirty="0">
                  <a:latin typeface="新細明體" panose="02020500000000000000" pitchFamily="18" charset="-120"/>
                </a:rPr>
                <a:t>N-Gram</a:t>
              </a:r>
              <a:endParaRPr lang="zh-HK" altLang="en-US" dirty="0">
                <a:latin typeface="新細明體" panose="02020500000000000000" pitchFamily="18" charset="-120"/>
              </a:endParaRPr>
            </a:p>
          </p:txBody>
        </p:sp>
        <p:sp>
          <p:nvSpPr>
            <p:cNvPr id="9" name="文字方塊 8">
              <a:extLst>
                <a:ext uri="{FF2B5EF4-FFF2-40B4-BE49-F238E27FC236}">
                  <a16:creationId xmlns:a16="http://schemas.microsoft.com/office/drawing/2014/main" xmlns="" id="{A67329C3-D824-4C3A-B999-50F98F251C05}"/>
                </a:ext>
              </a:extLst>
            </p:cNvPr>
            <p:cNvSpPr txBox="1"/>
            <p:nvPr/>
          </p:nvSpPr>
          <p:spPr>
            <a:xfrm>
              <a:off x="7489490" y="5307888"/>
              <a:ext cx="1653765" cy="400110"/>
            </a:xfrm>
            <a:prstGeom prst="rect">
              <a:avLst/>
            </a:prstGeom>
            <a:solidFill>
              <a:schemeClr val="bg1"/>
            </a:solidFill>
          </p:spPr>
          <p:txBody>
            <a:bodyPr wrap="square" rtlCol="0">
              <a:spAutoFit/>
            </a:bodyPr>
            <a:lstStyle/>
            <a:p>
              <a:r>
                <a:rPr lang="zh-CN" altLang="en-US" sz="2000" dirty="0">
                  <a:latin typeface="新細明體" panose="02020500000000000000" pitchFamily="18" charset="-120"/>
                </a:rPr>
                <a:t>我愛</a:t>
              </a:r>
              <a:r>
                <a:rPr lang="en-US" altLang="zh-CN" sz="2000" dirty="0">
                  <a:latin typeface="新細明體" panose="02020500000000000000" pitchFamily="18" charset="-120"/>
                </a:rPr>
                <a:t>AI</a:t>
              </a:r>
              <a:endParaRPr lang="zh-HK" altLang="en-US" sz="2000" dirty="0">
                <a:latin typeface="新細明體" panose="02020500000000000000" pitchFamily="18" charset="-120"/>
              </a:endParaRPr>
            </a:p>
          </p:txBody>
        </p:sp>
        <p:sp>
          <p:nvSpPr>
            <p:cNvPr id="14" name="矩形 13">
              <a:extLst>
                <a:ext uri="{FF2B5EF4-FFF2-40B4-BE49-F238E27FC236}">
                  <a16:creationId xmlns:a16="http://schemas.microsoft.com/office/drawing/2014/main" xmlns="" id="{B549E5B7-21A2-42BB-B1BB-868A2CE4DDDE}"/>
                </a:ext>
              </a:extLst>
            </p:cNvPr>
            <p:cNvSpPr/>
            <p:nvPr/>
          </p:nvSpPr>
          <p:spPr>
            <a:xfrm>
              <a:off x="5975684" y="3823802"/>
              <a:ext cx="1171073" cy="1684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新細明體" panose="02020500000000000000" pitchFamily="18" charset="-120"/>
              </a:endParaRPr>
            </a:p>
          </p:txBody>
        </p:sp>
        <p:sp>
          <p:nvSpPr>
            <p:cNvPr id="11" name="文字方塊 10">
              <a:extLst>
                <a:ext uri="{FF2B5EF4-FFF2-40B4-BE49-F238E27FC236}">
                  <a16:creationId xmlns:a16="http://schemas.microsoft.com/office/drawing/2014/main" xmlns="" id="{8E0E5694-24EA-47DF-AB43-A873CA65C7EB}"/>
                </a:ext>
              </a:extLst>
            </p:cNvPr>
            <p:cNvSpPr txBox="1"/>
            <p:nvPr/>
          </p:nvSpPr>
          <p:spPr>
            <a:xfrm>
              <a:off x="5980870" y="3715761"/>
              <a:ext cx="1251283" cy="1096848"/>
            </a:xfrm>
            <a:prstGeom prst="rect">
              <a:avLst/>
            </a:prstGeom>
            <a:solidFill>
              <a:schemeClr val="bg2"/>
            </a:solidFill>
            <a:ln>
              <a:solidFill>
                <a:schemeClr val="tx1"/>
              </a:solidFill>
            </a:ln>
          </p:spPr>
          <p:txBody>
            <a:bodyPr wrap="square" rtlCol="0">
              <a:spAutoFit/>
            </a:bodyPr>
            <a:lstStyle/>
            <a:p>
              <a:pPr algn="ctr"/>
              <a:r>
                <a:rPr lang="zh-CN" altLang="en-US" sz="2200" dirty="0">
                  <a:latin typeface="新細明體" panose="02020500000000000000" pitchFamily="18" charset="-120"/>
                </a:rPr>
                <a:t>解碼</a:t>
              </a:r>
              <a:endParaRPr lang="en-US" altLang="zh-CN" sz="2200" dirty="0">
                <a:latin typeface="新細明體" panose="02020500000000000000" pitchFamily="18" charset="-120"/>
              </a:endParaRPr>
            </a:p>
            <a:p>
              <a:pPr algn="ctr"/>
              <a:r>
                <a:rPr lang="en-US" altLang="zh-CN" sz="2200" dirty="0">
                  <a:latin typeface="新細明體" panose="02020500000000000000" pitchFamily="18" charset="-120"/>
                </a:rPr>
                <a:t>(FST)</a:t>
              </a:r>
            </a:p>
          </p:txBody>
        </p:sp>
        <p:sp>
          <p:nvSpPr>
            <p:cNvPr id="13" name="矩形 12">
              <a:extLst>
                <a:ext uri="{FF2B5EF4-FFF2-40B4-BE49-F238E27FC236}">
                  <a16:creationId xmlns:a16="http://schemas.microsoft.com/office/drawing/2014/main" xmlns="" id="{9930933F-9D14-4B4B-A566-AF4D5CEFFFB4}"/>
                </a:ext>
              </a:extLst>
            </p:cNvPr>
            <p:cNvSpPr/>
            <p:nvPr/>
          </p:nvSpPr>
          <p:spPr>
            <a:xfrm>
              <a:off x="4058652" y="3623746"/>
              <a:ext cx="1171073" cy="1684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新細明體" panose="02020500000000000000" pitchFamily="18" charset="-120"/>
              </a:endParaRPr>
            </a:p>
          </p:txBody>
        </p:sp>
        <p:sp>
          <p:nvSpPr>
            <p:cNvPr id="10" name="文字方塊 9">
              <a:extLst>
                <a:ext uri="{FF2B5EF4-FFF2-40B4-BE49-F238E27FC236}">
                  <a16:creationId xmlns:a16="http://schemas.microsoft.com/office/drawing/2014/main" xmlns="" id="{DE102ACC-DE4E-4509-BA0E-FC7FE36329A0}"/>
                </a:ext>
              </a:extLst>
            </p:cNvPr>
            <p:cNvSpPr txBox="1"/>
            <p:nvPr/>
          </p:nvSpPr>
          <p:spPr>
            <a:xfrm>
              <a:off x="4018546" y="3702056"/>
              <a:ext cx="1251284" cy="1077218"/>
            </a:xfrm>
            <a:prstGeom prst="rect">
              <a:avLst/>
            </a:prstGeom>
            <a:solidFill>
              <a:schemeClr val="bg2"/>
            </a:solidFill>
            <a:ln>
              <a:solidFill>
                <a:schemeClr val="tx1"/>
              </a:solidFill>
            </a:ln>
          </p:spPr>
          <p:txBody>
            <a:bodyPr wrap="square" rtlCol="0">
              <a:spAutoFit/>
            </a:bodyPr>
            <a:lstStyle/>
            <a:p>
              <a:pPr algn="ctr"/>
              <a:r>
                <a:rPr lang="zh-CN" altLang="en-US" sz="3200" dirty="0">
                  <a:latin typeface="新細明體" panose="02020500000000000000" pitchFamily="18" charset="-120"/>
                </a:rPr>
                <a:t>特徵提取</a:t>
              </a:r>
              <a:endParaRPr lang="zh-HK" altLang="en-US" sz="3200" dirty="0">
                <a:latin typeface="新細明體" panose="02020500000000000000" pitchFamily="18" charset="-120"/>
              </a:endParaRPr>
            </a:p>
          </p:txBody>
        </p:sp>
        <p:pic>
          <p:nvPicPr>
            <p:cNvPr id="16" name="圖片 15">
              <a:extLst>
                <a:ext uri="{FF2B5EF4-FFF2-40B4-BE49-F238E27FC236}">
                  <a16:creationId xmlns:a16="http://schemas.microsoft.com/office/drawing/2014/main" xmlns="" id="{DA835419-FEFA-436C-A33A-14B493F4DB66}"/>
                </a:ext>
              </a:extLst>
            </p:cNvPr>
            <p:cNvPicPr>
              <a:picLocks noChangeAspect="1"/>
            </p:cNvPicPr>
            <p:nvPr/>
          </p:nvPicPr>
          <p:blipFill>
            <a:blip r:embed="rId3" cstate="print"/>
            <a:stretch>
              <a:fillRect/>
            </a:stretch>
          </p:blipFill>
          <p:spPr>
            <a:xfrm>
              <a:off x="936266" y="1472694"/>
              <a:ext cx="8843212" cy="5032425"/>
            </a:xfrm>
            <a:prstGeom prst="rect">
              <a:avLst/>
            </a:prstGeom>
          </p:spPr>
        </p:pic>
        <p:sp>
          <p:nvSpPr>
            <p:cNvPr id="3" name="矩形 2">
              <a:extLst>
                <a:ext uri="{FF2B5EF4-FFF2-40B4-BE49-F238E27FC236}">
                  <a16:creationId xmlns:a16="http://schemas.microsoft.com/office/drawing/2014/main" xmlns="" id="{758EAE95-469D-4AF5-8810-582FFBECB27A}"/>
                </a:ext>
              </a:extLst>
            </p:cNvPr>
            <p:cNvSpPr/>
            <p:nvPr/>
          </p:nvSpPr>
          <p:spPr>
            <a:xfrm>
              <a:off x="3675814" y="3823802"/>
              <a:ext cx="1434518" cy="1244866"/>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HK" altLang="en-US" dirty="0">
                <a:latin typeface="新細明體" panose="02020500000000000000" pitchFamily="18" charset="-120"/>
              </a:endParaRPr>
            </a:p>
          </p:txBody>
        </p:sp>
        <p:sp>
          <p:nvSpPr>
            <p:cNvPr id="12" name="橢圓 11">
              <a:extLst>
                <a:ext uri="{FF2B5EF4-FFF2-40B4-BE49-F238E27FC236}">
                  <a16:creationId xmlns:a16="http://schemas.microsoft.com/office/drawing/2014/main" xmlns="" id="{B4E75969-F828-4DC8-B62A-FBCF0D9BD53F}"/>
                </a:ext>
              </a:extLst>
            </p:cNvPr>
            <p:cNvSpPr/>
            <p:nvPr/>
          </p:nvSpPr>
          <p:spPr>
            <a:xfrm>
              <a:off x="4491790" y="1652838"/>
              <a:ext cx="1933764" cy="18028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新細明體" panose="02020500000000000000" pitchFamily="18" charset="-120"/>
              </a:endParaRPr>
            </a:p>
          </p:txBody>
        </p:sp>
        <p:cxnSp>
          <p:nvCxnSpPr>
            <p:cNvPr id="18" name="直線接點 17">
              <a:extLst>
                <a:ext uri="{FF2B5EF4-FFF2-40B4-BE49-F238E27FC236}">
                  <a16:creationId xmlns:a16="http://schemas.microsoft.com/office/drawing/2014/main" xmlns="" id="{A1A438E0-B172-4186-A93B-1BDC6BDBE765}"/>
                </a:ext>
              </a:extLst>
            </p:cNvPr>
            <p:cNvCxnSpPr>
              <a:cxnSpLocks/>
              <a:stCxn id="12" idx="4"/>
              <a:endCxn id="30" idx="0"/>
            </p:cNvCxnSpPr>
            <p:nvPr/>
          </p:nvCxnSpPr>
          <p:spPr>
            <a:xfrm>
              <a:off x="5458673" y="3455691"/>
              <a:ext cx="146740" cy="24600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xmlns="" id="{B43AAFD1-8D97-4258-944C-2D61CEDF17AE}"/>
                </a:ext>
              </a:extLst>
            </p:cNvPr>
            <p:cNvCxnSpPr>
              <a:cxnSpLocks/>
              <a:stCxn id="3" idx="3"/>
              <a:endCxn id="30" idx="0"/>
            </p:cNvCxnSpPr>
            <p:nvPr/>
          </p:nvCxnSpPr>
          <p:spPr>
            <a:xfrm>
              <a:off x="5110331" y="4446235"/>
              <a:ext cx="495082" cy="14695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xmlns="" id="{3439E4F0-2110-4A95-9055-61736EF7CC3B}"/>
                </a:ext>
              </a:extLst>
            </p:cNvPr>
            <p:cNvSpPr txBox="1"/>
            <p:nvPr/>
          </p:nvSpPr>
          <p:spPr>
            <a:xfrm>
              <a:off x="4206615" y="5915751"/>
              <a:ext cx="2797595" cy="745857"/>
            </a:xfrm>
            <a:prstGeom prst="rect">
              <a:avLst/>
            </a:prstGeom>
            <a:noFill/>
            <a:ln w="38100">
              <a:solidFill>
                <a:srgbClr val="FF0000"/>
              </a:solidFill>
            </a:ln>
          </p:spPr>
          <p:txBody>
            <a:bodyPr wrap="square" rtlCol="0">
              <a:spAutoFit/>
            </a:bodyPr>
            <a:lstStyle/>
            <a:p>
              <a:pPr algn="ctr"/>
              <a:r>
                <a:rPr lang="en-US" altLang="zh-TW" sz="2800" dirty="0">
                  <a:latin typeface="新細明體" panose="02020500000000000000" pitchFamily="18" charset="-120"/>
                  <a:ea typeface="新細明體" panose="02020500000000000000" pitchFamily="18" charset="-120"/>
                </a:rPr>
                <a:t>DNN</a:t>
              </a:r>
              <a:r>
                <a:rPr lang="zh-TW" altLang="en-US" sz="2800" dirty="0">
                  <a:latin typeface="新細明體" panose="02020500000000000000" pitchFamily="18" charset="-120"/>
                  <a:ea typeface="新細明體" panose="02020500000000000000" pitchFamily="18" charset="-120"/>
                </a:rPr>
                <a:t>取代</a:t>
              </a:r>
              <a:endParaRPr lang="zh-HK" altLang="en-US" sz="2800" dirty="0">
                <a:latin typeface="新細明體" panose="02020500000000000000" pitchFamily="18" charset="-120"/>
                <a:ea typeface="新細明體" panose="02020500000000000000" pitchFamily="18" charset="-120"/>
              </a:endParaRPr>
            </a:p>
          </p:txBody>
        </p:sp>
      </p:grpSp>
      <p:sp>
        <p:nvSpPr>
          <p:cNvPr id="22" name="內容版面配置區 2">
            <a:extLst>
              <a:ext uri="{FF2B5EF4-FFF2-40B4-BE49-F238E27FC236}">
                <a16:creationId xmlns:a16="http://schemas.microsoft.com/office/drawing/2014/main" xmlns="" id="{70C12069-28B4-4936-B92E-9BDF3519934C}"/>
              </a:ext>
            </a:extLst>
          </p:cNvPr>
          <p:cNvSpPr>
            <a:spLocks noGrp="1"/>
          </p:cNvSpPr>
          <p:nvPr>
            <p:ph idx="1"/>
          </p:nvPr>
        </p:nvSpPr>
        <p:spPr>
          <a:xfrm>
            <a:off x="688370" y="1948821"/>
            <a:ext cx="5269085" cy="4729070"/>
          </a:xfrm>
        </p:spPr>
        <p:txBody>
          <a:bodyPr>
            <a:noAutofit/>
          </a:bodyPr>
          <a:lstStyle/>
          <a:p>
            <a:pPr marL="625475" lvl="1" indent="-355600" algn="just">
              <a:lnSpc>
                <a:spcPct val="120000"/>
              </a:lnSpc>
              <a:spcBef>
                <a:spcPts val="1000"/>
              </a:spcBef>
              <a:buFont typeface="Wingdings" panose="05000000000000000000" pitchFamily="2" charset="2"/>
              <a:buChar char="v"/>
            </a:pPr>
            <a:r>
              <a:rPr lang="en-US" altLang="zh-CN" sz="2000" dirty="0">
                <a:ea typeface="新細明體" panose="02020500000000000000" pitchFamily="18" charset="-120"/>
              </a:rPr>
              <a:t>In 2009, </a:t>
            </a:r>
            <a:r>
              <a:rPr lang="en-US" altLang="zh-CN" sz="2000" b="1" dirty="0" smtClean="0">
                <a:ea typeface="新細明體" panose="02020500000000000000" pitchFamily="18" charset="-120"/>
              </a:rPr>
              <a:t>D</a:t>
            </a:r>
            <a:r>
              <a:rPr lang="en-US" altLang="zh-CN" sz="2000" b="1" dirty="0" smtClean="0">
                <a:ea typeface="新細明體" panose="02020500000000000000" pitchFamily="18" charset="-120"/>
              </a:rPr>
              <a:t>eep Neural Networks </a:t>
            </a:r>
            <a:r>
              <a:rPr lang="en-US" altLang="zh-CN" sz="2000" dirty="0" smtClean="0">
                <a:ea typeface="新細明體" panose="02020500000000000000" pitchFamily="18" charset="-120"/>
              </a:rPr>
              <a:t>(</a:t>
            </a:r>
            <a:r>
              <a:rPr lang="en-US" altLang="zh-CN" sz="2000" b="1" dirty="0" smtClean="0">
                <a:ea typeface="新細明體" panose="02020500000000000000" pitchFamily="18" charset="-120"/>
              </a:rPr>
              <a:t>DNNs</a:t>
            </a:r>
            <a:r>
              <a:rPr lang="en-US" altLang="zh-CN" sz="2000" dirty="0" smtClean="0">
                <a:ea typeface="新細明體" panose="02020500000000000000" pitchFamily="18" charset="-120"/>
              </a:rPr>
              <a:t>) </a:t>
            </a:r>
            <a:r>
              <a:rPr lang="en-US" altLang="zh-CN" sz="2000" dirty="0" smtClean="0">
                <a:ea typeface="新細明體" panose="02020500000000000000" pitchFamily="18" charset="-120"/>
              </a:rPr>
              <a:t>were </a:t>
            </a:r>
            <a:r>
              <a:rPr lang="en-US" altLang="zh-CN" sz="2000" dirty="0">
                <a:ea typeface="新細明體" panose="02020500000000000000" pitchFamily="18" charset="-120"/>
              </a:rPr>
              <a:t>introduced in 3 phases to </a:t>
            </a:r>
            <a:r>
              <a:rPr lang="en-US" altLang="zh-CN" sz="2000" dirty="0" smtClean="0">
                <a:ea typeface="新細明體" panose="02020500000000000000" pitchFamily="18" charset="-120"/>
              </a:rPr>
              <a:t>the </a:t>
            </a:r>
            <a:r>
              <a:rPr lang="en-US" altLang="zh-CN" sz="2000" dirty="0">
                <a:ea typeface="新細明體" panose="02020500000000000000" pitchFamily="18" charset="-120"/>
              </a:rPr>
              <a:t>field of speech recognition.
</a:t>
            </a:r>
            <a:r>
              <a:rPr lang="en-US" altLang="zh-CN" sz="2000" b="1" dirty="0">
                <a:ea typeface="新細明體" panose="02020500000000000000" pitchFamily="18" charset="-120"/>
              </a:rPr>
              <a:t>DNNs</a:t>
            </a:r>
            <a:r>
              <a:rPr lang="en-US" altLang="zh-CN" sz="2000" dirty="0">
                <a:ea typeface="新細明體" panose="02020500000000000000" pitchFamily="18" charset="-120"/>
              </a:rPr>
              <a:t> are used to extract more efficient features, replacing traditional MFCC.
</a:t>
            </a:r>
            <a:r>
              <a:rPr lang="en-US" altLang="zh-CN" sz="2000" dirty="0" smtClean="0">
                <a:ea typeface="新細明體" panose="02020500000000000000" pitchFamily="18" charset="-120"/>
              </a:rPr>
              <a:t>R</a:t>
            </a:r>
            <a:r>
              <a:rPr lang="en-US" altLang="zh-CN" sz="2000" dirty="0" smtClean="0">
                <a:ea typeface="新細明體" panose="02020500000000000000" pitchFamily="18" charset="-120"/>
              </a:rPr>
              <a:t>eplacing GMM, </a:t>
            </a:r>
            <a:r>
              <a:rPr lang="en-US" altLang="zh-CN" sz="2000" b="1" dirty="0" smtClean="0">
                <a:ea typeface="新細明體" panose="02020500000000000000" pitchFamily="18" charset="-120"/>
              </a:rPr>
              <a:t>DNNs</a:t>
            </a:r>
            <a:r>
              <a:rPr lang="en-US" altLang="zh-CN" sz="2000" dirty="0" smtClean="0">
                <a:ea typeface="新細明體" panose="02020500000000000000" pitchFamily="18" charset="-120"/>
              </a:rPr>
              <a:t> are used to calculate </a:t>
            </a:r>
            <a:r>
              <a:rPr lang="en-US" altLang="zh-CN" sz="2000" dirty="0">
                <a:ea typeface="新細明體" panose="02020500000000000000" pitchFamily="18" charset="-120"/>
              </a:rPr>
              <a:t>the probability of each state of the HMM.
</a:t>
            </a:r>
            <a:r>
              <a:rPr lang="en-US" altLang="zh-CN" sz="2000" dirty="0" smtClean="0">
                <a:ea typeface="新細明體" panose="02020500000000000000" pitchFamily="18" charset="-120"/>
              </a:rPr>
              <a:t>Replacing HMM, recurrent </a:t>
            </a:r>
            <a:r>
              <a:rPr lang="en-US" altLang="zh-CN" sz="2000" dirty="0">
                <a:ea typeface="新細明體" panose="02020500000000000000" pitchFamily="18" charset="-120"/>
              </a:rPr>
              <a:t>neural </a:t>
            </a:r>
            <a:r>
              <a:rPr lang="en-US" altLang="zh-CN" sz="2000" dirty="0" smtClean="0">
                <a:ea typeface="新細明體" panose="02020500000000000000" pitchFamily="18" charset="-120"/>
              </a:rPr>
              <a:t>networks </a:t>
            </a:r>
            <a:r>
              <a:rPr lang="en-US" altLang="zh-CN" sz="2000" dirty="0">
                <a:ea typeface="新細明體" panose="02020500000000000000" pitchFamily="18" charset="-120"/>
              </a:rPr>
              <a:t>(</a:t>
            </a:r>
            <a:r>
              <a:rPr lang="en-US" altLang="zh-CN" sz="2000" dirty="0" smtClean="0">
                <a:ea typeface="新細明體" panose="02020500000000000000" pitchFamily="18" charset="-120"/>
              </a:rPr>
              <a:t>RNNs), a kind of </a:t>
            </a:r>
            <a:r>
              <a:rPr lang="en-US" altLang="zh-CN" sz="2000" b="1" dirty="0" smtClean="0">
                <a:ea typeface="新細明體" panose="02020500000000000000" pitchFamily="18" charset="-120"/>
              </a:rPr>
              <a:t>DNNs</a:t>
            </a:r>
            <a:r>
              <a:rPr lang="en-US" altLang="zh-CN" sz="2000" dirty="0" smtClean="0">
                <a:ea typeface="新細明體" panose="02020500000000000000" pitchFamily="18" charset="-120"/>
              </a:rPr>
              <a:t>, are used to </a:t>
            </a:r>
            <a:r>
              <a:rPr lang="en-US" altLang="zh-CN" sz="2000" dirty="0">
                <a:ea typeface="新細明體" panose="02020500000000000000" pitchFamily="18" charset="-120"/>
              </a:rPr>
              <a:t>describe dynamic changes in the pronunciation process.</a:t>
            </a:r>
            <a:endParaRPr lang="zh-HK" altLang="en-US" sz="2000" dirty="0">
              <a:ea typeface="新細明體" panose="02020500000000000000" pitchFamily="18" charset="-120"/>
            </a:endParaRPr>
          </a:p>
        </p:txBody>
      </p:sp>
      <p:sp>
        <p:nvSpPr>
          <p:cNvPr id="17" name="Footer Placeholder 16"/>
          <p:cNvSpPr>
            <a:spLocks noGrp="1"/>
          </p:cNvSpPr>
          <p:nvPr>
            <p:ph type="ftr" sz="quarter" idx="11"/>
          </p:nvPr>
        </p:nvSpPr>
        <p:spPr/>
        <p:txBody>
          <a:bodyPr/>
          <a:lstStyle/>
          <a:p>
            <a:r>
              <a:rPr lang="en-US" altLang="zh-HK"/>
              <a:t>Edit by Hammond Lai</a:t>
            </a:r>
            <a:endParaRPr lang="zh-HK" altLang="en-US" dirty="0"/>
          </a:p>
        </p:txBody>
      </p:sp>
      <p:sp>
        <p:nvSpPr>
          <p:cNvPr id="19" name="Slide Number Placeholder 18"/>
          <p:cNvSpPr>
            <a:spLocks noGrp="1"/>
          </p:cNvSpPr>
          <p:nvPr>
            <p:ph type="sldNum" sz="quarter" idx="12"/>
          </p:nvPr>
        </p:nvSpPr>
        <p:spPr/>
        <p:txBody>
          <a:bodyPr/>
          <a:lstStyle/>
          <a:p>
            <a:fld id="{FA36BCE5-770F-41A9-BD0A-CD25FC828818}" type="slidenum">
              <a:rPr lang="zh-HK" altLang="en-US" smtClean="0"/>
              <a:pPr/>
              <a:t>24</a:t>
            </a:fld>
            <a:endParaRPr lang="zh-HK" altLang="en-US" dirty="0"/>
          </a:p>
        </p:txBody>
      </p:sp>
    </p:spTree>
    <p:extLst>
      <p:ext uri="{BB962C8B-B14F-4D97-AF65-F5344CB8AC3E}">
        <p14:creationId xmlns:p14="http://schemas.microsoft.com/office/powerpoint/2010/main" xmlns="" val="319590723"/>
      </p:ext>
    </p:extLst>
  </p:cSld>
  <p:clrMapOvr>
    <a:masterClrMapping/>
  </p:clrMapOvr>
  <p:extLst mod="1">
    <p:ext uri="{6950BFC3-D8DA-4A85-94F7-54DA5524770B}">
      <p188:commentRel xmlns="" xmlns:p188="http://schemas.microsoft.com/office/powerpoint/2018/8/main" r:id="rId4"/>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0837E88-8DBE-4B8B-ACFF-8E4D7B119D62}"/>
              </a:ext>
            </a:extLst>
          </p:cNvPr>
          <p:cNvSpPr>
            <a:spLocks noGrp="1"/>
          </p:cNvSpPr>
          <p:nvPr>
            <p:ph type="title"/>
          </p:nvPr>
        </p:nvSpPr>
        <p:spPr/>
        <p:txBody>
          <a:bodyPr>
            <a:normAutofit/>
          </a:bodyPr>
          <a:lstStyle/>
          <a:p>
            <a:r>
              <a:rPr lang="en-US" altLang="zh-CN" dirty="0">
                <a:ea typeface="新細明體" panose="02020500000000000000" pitchFamily="18" charset="-120"/>
              </a:rPr>
              <a:t>Speech Recognition Technology – </a:t>
            </a:r>
            <a:br>
              <a:rPr lang="en-US" altLang="zh-CN" dirty="0">
                <a:ea typeface="新細明體" panose="02020500000000000000" pitchFamily="18" charset="-120"/>
              </a:rPr>
            </a:br>
            <a:r>
              <a:rPr lang="en-US" altLang="zh-CN" dirty="0">
                <a:ea typeface="新細明體" panose="02020500000000000000" pitchFamily="18" charset="-120"/>
              </a:rPr>
              <a:t>DNN Feature Extraction</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FCF12A27-1CF7-4480-A9AD-773F9171E44F}"/>
              </a:ext>
            </a:extLst>
          </p:cNvPr>
          <p:cNvSpPr>
            <a:spLocks noGrp="1"/>
          </p:cNvSpPr>
          <p:nvPr>
            <p:ph idx="1"/>
          </p:nvPr>
        </p:nvSpPr>
        <p:spPr>
          <a:xfrm>
            <a:off x="838199" y="1825625"/>
            <a:ext cx="11102163" cy="4351338"/>
          </a:xfrm>
        </p:spPr>
        <p:txBody>
          <a:bodyPr>
            <a:normAutofit/>
          </a:bodyPr>
          <a:lstStyle/>
          <a:p>
            <a:pPr>
              <a:lnSpc>
                <a:spcPct val="150000"/>
              </a:lnSpc>
              <a:buFont typeface="Wingdings" panose="05000000000000000000" pitchFamily="2" charset="2"/>
              <a:buChar char="v"/>
            </a:pPr>
            <a:r>
              <a:rPr lang="en-US" altLang="zh-CN" sz="2600" dirty="0" smtClean="0">
                <a:ea typeface="新細明體" panose="02020500000000000000" pitchFamily="18" charset="-120"/>
              </a:rPr>
              <a:t> MFCC </a:t>
            </a:r>
            <a:r>
              <a:rPr lang="en-US" altLang="zh-CN" sz="2600" dirty="0">
                <a:ea typeface="新細明體" panose="02020500000000000000" pitchFamily="18" charset="-120"/>
              </a:rPr>
              <a:t>features are greatly disturbed by noise, and in practical application scenarios, the degree of differentiation will be reduced.
</a:t>
            </a:r>
            <a:r>
              <a:rPr lang="en-US" altLang="zh-CN" sz="2600" dirty="0" smtClean="0">
                <a:ea typeface="新細明體" panose="02020500000000000000" pitchFamily="18" charset="-120"/>
              </a:rPr>
              <a:t> </a:t>
            </a:r>
            <a:r>
              <a:rPr lang="en-US" altLang="zh-CN" sz="2600" b="1" dirty="0" smtClean="0">
                <a:ea typeface="新細明體" panose="02020500000000000000" pitchFamily="18" charset="-120"/>
              </a:rPr>
              <a:t>DNN</a:t>
            </a:r>
            <a:r>
              <a:rPr lang="en-US" altLang="zh-CN" sz="2600" dirty="0" smtClean="0">
                <a:ea typeface="新細明體" panose="02020500000000000000" pitchFamily="18" charset="-120"/>
              </a:rPr>
              <a:t> </a:t>
            </a:r>
            <a:r>
              <a:rPr lang="en-US" altLang="zh-CN" sz="2600" dirty="0">
                <a:ea typeface="新細明體" panose="02020500000000000000" pitchFamily="18" charset="-120"/>
              </a:rPr>
              <a:t>extracts typical features related to the target task from the raw data.
</a:t>
            </a:r>
            <a:r>
              <a:rPr lang="en-US" altLang="zh-CN" sz="2600" dirty="0" smtClean="0">
                <a:ea typeface="新細明體" panose="02020500000000000000" pitchFamily="18" charset="-120"/>
              </a:rPr>
              <a:t> </a:t>
            </a:r>
            <a:r>
              <a:rPr lang="en-US" altLang="zh-CN" sz="2600" b="1" dirty="0" smtClean="0">
                <a:ea typeface="新細明體" panose="02020500000000000000" pitchFamily="18" charset="-120"/>
              </a:rPr>
              <a:t>DNN </a:t>
            </a:r>
            <a:r>
              <a:rPr lang="en-US" altLang="zh-CN" sz="2600" b="1" dirty="0">
                <a:ea typeface="新細明體" panose="02020500000000000000" pitchFamily="18" charset="-120"/>
              </a:rPr>
              <a:t>features </a:t>
            </a:r>
            <a:r>
              <a:rPr lang="en-US" altLang="zh-CN" sz="2600" dirty="0" smtClean="0">
                <a:ea typeface="新細明體" panose="02020500000000000000" pitchFamily="18" charset="-120"/>
              </a:rPr>
              <a:t>are </a:t>
            </a:r>
            <a:r>
              <a:rPr lang="en-US" altLang="zh-CN" sz="2600" dirty="0">
                <a:ea typeface="新細明體" panose="02020500000000000000" pitchFamily="18" charset="-120"/>
              </a:rPr>
              <a:t>automatically discovered by learning from raw data and are more differentiated.
</a:t>
            </a:r>
            <a:r>
              <a:rPr lang="en-US" altLang="zh-CN" sz="2600" dirty="0" smtClean="0">
                <a:ea typeface="新細明體" panose="02020500000000000000" pitchFamily="18" charset="-120"/>
              </a:rPr>
              <a:t> </a:t>
            </a:r>
            <a:r>
              <a:rPr lang="en-US" altLang="zh-CN" sz="2600" b="1" dirty="0" smtClean="0">
                <a:ea typeface="新細明體" panose="02020500000000000000" pitchFamily="18" charset="-120"/>
              </a:rPr>
              <a:t>DNN</a:t>
            </a:r>
            <a:r>
              <a:rPr lang="en-US" altLang="zh-CN" sz="2600" dirty="0" smtClean="0">
                <a:ea typeface="新細明體" panose="02020500000000000000" pitchFamily="18" charset="-120"/>
              </a:rPr>
              <a:t> </a:t>
            </a:r>
            <a:r>
              <a:rPr lang="en-US" altLang="zh-CN" sz="2600" dirty="0">
                <a:ea typeface="新細明體" panose="02020500000000000000" pitchFamily="18" charset="-120"/>
              </a:rPr>
              <a:t>improves system performance.</a:t>
            </a:r>
          </a:p>
        </p:txBody>
      </p:sp>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25</a:t>
            </a:fld>
            <a:endParaRPr lang="zh-HK" altLang="en-US" dirty="0"/>
          </a:p>
        </p:txBody>
      </p:sp>
    </p:spTree>
    <p:extLst>
      <p:ext uri="{BB962C8B-B14F-4D97-AF65-F5344CB8AC3E}">
        <p14:creationId xmlns:p14="http://schemas.microsoft.com/office/powerpoint/2010/main" xmlns="" val="666909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xmlns="" id="{30837E88-8DBE-4B8B-ACFF-8E4D7B119D62}"/>
              </a:ext>
            </a:extLst>
          </p:cNvPr>
          <p:cNvSpPr>
            <a:spLocks noGrp="1"/>
          </p:cNvSpPr>
          <p:nvPr>
            <p:ph type="title"/>
          </p:nvPr>
        </p:nvSpPr>
        <p:spPr/>
        <p:txBody>
          <a:bodyPr>
            <a:normAutofit/>
          </a:bodyPr>
          <a:lstStyle/>
          <a:p>
            <a:r>
              <a:rPr lang="en-US" altLang="zh-CN" dirty="0">
                <a:ea typeface="新細明體" panose="02020500000000000000" pitchFamily="18" charset="-120"/>
              </a:rPr>
              <a:t>Speech Recognition Technology- </a:t>
            </a:r>
            <a:br>
              <a:rPr lang="en-US" altLang="zh-CN" dirty="0">
                <a:ea typeface="新細明體" panose="02020500000000000000" pitchFamily="18" charset="-120"/>
              </a:rPr>
            </a:br>
            <a:r>
              <a:rPr lang="en-US" altLang="zh-CN" dirty="0">
                <a:ea typeface="新細明體" panose="02020500000000000000" pitchFamily="18" charset="-120"/>
              </a:rPr>
              <a:t>DNN Feature Extraction</a:t>
            </a:r>
            <a:endParaRPr lang="zh-HK" altLang="en-US" dirty="0">
              <a:ea typeface="新細明體" panose="02020500000000000000" pitchFamily="18" charset="-120"/>
            </a:endParaRPr>
          </a:p>
        </p:txBody>
      </p:sp>
      <p:pic>
        <p:nvPicPr>
          <p:cNvPr id="18434" name="Picture 2" descr="http://i2.kknews.cc/-ahIJZI53JIJ7gOrUqGytkli6PhZOfL4Elt-EV0/0.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5212" y="1680505"/>
            <a:ext cx="5672359" cy="466734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84829" y="3179390"/>
            <a:ext cx="2595944" cy="923330"/>
          </a:xfrm>
          <a:prstGeom prst="rect">
            <a:avLst/>
          </a:prstGeom>
          <a:noFill/>
        </p:spPr>
        <p:txBody>
          <a:bodyPr wrap="square" rtlCol="0">
            <a:spAutoFit/>
          </a:bodyPr>
          <a:lstStyle/>
          <a:p>
            <a:r>
              <a:rPr lang="en-US" altLang="zh-TW" b="1" dirty="0">
                <a:solidFill>
                  <a:srgbClr val="00B0F0"/>
                </a:solidFill>
              </a:rPr>
              <a:t>Input: </a:t>
            </a:r>
            <a:r>
              <a:rPr lang="en-US" altLang="zh-TW" dirty="0"/>
              <a:t>6 </a:t>
            </a:r>
            <a:r>
              <a:rPr lang="en-US" altLang="zh-TW" dirty="0" smtClean="0"/>
              <a:t>features </a:t>
            </a:r>
            <a:r>
              <a:rPr lang="en-US" altLang="zh-TW" dirty="0"/>
              <a:t>were collected from audio speech</a:t>
            </a:r>
            <a:endParaRPr lang="en-US" dirty="0"/>
          </a:p>
        </p:txBody>
      </p:sp>
      <p:sp>
        <p:nvSpPr>
          <p:cNvPr id="7" name="Rounded Rectangle 6"/>
          <p:cNvSpPr/>
          <p:nvPr/>
        </p:nvSpPr>
        <p:spPr>
          <a:xfrm>
            <a:off x="3551274" y="2720594"/>
            <a:ext cx="797442" cy="310649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lbow Connector 8"/>
          <p:cNvCxnSpPr>
            <a:cxnSpLocks/>
            <a:stCxn id="4" idx="2"/>
            <a:endCxn id="7" idx="1"/>
          </p:cNvCxnSpPr>
          <p:nvPr/>
        </p:nvCxnSpPr>
        <p:spPr>
          <a:xfrm rot="16200000" flipH="1">
            <a:off x="2681475" y="3404045"/>
            <a:ext cx="171124" cy="1568473"/>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475766" y="2066186"/>
            <a:ext cx="798709" cy="4365111"/>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18511" y="1352588"/>
            <a:ext cx="3969389" cy="646331"/>
          </a:xfrm>
          <a:prstGeom prst="rect">
            <a:avLst/>
          </a:prstGeom>
          <a:noFill/>
        </p:spPr>
        <p:txBody>
          <a:bodyPr wrap="square" rtlCol="0">
            <a:spAutoFit/>
          </a:bodyPr>
          <a:lstStyle/>
          <a:p>
            <a:r>
              <a:rPr lang="en-US" altLang="zh-TW" b="1" dirty="0">
                <a:solidFill>
                  <a:srgbClr val="00B0F0"/>
                </a:solidFill>
              </a:rPr>
              <a:t>Analysis: </a:t>
            </a:r>
            <a:r>
              <a:rPr lang="en-US" altLang="zh-TW" dirty="0"/>
              <a:t> </a:t>
            </a:r>
            <a:r>
              <a:rPr lang="en-US" altLang="zh-TW" dirty="0" smtClean="0"/>
              <a:t>9 </a:t>
            </a:r>
            <a:r>
              <a:rPr lang="en-US" altLang="zh-TW" dirty="0"/>
              <a:t>different positions responsible for different analytical tasks</a:t>
            </a:r>
            <a:endParaRPr lang="en-US" dirty="0"/>
          </a:p>
        </p:txBody>
      </p:sp>
      <p:sp>
        <p:nvSpPr>
          <p:cNvPr id="14" name="Rounded Rectangle 13"/>
          <p:cNvSpPr/>
          <p:nvPr/>
        </p:nvSpPr>
        <p:spPr>
          <a:xfrm>
            <a:off x="7383794" y="3103774"/>
            <a:ext cx="797442" cy="2331932"/>
          </a:xfrm>
          <a:prstGeom prst="round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952254" y="4034367"/>
            <a:ext cx="2270554" cy="646331"/>
          </a:xfrm>
          <a:prstGeom prst="rect">
            <a:avLst/>
          </a:prstGeom>
          <a:noFill/>
        </p:spPr>
        <p:txBody>
          <a:bodyPr wrap="square" rtlCol="0">
            <a:spAutoFit/>
          </a:bodyPr>
          <a:lstStyle/>
          <a:p>
            <a:r>
              <a:rPr lang="en-US" altLang="zh-TW" b="1" dirty="0">
                <a:solidFill>
                  <a:srgbClr val="00B0F0"/>
                </a:solidFill>
              </a:rPr>
              <a:t>Output</a:t>
            </a:r>
            <a:r>
              <a:rPr lang="en-US" altLang="zh-TW" dirty="0">
                <a:solidFill>
                  <a:srgbClr val="00B0F0"/>
                </a:solidFill>
              </a:rPr>
              <a:t>: </a:t>
            </a:r>
            <a:r>
              <a:rPr lang="en-US" altLang="zh-TW" dirty="0"/>
              <a:t> </a:t>
            </a:r>
            <a:r>
              <a:rPr lang="en-US" altLang="zh-TW" dirty="0" smtClean="0"/>
              <a:t>4 </a:t>
            </a:r>
            <a:r>
              <a:rPr lang="en-US" altLang="zh-TW" dirty="0"/>
              <a:t>different decisions came out</a:t>
            </a:r>
            <a:endParaRPr lang="en-US" dirty="0"/>
          </a:p>
        </p:txBody>
      </p:sp>
      <p:cxnSp>
        <p:nvCxnSpPr>
          <p:cNvPr id="16" name="Elbow Connector 15"/>
          <p:cNvCxnSpPr>
            <a:cxnSpLocks/>
            <a:stCxn id="15" idx="2"/>
          </p:cNvCxnSpPr>
          <p:nvPr/>
        </p:nvCxnSpPr>
        <p:spPr>
          <a:xfrm rot="5400000">
            <a:off x="8953330" y="4138629"/>
            <a:ext cx="592132" cy="1676270"/>
          </a:xfrm>
          <a:prstGeom prst="bentConnector2">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cxnSpLocks/>
            <a:stCxn id="13" idx="2"/>
          </p:cNvCxnSpPr>
          <p:nvPr/>
        </p:nvCxnSpPr>
        <p:spPr>
          <a:xfrm rot="5400000">
            <a:off x="7362196" y="920959"/>
            <a:ext cx="363050" cy="251897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altLang="zh-HK"/>
              <a:t>Edit by Hammond Lai</a:t>
            </a:r>
            <a:endParaRPr lang="zh-HK" altLang="en-US" dirty="0"/>
          </a:p>
        </p:txBody>
      </p:sp>
      <p:sp>
        <p:nvSpPr>
          <p:cNvPr id="3" name="Slide Number Placeholder 2"/>
          <p:cNvSpPr>
            <a:spLocks noGrp="1"/>
          </p:cNvSpPr>
          <p:nvPr>
            <p:ph type="sldNum" sz="quarter" idx="12"/>
          </p:nvPr>
        </p:nvSpPr>
        <p:spPr/>
        <p:txBody>
          <a:bodyPr/>
          <a:lstStyle/>
          <a:p>
            <a:fld id="{FA36BCE5-770F-41A9-BD0A-CD25FC828818}" type="slidenum">
              <a:rPr lang="zh-HK" altLang="en-US" smtClean="0"/>
              <a:pPr/>
              <a:t>26</a:t>
            </a:fld>
            <a:endParaRPr lang="zh-HK" altLang="en-US" dirty="0"/>
          </a:p>
        </p:txBody>
      </p:sp>
    </p:spTree>
    <p:extLst>
      <p:ext uri="{BB962C8B-B14F-4D97-AF65-F5344CB8AC3E}">
        <p14:creationId xmlns:p14="http://schemas.microsoft.com/office/powerpoint/2010/main" xmlns="" val="809287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xmlns="" id="{8E98CFF1-D991-4AF9-B96A-140A6D42D3ED}"/>
              </a:ext>
            </a:extLst>
          </p:cNvPr>
          <p:cNvSpPr>
            <a:spLocks noGrp="1"/>
          </p:cNvSpPr>
          <p:nvPr>
            <p:ph type="title"/>
          </p:nvPr>
        </p:nvSpPr>
        <p:spPr>
          <a:xfrm>
            <a:off x="863847" y="687635"/>
            <a:ext cx="4613158" cy="800100"/>
          </a:xfrm>
        </p:spPr>
        <p:txBody>
          <a:bodyPr>
            <a:normAutofit fontScale="90000"/>
          </a:bodyPr>
          <a:lstStyle/>
          <a:p>
            <a:r>
              <a:rPr lang="en-US" altLang="zh-CN" sz="4400" dirty="0">
                <a:ea typeface="新細明體" panose="02020500000000000000" pitchFamily="18" charset="-120"/>
              </a:rPr>
              <a:t>Speech recognition technology </a:t>
            </a:r>
            <a:endParaRPr lang="zh-HK" altLang="en-US" sz="4400" dirty="0">
              <a:ea typeface="新細明體" panose="02020500000000000000" pitchFamily="18" charset="-120"/>
            </a:endParaRPr>
          </a:p>
        </p:txBody>
      </p:sp>
      <p:sp>
        <p:nvSpPr>
          <p:cNvPr id="6" name="文字版面配置區 5">
            <a:extLst>
              <a:ext uri="{FF2B5EF4-FFF2-40B4-BE49-F238E27FC236}">
                <a16:creationId xmlns:a16="http://schemas.microsoft.com/office/drawing/2014/main" xmlns="" id="{8D5206BA-D4A2-4F22-BB19-1890E0EEF441}"/>
              </a:ext>
            </a:extLst>
          </p:cNvPr>
          <p:cNvSpPr>
            <a:spLocks noGrp="1"/>
          </p:cNvSpPr>
          <p:nvPr>
            <p:ph type="body" sz="half" idx="2"/>
          </p:nvPr>
        </p:nvSpPr>
        <p:spPr>
          <a:xfrm>
            <a:off x="795590" y="2727324"/>
            <a:ext cx="4411369" cy="3811588"/>
          </a:xfrm>
        </p:spPr>
        <p:txBody>
          <a:bodyPr>
            <a:normAutofit lnSpcReduction="10000"/>
          </a:bodyPr>
          <a:lstStyle/>
          <a:p>
            <a:pPr marL="342900" indent="-342900" algn="just">
              <a:lnSpc>
                <a:spcPct val="100000"/>
              </a:lnSpc>
              <a:buFont typeface="Wingdings" panose="05000000000000000000" pitchFamily="2" charset="2"/>
              <a:buChar char="v"/>
            </a:pPr>
            <a:r>
              <a:rPr lang="en-US" altLang="zh-CN" sz="2800" dirty="0">
                <a:ea typeface="新細明體" panose="02020500000000000000" pitchFamily="18" charset="-120"/>
              </a:rPr>
              <a:t>The sentence is </a:t>
            </a:r>
            <a:r>
              <a:rPr lang="en-US" altLang="zh-CN" sz="2800" i="1" dirty="0">
                <a:ea typeface="新細明體" panose="02020500000000000000" pitchFamily="18" charset="-120"/>
              </a:rPr>
              <a:t>“</a:t>
            </a:r>
            <a:r>
              <a:rPr lang="en-US" altLang="zh-CN" sz="2800" i="1" dirty="0">
                <a:solidFill>
                  <a:srgbClr val="002060"/>
                </a:solidFill>
                <a:ea typeface="新細明體" panose="02020500000000000000" pitchFamily="18" charset="-120"/>
              </a:rPr>
              <a:t>The sun shines brightly, but it is not as bright as a candle for one person</a:t>
            </a:r>
            <a:r>
              <a:rPr lang="en-US" altLang="zh-CN" sz="2800" i="1" dirty="0">
                <a:ea typeface="新細明體" panose="02020500000000000000" pitchFamily="18" charset="-120"/>
              </a:rPr>
              <a:t>”</a:t>
            </a:r>
            <a:r>
              <a:rPr lang="en-US" altLang="zh-CN" sz="2800" dirty="0">
                <a:ea typeface="新細明體" panose="02020500000000000000" pitchFamily="18" charset="-120"/>
              </a:rPr>
              <a:t>. 
The </a:t>
            </a:r>
            <a:r>
              <a:rPr lang="en-US" altLang="zh-CN" sz="2800" b="1" dirty="0">
                <a:ea typeface="新細明體" panose="02020500000000000000" pitchFamily="18" charset="-120"/>
              </a:rPr>
              <a:t>DNN feature</a:t>
            </a:r>
            <a:r>
              <a:rPr lang="en-US" altLang="zh-CN" sz="2800" dirty="0">
                <a:ea typeface="新細明體" panose="02020500000000000000" pitchFamily="18" charset="-120"/>
              </a:rPr>
              <a:t> shows stronger regularity and better differentiation of </a:t>
            </a:r>
            <a:r>
              <a:rPr lang="en-US" altLang="zh-CN" sz="2800" dirty="0" smtClean="0">
                <a:ea typeface="新細明體" panose="02020500000000000000" pitchFamily="18" charset="-120"/>
              </a:rPr>
              <a:t>the phonemes </a:t>
            </a:r>
            <a:r>
              <a:rPr lang="en-US" altLang="zh-CN" sz="2800" dirty="0">
                <a:ea typeface="新細明體" panose="02020500000000000000" pitchFamily="18" charset="-120"/>
              </a:rPr>
              <a:t>than the </a:t>
            </a:r>
            <a:r>
              <a:rPr lang="en-US" altLang="zh-CN" sz="2800" b="1" dirty="0">
                <a:ea typeface="新細明體" panose="02020500000000000000" pitchFamily="18" charset="-120"/>
              </a:rPr>
              <a:t>MFCC feature</a:t>
            </a:r>
            <a:r>
              <a:rPr lang="en-US" altLang="zh-CN" sz="2800" dirty="0">
                <a:ea typeface="新細明體" panose="02020500000000000000" pitchFamily="18" charset="-120"/>
              </a:rPr>
              <a:t>.</a:t>
            </a:r>
            <a:endParaRPr lang="zh-HK" altLang="en-US" sz="2800" dirty="0">
              <a:ea typeface="新細明體" panose="02020500000000000000" pitchFamily="18" charset="-120"/>
            </a:endParaRPr>
          </a:p>
        </p:txBody>
      </p:sp>
      <p:pic>
        <p:nvPicPr>
          <p:cNvPr id="8" name="圖片 7">
            <a:extLst>
              <a:ext uri="{FF2B5EF4-FFF2-40B4-BE49-F238E27FC236}">
                <a16:creationId xmlns:a16="http://schemas.microsoft.com/office/drawing/2014/main" xmlns="" id="{A2DA6CA1-583B-482E-90E5-459F1DB9BD3B}"/>
              </a:ext>
            </a:extLst>
          </p:cNvPr>
          <p:cNvPicPr>
            <a:picLocks noChangeAspect="1"/>
          </p:cNvPicPr>
          <p:nvPr/>
        </p:nvPicPr>
        <p:blipFill>
          <a:blip r:embed="rId2" cstate="print"/>
          <a:stretch>
            <a:fillRect/>
          </a:stretch>
        </p:blipFill>
        <p:spPr>
          <a:xfrm>
            <a:off x="5938335" y="765544"/>
            <a:ext cx="5269626" cy="5840913"/>
          </a:xfrm>
          <a:prstGeom prst="rect">
            <a:avLst/>
          </a:prstGeom>
        </p:spPr>
      </p:pic>
      <p:sp>
        <p:nvSpPr>
          <p:cNvPr id="10" name="文字方塊 9">
            <a:extLst>
              <a:ext uri="{FF2B5EF4-FFF2-40B4-BE49-F238E27FC236}">
                <a16:creationId xmlns:a16="http://schemas.microsoft.com/office/drawing/2014/main" xmlns="" id="{2A74967C-9D2D-42A4-B94E-ECFA51B9871C}"/>
              </a:ext>
            </a:extLst>
          </p:cNvPr>
          <p:cNvSpPr txBox="1"/>
          <p:nvPr/>
        </p:nvSpPr>
        <p:spPr>
          <a:xfrm>
            <a:off x="5352798" y="4948807"/>
            <a:ext cx="1171074" cy="369332"/>
          </a:xfrm>
          <a:prstGeom prst="rect">
            <a:avLst/>
          </a:prstGeom>
          <a:noFill/>
        </p:spPr>
        <p:txBody>
          <a:bodyPr wrap="square">
            <a:spAutoFit/>
          </a:bodyPr>
          <a:lstStyle/>
          <a:p>
            <a:r>
              <a:rPr lang="en-US" altLang="zh-CN" dirty="0">
                <a:latin typeface="新細明體" panose="02020500000000000000" pitchFamily="18" charset="-120"/>
              </a:rPr>
              <a:t>DNN</a:t>
            </a:r>
            <a:endParaRPr lang="zh-HK" altLang="en-US" dirty="0">
              <a:latin typeface="新細明體" panose="02020500000000000000" pitchFamily="18" charset="-120"/>
            </a:endParaRPr>
          </a:p>
        </p:txBody>
      </p:sp>
      <p:sp>
        <p:nvSpPr>
          <p:cNvPr id="12" name="文字方塊 11">
            <a:extLst>
              <a:ext uri="{FF2B5EF4-FFF2-40B4-BE49-F238E27FC236}">
                <a16:creationId xmlns:a16="http://schemas.microsoft.com/office/drawing/2014/main" xmlns="" id="{0F92BDEA-E666-41CF-A84A-207432E4AAC5}"/>
              </a:ext>
            </a:extLst>
          </p:cNvPr>
          <p:cNvSpPr txBox="1"/>
          <p:nvPr/>
        </p:nvSpPr>
        <p:spPr>
          <a:xfrm>
            <a:off x="5251157" y="1756611"/>
            <a:ext cx="946484" cy="369332"/>
          </a:xfrm>
          <a:prstGeom prst="rect">
            <a:avLst/>
          </a:prstGeom>
          <a:noFill/>
        </p:spPr>
        <p:txBody>
          <a:bodyPr wrap="square">
            <a:spAutoFit/>
          </a:bodyPr>
          <a:lstStyle/>
          <a:p>
            <a:r>
              <a:rPr lang="en-US" altLang="zh-CN" dirty="0">
                <a:latin typeface="新細明體" panose="02020500000000000000" pitchFamily="18" charset="-120"/>
              </a:rPr>
              <a:t>MFCC</a:t>
            </a:r>
            <a:endParaRPr lang="zh-HK" altLang="en-US" dirty="0">
              <a:latin typeface="新細明體" panose="02020500000000000000" pitchFamily="18" charset="-120"/>
            </a:endParaRPr>
          </a:p>
        </p:txBody>
      </p:sp>
      <p:sp>
        <p:nvSpPr>
          <p:cNvPr id="2" name="Rectangle 1"/>
          <p:cNvSpPr/>
          <p:nvPr/>
        </p:nvSpPr>
        <p:spPr>
          <a:xfrm>
            <a:off x="839788" y="1864333"/>
            <a:ext cx="2412392" cy="523220"/>
          </a:xfrm>
          <a:prstGeom prst="rect">
            <a:avLst/>
          </a:prstGeom>
        </p:spPr>
        <p:txBody>
          <a:bodyPr wrap="none">
            <a:spAutoFit/>
          </a:bodyPr>
          <a:lstStyle/>
          <a:p>
            <a:r>
              <a:rPr lang="en-US" altLang="zh-CN" sz="2800" dirty="0">
                <a:ea typeface="新細明體" panose="02020500000000000000" pitchFamily="18" charset="-120"/>
              </a:rPr>
              <a:t>DNN </a:t>
            </a:r>
            <a:r>
              <a:rPr lang="en-US" altLang="zh-CN" sz="2800" dirty="0" smtClean="0">
                <a:ea typeface="新細明體" panose="02020500000000000000" pitchFamily="18" charset="-120"/>
              </a:rPr>
              <a:t> </a:t>
            </a:r>
            <a:r>
              <a:rPr lang="en-US" altLang="zh-CN" sz="2800" i="1" dirty="0" smtClean="0">
                <a:ea typeface="新細明體" panose="02020500000000000000" pitchFamily="18" charset="-120"/>
              </a:rPr>
              <a:t>VS </a:t>
            </a:r>
            <a:r>
              <a:rPr lang="en-US" altLang="zh-CN" sz="2800" dirty="0" smtClean="0">
                <a:ea typeface="新細明體" panose="02020500000000000000" pitchFamily="18" charset="-120"/>
              </a:rPr>
              <a:t> </a:t>
            </a:r>
            <a:r>
              <a:rPr lang="en-US" altLang="zh-CN" sz="2800" dirty="0">
                <a:ea typeface="新細明體" panose="02020500000000000000" pitchFamily="18" charset="-120"/>
              </a:rPr>
              <a:t>MFCC</a:t>
            </a:r>
            <a:endParaRPr lang="en-US" sz="2800" dirty="0"/>
          </a:p>
        </p:txBody>
      </p:sp>
      <p:sp>
        <p:nvSpPr>
          <p:cNvPr id="3" name="Footer Placeholder 2"/>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27</a:t>
            </a:fld>
            <a:endParaRPr lang="zh-HK" altLang="en-US" dirty="0"/>
          </a:p>
        </p:txBody>
      </p:sp>
    </p:spTree>
    <p:extLst>
      <p:ext uri="{BB962C8B-B14F-4D97-AF65-F5344CB8AC3E}">
        <p14:creationId xmlns:p14="http://schemas.microsoft.com/office/powerpoint/2010/main" xmlns="" val="420362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https://pic1.zhimg.com/80/v2-ac61a497f3feab22dddcfc92ecfd09ec_1440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2456" y="2109471"/>
            <a:ext cx="5784111" cy="410726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標題 4">
            <a:extLst>
              <a:ext uri="{FF2B5EF4-FFF2-40B4-BE49-F238E27FC236}">
                <a16:creationId xmlns:a16="http://schemas.microsoft.com/office/drawing/2014/main" xmlns="" id="{A9484F00-41A3-45D1-8441-448C9FA63BC8}"/>
              </a:ext>
            </a:extLst>
          </p:cNvPr>
          <p:cNvSpPr>
            <a:spLocks noGrp="1"/>
          </p:cNvSpPr>
          <p:nvPr>
            <p:ph type="title"/>
          </p:nvPr>
        </p:nvSpPr>
        <p:spPr>
          <a:xfrm>
            <a:off x="761229" y="236344"/>
            <a:ext cx="8494044" cy="1330840"/>
          </a:xfrm>
        </p:spPr>
        <p:txBody>
          <a:bodyPr>
            <a:normAutofit/>
          </a:bodyPr>
          <a:lstStyle/>
          <a:p>
            <a:r>
              <a:rPr lang="en-US" altLang="zh-CN" dirty="0">
                <a:ea typeface="新細明體" panose="02020500000000000000" pitchFamily="18" charset="-120"/>
              </a:rPr>
              <a:t>DNN Static Modeling of Speech Recognition Technology</a:t>
            </a:r>
            <a:endParaRPr lang="zh-HK" altLang="en-US" dirty="0">
              <a:ea typeface="新細明體" panose="02020500000000000000" pitchFamily="18" charset="-120"/>
            </a:endParaRPr>
          </a:p>
        </p:txBody>
      </p:sp>
      <p:sp>
        <p:nvSpPr>
          <p:cNvPr id="6" name="內容版面配置區 5">
            <a:extLst>
              <a:ext uri="{FF2B5EF4-FFF2-40B4-BE49-F238E27FC236}">
                <a16:creationId xmlns:a16="http://schemas.microsoft.com/office/drawing/2014/main" xmlns="" id="{F78471A5-DA3D-4BC1-AC6C-6AC81D345A3D}"/>
              </a:ext>
            </a:extLst>
          </p:cNvPr>
          <p:cNvSpPr>
            <a:spLocks noGrp="1"/>
          </p:cNvSpPr>
          <p:nvPr>
            <p:ph idx="1"/>
          </p:nvPr>
        </p:nvSpPr>
        <p:spPr>
          <a:xfrm>
            <a:off x="620491" y="1871984"/>
            <a:ext cx="5402692" cy="4730573"/>
          </a:xfrm>
        </p:spPr>
        <p:txBody>
          <a:bodyPr>
            <a:noAutofit/>
          </a:bodyPr>
          <a:lstStyle/>
          <a:p>
            <a:pPr algn="just">
              <a:lnSpc>
                <a:spcPct val="100000"/>
              </a:lnSpc>
              <a:buFont typeface="Wingdings" panose="05000000000000000000" pitchFamily="2" charset="2"/>
              <a:buChar char="v"/>
            </a:pPr>
            <a:r>
              <a:rPr lang="en-US" altLang="zh-CN" sz="2000" dirty="0">
                <a:ea typeface="新細明體" panose="02020500000000000000" pitchFamily="18" charset="-120"/>
              </a:rPr>
              <a:t>Significant disadvantages of GMM:</a:t>
            </a:r>
          </a:p>
          <a:p>
            <a:pPr lvl="1" algn="just">
              <a:lnSpc>
                <a:spcPct val="100000"/>
              </a:lnSpc>
              <a:buFont typeface="Wingdings" panose="05000000000000000000" pitchFamily="2" charset="2"/>
              <a:buChar char="v"/>
            </a:pPr>
            <a:r>
              <a:rPr lang="en-US" altLang="zh-CN" sz="2000" dirty="0">
                <a:ea typeface="新細明體" panose="02020500000000000000" pitchFamily="18" charset="-120"/>
              </a:rPr>
              <a:t>Complex pronunciation requires a large Gaussian distribution to achieve a better description, which is not efficient.
Focus only on the description of the pronunciation itself, not on the distinction between different pronunciations.</a:t>
            </a:r>
          </a:p>
          <a:p>
            <a:pPr algn="just">
              <a:lnSpc>
                <a:spcPct val="100000"/>
              </a:lnSpc>
              <a:buFont typeface="Wingdings" panose="05000000000000000000" pitchFamily="2" charset="2"/>
              <a:buChar char="v"/>
            </a:pPr>
            <a:r>
              <a:rPr lang="en-US" altLang="zh-CN" sz="2000" dirty="0">
                <a:ea typeface="新細明體" panose="02020500000000000000" pitchFamily="18" charset="-120"/>
              </a:rPr>
              <a:t>DNN can compensate for the above shortcomings and replace GMM.
DNN-HMM model.
The DNN-HMM model combines DNN feature extraction and static modeling of DNNs into a single network </a:t>
            </a:r>
            <a:r>
              <a:rPr lang="en-US" altLang="zh-CN" sz="2000" dirty="0">
                <a:ea typeface="新細明體" panose="02020500000000000000" pitchFamily="18" charset="-120"/>
                <a:sym typeface="Wingdings" panose="05000000000000000000" pitchFamily="2" charset="2"/>
              </a:rPr>
              <a:t></a:t>
            </a:r>
            <a:r>
              <a:rPr lang="en-US" altLang="zh-CN" sz="2000" dirty="0">
                <a:ea typeface="新細明體" panose="02020500000000000000" pitchFamily="18" charset="-120"/>
              </a:rPr>
              <a:t> without a separate feature extraction process.</a:t>
            </a:r>
            <a:endParaRPr lang="zh-HK" altLang="en-US" sz="2000" dirty="0">
              <a:ea typeface="新細明體" panose="02020500000000000000" pitchFamily="18" charset="-120"/>
            </a:endParaRPr>
          </a:p>
        </p:txBody>
      </p:sp>
      <p:sp>
        <p:nvSpPr>
          <p:cNvPr id="10" name="TextBox 9"/>
          <p:cNvSpPr txBox="1"/>
          <p:nvPr/>
        </p:nvSpPr>
        <p:spPr>
          <a:xfrm>
            <a:off x="10488660" y="5570400"/>
            <a:ext cx="1387907" cy="646331"/>
          </a:xfrm>
          <a:prstGeom prst="rect">
            <a:avLst/>
          </a:prstGeom>
          <a:solidFill>
            <a:schemeClr val="bg1"/>
          </a:solidFill>
        </p:spPr>
        <p:txBody>
          <a:bodyPr wrap="square" rtlCol="0">
            <a:spAutoFit/>
          </a:bodyPr>
          <a:lstStyle/>
          <a:p>
            <a:r>
              <a:rPr lang="en-US" altLang="zh-TW" dirty="0"/>
              <a:t>Input Layer (Audio)</a:t>
            </a:r>
            <a:endParaRPr lang="en-US" dirty="0"/>
          </a:p>
        </p:txBody>
      </p:sp>
      <p:sp>
        <p:nvSpPr>
          <p:cNvPr id="11" name="TextBox 10"/>
          <p:cNvSpPr txBox="1"/>
          <p:nvPr/>
        </p:nvSpPr>
        <p:spPr>
          <a:xfrm>
            <a:off x="10459897" y="3999700"/>
            <a:ext cx="1416670" cy="646331"/>
          </a:xfrm>
          <a:prstGeom prst="rect">
            <a:avLst/>
          </a:prstGeom>
          <a:noFill/>
        </p:spPr>
        <p:txBody>
          <a:bodyPr wrap="none" rtlCol="0">
            <a:spAutoFit/>
          </a:bodyPr>
          <a:lstStyle/>
          <a:p>
            <a:r>
              <a:rPr lang="en-US" altLang="zh-TW" dirty="0"/>
              <a:t>Hidden Layer</a:t>
            </a:r>
          </a:p>
          <a:p>
            <a:r>
              <a:rPr lang="en-US" altLang="zh-TW" dirty="0"/>
              <a:t>(DNN)</a:t>
            </a:r>
            <a:r>
              <a:rPr lang="zh-TW" altLang="en-US" dirty="0"/>
              <a:t> </a:t>
            </a:r>
            <a:endParaRPr lang="en-US" dirty="0"/>
          </a:p>
        </p:txBody>
      </p:sp>
      <p:sp>
        <p:nvSpPr>
          <p:cNvPr id="12" name="TextBox 11"/>
          <p:cNvSpPr txBox="1"/>
          <p:nvPr/>
        </p:nvSpPr>
        <p:spPr>
          <a:xfrm>
            <a:off x="10371375" y="1378197"/>
            <a:ext cx="1622475" cy="646331"/>
          </a:xfrm>
          <a:prstGeom prst="rect">
            <a:avLst/>
          </a:prstGeom>
          <a:noFill/>
        </p:spPr>
        <p:txBody>
          <a:bodyPr wrap="square" rtlCol="0">
            <a:spAutoFit/>
          </a:bodyPr>
          <a:lstStyle/>
          <a:p>
            <a:r>
              <a:rPr lang="en-US" altLang="zh-TW" dirty="0"/>
              <a:t>Output Layer</a:t>
            </a:r>
          </a:p>
          <a:p>
            <a:r>
              <a:rPr lang="en-US" altLang="zh-TW" dirty="0"/>
              <a:t>(HMM)</a:t>
            </a:r>
            <a:endParaRPr lang="en-US" dirty="0"/>
          </a:p>
        </p:txBody>
      </p:sp>
      <p:sp>
        <p:nvSpPr>
          <p:cNvPr id="2" name="Footer Placeholder 1"/>
          <p:cNvSpPr>
            <a:spLocks noGrp="1"/>
          </p:cNvSpPr>
          <p:nvPr>
            <p:ph type="ftr" sz="quarter" idx="11"/>
          </p:nvPr>
        </p:nvSpPr>
        <p:spPr/>
        <p:txBody>
          <a:bodyPr/>
          <a:lstStyle/>
          <a:p>
            <a:r>
              <a:rPr lang="en-US" altLang="zh-HK"/>
              <a:t>Edit by Hammond Lai</a:t>
            </a:r>
            <a:endParaRPr lang="zh-HK" altLang="en-US" dirty="0"/>
          </a:p>
        </p:txBody>
      </p:sp>
      <p:sp>
        <p:nvSpPr>
          <p:cNvPr id="3" name="Slide Number Placeholder 2"/>
          <p:cNvSpPr>
            <a:spLocks noGrp="1"/>
          </p:cNvSpPr>
          <p:nvPr>
            <p:ph type="sldNum" sz="quarter" idx="12"/>
          </p:nvPr>
        </p:nvSpPr>
        <p:spPr/>
        <p:txBody>
          <a:bodyPr/>
          <a:lstStyle/>
          <a:p>
            <a:fld id="{FA36BCE5-770F-41A9-BD0A-CD25FC828818}" type="slidenum">
              <a:rPr lang="zh-HK" altLang="en-US" smtClean="0"/>
              <a:pPr/>
              <a:t>28</a:t>
            </a:fld>
            <a:endParaRPr lang="zh-HK" altLang="en-US" dirty="0"/>
          </a:p>
        </p:txBody>
      </p:sp>
    </p:spTree>
    <p:extLst>
      <p:ext uri="{BB962C8B-B14F-4D97-AF65-F5344CB8AC3E}">
        <p14:creationId xmlns:p14="http://schemas.microsoft.com/office/powerpoint/2010/main" xmlns="" val="192901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DC0F85C-8D63-4A93-8656-10027C5EC0BA}"/>
              </a:ext>
            </a:extLst>
          </p:cNvPr>
          <p:cNvSpPr>
            <a:spLocks noGrp="1"/>
          </p:cNvSpPr>
          <p:nvPr>
            <p:ph type="title"/>
          </p:nvPr>
        </p:nvSpPr>
        <p:spPr>
          <a:xfrm>
            <a:off x="789710" y="227830"/>
            <a:ext cx="8663028" cy="1462424"/>
          </a:xfrm>
        </p:spPr>
        <p:txBody>
          <a:bodyPr>
            <a:normAutofit/>
          </a:bodyPr>
          <a:lstStyle/>
          <a:p>
            <a:r>
              <a:rPr lang="en-US" altLang="zh-CN" dirty="0">
                <a:ea typeface="新細明體" panose="02020500000000000000" pitchFamily="18" charset="-120"/>
              </a:rPr>
              <a:t>Dynamic Modeling of RNNs for Speech Recognition Technology</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CD7C2E94-463C-425D-A54F-B00B5E3B7386}"/>
              </a:ext>
            </a:extLst>
          </p:cNvPr>
          <p:cNvSpPr>
            <a:spLocks noGrp="1"/>
          </p:cNvSpPr>
          <p:nvPr>
            <p:ph idx="1"/>
          </p:nvPr>
        </p:nvSpPr>
        <p:spPr>
          <a:xfrm>
            <a:off x="304800" y="2133601"/>
            <a:ext cx="5514110" cy="4363890"/>
          </a:xfrm>
        </p:spPr>
        <p:txBody>
          <a:bodyPr>
            <a:normAutofit fontScale="92500" lnSpcReduction="10000"/>
          </a:bodyPr>
          <a:lstStyle/>
          <a:p>
            <a:pPr algn="just">
              <a:lnSpc>
                <a:spcPct val="100000"/>
              </a:lnSpc>
              <a:spcBef>
                <a:spcPts val="1800"/>
              </a:spcBef>
            </a:pPr>
            <a:r>
              <a:rPr lang="en-US" altLang="zh-CN" dirty="0">
                <a:ea typeface="新細明體" panose="02020500000000000000" pitchFamily="18" charset="-120"/>
              </a:rPr>
              <a:t>HMM </a:t>
            </a:r>
            <a:r>
              <a:rPr lang="en-US" altLang="zh-CN" dirty="0" smtClean="0">
                <a:ea typeface="新細明體" panose="02020500000000000000" pitchFamily="18" charset="-120"/>
              </a:rPr>
              <a:t>mode simplifies </a:t>
            </a:r>
            <a:r>
              <a:rPr lang="en-US" altLang="zh-CN" dirty="0">
                <a:ea typeface="新細明體" panose="02020500000000000000" pitchFamily="18" charset="-120"/>
              </a:rPr>
              <a:t>the development of speech into a sequence of discrete states </a:t>
            </a:r>
            <a:r>
              <a:rPr lang="en-US" altLang="zh-CN" dirty="0">
                <a:ea typeface="新細明體" panose="02020500000000000000" pitchFamily="18" charset="-120"/>
                <a:sym typeface="Wingdings" panose="05000000000000000000" pitchFamily="2" charset="2"/>
              </a:rPr>
              <a:t></a:t>
            </a:r>
            <a:r>
              <a:rPr lang="en-US" altLang="zh-CN" dirty="0">
                <a:ea typeface="新細明體" panose="02020500000000000000" pitchFamily="18" charset="-120"/>
              </a:rPr>
              <a:t> does not conform to the process of continuous change of pronunciation </a:t>
            </a:r>
            <a:r>
              <a:rPr lang="en-US" altLang="zh-CN" dirty="0" smtClean="0">
                <a:ea typeface="新細明體" panose="02020500000000000000" pitchFamily="18" charset="-120"/>
              </a:rPr>
              <a:t> </a:t>
            </a:r>
            <a:r>
              <a:rPr lang="en-US" altLang="zh-CN" dirty="0">
                <a:ea typeface="新細明體" panose="02020500000000000000" pitchFamily="18" charset="-120"/>
              </a:rPr>
              <a:t>replaced by recurrent neural networks (RNNs).
The </a:t>
            </a:r>
            <a:r>
              <a:rPr lang="en-US" altLang="zh-CN" b="1" dirty="0">
                <a:ea typeface="新細明體" panose="02020500000000000000" pitchFamily="18" charset="-120"/>
              </a:rPr>
              <a:t>RNN</a:t>
            </a:r>
            <a:r>
              <a:rPr lang="en-US" altLang="zh-CN" dirty="0">
                <a:ea typeface="新細明體" panose="02020500000000000000" pitchFamily="18" charset="-120"/>
              </a:rPr>
              <a:t> adds a feedback connection on the node that accepts information from the previous moment and therefore has a memory function.</a:t>
            </a:r>
            <a:endParaRPr lang="zh-HK" altLang="en-US" sz="2400" dirty="0">
              <a:ea typeface="新細明體" panose="02020500000000000000" pitchFamily="18" charset="-120"/>
            </a:endParaRPr>
          </a:p>
        </p:txBody>
      </p:sp>
      <p:pic>
        <p:nvPicPr>
          <p:cNvPr id="5" name="圖片 4">
            <a:extLst>
              <a:ext uri="{FF2B5EF4-FFF2-40B4-BE49-F238E27FC236}">
                <a16:creationId xmlns:a16="http://schemas.microsoft.com/office/drawing/2014/main" xmlns="" id="{2147B7BB-E03E-4B8B-A441-948631149170}"/>
              </a:ext>
            </a:extLst>
          </p:cNvPr>
          <p:cNvPicPr>
            <a:picLocks noChangeAspect="1"/>
          </p:cNvPicPr>
          <p:nvPr/>
        </p:nvPicPr>
        <p:blipFill rotWithShape="1">
          <a:blip r:embed="rId2" cstate="print"/>
          <a:srcRect l="7752"/>
          <a:stretch/>
        </p:blipFill>
        <p:spPr>
          <a:xfrm>
            <a:off x="6282006" y="2221699"/>
            <a:ext cx="5792427" cy="3296600"/>
          </a:xfrm>
          <a:prstGeom prst="rect">
            <a:avLst/>
          </a:prstGeom>
        </p:spPr>
      </p:pic>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29</a:t>
            </a:fld>
            <a:endParaRPr lang="zh-HK" altLang="en-US" dirty="0"/>
          </a:p>
        </p:txBody>
      </p:sp>
    </p:spTree>
    <p:extLst>
      <p:ext uri="{BB962C8B-B14F-4D97-AF65-F5344CB8AC3E}">
        <p14:creationId xmlns:p14="http://schemas.microsoft.com/office/powerpoint/2010/main" xmlns="" val="267830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94332"/>
            <a:ext cx="10515600" cy="4351338"/>
          </a:xfrm>
        </p:spPr>
        <p:txBody>
          <a:bodyPr/>
          <a:lstStyle/>
          <a:p>
            <a:pPr>
              <a:buFont typeface="Wingdings" panose="05000000000000000000" pitchFamily="2" charset="2"/>
              <a:buChar char="v"/>
            </a:pPr>
            <a:r>
              <a:rPr lang="en-US" b="1" dirty="0">
                <a:solidFill>
                  <a:srgbClr val="BB1AD6"/>
                </a:solidFill>
              </a:rPr>
              <a:t>Google </a:t>
            </a:r>
            <a:r>
              <a:rPr lang="en-US" b="1" dirty="0" err="1">
                <a:solidFill>
                  <a:srgbClr val="BB1AD6"/>
                </a:solidFill>
              </a:rPr>
              <a:t>Gboard</a:t>
            </a:r>
            <a:r>
              <a:rPr lang="zh-TW" altLang="en-US" b="1" dirty="0">
                <a:solidFill>
                  <a:srgbClr val="BB1AD6"/>
                </a:solidFill>
              </a:rPr>
              <a:t> </a:t>
            </a:r>
            <a:r>
              <a:rPr lang="en-US" altLang="zh-TW" dirty="0"/>
              <a:t>in WhatsApp</a:t>
            </a:r>
            <a:endParaRPr lang="en-US" dirty="0"/>
          </a:p>
          <a:p>
            <a:pPr marL="0" indent="0">
              <a:buNone/>
            </a:pPr>
            <a:endParaRPr lang="en-US" dirty="0"/>
          </a:p>
        </p:txBody>
      </p:sp>
      <p:pic>
        <p:nvPicPr>
          <p:cNvPr id="4" name="Picture 4" descr="Google又逆天：语音输入离线实时输出文字，仅占80MB！然而…… - 知乎"/>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4149" y="2634848"/>
            <a:ext cx="6850291" cy="3853290"/>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descr="Gboard complete your sentences in apps like WhatsApp or Telegram -  MeTimeTec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906" y="2634848"/>
            <a:ext cx="2508883" cy="380933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4964476" y="4309013"/>
            <a:ext cx="1232033" cy="298383"/>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760180" y="4371579"/>
            <a:ext cx="1458227" cy="202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838787" y="4299389"/>
            <a:ext cx="1232033" cy="298383"/>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altLang="zh-HK"/>
              <a:t>Edit by Hammond Lai</a:t>
            </a:r>
            <a:endParaRPr lang="zh-HK" altLang="en-US" dirty="0"/>
          </a:p>
        </p:txBody>
      </p:sp>
      <p:sp>
        <p:nvSpPr>
          <p:cNvPr id="9" name="Slide Number Placeholder 8"/>
          <p:cNvSpPr>
            <a:spLocks noGrp="1"/>
          </p:cNvSpPr>
          <p:nvPr>
            <p:ph type="sldNum" sz="quarter" idx="12"/>
          </p:nvPr>
        </p:nvSpPr>
        <p:spPr/>
        <p:txBody>
          <a:bodyPr/>
          <a:lstStyle/>
          <a:p>
            <a:fld id="{FA36BCE5-770F-41A9-BD0A-CD25FC828818}" type="slidenum">
              <a:rPr lang="zh-HK" altLang="en-US" smtClean="0"/>
              <a:pPr/>
              <a:t>3</a:t>
            </a:fld>
            <a:endParaRPr lang="zh-HK" altLang="en-US" dirty="0"/>
          </a:p>
        </p:txBody>
      </p:sp>
      <p:sp>
        <p:nvSpPr>
          <p:cNvPr id="13" name="Title 1">
            <a:extLst>
              <a:ext uri="{FF2B5EF4-FFF2-40B4-BE49-F238E27FC236}">
                <a16:creationId xmlns:a16="http://schemas.microsoft.com/office/drawing/2014/main" xmlns="" id="{3339BCA0-1FDF-49C7-AC32-78D875504121}"/>
              </a:ext>
            </a:extLst>
          </p:cNvPr>
          <p:cNvSpPr>
            <a:spLocks noGrp="1"/>
          </p:cNvSpPr>
          <p:nvPr>
            <p:ph type="title"/>
          </p:nvPr>
        </p:nvSpPr>
        <p:spPr>
          <a:xfrm>
            <a:off x="838200" y="365125"/>
            <a:ext cx="10515600" cy="1325563"/>
          </a:xfrm>
        </p:spPr>
        <p:txBody>
          <a:bodyPr>
            <a:normAutofit/>
          </a:bodyPr>
          <a:lstStyle/>
          <a:p>
            <a:r>
              <a:rPr lang="en-US" altLang="zh-TW" sz="4000" dirty="0">
                <a:latin typeface="+mn-lt"/>
              </a:rPr>
              <a:t>Introduction to Speech Recognition</a:t>
            </a:r>
            <a:endParaRPr lang="en-US" sz="4000" dirty="0">
              <a:latin typeface="+mn-lt"/>
            </a:endParaRPr>
          </a:p>
        </p:txBody>
      </p:sp>
    </p:spTree>
    <p:extLst>
      <p:ext uri="{BB962C8B-B14F-4D97-AF65-F5344CB8AC3E}">
        <p14:creationId xmlns:p14="http://schemas.microsoft.com/office/powerpoint/2010/main" xmlns="" val="2491419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570"/>
            <a:ext cx="10515600" cy="1325563"/>
          </a:xfrm>
        </p:spPr>
        <p:txBody>
          <a:bodyPr>
            <a:normAutofit fontScale="90000"/>
          </a:bodyPr>
          <a:lstStyle/>
          <a:p>
            <a:r>
              <a:rPr lang="en-US" altLang="zh-CN" dirty="0">
                <a:ea typeface="新細明體" panose="02020500000000000000" pitchFamily="18" charset="-120"/>
              </a:rPr>
              <a:t>An Example of Speech Recognition Technology –</a:t>
            </a:r>
            <a:br>
              <a:rPr lang="en-US" altLang="zh-CN" dirty="0">
                <a:ea typeface="新細明體" panose="02020500000000000000" pitchFamily="18" charset="-120"/>
              </a:rPr>
            </a:br>
            <a:r>
              <a:rPr lang="en-US" altLang="zh-CN" b="1" dirty="0">
                <a:solidFill>
                  <a:srgbClr val="0070C0"/>
                </a:solidFill>
                <a:ea typeface="新細明體" panose="02020500000000000000" pitchFamily="18" charset="-120"/>
              </a:rPr>
              <a:t>Deep Playground</a:t>
            </a:r>
            <a:endParaRPr lang="en-US" b="1" dirty="0">
              <a:solidFill>
                <a:srgbClr val="0070C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4280220404"/>
              </p:ext>
            </p:extLst>
          </p:nvPr>
        </p:nvGraphicFramePr>
        <p:xfrm>
          <a:off x="838200" y="1418602"/>
          <a:ext cx="10249962" cy="4635689"/>
        </p:xfrm>
        <a:graphic>
          <a:graphicData uri="http://schemas.openxmlformats.org/presentationml/2006/ole">
            <p:oleObj spid="_x0000_s22597" name="Bitmap Image" r:id="rId3" imgW="11639520" imgH="5264280" progId="PBrush">
              <p:embed/>
            </p:oleObj>
          </a:graphicData>
        </a:graphic>
      </p:graphicFrame>
      <p:sp>
        <p:nvSpPr>
          <p:cNvPr id="6" name="Rectangle 5"/>
          <p:cNvSpPr/>
          <p:nvPr/>
        </p:nvSpPr>
        <p:spPr>
          <a:xfrm>
            <a:off x="708127" y="6054291"/>
            <a:ext cx="7829481" cy="369332"/>
          </a:xfrm>
          <a:prstGeom prst="rect">
            <a:avLst/>
          </a:prstGeom>
        </p:spPr>
        <p:txBody>
          <a:bodyPr wrap="square">
            <a:spAutoFit/>
          </a:bodyPr>
          <a:lstStyle/>
          <a:p>
            <a:r>
              <a:rPr lang="en-US" sz="600" dirty="0">
                <a:hlinkClick r:id="rId4"/>
              </a:rPr>
              <a:t>https://deeperplayground.org/#activation=tanh&amp;regularization=L2&amp;batchSize=10&amp;dataset=circle&amp;regDataset=reg-plane&amp;learningRate=0.03&amp;regularizationRate=0&amp;noise=0&amp;networkShape=4,2&amp;seed=0.26799&amp;showTestData=false&amp;discretize=false&amp;percTrainData=50&amp;x=true&amp;y=true&amp;xTimesY=false&amp;xSquared=false&amp;ySquared=false&amp;cosX=false&amp;sinX=false&amp;cosY=false&amp;sinY=false&amp;collectStats=false&amp;problem=classification&amp;initZero=false&amp;hideText=false&amp;animationSpeed=100&amp;layerwiseGradientNormalization=0&amp;learningRateAutotuning=-1&amp;preventLossIncreases=false&amp;dropout=0&amp;momentum=0</a:t>
            </a:r>
            <a:endParaRPr lang="en-US" sz="600" dirty="0"/>
          </a:p>
        </p:txBody>
      </p:sp>
      <p:sp>
        <p:nvSpPr>
          <p:cNvPr id="3" name="Footer Placeholder 2"/>
          <p:cNvSpPr>
            <a:spLocks noGrp="1"/>
          </p:cNvSpPr>
          <p:nvPr>
            <p:ph type="ftr" sz="quarter" idx="11"/>
          </p:nvPr>
        </p:nvSpPr>
        <p:spPr/>
        <p:txBody>
          <a:bodyPr/>
          <a:lstStyle/>
          <a:p>
            <a:r>
              <a:rPr lang="en-US" altLang="zh-HK"/>
              <a:t>Edit by Hammond Lai</a:t>
            </a:r>
            <a:endParaRPr lang="zh-HK" altLang="en-US" dirty="0"/>
          </a:p>
        </p:txBody>
      </p:sp>
      <p:sp>
        <p:nvSpPr>
          <p:cNvPr id="4" name="Slide Number Placeholder 3"/>
          <p:cNvSpPr>
            <a:spLocks noGrp="1"/>
          </p:cNvSpPr>
          <p:nvPr>
            <p:ph type="sldNum" sz="quarter" idx="12"/>
          </p:nvPr>
        </p:nvSpPr>
        <p:spPr/>
        <p:txBody>
          <a:bodyPr/>
          <a:lstStyle/>
          <a:p>
            <a:fld id="{FA36BCE5-770F-41A9-BD0A-CD25FC828818}" type="slidenum">
              <a:rPr lang="zh-HK" altLang="en-US" smtClean="0"/>
              <a:pPr/>
              <a:t>30</a:t>
            </a:fld>
            <a:endParaRPr lang="zh-HK" altLang="en-US" dirty="0"/>
          </a:p>
        </p:txBody>
      </p:sp>
    </p:spTree>
    <p:extLst>
      <p:ext uri="{BB962C8B-B14F-4D97-AF65-F5344CB8AC3E}">
        <p14:creationId xmlns:p14="http://schemas.microsoft.com/office/powerpoint/2010/main" xmlns="" val="3643767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8990D01-E8E8-4B72-8C8E-0C4966A62F40}"/>
              </a:ext>
            </a:extLst>
          </p:cNvPr>
          <p:cNvSpPr>
            <a:spLocks noGrp="1"/>
          </p:cNvSpPr>
          <p:nvPr>
            <p:ph type="title"/>
          </p:nvPr>
        </p:nvSpPr>
        <p:spPr>
          <a:xfrm>
            <a:off x="948756" y="506860"/>
            <a:ext cx="8542022" cy="654374"/>
          </a:xfrm>
        </p:spPr>
        <p:txBody>
          <a:bodyPr>
            <a:normAutofit fontScale="90000"/>
          </a:bodyPr>
          <a:lstStyle/>
          <a:p>
            <a:r>
              <a:rPr lang="en-US" altLang="zh-CN" sz="4000" dirty="0">
                <a:ea typeface="新細明體" panose="02020500000000000000" pitchFamily="18" charset="-120"/>
              </a:rPr>
              <a:t>Example of Speech Recognition Technology - </a:t>
            </a:r>
            <a:r>
              <a:rPr lang="en-US" altLang="zh-CN" sz="4000" dirty="0">
                <a:solidFill>
                  <a:srgbClr val="0070C0"/>
                </a:solidFill>
                <a:ea typeface="新細明體" panose="02020500000000000000" pitchFamily="18" charset="-120"/>
              </a:rPr>
              <a:t>SPEECHTEXTER</a:t>
            </a:r>
            <a:r>
              <a:rPr lang="en-US" altLang="zh-CN" sz="4000" dirty="0">
                <a:ea typeface="新細明體" panose="02020500000000000000" pitchFamily="18" charset="-120"/>
              </a:rPr>
              <a:t>
</a:t>
            </a:r>
            <a:endParaRPr lang="zh-HK" altLang="en-US" sz="4100" dirty="0">
              <a:ea typeface="新細明體" panose="02020500000000000000" pitchFamily="18" charset="-120"/>
            </a:endParaRPr>
          </a:p>
        </p:txBody>
      </p:sp>
      <p:graphicFrame>
        <p:nvGraphicFramePr>
          <p:cNvPr id="6" name="Object 5"/>
          <p:cNvGraphicFramePr>
            <a:graphicFrameLocks noChangeAspect="1"/>
          </p:cNvGraphicFramePr>
          <p:nvPr>
            <p:extLst>
              <p:ext uri="{D42A27DB-BD31-4B8C-83A1-F6EECF244321}">
                <p14:modId xmlns:p14="http://schemas.microsoft.com/office/powerpoint/2010/main" xmlns="" val="3422736589"/>
              </p:ext>
            </p:extLst>
          </p:nvPr>
        </p:nvGraphicFramePr>
        <p:xfrm>
          <a:off x="1040278" y="2142735"/>
          <a:ext cx="10685873" cy="4304896"/>
        </p:xfrm>
        <a:graphic>
          <a:graphicData uri="http://schemas.openxmlformats.org/presentationml/2006/ole">
            <p:oleObj spid="_x0000_s14424" name="Bitmap Image" r:id="rId3" imgW="11995200" imgH="4832280" progId="PBrush">
              <p:embed/>
            </p:oleObj>
          </a:graphicData>
        </a:graphic>
      </p:graphicFrame>
      <p:sp>
        <p:nvSpPr>
          <p:cNvPr id="11" name="Rectangle 10"/>
          <p:cNvSpPr/>
          <p:nvPr/>
        </p:nvSpPr>
        <p:spPr>
          <a:xfrm>
            <a:off x="948756" y="1126020"/>
            <a:ext cx="10868918" cy="1107996"/>
          </a:xfrm>
          <a:prstGeom prst="rect">
            <a:avLst/>
          </a:prstGeom>
        </p:spPr>
        <p:txBody>
          <a:bodyPr wrap="square">
            <a:spAutoFit/>
          </a:bodyPr>
          <a:lstStyle/>
          <a:p>
            <a:r>
              <a:rPr lang="en-US" sz="2200" b="1" dirty="0" err="1">
                <a:ea typeface="新細明體" panose="02020500000000000000" pitchFamily="18" charset="-120"/>
              </a:rPr>
              <a:t>SpeechTexter</a:t>
            </a:r>
            <a:r>
              <a:rPr lang="en-US" sz="2200" dirty="0">
                <a:ea typeface="新細明體" panose="02020500000000000000" pitchFamily="18" charset="-120"/>
              </a:rPr>
              <a:t> </a:t>
            </a:r>
            <a:r>
              <a:rPr lang="en-US" sz="2200" dirty="0" smtClean="0">
                <a:ea typeface="新細明體" panose="02020500000000000000" pitchFamily="18" charset="-120"/>
              </a:rPr>
              <a:t>uses </a:t>
            </a:r>
            <a:r>
              <a:rPr lang="en-US" sz="2200" dirty="0">
                <a:ea typeface="新細明體" panose="02020500000000000000" pitchFamily="18" charset="-120"/>
              </a:rPr>
              <a:t>Google Speech recognition to convert the speech into text in real-time. This technology is supported by Chrome browser (for desktop) and some browsers on Android OS.</a:t>
            </a:r>
          </a:p>
        </p:txBody>
      </p:sp>
      <p:sp>
        <p:nvSpPr>
          <p:cNvPr id="14" name="Rectangle 13"/>
          <p:cNvSpPr/>
          <p:nvPr/>
        </p:nvSpPr>
        <p:spPr>
          <a:xfrm>
            <a:off x="3749478" y="744158"/>
            <a:ext cx="3190297" cy="369332"/>
          </a:xfrm>
          <a:prstGeom prst="rect">
            <a:avLst/>
          </a:prstGeom>
        </p:spPr>
        <p:txBody>
          <a:bodyPr wrap="none">
            <a:spAutoFit/>
          </a:bodyPr>
          <a:lstStyle/>
          <a:p>
            <a:r>
              <a:rPr lang="en-US" dirty="0">
                <a:hlinkClick r:id="rId4"/>
              </a:rPr>
              <a:t>https://www.speechtexter.com/</a:t>
            </a:r>
            <a:endParaRPr lang="en-US" dirty="0"/>
          </a:p>
        </p:txBody>
      </p:sp>
      <p:sp>
        <p:nvSpPr>
          <p:cNvPr id="3" name="Footer Placeholder 2"/>
          <p:cNvSpPr>
            <a:spLocks noGrp="1"/>
          </p:cNvSpPr>
          <p:nvPr>
            <p:ph type="ftr" sz="quarter" idx="11"/>
          </p:nvPr>
        </p:nvSpPr>
        <p:spPr/>
        <p:txBody>
          <a:bodyPr/>
          <a:lstStyle/>
          <a:p>
            <a:r>
              <a:rPr lang="en-US" altLang="zh-HK"/>
              <a:t>Edit by Hammond Lai</a:t>
            </a:r>
            <a:endParaRPr lang="zh-HK" altLang="en-US" dirty="0"/>
          </a:p>
        </p:txBody>
      </p:sp>
      <p:sp>
        <p:nvSpPr>
          <p:cNvPr id="4" name="Slide Number Placeholder 3"/>
          <p:cNvSpPr>
            <a:spLocks noGrp="1"/>
          </p:cNvSpPr>
          <p:nvPr>
            <p:ph type="sldNum" sz="quarter" idx="12"/>
          </p:nvPr>
        </p:nvSpPr>
        <p:spPr/>
        <p:txBody>
          <a:bodyPr/>
          <a:lstStyle/>
          <a:p>
            <a:fld id="{FA36BCE5-770F-41A9-BD0A-CD25FC828818}" type="slidenum">
              <a:rPr lang="zh-HK" altLang="en-US" smtClean="0"/>
              <a:pPr/>
              <a:t>31</a:t>
            </a:fld>
            <a:endParaRPr lang="zh-HK" altLang="en-US" dirty="0"/>
          </a:p>
        </p:txBody>
      </p:sp>
    </p:spTree>
    <p:extLst>
      <p:ext uri="{BB962C8B-B14F-4D97-AF65-F5344CB8AC3E}">
        <p14:creationId xmlns:p14="http://schemas.microsoft.com/office/powerpoint/2010/main" xmlns="" val="1699894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23CB1B3-B3D1-4937-AA0A-49A8900D171B}"/>
              </a:ext>
            </a:extLst>
          </p:cNvPr>
          <p:cNvSpPr>
            <a:spLocks noGrp="1"/>
          </p:cNvSpPr>
          <p:nvPr>
            <p:ph type="title"/>
          </p:nvPr>
        </p:nvSpPr>
        <p:spPr>
          <a:xfrm>
            <a:off x="817418" y="365125"/>
            <a:ext cx="10536382" cy="1061893"/>
          </a:xfrm>
        </p:spPr>
        <p:txBody>
          <a:bodyPr/>
          <a:lstStyle/>
          <a:p>
            <a:r>
              <a:rPr lang="en-US" altLang="zh-CN" dirty="0">
                <a:ea typeface="新細明體" panose="02020500000000000000" pitchFamily="18" charset="-120"/>
              </a:rPr>
              <a:t>The Basic Method of Speech Synthesis</a:t>
            </a:r>
            <a:endParaRPr lang="zh-HK" altLang="en-US" dirty="0">
              <a:solidFill>
                <a:schemeClr val="bg1"/>
              </a:solidFill>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2713E691-F3A5-4D13-A5FF-F69735328D81}"/>
              </a:ext>
            </a:extLst>
          </p:cNvPr>
          <p:cNvSpPr>
            <a:spLocks noGrp="1"/>
          </p:cNvSpPr>
          <p:nvPr>
            <p:ph idx="1"/>
          </p:nvPr>
        </p:nvSpPr>
        <p:spPr>
          <a:xfrm>
            <a:off x="734291" y="1565564"/>
            <a:ext cx="10335491" cy="4627417"/>
          </a:xfrm>
        </p:spPr>
        <p:txBody>
          <a:bodyPr>
            <a:normAutofit fontScale="92500" lnSpcReduction="10000"/>
          </a:bodyPr>
          <a:lstStyle/>
          <a:p>
            <a:pPr algn="just">
              <a:lnSpc>
                <a:spcPct val="150000"/>
              </a:lnSpc>
              <a:buFont typeface="Wingdings" panose="05000000000000000000" pitchFamily="2" charset="2"/>
              <a:buChar char="v"/>
            </a:pPr>
            <a:r>
              <a:rPr lang="en-US" altLang="zh-CN" dirty="0" smtClean="0">
                <a:ea typeface="新細明體" panose="02020500000000000000" pitchFamily="18" charset="-120"/>
              </a:rPr>
              <a:t> </a:t>
            </a:r>
            <a:r>
              <a:rPr lang="en-US" altLang="zh-CN" b="1" dirty="0" smtClean="0">
                <a:ea typeface="新細明體" panose="02020500000000000000" pitchFamily="18" charset="-120"/>
              </a:rPr>
              <a:t>Speech synthesis</a:t>
            </a:r>
            <a:r>
              <a:rPr lang="en-US" altLang="zh-CN" dirty="0" smtClean="0">
                <a:ea typeface="新細明體" panose="02020500000000000000" pitchFamily="18" charset="-120"/>
              </a:rPr>
              <a:t> is the </a:t>
            </a:r>
            <a:r>
              <a:rPr lang="en-US" altLang="zh-CN" dirty="0">
                <a:ea typeface="新細明體" panose="02020500000000000000" pitchFamily="18" charset="-120"/>
              </a:rPr>
              <a:t>process of generating a sound from </a:t>
            </a:r>
            <a:r>
              <a:rPr lang="en-US" altLang="zh-CN" dirty="0" smtClean="0">
                <a:ea typeface="新細明體" panose="02020500000000000000" pitchFamily="18" charset="-120"/>
              </a:rPr>
              <a:t>text.</a:t>
            </a:r>
            <a:r>
              <a:rPr lang="en-US" altLang="zh-CN" dirty="0" smtClean="0">
                <a:ea typeface="新細明體" panose="02020500000000000000" pitchFamily="18" charset="-120"/>
              </a:rPr>
              <a:t> </a:t>
            </a:r>
            <a:r>
              <a:rPr lang="en-US" altLang="zh-CN" dirty="0" smtClean="0">
                <a:ea typeface="新細明體" panose="02020500000000000000" pitchFamily="18" charset="-120"/>
              </a:rPr>
              <a:t>It lets </a:t>
            </a:r>
            <a:r>
              <a:rPr lang="en-US" altLang="zh-CN" dirty="0">
                <a:ea typeface="新細明體" panose="02020500000000000000" pitchFamily="18" charset="-120"/>
              </a:rPr>
              <a:t>the machine make a sound according to the instructions of the person.
</a:t>
            </a:r>
            <a:r>
              <a:rPr lang="en-US" altLang="zh-CN" dirty="0" smtClean="0">
                <a:ea typeface="新細明體" panose="02020500000000000000" pitchFamily="18" charset="-120"/>
              </a:rPr>
              <a:t> </a:t>
            </a:r>
            <a:r>
              <a:rPr lang="en-US" altLang="zh-CN" b="1" dirty="0" smtClean="0">
                <a:ea typeface="新細明體" panose="02020500000000000000" pitchFamily="18" charset="-120"/>
              </a:rPr>
              <a:t>Speech </a:t>
            </a:r>
            <a:r>
              <a:rPr lang="en-US" altLang="zh-CN" b="1" dirty="0">
                <a:ea typeface="新細明體" panose="02020500000000000000" pitchFamily="18" charset="-120"/>
              </a:rPr>
              <a:t>synthesis methods</a:t>
            </a:r>
            <a:r>
              <a:rPr lang="en-US" altLang="zh-CN" dirty="0">
                <a:ea typeface="新細明體" panose="02020500000000000000" pitchFamily="18" charset="-120"/>
              </a:rPr>
              <a:t> are divided into </a:t>
            </a:r>
            <a:r>
              <a:rPr lang="en-US" altLang="zh-CN" b="1" dirty="0" smtClean="0">
                <a:ea typeface="新細明體" panose="02020500000000000000" pitchFamily="18" charset="-120"/>
              </a:rPr>
              <a:t>4</a:t>
            </a:r>
            <a:r>
              <a:rPr lang="en-US" altLang="zh-CN" dirty="0" smtClean="0">
                <a:ea typeface="新細明體" panose="02020500000000000000" pitchFamily="18" charset="-120"/>
              </a:rPr>
              <a:t> </a:t>
            </a:r>
            <a:r>
              <a:rPr lang="en-US" altLang="zh-CN" dirty="0">
                <a:ea typeface="新細明體" panose="02020500000000000000" pitchFamily="18" charset="-120"/>
              </a:rPr>
              <a:t>types: </a:t>
            </a:r>
            <a:endParaRPr lang="en-US" altLang="zh-CN" dirty="0" smtClean="0">
              <a:ea typeface="新細明體" panose="02020500000000000000" pitchFamily="18" charset="-120"/>
            </a:endParaRPr>
          </a:p>
          <a:p>
            <a:pPr algn="just">
              <a:lnSpc>
                <a:spcPct val="150000"/>
              </a:lnSpc>
              <a:buNone/>
            </a:pPr>
            <a:r>
              <a:rPr lang="en-US" altLang="zh-CN" dirty="0" smtClean="0">
                <a:ea typeface="新細明體" panose="02020500000000000000" pitchFamily="18" charset="-120"/>
              </a:rPr>
              <a:t> </a:t>
            </a:r>
            <a:r>
              <a:rPr lang="en-US" altLang="zh-CN" dirty="0" smtClean="0">
                <a:ea typeface="新細明體" panose="02020500000000000000" pitchFamily="18" charset="-120"/>
              </a:rPr>
              <a:t>      (1) </a:t>
            </a:r>
            <a:r>
              <a:rPr lang="en-US" altLang="zh-CN" dirty="0" smtClean="0">
                <a:ea typeface="新細明體" panose="02020500000000000000" pitchFamily="18" charset="-120"/>
              </a:rPr>
              <a:t>parametric </a:t>
            </a:r>
            <a:r>
              <a:rPr lang="en-US" altLang="zh-CN" dirty="0">
                <a:ea typeface="新細明體" panose="02020500000000000000" pitchFamily="18" charset="-120"/>
              </a:rPr>
              <a:t>synthesis, </a:t>
            </a:r>
            <a:endParaRPr lang="en-US" altLang="zh-CN" dirty="0" smtClean="0">
              <a:ea typeface="新細明體" panose="02020500000000000000" pitchFamily="18" charset="-120"/>
            </a:endParaRPr>
          </a:p>
          <a:p>
            <a:pPr algn="just">
              <a:lnSpc>
                <a:spcPct val="150000"/>
              </a:lnSpc>
              <a:buNone/>
            </a:pPr>
            <a:r>
              <a:rPr lang="en-US" altLang="zh-CN" dirty="0" smtClean="0">
                <a:ea typeface="新細明體" panose="02020500000000000000" pitchFamily="18" charset="-120"/>
              </a:rPr>
              <a:t> </a:t>
            </a:r>
            <a:r>
              <a:rPr lang="en-US" altLang="zh-CN" dirty="0" smtClean="0">
                <a:ea typeface="新細明體" panose="02020500000000000000" pitchFamily="18" charset="-120"/>
              </a:rPr>
              <a:t>      (2) </a:t>
            </a:r>
            <a:r>
              <a:rPr lang="en-US" altLang="zh-CN" dirty="0" smtClean="0">
                <a:ea typeface="新細明體" panose="02020500000000000000" pitchFamily="18" charset="-120"/>
              </a:rPr>
              <a:t>splicing synthesis,  </a:t>
            </a:r>
          </a:p>
          <a:p>
            <a:pPr algn="just">
              <a:lnSpc>
                <a:spcPct val="150000"/>
              </a:lnSpc>
              <a:buNone/>
            </a:pPr>
            <a:r>
              <a:rPr lang="en-US" altLang="zh-CN" dirty="0" smtClean="0">
                <a:ea typeface="新細明體" panose="02020500000000000000" pitchFamily="18" charset="-120"/>
              </a:rPr>
              <a:t>       (3) s</a:t>
            </a:r>
            <a:r>
              <a:rPr lang="en-US" altLang="zh-CN" dirty="0" smtClean="0">
                <a:ea typeface="新細明體" panose="02020500000000000000" pitchFamily="18" charset="-120"/>
              </a:rPr>
              <a:t>tatistical </a:t>
            </a:r>
            <a:r>
              <a:rPr lang="en-US" altLang="zh-CN" dirty="0">
                <a:ea typeface="新細明體" panose="02020500000000000000" pitchFamily="18" charset="-120"/>
              </a:rPr>
              <a:t>model synthesis, and </a:t>
            </a:r>
            <a:endParaRPr lang="en-US" altLang="zh-CN" dirty="0" smtClean="0">
              <a:ea typeface="新細明體" panose="02020500000000000000" pitchFamily="18" charset="-120"/>
            </a:endParaRPr>
          </a:p>
          <a:p>
            <a:pPr algn="just">
              <a:lnSpc>
                <a:spcPct val="150000"/>
              </a:lnSpc>
              <a:buNone/>
            </a:pPr>
            <a:r>
              <a:rPr lang="en-US" altLang="zh-CN" dirty="0" smtClean="0">
                <a:ea typeface="新細明體" panose="02020500000000000000" pitchFamily="18" charset="-120"/>
              </a:rPr>
              <a:t> </a:t>
            </a:r>
            <a:r>
              <a:rPr lang="en-US" altLang="zh-CN" dirty="0" smtClean="0">
                <a:ea typeface="新細明體" panose="02020500000000000000" pitchFamily="18" charset="-120"/>
              </a:rPr>
              <a:t>      (4) </a:t>
            </a:r>
            <a:r>
              <a:rPr lang="en-US" altLang="zh-CN" dirty="0" smtClean="0">
                <a:ea typeface="新細明體" panose="02020500000000000000" pitchFamily="18" charset="-120"/>
              </a:rPr>
              <a:t>neural </a:t>
            </a:r>
            <a:r>
              <a:rPr lang="en-US" altLang="zh-CN" dirty="0">
                <a:ea typeface="新細明體" panose="02020500000000000000" pitchFamily="18" charset="-120"/>
              </a:rPr>
              <a:t>model synthesis.</a:t>
            </a:r>
            <a:endParaRPr lang="zh-HK" altLang="en-US" dirty="0">
              <a:ea typeface="新細明體" panose="02020500000000000000" pitchFamily="18" charset="-120"/>
            </a:endParaRPr>
          </a:p>
        </p:txBody>
      </p:sp>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32</a:t>
            </a:fld>
            <a:endParaRPr lang="zh-HK" altLang="en-US" dirty="0"/>
          </a:p>
        </p:txBody>
      </p:sp>
    </p:spTree>
    <p:extLst>
      <p:ext uri="{BB962C8B-B14F-4D97-AF65-F5344CB8AC3E}">
        <p14:creationId xmlns:p14="http://schemas.microsoft.com/office/powerpoint/2010/main" xmlns="" val="2584990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xmlns="" id="{423CB1B3-B3D1-4937-AA0A-49A8900D171B}"/>
              </a:ext>
            </a:extLst>
          </p:cNvPr>
          <p:cNvSpPr>
            <a:spLocks noGrp="1"/>
          </p:cNvSpPr>
          <p:nvPr>
            <p:ph type="title"/>
          </p:nvPr>
        </p:nvSpPr>
        <p:spPr>
          <a:xfrm>
            <a:off x="644236" y="171161"/>
            <a:ext cx="10515600" cy="1325563"/>
          </a:xfrm>
        </p:spPr>
        <p:txBody>
          <a:bodyPr/>
          <a:lstStyle/>
          <a:p>
            <a:r>
              <a:rPr lang="en-US" altLang="zh-CN" dirty="0">
                <a:ea typeface="新細明體" panose="02020500000000000000" pitchFamily="18" charset="-120"/>
              </a:rPr>
              <a:t>The Basic Method of Speech Synthesis</a:t>
            </a:r>
            <a:endParaRPr lang="zh-HK" altLang="en-US" dirty="0">
              <a:ea typeface="新細明體" panose="02020500000000000000" pitchFamily="18" charset="-120"/>
            </a:endParaRPr>
          </a:p>
        </p:txBody>
      </p:sp>
      <p:sp>
        <p:nvSpPr>
          <p:cNvPr id="3" name="Content Placeholder 2"/>
          <p:cNvSpPr>
            <a:spLocks noGrp="1"/>
          </p:cNvSpPr>
          <p:nvPr>
            <p:ph idx="1"/>
          </p:nvPr>
        </p:nvSpPr>
        <p:spPr>
          <a:xfrm>
            <a:off x="451251" y="1579852"/>
            <a:ext cx="5637028" cy="5032376"/>
          </a:xfrm>
        </p:spPr>
        <p:txBody>
          <a:bodyPr>
            <a:normAutofit fontScale="62500" lnSpcReduction="20000"/>
          </a:bodyPr>
          <a:lstStyle/>
          <a:p>
            <a:pPr algn="just">
              <a:lnSpc>
                <a:spcPct val="120000"/>
              </a:lnSpc>
              <a:buFont typeface="Wingdings" panose="05000000000000000000" pitchFamily="2" charset="2"/>
              <a:buChar char="v"/>
            </a:pPr>
            <a:r>
              <a:rPr lang="en-US" altLang="zh-CN" sz="3100" b="1" dirty="0">
                <a:ea typeface="新細明體" panose="02020500000000000000" pitchFamily="18" charset="-120"/>
              </a:rPr>
              <a:t>Parameter Synthesis </a:t>
            </a:r>
            <a:r>
              <a:rPr lang="en-US" altLang="zh-CN" sz="3100" dirty="0">
                <a:ea typeface="新細明體" panose="02020500000000000000" pitchFamily="18" charset="-120"/>
              </a:rPr>
              <a:t>- Produces different sounds by adjusting the formant parameters of the channel.</a:t>
            </a:r>
            <a:r>
              <a:rPr lang="en-US" altLang="zh-CN" sz="3100" b="1" dirty="0">
                <a:ea typeface="新細明體" panose="02020500000000000000" pitchFamily="18" charset="-120"/>
              </a:rPr>
              <a:t>
Stitching Synthesis </a:t>
            </a:r>
            <a:r>
              <a:rPr lang="en-US" altLang="zh-CN" sz="3100" dirty="0">
                <a:ea typeface="新細明體" panose="02020500000000000000" pitchFamily="18" charset="-120"/>
              </a:rPr>
              <a:t>- When the pre-recorded speech is cut into pronunciation fragments (usually phonemes) for synthesis, the appropriate candidates are selected from these fragments to be stitched together to form sentences.</a:t>
            </a:r>
            <a:r>
              <a:rPr lang="en-US" altLang="zh-CN" sz="3100" b="1" dirty="0">
                <a:ea typeface="新細明體" panose="02020500000000000000" pitchFamily="18" charset="-120"/>
              </a:rPr>
              <a:t>
Statistical Model Synthesis </a:t>
            </a:r>
            <a:r>
              <a:rPr lang="en-US" altLang="zh-CN" sz="3100" dirty="0">
                <a:ea typeface="新細明體" panose="02020500000000000000" pitchFamily="18" charset="-120"/>
              </a:rPr>
              <a:t>- A statistical model is built for each pronunciation unit, which is generated using only these models at the time of synthesis.</a:t>
            </a:r>
            <a:r>
              <a:rPr lang="en-US" altLang="zh-CN" sz="3100" b="1" dirty="0">
                <a:ea typeface="新細明體" panose="02020500000000000000" pitchFamily="18" charset="-120"/>
              </a:rPr>
              <a:t>
Neural Model Synthesis</a:t>
            </a:r>
            <a:r>
              <a:rPr lang="en-US" altLang="zh-CN" sz="3100" dirty="0">
                <a:ea typeface="新細明體" panose="02020500000000000000" pitchFamily="18" charset="-120"/>
              </a:rPr>
              <a:t> - RNN-based synthesis system. The RNN model learns the before-and-after correlations during pronunciation, resulting in smoother, more natural pronunciation.</a:t>
            </a:r>
            <a:endParaRPr lang="zh-HK" altLang="en-US" sz="3100" dirty="0"/>
          </a:p>
        </p:txBody>
      </p:sp>
      <p:pic>
        <p:nvPicPr>
          <p:cNvPr id="21506" name="Picture 2" descr="AI大语音（五）| 隐马尔科夫模型（HMM）（深度解析） - 知乎"/>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68362" y="1938377"/>
            <a:ext cx="2796364" cy="200733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圖片 4">
            <a:extLst>
              <a:ext uri="{FF2B5EF4-FFF2-40B4-BE49-F238E27FC236}">
                <a16:creationId xmlns:a16="http://schemas.microsoft.com/office/drawing/2014/main" xmlns="" id="{E844AAC8-279A-420B-AA40-09FE50E652A7}"/>
              </a:ext>
            </a:extLst>
          </p:cNvPr>
          <p:cNvPicPr>
            <a:picLocks noChangeAspect="1"/>
          </p:cNvPicPr>
          <p:nvPr/>
        </p:nvPicPr>
        <p:blipFill>
          <a:blip r:embed="rId3" cstate="print"/>
          <a:stretch>
            <a:fillRect/>
          </a:stretch>
        </p:blipFill>
        <p:spPr>
          <a:xfrm>
            <a:off x="9534262" y="521818"/>
            <a:ext cx="2578207" cy="2337740"/>
          </a:xfrm>
          <a:prstGeom prst="rect">
            <a:avLst/>
          </a:prstGeom>
        </p:spPr>
      </p:pic>
      <p:cxnSp>
        <p:nvCxnSpPr>
          <p:cNvPr id="8" name="Elbow Connector 7"/>
          <p:cNvCxnSpPr/>
          <p:nvPr/>
        </p:nvCxnSpPr>
        <p:spPr>
          <a:xfrm flipV="1">
            <a:off x="6326372" y="3540642"/>
            <a:ext cx="1041990" cy="7985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448497" y="1803441"/>
            <a:ext cx="3254594" cy="1286559"/>
          </a:xfrm>
          <a:prstGeom prst="bentConnector3">
            <a:avLst>
              <a:gd name="adj1" fmla="val 13084"/>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510" name="Picture 6" descr="http://jst.tsinghuajournals.com/CN/rhhtml/PIC/qhdxxbzrkxb-57-3-250-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80500" y="4058466"/>
            <a:ext cx="2036265" cy="266459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3" name="Elbow Connector 22"/>
          <p:cNvCxnSpPr/>
          <p:nvPr/>
        </p:nvCxnSpPr>
        <p:spPr>
          <a:xfrm>
            <a:off x="6396086" y="5390765"/>
            <a:ext cx="2684414" cy="66347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altLang="zh-HK"/>
              <a:t>Edit by Hammond Lai</a:t>
            </a:r>
            <a:endParaRPr lang="zh-HK" altLang="en-US" dirty="0"/>
          </a:p>
        </p:txBody>
      </p:sp>
      <p:sp>
        <p:nvSpPr>
          <p:cNvPr id="4" name="Slide Number Placeholder 3"/>
          <p:cNvSpPr>
            <a:spLocks noGrp="1"/>
          </p:cNvSpPr>
          <p:nvPr>
            <p:ph type="sldNum" sz="quarter" idx="12"/>
          </p:nvPr>
        </p:nvSpPr>
        <p:spPr/>
        <p:txBody>
          <a:bodyPr/>
          <a:lstStyle/>
          <a:p>
            <a:fld id="{FA36BCE5-770F-41A9-BD0A-CD25FC828818}" type="slidenum">
              <a:rPr lang="zh-HK" altLang="en-US" smtClean="0"/>
              <a:pPr/>
              <a:t>33</a:t>
            </a:fld>
            <a:endParaRPr lang="zh-HK" altLang="en-US" dirty="0"/>
          </a:p>
        </p:txBody>
      </p:sp>
    </p:spTree>
    <p:extLst>
      <p:ext uri="{BB962C8B-B14F-4D97-AF65-F5344CB8AC3E}">
        <p14:creationId xmlns:p14="http://schemas.microsoft.com/office/powerpoint/2010/main" xmlns="" val="11505079"/>
      </p:ext>
    </p:extLst>
  </p:cSld>
  <p:clrMapOvr>
    <a:masterClrMapping/>
  </p:clrMapOvr>
  <p:extLst mod="1">
    <p:ext uri="{6950BFC3-D8DA-4A85-94F7-54DA5524770B}">
      <p188:commentRel xmlns="" xmlns:p188="http://schemas.microsoft.com/office/powerpoint/2018/8/main" r:id="rId5"/>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8990D01-E8E8-4B72-8C8E-0C4966A62F40}"/>
              </a:ext>
            </a:extLst>
          </p:cNvPr>
          <p:cNvSpPr>
            <a:spLocks noGrp="1"/>
          </p:cNvSpPr>
          <p:nvPr>
            <p:ph type="title"/>
          </p:nvPr>
        </p:nvSpPr>
        <p:spPr>
          <a:xfrm>
            <a:off x="976381" y="183199"/>
            <a:ext cx="9764431" cy="654374"/>
          </a:xfrm>
        </p:spPr>
        <p:txBody>
          <a:bodyPr>
            <a:noAutofit/>
          </a:bodyPr>
          <a:lstStyle/>
          <a:p>
            <a:r>
              <a:rPr lang="en-US" altLang="zh-CN" dirty="0">
                <a:ea typeface="新細明體" panose="02020500000000000000" pitchFamily="18" charset="-120"/>
              </a:rPr>
              <a:t>The Basic Method of Speech Synthesis</a:t>
            </a:r>
            <a:endParaRPr lang="zh-HK" altLang="en-US" dirty="0">
              <a:ea typeface="新細明體" panose="02020500000000000000" pitchFamily="18" charset="-120"/>
            </a:endParaRPr>
          </a:p>
        </p:txBody>
      </p:sp>
      <p:sp>
        <p:nvSpPr>
          <p:cNvPr id="11" name="Rectangle 10"/>
          <p:cNvSpPr/>
          <p:nvPr/>
        </p:nvSpPr>
        <p:spPr>
          <a:xfrm>
            <a:off x="1198051" y="1045417"/>
            <a:ext cx="9514175" cy="1815882"/>
          </a:xfrm>
          <a:prstGeom prst="rect">
            <a:avLst/>
          </a:prstGeom>
        </p:spPr>
        <p:txBody>
          <a:bodyPr wrap="square">
            <a:spAutoFit/>
          </a:bodyPr>
          <a:lstStyle/>
          <a:p>
            <a:r>
              <a:rPr lang="en-US" altLang="zh-TW" sz="2800" dirty="0"/>
              <a:t>Text to Speech Online</a:t>
            </a:r>
          </a:p>
          <a:p>
            <a:r>
              <a:rPr lang="en-US" sz="2800" dirty="0">
                <a:solidFill>
                  <a:srgbClr val="4D5156"/>
                </a:solidFill>
                <a:ea typeface="PMingLiU" panose="02020500000000000000" pitchFamily="18" charset="-120"/>
              </a:rPr>
              <a:t>Type, paste, and edit text here. </a:t>
            </a:r>
            <a:r>
              <a:rPr lang="en-US" sz="2800" b="1" dirty="0">
                <a:solidFill>
                  <a:srgbClr val="0070C0"/>
                </a:solidFill>
                <a:ea typeface="PMingLiU" panose="02020500000000000000" pitchFamily="18" charset="-120"/>
              </a:rPr>
              <a:t>Natural Reader Online</a:t>
            </a:r>
            <a:r>
              <a:rPr lang="en-US" sz="2800" dirty="0">
                <a:solidFill>
                  <a:srgbClr val="0070C0"/>
                </a:solidFill>
                <a:ea typeface="PMingLiU" panose="02020500000000000000" pitchFamily="18" charset="-120"/>
              </a:rPr>
              <a:t> </a:t>
            </a:r>
            <a:r>
              <a:rPr lang="en-US" sz="2800" dirty="0">
                <a:solidFill>
                  <a:srgbClr val="4D5156"/>
                </a:solidFill>
                <a:ea typeface="PMingLiU" panose="02020500000000000000" pitchFamily="18" charset="-120"/>
              </a:rPr>
              <a:t>is a </a:t>
            </a:r>
            <a:r>
              <a:rPr lang="en-US" sz="2800" dirty="0">
                <a:ea typeface="PMingLiU" panose="02020500000000000000" pitchFamily="18" charset="-120"/>
              </a:rPr>
              <a:t>text to speech </a:t>
            </a:r>
            <a:r>
              <a:rPr lang="en-US" sz="2800" dirty="0">
                <a:solidFill>
                  <a:schemeClr val="tx2"/>
                </a:solidFill>
                <a:ea typeface="PMingLiU" panose="02020500000000000000" pitchFamily="18" charset="-120"/>
              </a:rPr>
              <a:t>web</a:t>
            </a:r>
            <a:r>
              <a:rPr lang="en-US" sz="2800" dirty="0">
                <a:solidFill>
                  <a:srgbClr val="4D5156"/>
                </a:solidFill>
                <a:ea typeface="PMingLiU" panose="02020500000000000000" pitchFamily="18" charset="-120"/>
              </a:rPr>
              <a:t> application that converts any written text into spoken </a:t>
            </a:r>
            <a:r>
              <a:rPr lang="en-US" sz="2800" dirty="0">
                <a:solidFill>
                  <a:srgbClr val="4D5156"/>
                </a:solidFill>
                <a:latin typeface="PMingLiU" panose="02020500000000000000" pitchFamily="18" charset="-120"/>
                <a:ea typeface="PMingLiU" panose="02020500000000000000" pitchFamily="18" charset="-120"/>
              </a:rPr>
              <a:t>words.</a:t>
            </a:r>
            <a:endParaRPr lang="en-US" sz="2800" dirty="0">
              <a:latin typeface="PMingLiU" panose="02020500000000000000" pitchFamily="18" charset="-120"/>
              <a:ea typeface="PMingLiU" panose="02020500000000000000" pitchFamily="18" charset="-120"/>
            </a:endParaRPr>
          </a:p>
        </p:txBody>
      </p:sp>
      <p:sp>
        <p:nvSpPr>
          <p:cNvPr id="14" name="Rectangle 13"/>
          <p:cNvSpPr/>
          <p:nvPr/>
        </p:nvSpPr>
        <p:spPr>
          <a:xfrm>
            <a:off x="4429693" y="1149840"/>
            <a:ext cx="4043928" cy="369332"/>
          </a:xfrm>
          <a:prstGeom prst="rect">
            <a:avLst/>
          </a:prstGeom>
        </p:spPr>
        <p:txBody>
          <a:bodyPr wrap="none">
            <a:spAutoFit/>
          </a:bodyPr>
          <a:lstStyle/>
          <a:p>
            <a:r>
              <a:rPr lang="en-US" dirty="0">
                <a:hlinkClick r:id="rId3"/>
              </a:rPr>
              <a:t>https://www.naturalreaders.com/online/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1007359665"/>
              </p:ext>
            </p:extLst>
          </p:nvPr>
        </p:nvGraphicFramePr>
        <p:xfrm>
          <a:off x="1101072" y="2863269"/>
          <a:ext cx="9514175" cy="3814622"/>
        </p:xfrm>
        <a:graphic>
          <a:graphicData uri="http://schemas.openxmlformats.org/presentationml/2006/ole">
            <p:oleObj spid="_x0000_s17487" name="Bitmap Image" r:id="rId4" imgW="12147480" imgH="4870440" progId="PBrush">
              <p:embed/>
            </p:oleObj>
          </a:graphicData>
        </a:graphic>
      </p:graphicFrame>
      <p:sp>
        <p:nvSpPr>
          <p:cNvPr id="3" name="Footer Placeholder 2"/>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34</a:t>
            </a:fld>
            <a:endParaRPr lang="zh-HK" altLang="en-US" dirty="0"/>
          </a:p>
        </p:txBody>
      </p:sp>
    </p:spTree>
    <p:extLst>
      <p:ext uri="{BB962C8B-B14F-4D97-AF65-F5344CB8AC3E}">
        <p14:creationId xmlns:p14="http://schemas.microsoft.com/office/powerpoint/2010/main" xmlns="" val="2591745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E7FAEF9-0F33-4341-B522-223D38E568D6}"/>
              </a:ext>
            </a:extLst>
          </p:cNvPr>
          <p:cNvSpPr>
            <a:spLocks noGrp="1"/>
          </p:cNvSpPr>
          <p:nvPr>
            <p:ph type="title"/>
          </p:nvPr>
        </p:nvSpPr>
        <p:spPr/>
        <p:txBody>
          <a:bodyPr/>
          <a:lstStyle/>
          <a:p>
            <a:r>
              <a:rPr lang="en-US" altLang="zh-HK" dirty="0"/>
              <a:t>Experiments with Speech Synthesis Help</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FBB4EA4D-3E74-4F2F-906E-CA15F0BE5E93}"/>
              </a:ext>
            </a:extLst>
          </p:cNvPr>
          <p:cNvSpPr>
            <a:spLocks noGrp="1"/>
          </p:cNvSpPr>
          <p:nvPr>
            <p:ph idx="1"/>
          </p:nvPr>
        </p:nvSpPr>
        <p:spPr>
          <a:xfrm>
            <a:off x="699655" y="1735206"/>
            <a:ext cx="10644739" cy="4351338"/>
          </a:xfrm>
        </p:spPr>
        <p:txBody>
          <a:bodyPr>
            <a:normAutofit/>
          </a:bodyPr>
          <a:lstStyle/>
          <a:p>
            <a:pPr algn="just">
              <a:buFont typeface="Wingdings" panose="05000000000000000000" pitchFamily="2" charset="2"/>
              <a:buChar char="v"/>
            </a:pPr>
            <a:r>
              <a:rPr lang="en-US" altLang="zh-CN" dirty="0" smtClean="0">
                <a:ea typeface="新細明體" panose="02020500000000000000" pitchFamily="18" charset="-120"/>
              </a:rPr>
              <a:t> The </a:t>
            </a:r>
            <a:r>
              <a:rPr lang="en-US" altLang="zh-CN" dirty="0">
                <a:ea typeface="新細明體" panose="02020500000000000000" pitchFamily="18" charset="-120"/>
              </a:rPr>
              <a:t>sounds heard in daily life are a mixture of multiple sources: vocals, noise, musical sounds, etc.
</a:t>
            </a:r>
            <a:r>
              <a:rPr lang="en-US" altLang="zh-CN" dirty="0" smtClean="0">
                <a:ea typeface="新細明體" panose="02020500000000000000" pitchFamily="18" charset="-120"/>
              </a:rPr>
              <a:t> </a:t>
            </a:r>
            <a:r>
              <a:rPr lang="en-US" altLang="zh-CN" b="1" dirty="0" smtClean="0">
                <a:ea typeface="新細明體" panose="02020500000000000000" pitchFamily="18" charset="-120"/>
              </a:rPr>
              <a:t>3</a:t>
            </a:r>
            <a:r>
              <a:rPr lang="en-US" altLang="zh-CN" dirty="0" smtClean="0">
                <a:ea typeface="新細明體" panose="02020500000000000000" pitchFamily="18" charset="-120"/>
              </a:rPr>
              <a:t> </a:t>
            </a:r>
            <a:r>
              <a:rPr lang="en-US" altLang="zh-CN" dirty="0">
                <a:ea typeface="新細明體" panose="02020500000000000000" pitchFamily="18" charset="-120"/>
              </a:rPr>
              <a:t>ways to separate </a:t>
            </a:r>
            <a:r>
              <a:rPr lang="en-US" altLang="zh-CN" dirty="0" smtClean="0">
                <a:ea typeface="新細明體" panose="02020500000000000000" pitchFamily="18" charset="-120"/>
              </a:rPr>
              <a:t>sounds:</a:t>
            </a:r>
            <a:endParaRPr lang="en-US" altLang="zh-CN" dirty="0">
              <a:ea typeface="新細明體" panose="02020500000000000000" pitchFamily="18" charset="-120"/>
            </a:endParaRPr>
          </a:p>
          <a:p>
            <a:pPr lvl="1" algn="just">
              <a:buFont typeface="Wingdings" panose="05000000000000000000" pitchFamily="2" charset="2"/>
              <a:buChar char="v"/>
            </a:pPr>
            <a:r>
              <a:rPr lang="en-US" altLang="zh-CN" sz="2800" b="1" dirty="0" smtClean="0">
                <a:solidFill>
                  <a:schemeClr val="tx2"/>
                </a:solidFill>
                <a:ea typeface="新細明體" panose="02020500000000000000" pitchFamily="18" charset="-120"/>
              </a:rPr>
              <a:t> </a:t>
            </a:r>
            <a:r>
              <a:rPr lang="en-US" altLang="zh-CN" sz="2800" b="1" dirty="0" smtClean="0">
                <a:solidFill>
                  <a:srgbClr val="FF0000"/>
                </a:solidFill>
                <a:ea typeface="新細明體" panose="02020500000000000000" pitchFamily="18" charset="-120"/>
              </a:rPr>
              <a:t>Multi-Channel Approach</a:t>
            </a:r>
            <a:r>
              <a:rPr lang="en-US" altLang="zh-CN" sz="2800" dirty="0" smtClean="0">
                <a:solidFill>
                  <a:srgbClr val="FF0000"/>
                </a:solidFill>
                <a:ea typeface="新細明體" panose="02020500000000000000" pitchFamily="18" charset="-120"/>
              </a:rPr>
              <a:t> </a:t>
            </a:r>
            <a:r>
              <a:rPr lang="en-US" altLang="zh-CN" sz="2800" dirty="0" smtClean="0">
                <a:ea typeface="新細明體" panose="02020500000000000000" pitchFamily="18" charset="-120"/>
              </a:rPr>
              <a:t>u</a:t>
            </a:r>
            <a:r>
              <a:rPr lang="en-US" altLang="zh-CN" sz="2800" dirty="0" smtClean="0">
                <a:ea typeface="新細明體" panose="02020500000000000000" pitchFamily="18" charset="-120"/>
              </a:rPr>
              <a:t>ses </a:t>
            </a:r>
            <a:r>
              <a:rPr lang="en-US" altLang="zh-CN" sz="2800" dirty="0">
                <a:ea typeface="新細明體" panose="02020500000000000000" pitchFamily="18" charset="-120"/>
              </a:rPr>
              <a:t>multiple microphones to record simultaneously, using spatiotemporal information from different sources and between microphones to locate and separate the sound of a certain </a:t>
            </a:r>
            <a:r>
              <a:rPr lang="en-US" altLang="zh-CN" sz="2800" dirty="0" smtClean="0">
                <a:ea typeface="新細明體" panose="02020500000000000000" pitchFamily="18" charset="-120"/>
              </a:rPr>
              <a:t>source.</a:t>
            </a:r>
            <a:r>
              <a:rPr lang="en-US" altLang="zh-CN" sz="2800" dirty="0">
                <a:ea typeface="新細明體" panose="02020500000000000000" pitchFamily="18" charset="-120"/>
              </a:rPr>
              <a:t>
</a:t>
            </a:r>
            <a:r>
              <a:rPr lang="en-US" altLang="zh-CN" sz="2800" dirty="0" smtClean="0">
                <a:ea typeface="新細明體" panose="02020500000000000000" pitchFamily="18" charset="-120"/>
              </a:rPr>
              <a:t> </a:t>
            </a:r>
            <a:r>
              <a:rPr lang="en-US" altLang="zh-CN" sz="2800" b="1" dirty="0" smtClean="0">
                <a:solidFill>
                  <a:srgbClr val="00B0F0"/>
                </a:solidFill>
                <a:ea typeface="新細明體" panose="02020500000000000000" pitchFamily="18" charset="-120"/>
              </a:rPr>
              <a:t>Single-Channel Approach</a:t>
            </a:r>
            <a:r>
              <a:rPr lang="en-US" altLang="zh-CN" sz="2800" dirty="0" smtClean="0">
                <a:ea typeface="新細明體" panose="02020500000000000000" pitchFamily="18" charset="-120"/>
              </a:rPr>
              <a:t> </a:t>
            </a:r>
            <a:r>
              <a:rPr lang="en-US" altLang="zh-CN" sz="2800" dirty="0" smtClean="0">
                <a:ea typeface="新細明體" panose="02020500000000000000" pitchFamily="18" charset="-120"/>
              </a:rPr>
              <a:t>records </a:t>
            </a:r>
            <a:r>
              <a:rPr lang="en-US" altLang="zh-CN" sz="2800" dirty="0">
                <a:ea typeface="新細明體" panose="02020500000000000000" pitchFamily="18" charset="-120"/>
              </a:rPr>
              <a:t>with a single </a:t>
            </a:r>
            <a:r>
              <a:rPr lang="en-US" altLang="zh-CN" sz="2800" dirty="0" smtClean="0">
                <a:ea typeface="新細明體" panose="02020500000000000000" pitchFamily="18" charset="-120"/>
              </a:rPr>
              <a:t>microphone and </a:t>
            </a:r>
            <a:r>
              <a:rPr lang="en-US" altLang="zh-CN" sz="2800" dirty="0">
                <a:ea typeface="新細明體" panose="02020500000000000000" pitchFamily="18" charset="-120"/>
              </a:rPr>
              <a:t>separates each source using its unique pattern or signal continuity
</a:t>
            </a:r>
            <a:r>
              <a:rPr lang="en-US" altLang="zh-CN" sz="2800" dirty="0" smtClean="0">
                <a:ea typeface="新細明體" panose="02020500000000000000" pitchFamily="18" charset="-120"/>
              </a:rPr>
              <a:t> </a:t>
            </a:r>
            <a:r>
              <a:rPr lang="en-US" altLang="zh-CN" sz="2800" b="1" dirty="0" smtClean="0">
                <a:solidFill>
                  <a:srgbClr val="7030A0"/>
                </a:solidFill>
                <a:ea typeface="新細明體" panose="02020500000000000000" pitchFamily="18" charset="-120"/>
              </a:rPr>
              <a:t>Deep </a:t>
            </a:r>
            <a:r>
              <a:rPr lang="en-US" altLang="zh-CN" sz="2800" b="1" dirty="0">
                <a:solidFill>
                  <a:srgbClr val="7030A0"/>
                </a:solidFill>
                <a:ea typeface="新細明體" panose="02020500000000000000" pitchFamily="18" charset="-120"/>
              </a:rPr>
              <a:t>Clustering </a:t>
            </a:r>
            <a:r>
              <a:rPr lang="en-US" altLang="zh-CN" sz="2800" b="1" dirty="0" smtClean="0">
                <a:solidFill>
                  <a:srgbClr val="7030A0"/>
                </a:solidFill>
                <a:ea typeface="新細明體" panose="02020500000000000000" pitchFamily="18" charset="-120"/>
              </a:rPr>
              <a:t>Approach </a:t>
            </a:r>
            <a:r>
              <a:rPr lang="en-US" altLang="zh-CN" sz="2800" dirty="0" smtClean="0">
                <a:ea typeface="新細明體" panose="02020500000000000000" pitchFamily="18" charset="-120"/>
              </a:rPr>
              <a:t>separates </a:t>
            </a:r>
            <a:r>
              <a:rPr lang="en-US" altLang="zh-CN" sz="2800" dirty="0">
                <a:ea typeface="新細明體" panose="02020500000000000000" pitchFamily="18" charset="-120"/>
              </a:rPr>
              <a:t>promiscuous </a:t>
            </a:r>
            <a:r>
              <a:rPr lang="en-US" altLang="zh-CN" sz="2800" dirty="0" smtClean="0">
                <a:ea typeface="新細明體" panose="02020500000000000000" pitchFamily="18" charset="-120"/>
              </a:rPr>
              <a:t>speech.</a:t>
            </a:r>
            <a:endParaRPr lang="zh-HK" altLang="en-US" sz="2800" dirty="0">
              <a:ea typeface="新細明體" panose="02020500000000000000" pitchFamily="18" charset="-120"/>
            </a:endParaRPr>
          </a:p>
        </p:txBody>
      </p:sp>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35</a:t>
            </a:fld>
            <a:endParaRPr lang="zh-HK" altLang="en-US" dirty="0"/>
          </a:p>
        </p:txBody>
      </p:sp>
    </p:spTree>
    <p:extLst>
      <p:ext uri="{BB962C8B-B14F-4D97-AF65-F5344CB8AC3E}">
        <p14:creationId xmlns:p14="http://schemas.microsoft.com/office/powerpoint/2010/main" xmlns="" val="1160157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7450F9D-066F-4212-8703-5DDEFD33B5E2}"/>
              </a:ext>
            </a:extLst>
          </p:cNvPr>
          <p:cNvSpPr>
            <a:spLocks noGrp="1"/>
          </p:cNvSpPr>
          <p:nvPr>
            <p:ph type="title"/>
          </p:nvPr>
        </p:nvSpPr>
        <p:spPr/>
        <p:txBody>
          <a:bodyPr/>
          <a:lstStyle/>
          <a:p>
            <a:r>
              <a:rPr lang="en-US" altLang="zh-HK" dirty="0"/>
              <a:t>Deep Clustering</a:t>
            </a:r>
            <a:endParaRPr lang="zh-HK"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9C7C51FC-55D2-4635-B72C-2377FDB65F3B}"/>
              </a:ext>
            </a:extLst>
          </p:cNvPr>
          <p:cNvSpPr>
            <a:spLocks noGrp="1"/>
          </p:cNvSpPr>
          <p:nvPr>
            <p:ph idx="1"/>
          </p:nvPr>
        </p:nvSpPr>
        <p:spPr>
          <a:xfrm>
            <a:off x="838200" y="1825624"/>
            <a:ext cx="5062870" cy="4530725"/>
          </a:xfrm>
        </p:spPr>
        <p:txBody>
          <a:bodyPr>
            <a:noAutofit/>
          </a:bodyPr>
          <a:lstStyle/>
          <a:p>
            <a:pPr algn="just">
              <a:buFont typeface="Wingdings" panose="05000000000000000000" pitchFamily="2" charset="2"/>
              <a:buChar char="v"/>
            </a:pPr>
            <a:r>
              <a:rPr lang="en-US" altLang="zh-CN" sz="2400" dirty="0" smtClean="0">
                <a:ea typeface="新細明體" panose="02020500000000000000" pitchFamily="18" charset="-120"/>
              </a:rPr>
              <a:t> Converts </a:t>
            </a:r>
            <a:r>
              <a:rPr lang="en-US" altLang="zh-CN" sz="2400" dirty="0">
                <a:ea typeface="新細明體" panose="02020500000000000000" pitchFamily="18" charset="-120"/>
              </a:rPr>
              <a:t>sound into spectrograms
</a:t>
            </a:r>
            <a:r>
              <a:rPr lang="en-US" altLang="zh-CN" sz="2400" dirty="0" smtClean="0">
                <a:ea typeface="新細明體" panose="02020500000000000000" pitchFamily="18" charset="-120"/>
              </a:rPr>
              <a:t> Using </a:t>
            </a:r>
            <a:r>
              <a:rPr lang="en-US" altLang="zh-CN" sz="2400" dirty="0">
                <a:ea typeface="新細明體" panose="02020500000000000000" pitchFamily="18" charset="-120"/>
              </a:rPr>
              <a:t>a deep neural network, each </a:t>
            </a:r>
            <a:r>
              <a:rPr lang="en-US" altLang="zh-CN" sz="2400" b="1" dirty="0">
                <a:solidFill>
                  <a:srgbClr val="00B0F0"/>
                </a:solidFill>
                <a:ea typeface="新細明體" panose="02020500000000000000" pitchFamily="18" charset="-120"/>
              </a:rPr>
              <a:t>time-frequency </a:t>
            </a:r>
            <a:r>
              <a:rPr lang="en-US" altLang="zh-CN" sz="2400" b="1" dirty="0" smtClean="0">
                <a:solidFill>
                  <a:srgbClr val="00B0F0"/>
                </a:solidFill>
                <a:ea typeface="新細明體" panose="02020500000000000000" pitchFamily="18" charset="-120"/>
              </a:rPr>
              <a:t>(TF) block </a:t>
            </a:r>
            <a:r>
              <a:rPr lang="en-US" altLang="zh-CN" sz="2400" dirty="0" smtClean="0">
                <a:ea typeface="新細明體" panose="02020500000000000000" pitchFamily="18" charset="-120"/>
              </a:rPr>
              <a:t>on </a:t>
            </a:r>
            <a:r>
              <a:rPr lang="en-US" altLang="zh-CN" sz="2400" dirty="0">
                <a:ea typeface="新細明體" panose="02020500000000000000" pitchFamily="18" charset="-120"/>
              </a:rPr>
              <a:t>the graph is mapped to a feature space.
</a:t>
            </a:r>
            <a:r>
              <a:rPr lang="en-US" altLang="zh-CN" sz="2400" dirty="0" smtClean="0">
                <a:ea typeface="新細明體" panose="02020500000000000000" pitchFamily="18" charset="-120"/>
              </a:rPr>
              <a:t> Makes </a:t>
            </a:r>
            <a:r>
              <a:rPr lang="en-US" altLang="zh-CN" sz="2400" dirty="0">
                <a:ea typeface="新細明體" panose="02020500000000000000" pitchFamily="18" charset="-120"/>
              </a:rPr>
              <a:t>the adjacent matrix of each </a:t>
            </a:r>
            <a:r>
              <a:rPr lang="en-US" altLang="zh-CN" sz="2400" b="1" dirty="0">
                <a:ea typeface="新細明體" panose="02020500000000000000" pitchFamily="18" charset="-120"/>
              </a:rPr>
              <a:t>TF block </a:t>
            </a:r>
            <a:r>
              <a:rPr lang="en-US" altLang="zh-CN" sz="2400" dirty="0">
                <a:ea typeface="新細明體" panose="02020500000000000000" pitchFamily="18" charset="-120"/>
              </a:rPr>
              <a:t>in the feature space as similar as possible to the adjacent matrix of the actual label.
</a:t>
            </a:r>
            <a:r>
              <a:rPr lang="en-US" altLang="zh-CN" sz="2400" dirty="0" smtClean="0">
                <a:ea typeface="新細明體" panose="02020500000000000000" pitchFamily="18" charset="-120"/>
              </a:rPr>
              <a:t> Clusters </a:t>
            </a:r>
            <a:r>
              <a:rPr lang="en-US" altLang="zh-CN" sz="2400" b="1" dirty="0">
                <a:ea typeface="新細明體" panose="02020500000000000000" pitchFamily="18" charset="-120"/>
              </a:rPr>
              <a:t>TF blocks </a:t>
            </a:r>
            <a:r>
              <a:rPr lang="en-US" altLang="zh-CN" sz="2400" dirty="0">
                <a:ea typeface="新細明體" panose="02020500000000000000" pitchFamily="18" charset="-120"/>
              </a:rPr>
              <a:t>of mixed speech
</a:t>
            </a:r>
            <a:r>
              <a:rPr lang="en-US" altLang="zh-CN" sz="2400" dirty="0" smtClean="0">
                <a:ea typeface="新細明體" panose="02020500000000000000" pitchFamily="18" charset="-120"/>
              </a:rPr>
              <a:t> Chooses </a:t>
            </a:r>
            <a:r>
              <a:rPr lang="en-US" altLang="zh-CN" sz="2400" dirty="0">
                <a:ea typeface="新細明體" panose="02020500000000000000" pitchFamily="18" charset="-120"/>
              </a:rPr>
              <a:t>a </a:t>
            </a:r>
            <a:r>
              <a:rPr lang="en-US" altLang="zh-CN" sz="2400" b="1" dirty="0">
                <a:ea typeface="新細明體" panose="02020500000000000000" pitchFamily="18" charset="-120"/>
              </a:rPr>
              <a:t>TF block </a:t>
            </a:r>
            <a:r>
              <a:rPr lang="en-US" altLang="zh-CN" sz="2400" dirty="0">
                <a:ea typeface="新細明體" panose="02020500000000000000" pitchFamily="18" charset="-120"/>
              </a:rPr>
              <a:t>of the same class as the spectrum of a sound source.</a:t>
            </a:r>
            <a:endParaRPr lang="zh-HK" altLang="en-US" sz="2400" dirty="0">
              <a:ea typeface="新細明體" panose="02020500000000000000" pitchFamily="18" charset="-120"/>
            </a:endParaRPr>
          </a:p>
        </p:txBody>
      </p:sp>
      <p:graphicFrame>
        <p:nvGraphicFramePr>
          <p:cNvPr id="10" name="Object 9"/>
          <p:cNvGraphicFramePr>
            <a:graphicFrameLocks noChangeAspect="1"/>
          </p:cNvGraphicFramePr>
          <p:nvPr>
            <p:extLst>
              <p:ext uri="{D42A27DB-BD31-4B8C-83A1-F6EECF244321}">
                <p14:modId xmlns:p14="http://schemas.microsoft.com/office/powerpoint/2010/main" xmlns="" val="1720918138"/>
              </p:ext>
            </p:extLst>
          </p:nvPr>
        </p:nvGraphicFramePr>
        <p:xfrm>
          <a:off x="6124353" y="2408236"/>
          <a:ext cx="5690049" cy="2768025"/>
        </p:xfrm>
        <a:graphic>
          <a:graphicData uri="http://schemas.openxmlformats.org/presentationml/2006/ole">
            <p:oleObj spid="_x0000_s20552" name="Bitmap Image" r:id="rId3" imgW="9150480" imgH="4451400" progId="PBrush">
              <p:embed/>
            </p:oleObj>
          </a:graphicData>
        </a:graphic>
      </p:graphicFrame>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36</a:t>
            </a:fld>
            <a:endParaRPr lang="zh-HK" altLang="en-US" dirty="0"/>
          </a:p>
        </p:txBody>
      </p:sp>
    </p:spTree>
    <p:extLst>
      <p:ext uri="{BB962C8B-B14F-4D97-AF65-F5344CB8AC3E}">
        <p14:creationId xmlns:p14="http://schemas.microsoft.com/office/powerpoint/2010/main" xmlns="" val="306127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365126"/>
            <a:ext cx="10522527" cy="784802"/>
          </a:xfrm>
        </p:spPr>
        <p:txBody>
          <a:bodyPr/>
          <a:lstStyle/>
          <a:p>
            <a:r>
              <a:rPr lang="en-US" altLang="zh-HK" dirty="0"/>
              <a:t>Deep Clustering</a:t>
            </a:r>
            <a:endParaRPr lang="en-US" dirty="0"/>
          </a:p>
        </p:txBody>
      </p:sp>
      <p:sp>
        <p:nvSpPr>
          <p:cNvPr id="5" name="Rectangle 4"/>
          <p:cNvSpPr/>
          <p:nvPr/>
        </p:nvSpPr>
        <p:spPr>
          <a:xfrm>
            <a:off x="1411078" y="5648263"/>
            <a:ext cx="5567358" cy="369332"/>
          </a:xfrm>
          <a:prstGeom prst="rect">
            <a:avLst/>
          </a:prstGeom>
        </p:spPr>
        <p:txBody>
          <a:bodyPr wrap="none">
            <a:spAutoFit/>
          </a:bodyPr>
          <a:lstStyle/>
          <a:p>
            <a:r>
              <a:rPr lang="en-US" dirty="0">
                <a:hlinkClick r:id="rId3"/>
              </a:rPr>
              <a:t>https://www.youtube.com/watch?v=NzZDnRni-8A&amp;t=34s</a:t>
            </a:r>
            <a:endParaRPr lang="en-US" dirty="0"/>
          </a:p>
        </p:txBody>
      </p:sp>
      <p:sp>
        <p:nvSpPr>
          <p:cNvPr id="6" name="Rectangle 5"/>
          <p:cNvSpPr/>
          <p:nvPr/>
        </p:nvSpPr>
        <p:spPr>
          <a:xfrm>
            <a:off x="1411078" y="6056097"/>
            <a:ext cx="4882812" cy="369332"/>
          </a:xfrm>
          <a:prstGeom prst="rect">
            <a:avLst/>
          </a:prstGeom>
        </p:spPr>
        <p:txBody>
          <a:bodyPr wrap="none">
            <a:spAutoFit/>
          </a:bodyPr>
          <a:lstStyle/>
          <a:p>
            <a:r>
              <a:rPr lang="en-US" dirty="0">
                <a:hlinkClick r:id="rId4"/>
              </a:rPr>
              <a:t>https://www.youtube.com/watch?v=Z_ogAiVoE1g</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xmlns="" val="184071868"/>
              </p:ext>
            </p:extLst>
          </p:nvPr>
        </p:nvGraphicFramePr>
        <p:xfrm>
          <a:off x="926661" y="1218409"/>
          <a:ext cx="7658003" cy="4283787"/>
        </p:xfrm>
        <a:graphic>
          <a:graphicData uri="http://schemas.openxmlformats.org/presentationml/2006/ole">
            <p:oleObj spid="_x0000_s28718" name="Bitmap Image" r:id="rId5" imgW="6629400" imgH="3708360" progId="PBrush">
              <p:embed/>
            </p:oleObj>
          </a:graphicData>
        </a:graphic>
      </p:graphicFrame>
      <p:sp>
        <p:nvSpPr>
          <p:cNvPr id="8" name="TextBox 7"/>
          <p:cNvSpPr txBox="1"/>
          <p:nvPr/>
        </p:nvSpPr>
        <p:spPr>
          <a:xfrm>
            <a:off x="838200" y="5648263"/>
            <a:ext cx="744114" cy="369332"/>
          </a:xfrm>
          <a:prstGeom prst="rect">
            <a:avLst/>
          </a:prstGeom>
          <a:noFill/>
        </p:spPr>
        <p:txBody>
          <a:bodyPr wrap="none" rtlCol="0">
            <a:spAutoFit/>
          </a:bodyPr>
          <a:lstStyle/>
          <a:p>
            <a:r>
              <a:rPr lang="en-US" altLang="zh-CN" dirty="0"/>
              <a:t>Ex1</a:t>
            </a:r>
            <a:r>
              <a:rPr lang="zh-CN" altLang="en-US" dirty="0"/>
              <a:t>：</a:t>
            </a:r>
            <a:endParaRPr lang="en-US" dirty="0"/>
          </a:p>
        </p:txBody>
      </p:sp>
      <p:sp>
        <p:nvSpPr>
          <p:cNvPr id="9" name="TextBox 8"/>
          <p:cNvSpPr txBox="1"/>
          <p:nvPr/>
        </p:nvSpPr>
        <p:spPr>
          <a:xfrm>
            <a:off x="848044" y="6056097"/>
            <a:ext cx="744114" cy="369332"/>
          </a:xfrm>
          <a:prstGeom prst="rect">
            <a:avLst/>
          </a:prstGeom>
          <a:noFill/>
        </p:spPr>
        <p:txBody>
          <a:bodyPr wrap="none" rtlCol="0">
            <a:spAutoFit/>
          </a:bodyPr>
          <a:lstStyle/>
          <a:p>
            <a:r>
              <a:rPr lang="en-US" altLang="zh-CN" dirty="0"/>
              <a:t>Ex2</a:t>
            </a:r>
            <a:r>
              <a:rPr lang="zh-CN" altLang="en-US" dirty="0"/>
              <a:t>：</a:t>
            </a:r>
            <a:endParaRPr lang="en-US" dirty="0"/>
          </a:p>
        </p:txBody>
      </p:sp>
      <p:sp>
        <p:nvSpPr>
          <p:cNvPr id="3" name="Footer Placeholder 2"/>
          <p:cNvSpPr>
            <a:spLocks noGrp="1"/>
          </p:cNvSpPr>
          <p:nvPr>
            <p:ph type="ftr" sz="quarter" idx="11"/>
          </p:nvPr>
        </p:nvSpPr>
        <p:spPr/>
        <p:txBody>
          <a:bodyPr/>
          <a:lstStyle/>
          <a:p>
            <a:r>
              <a:rPr lang="en-US" altLang="zh-HK"/>
              <a:t>Edit by Hammond Lai</a:t>
            </a:r>
            <a:endParaRPr lang="zh-HK" altLang="en-US" dirty="0"/>
          </a:p>
        </p:txBody>
      </p:sp>
      <p:sp>
        <p:nvSpPr>
          <p:cNvPr id="4" name="Slide Number Placeholder 3"/>
          <p:cNvSpPr>
            <a:spLocks noGrp="1"/>
          </p:cNvSpPr>
          <p:nvPr>
            <p:ph type="sldNum" sz="quarter" idx="12"/>
          </p:nvPr>
        </p:nvSpPr>
        <p:spPr/>
        <p:txBody>
          <a:bodyPr/>
          <a:lstStyle/>
          <a:p>
            <a:fld id="{FA36BCE5-770F-41A9-BD0A-CD25FC828818}" type="slidenum">
              <a:rPr lang="zh-HK" altLang="en-US" smtClean="0"/>
              <a:pPr/>
              <a:t>37</a:t>
            </a:fld>
            <a:endParaRPr lang="zh-HK" altLang="en-US" dirty="0"/>
          </a:p>
        </p:txBody>
      </p:sp>
    </p:spTree>
    <p:extLst>
      <p:ext uri="{BB962C8B-B14F-4D97-AF65-F5344CB8AC3E}">
        <p14:creationId xmlns:p14="http://schemas.microsoft.com/office/powerpoint/2010/main" xmlns="" val="1461163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xmlns="" id="{57450F9D-066F-4212-8703-5DDEFD33B5E2}"/>
              </a:ext>
            </a:extLst>
          </p:cNvPr>
          <p:cNvSpPr>
            <a:spLocks noGrp="1"/>
          </p:cNvSpPr>
          <p:nvPr>
            <p:ph type="title"/>
          </p:nvPr>
        </p:nvSpPr>
        <p:spPr>
          <a:xfrm>
            <a:off x="285748" y="365125"/>
            <a:ext cx="11620501" cy="1325563"/>
          </a:xfrm>
        </p:spPr>
        <p:txBody>
          <a:bodyPr>
            <a:normAutofit/>
          </a:bodyPr>
          <a:lstStyle/>
          <a:p>
            <a:r>
              <a:rPr lang="en-US" altLang="zh-CN" dirty="0">
                <a:ea typeface="新細明體" panose="02020500000000000000" pitchFamily="18" charset="-120"/>
              </a:rPr>
              <a:t>Understanding the Complexity of Human Language </a:t>
            </a:r>
            <a:endParaRPr lang="zh-HK" altLang="en-US" dirty="0">
              <a:ea typeface="新細明體" panose="02020500000000000000" pitchFamily="18" charset="-120"/>
            </a:endParaRPr>
          </a:p>
        </p:txBody>
      </p:sp>
      <p:graphicFrame>
        <p:nvGraphicFramePr>
          <p:cNvPr id="4" name="內容版面配置區 3">
            <a:extLst>
              <a:ext uri="{FF2B5EF4-FFF2-40B4-BE49-F238E27FC236}">
                <a16:creationId xmlns:a16="http://schemas.microsoft.com/office/drawing/2014/main" xmlns="" id="{F842E8DF-C949-4098-A94B-A7BE9BF2AE83}"/>
              </a:ext>
            </a:extLst>
          </p:cNvPr>
          <p:cNvGraphicFramePr>
            <a:graphicFrameLocks noGrp="1" noChangeAspect="1"/>
          </p:cNvGraphicFramePr>
          <p:nvPr>
            <p:ph idx="1"/>
            <p:extLst>
              <p:ext uri="{D42A27DB-BD31-4B8C-83A1-F6EECF244321}">
                <p14:modId xmlns:p14="http://schemas.microsoft.com/office/powerpoint/2010/main" xmlns="" val="3566635352"/>
              </p:ext>
            </p:extLst>
          </p:nvPr>
        </p:nvGraphicFramePr>
        <p:xfrm>
          <a:off x="1516346" y="1350022"/>
          <a:ext cx="9159307" cy="5142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altLang="zh-HK"/>
              <a:t>Edit by Hammond Lai</a:t>
            </a:r>
            <a:endParaRPr lang="zh-HK" altLang="en-US" dirty="0"/>
          </a:p>
        </p:txBody>
      </p:sp>
      <p:sp>
        <p:nvSpPr>
          <p:cNvPr id="3" name="Slide Number Placeholder 2"/>
          <p:cNvSpPr>
            <a:spLocks noGrp="1"/>
          </p:cNvSpPr>
          <p:nvPr>
            <p:ph type="sldNum" sz="quarter" idx="12"/>
          </p:nvPr>
        </p:nvSpPr>
        <p:spPr/>
        <p:txBody>
          <a:bodyPr/>
          <a:lstStyle/>
          <a:p>
            <a:fld id="{FA36BCE5-770F-41A9-BD0A-CD25FC828818}" type="slidenum">
              <a:rPr lang="zh-HK" altLang="en-US" smtClean="0"/>
              <a:pPr/>
              <a:t>38</a:t>
            </a:fld>
            <a:endParaRPr lang="zh-HK" altLang="en-US" dirty="0"/>
          </a:p>
        </p:txBody>
      </p:sp>
    </p:spTree>
    <p:extLst>
      <p:ext uri="{BB962C8B-B14F-4D97-AF65-F5344CB8AC3E}">
        <p14:creationId xmlns:p14="http://schemas.microsoft.com/office/powerpoint/2010/main" xmlns="" val="855248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6C0D232-67AE-4E60-87D1-EE4F80CB472D}"/>
              </a:ext>
            </a:extLst>
          </p:cNvPr>
          <p:cNvSpPr>
            <a:spLocks noGrp="1"/>
          </p:cNvSpPr>
          <p:nvPr>
            <p:ph type="title"/>
          </p:nvPr>
        </p:nvSpPr>
        <p:spPr>
          <a:xfrm>
            <a:off x="838199" y="365125"/>
            <a:ext cx="9492013" cy="1325563"/>
          </a:xfrm>
        </p:spPr>
        <p:txBody>
          <a:bodyPr>
            <a:noAutofit/>
          </a:bodyPr>
          <a:lstStyle/>
          <a:p>
            <a:r>
              <a:rPr lang="en-US" altLang="zh-CN" dirty="0">
                <a:latin typeface="+mn-lt"/>
                <a:ea typeface="新細明體" panose="02020500000000000000" pitchFamily="18" charset="-120"/>
              </a:rPr>
              <a:t>Understanding the Complexity of Human Language - Structural Complexity</a:t>
            </a:r>
            <a:endParaRPr lang="zh-HK" altLang="en-US" dirty="0">
              <a:latin typeface="+mn-lt"/>
            </a:endParaRPr>
          </a:p>
        </p:txBody>
      </p:sp>
      <p:sp>
        <p:nvSpPr>
          <p:cNvPr id="3" name="內容版面配置區 2">
            <a:extLst>
              <a:ext uri="{FF2B5EF4-FFF2-40B4-BE49-F238E27FC236}">
                <a16:creationId xmlns:a16="http://schemas.microsoft.com/office/drawing/2014/main" xmlns="" id="{B0369C44-EB78-4237-A585-98C2A3D8B1A7}"/>
              </a:ext>
            </a:extLst>
          </p:cNvPr>
          <p:cNvSpPr>
            <a:spLocks noGrp="1"/>
          </p:cNvSpPr>
          <p:nvPr>
            <p:ph idx="1"/>
          </p:nvPr>
        </p:nvSpPr>
        <p:spPr>
          <a:xfrm>
            <a:off x="940869" y="1936461"/>
            <a:ext cx="11251131" cy="4351338"/>
          </a:xfrm>
        </p:spPr>
        <p:txBody>
          <a:bodyPr>
            <a:normAutofit/>
          </a:bodyPr>
          <a:lstStyle/>
          <a:p>
            <a:pPr>
              <a:lnSpc>
                <a:spcPct val="100000"/>
              </a:lnSpc>
              <a:buFont typeface="Wingdings" panose="05000000000000000000" pitchFamily="2" charset="2"/>
              <a:buChar char="v"/>
            </a:pPr>
            <a:r>
              <a:rPr lang="en-US" altLang="zh-HK" dirty="0" smtClean="0"/>
              <a:t> Start </a:t>
            </a:r>
            <a:r>
              <a:rPr lang="en-US" altLang="zh-HK" dirty="0"/>
              <a:t>by forming in your mind the intention that needs to be expressed 
</a:t>
            </a:r>
            <a:r>
              <a:rPr lang="en-US" altLang="zh-HK" dirty="0" smtClean="0"/>
              <a:t> Choose </a:t>
            </a:r>
            <a:r>
              <a:rPr lang="en-US" altLang="zh-HK" dirty="0"/>
              <a:t>a reasonable expression based on these intentions 
</a:t>
            </a:r>
            <a:r>
              <a:rPr lang="en-US" altLang="zh-HK" dirty="0" smtClean="0"/>
              <a:t> Choose </a:t>
            </a:r>
            <a:r>
              <a:rPr lang="en-US" altLang="zh-HK" dirty="0"/>
              <a:t>the words that are appropriate to express the core idea
</a:t>
            </a:r>
            <a:r>
              <a:rPr lang="en-US" altLang="zh-HK" dirty="0" smtClean="0"/>
              <a:t> Organize </a:t>
            </a:r>
            <a:r>
              <a:rPr lang="en-US" altLang="zh-HK" dirty="0"/>
              <a:t>sentences according to grammar</a:t>
            </a:r>
          </a:p>
          <a:p>
            <a:pPr lvl="1">
              <a:lnSpc>
                <a:spcPct val="100000"/>
              </a:lnSpc>
              <a:buNone/>
            </a:pPr>
            <a:r>
              <a:rPr lang="en-US" altLang="zh-HK" sz="2800" dirty="0" smtClean="0"/>
              <a:t>- </a:t>
            </a:r>
            <a:r>
              <a:rPr lang="en-US" altLang="zh-HK" sz="2800" dirty="0" smtClean="0"/>
              <a:t>Rich </a:t>
            </a:r>
            <a:r>
              <a:rPr lang="en-US" altLang="zh-HK" sz="2800" dirty="0"/>
              <a:t>hierarchy (words, phrases, sentences, paragraphs)</a:t>
            </a:r>
          </a:p>
          <a:p>
            <a:pPr lvl="1">
              <a:lnSpc>
                <a:spcPct val="100000"/>
              </a:lnSpc>
              <a:buNone/>
            </a:pPr>
            <a:r>
              <a:rPr lang="en-US" altLang="zh-HK" sz="2800" dirty="0" smtClean="0"/>
              <a:t>- </a:t>
            </a:r>
            <a:r>
              <a:rPr lang="en-US" altLang="zh-HK" sz="2800" dirty="0" smtClean="0"/>
              <a:t>Complex </a:t>
            </a:r>
            <a:r>
              <a:rPr lang="en-US" altLang="zh-HK" sz="2800" dirty="0"/>
              <a:t>dependencies (correlation between words, semantic </a:t>
            </a:r>
            <a:r>
              <a:rPr lang="en-US" altLang="zh-HK" sz="2800" dirty="0" smtClean="0"/>
              <a:t> association </a:t>
            </a:r>
            <a:r>
              <a:rPr lang="en-US" altLang="zh-HK" sz="2800" dirty="0"/>
              <a:t>between small sentences, </a:t>
            </a:r>
            <a:r>
              <a:rPr lang="en-US" altLang="zh-HK" sz="2800" dirty="0" smtClean="0"/>
              <a:t>logical continuity between sentences)</a:t>
            </a:r>
            <a:endParaRPr lang="zh-HK" altLang="en-US" sz="2800" dirty="0">
              <a:ea typeface="新細明體" panose="02020500000000000000" pitchFamily="18" charset="-120"/>
            </a:endParaRPr>
          </a:p>
        </p:txBody>
      </p:sp>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8" name="Slide Number Placeholder 7"/>
          <p:cNvSpPr>
            <a:spLocks noGrp="1"/>
          </p:cNvSpPr>
          <p:nvPr>
            <p:ph type="sldNum" sz="quarter" idx="12"/>
          </p:nvPr>
        </p:nvSpPr>
        <p:spPr/>
        <p:txBody>
          <a:bodyPr/>
          <a:lstStyle/>
          <a:p>
            <a:fld id="{FA36BCE5-770F-41A9-BD0A-CD25FC828818}" type="slidenum">
              <a:rPr lang="zh-HK" altLang="en-US" smtClean="0"/>
              <a:pPr/>
              <a:t>39</a:t>
            </a:fld>
            <a:endParaRPr lang="zh-HK" altLang="en-US" dirty="0"/>
          </a:p>
        </p:txBody>
      </p:sp>
      <p:grpSp>
        <p:nvGrpSpPr>
          <p:cNvPr id="9" name="群組 8">
            <a:extLst>
              <a:ext uri="{FF2B5EF4-FFF2-40B4-BE49-F238E27FC236}">
                <a16:creationId xmlns:a16="http://schemas.microsoft.com/office/drawing/2014/main" xmlns="" id="{E33F5285-3A9E-4795-AAF0-E871E9B04755}"/>
              </a:ext>
            </a:extLst>
          </p:cNvPr>
          <p:cNvGrpSpPr/>
          <p:nvPr/>
        </p:nvGrpSpPr>
        <p:grpSpPr>
          <a:xfrm>
            <a:off x="10552310" y="116192"/>
            <a:ext cx="1516576" cy="1530046"/>
            <a:chOff x="3821365" y="-62770"/>
            <a:chExt cx="1516576" cy="1530046"/>
          </a:xfrm>
        </p:grpSpPr>
        <p:sp>
          <p:nvSpPr>
            <p:cNvPr id="10" name="橢圓 9">
              <a:extLst>
                <a:ext uri="{FF2B5EF4-FFF2-40B4-BE49-F238E27FC236}">
                  <a16:creationId xmlns:a16="http://schemas.microsoft.com/office/drawing/2014/main" xmlns="" id="{9DA89925-7B6D-472A-9672-35E579EFDAAE}"/>
                </a:ext>
              </a:extLst>
            </p:cNvPr>
            <p:cNvSpPr/>
            <p:nvPr/>
          </p:nvSpPr>
          <p:spPr>
            <a:xfrm>
              <a:off x="3821365" y="-62770"/>
              <a:ext cx="1516576" cy="1530046"/>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橢圓 4">
              <a:extLst>
                <a:ext uri="{FF2B5EF4-FFF2-40B4-BE49-F238E27FC236}">
                  <a16:creationId xmlns:a16="http://schemas.microsoft.com/office/drawing/2014/main" xmlns="" id="{871F60C8-978D-4DD3-9288-5AE3778289AB}"/>
                </a:ext>
              </a:extLst>
            </p:cNvPr>
            <p:cNvSpPr txBox="1"/>
            <p:nvPr/>
          </p:nvSpPr>
          <p:spPr>
            <a:xfrm>
              <a:off x="4043462" y="161300"/>
              <a:ext cx="1072382" cy="1081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altLang="zh-CN" sz="1600" kern="1200" dirty="0">
                  <a:latin typeface="+mn-lt"/>
                  <a:ea typeface="新細明體" panose="02020500000000000000" pitchFamily="18" charset="-120"/>
                </a:rPr>
                <a:t>Structure </a:t>
              </a:r>
              <a:endParaRPr lang="zh-HK" altLang="en-US" sz="1600" kern="1200" dirty="0">
                <a:latin typeface="+mn-lt"/>
                <a:ea typeface="新細明體" panose="02020500000000000000" pitchFamily="18" charset="-120"/>
              </a:endParaRPr>
            </a:p>
          </p:txBody>
        </p:sp>
      </p:grpSp>
    </p:spTree>
    <p:extLst>
      <p:ext uri="{BB962C8B-B14F-4D97-AF65-F5344CB8AC3E}">
        <p14:creationId xmlns:p14="http://schemas.microsoft.com/office/powerpoint/2010/main" xmlns="" val="50720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pPr>
              <a:buFont typeface="Wingdings" panose="05000000000000000000" pitchFamily="2" charset="2"/>
              <a:buChar char="v"/>
            </a:pPr>
            <a:r>
              <a:rPr lang="en-US" altLang="zh-TW" b="1" dirty="0">
                <a:solidFill>
                  <a:srgbClr val="00B0F0"/>
                </a:solidFill>
              </a:rPr>
              <a:t>Google Assistant</a:t>
            </a:r>
          </a:p>
          <a:p>
            <a:pPr marL="0" indent="0">
              <a:buNone/>
            </a:pPr>
            <a:endParaRPr lang="en-US" dirty="0"/>
          </a:p>
        </p:txBody>
      </p:sp>
      <p:pic>
        <p:nvPicPr>
          <p:cNvPr id="7170" name="Picture 2" descr="How to Use Google Assistant | PCMa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2631" y="2498506"/>
            <a:ext cx="6163348" cy="346688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b="3970"/>
          <a:stretch/>
        </p:blipFill>
        <p:spPr>
          <a:xfrm>
            <a:off x="8325650" y="681037"/>
            <a:ext cx="2657730" cy="5675313"/>
          </a:xfrm>
          <a:prstGeom prst="rect">
            <a:avLst/>
          </a:prstGeom>
        </p:spPr>
      </p:pic>
      <p:sp>
        <p:nvSpPr>
          <p:cNvPr id="3" name="Footer Placeholder 2"/>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4</a:t>
            </a:fld>
            <a:endParaRPr lang="zh-HK" altLang="en-US" dirty="0"/>
          </a:p>
        </p:txBody>
      </p:sp>
      <p:sp>
        <p:nvSpPr>
          <p:cNvPr id="10" name="Title 1">
            <a:extLst>
              <a:ext uri="{FF2B5EF4-FFF2-40B4-BE49-F238E27FC236}">
                <a16:creationId xmlns:a16="http://schemas.microsoft.com/office/drawing/2014/main" xmlns="" id="{08D4271E-1F10-4674-9277-86044EF036FD}"/>
              </a:ext>
            </a:extLst>
          </p:cNvPr>
          <p:cNvSpPr>
            <a:spLocks noGrp="1"/>
          </p:cNvSpPr>
          <p:nvPr>
            <p:ph type="title"/>
          </p:nvPr>
        </p:nvSpPr>
        <p:spPr>
          <a:xfrm>
            <a:off x="838200" y="365125"/>
            <a:ext cx="10515600" cy="1325563"/>
          </a:xfrm>
        </p:spPr>
        <p:txBody>
          <a:bodyPr>
            <a:normAutofit/>
          </a:bodyPr>
          <a:lstStyle/>
          <a:p>
            <a:r>
              <a:rPr lang="en-US" altLang="zh-TW" sz="4000" dirty="0">
                <a:latin typeface="+mn-lt"/>
              </a:rPr>
              <a:t>Introduction to Speech Recognition</a:t>
            </a:r>
            <a:endParaRPr lang="en-US" sz="4000" dirty="0">
              <a:latin typeface="+mn-lt"/>
            </a:endParaRPr>
          </a:p>
        </p:txBody>
      </p:sp>
    </p:spTree>
    <p:extLst>
      <p:ext uri="{BB962C8B-B14F-4D97-AF65-F5344CB8AC3E}">
        <p14:creationId xmlns:p14="http://schemas.microsoft.com/office/powerpoint/2010/main" xmlns="" val="149675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B0369C44-EB78-4237-A585-98C2A3D8B1A7}"/>
              </a:ext>
            </a:extLst>
          </p:cNvPr>
          <p:cNvSpPr>
            <a:spLocks noGrp="1"/>
          </p:cNvSpPr>
          <p:nvPr>
            <p:ph idx="1"/>
          </p:nvPr>
        </p:nvSpPr>
        <p:spPr>
          <a:xfrm>
            <a:off x="540327" y="1745673"/>
            <a:ext cx="5437104" cy="4867429"/>
          </a:xfrm>
        </p:spPr>
        <p:txBody>
          <a:bodyPr>
            <a:normAutofit fontScale="92500" lnSpcReduction="10000"/>
          </a:bodyPr>
          <a:lstStyle/>
          <a:p>
            <a:pPr algn="just">
              <a:lnSpc>
                <a:spcPct val="100000"/>
              </a:lnSpc>
              <a:buFont typeface="Wingdings" panose="05000000000000000000" pitchFamily="2" charset="2"/>
              <a:buChar char="v"/>
            </a:pPr>
            <a:r>
              <a:rPr lang="en-US" altLang="zh-CN" dirty="0" smtClean="0">
                <a:ea typeface="新細明體" panose="02020500000000000000" pitchFamily="18" charset="-120"/>
              </a:rPr>
              <a:t> Use </a:t>
            </a:r>
            <a:r>
              <a:rPr lang="en-US" altLang="zh-CN" i="1" dirty="0">
                <a:ea typeface="新細明體" panose="02020500000000000000" pitchFamily="18" charset="-120"/>
              </a:rPr>
              <a:t>“</a:t>
            </a:r>
            <a:r>
              <a:rPr lang="en-US" altLang="zh-CN" i="1" dirty="0">
                <a:solidFill>
                  <a:srgbClr val="0070C0"/>
                </a:solidFill>
                <a:ea typeface="新細明體" panose="02020500000000000000" pitchFamily="18" charset="-120"/>
              </a:rPr>
              <a:t>If we work hard, we will make a greater contribution and make our country stronger. Otherwise, other countries will look down on us.</a:t>
            </a:r>
            <a:r>
              <a:rPr lang="en-US" altLang="zh-CN" i="1" dirty="0">
                <a:ea typeface="新細明體" panose="02020500000000000000" pitchFamily="18" charset="-120"/>
              </a:rPr>
              <a:t>” </a:t>
            </a:r>
            <a:r>
              <a:rPr lang="en-US" altLang="zh-CN" dirty="0">
                <a:ea typeface="新細明體" panose="02020500000000000000" pitchFamily="18" charset="-120"/>
              </a:rPr>
              <a:t>as an example.
</a:t>
            </a:r>
            <a:r>
              <a:rPr lang="en-US" altLang="zh-CN" dirty="0" smtClean="0">
                <a:ea typeface="新細明體" panose="02020500000000000000" pitchFamily="18" charset="-120"/>
              </a:rPr>
              <a:t> There </a:t>
            </a:r>
            <a:r>
              <a:rPr lang="en-US" altLang="zh-CN" dirty="0">
                <a:ea typeface="新細明體" panose="02020500000000000000" pitchFamily="18" charset="-120"/>
              </a:rPr>
              <a:t>are </a:t>
            </a:r>
            <a:r>
              <a:rPr lang="en-US" altLang="zh-CN" dirty="0" smtClean="0">
                <a:ea typeface="新細明體" panose="02020500000000000000" pitchFamily="18" charset="-120"/>
              </a:rPr>
              <a:t>three </a:t>
            </a:r>
            <a:r>
              <a:rPr lang="en-US" altLang="zh-CN" dirty="0">
                <a:ea typeface="新細明體" panose="02020500000000000000" pitchFamily="18" charset="-120"/>
              </a:rPr>
              <a:t>clauses inside, </a:t>
            </a:r>
            <a:r>
              <a:rPr lang="en-US" altLang="zh-CN" dirty="0" smtClean="0">
                <a:ea typeface="新細明體" panose="02020500000000000000" pitchFamily="18" charset="-120"/>
              </a:rPr>
              <a:t>two </a:t>
            </a:r>
            <a:r>
              <a:rPr lang="en-US" altLang="zh-CN" dirty="0">
                <a:ea typeface="新細明體" panose="02020500000000000000" pitchFamily="18" charset="-120"/>
              </a:rPr>
              <a:t>reasoning relationships
</a:t>
            </a:r>
            <a:r>
              <a:rPr lang="en-US" altLang="zh-CN" dirty="0" smtClean="0">
                <a:ea typeface="新細明體" panose="02020500000000000000" pitchFamily="18" charset="-120"/>
              </a:rPr>
              <a:t> Work </a:t>
            </a:r>
            <a:r>
              <a:rPr lang="en-US" altLang="zh-CN" dirty="0">
                <a:ea typeface="新細明體" panose="02020500000000000000" pitchFamily="18" charset="-120"/>
              </a:rPr>
              <a:t>hard → make a greater contribution → our country is stronger
</a:t>
            </a:r>
            <a:r>
              <a:rPr lang="en-US" altLang="zh-CN" dirty="0" smtClean="0">
                <a:ea typeface="新細明體" panose="02020500000000000000" pitchFamily="18" charset="-120"/>
              </a:rPr>
              <a:t> Take </a:t>
            </a:r>
            <a:r>
              <a:rPr lang="en-US" altLang="zh-CN" dirty="0">
                <a:ea typeface="新細明體" panose="02020500000000000000" pitchFamily="18" charset="-120"/>
              </a:rPr>
              <a:t>the sub-sentence "</a:t>
            </a:r>
            <a:r>
              <a:rPr lang="en-US" altLang="zh-CN" dirty="0">
                <a:solidFill>
                  <a:srgbClr val="0070C0"/>
                </a:solidFill>
                <a:ea typeface="新細明體" panose="02020500000000000000" pitchFamily="18" charset="-120"/>
              </a:rPr>
              <a:t>We work hard</a:t>
            </a:r>
            <a:r>
              <a:rPr lang="en-US" altLang="zh-CN" dirty="0">
                <a:ea typeface="新細明體" panose="02020500000000000000" pitchFamily="18" charset="-120"/>
              </a:rPr>
              <a:t> </a:t>
            </a:r>
            <a:r>
              <a:rPr lang="en-US" altLang="zh-CN" dirty="0" smtClean="0">
                <a:ea typeface="新細明體" panose="02020500000000000000" pitchFamily="18" charset="-120"/>
              </a:rPr>
              <a:t>" </a:t>
            </a:r>
            <a:r>
              <a:rPr lang="en-US" altLang="zh-CN" dirty="0">
                <a:ea typeface="新細明體" panose="02020500000000000000" pitchFamily="18" charset="-120"/>
              </a:rPr>
              <a:t>as an </a:t>
            </a:r>
            <a:r>
              <a:rPr lang="en-US" altLang="zh-CN" dirty="0" smtClean="0">
                <a:ea typeface="新細明體" panose="02020500000000000000" pitchFamily="18" charset="-120"/>
              </a:rPr>
              <a:t>example: </a:t>
            </a:r>
            <a:endParaRPr lang="en-US" altLang="zh-CN" dirty="0">
              <a:ea typeface="新細明體" panose="02020500000000000000" pitchFamily="18" charset="-120"/>
            </a:endParaRPr>
          </a:p>
        </p:txBody>
      </p:sp>
      <p:pic>
        <p:nvPicPr>
          <p:cNvPr id="5" name="圖片 43">
            <a:extLst>
              <a:ext uri="{FF2B5EF4-FFF2-40B4-BE49-F238E27FC236}">
                <a16:creationId xmlns:a16="http://schemas.microsoft.com/office/drawing/2014/main" xmlns="" id="{DC1C38A5-4657-4863-ADFE-487D79D339FC}"/>
              </a:ext>
            </a:extLst>
          </p:cNvPr>
          <p:cNvPicPr>
            <a:picLocks noChangeAspect="1"/>
          </p:cNvPicPr>
          <p:nvPr/>
        </p:nvPicPr>
        <p:blipFill>
          <a:blip r:embed="rId2" cstate="print"/>
          <a:stretch>
            <a:fillRect/>
          </a:stretch>
        </p:blipFill>
        <p:spPr>
          <a:xfrm>
            <a:off x="6209411" y="1871444"/>
            <a:ext cx="5704266" cy="3891403"/>
          </a:xfrm>
          <a:prstGeom prst="rect">
            <a:avLst/>
          </a:prstGeom>
        </p:spPr>
      </p:pic>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9" name="Slide Number Placeholder 8"/>
          <p:cNvSpPr>
            <a:spLocks noGrp="1"/>
          </p:cNvSpPr>
          <p:nvPr>
            <p:ph type="sldNum" sz="quarter" idx="12"/>
          </p:nvPr>
        </p:nvSpPr>
        <p:spPr/>
        <p:txBody>
          <a:bodyPr/>
          <a:lstStyle/>
          <a:p>
            <a:fld id="{FA36BCE5-770F-41A9-BD0A-CD25FC828818}" type="slidenum">
              <a:rPr lang="zh-HK" altLang="en-US" smtClean="0"/>
              <a:pPr/>
              <a:t>40</a:t>
            </a:fld>
            <a:endParaRPr lang="zh-HK" altLang="en-US" dirty="0"/>
          </a:p>
        </p:txBody>
      </p:sp>
      <p:grpSp>
        <p:nvGrpSpPr>
          <p:cNvPr id="22" name="群組 21">
            <a:extLst>
              <a:ext uri="{FF2B5EF4-FFF2-40B4-BE49-F238E27FC236}">
                <a16:creationId xmlns:a16="http://schemas.microsoft.com/office/drawing/2014/main" xmlns="" id="{F1FA5F34-0006-424C-99D1-4766E989AD19}"/>
              </a:ext>
            </a:extLst>
          </p:cNvPr>
          <p:cNvGrpSpPr/>
          <p:nvPr/>
        </p:nvGrpSpPr>
        <p:grpSpPr>
          <a:xfrm>
            <a:off x="10552310" y="116192"/>
            <a:ext cx="1516576" cy="1530046"/>
            <a:chOff x="3821365" y="-62770"/>
            <a:chExt cx="1516576" cy="1530046"/>
          </a:xfrm>
        </p:grpSpPr>
        <p:sp>
          <p:nvSpPr>
            <p:cNvPr id="23" name="橢圓 22">
              <a:extLst>
                <a:ext uri="{FF2B5EF4-FFF2-40B4-BE49-F238E27FC236}">
                  <a16:creationId xmlns:a16="http://schemas.microsoft.com/office/drawing/2014/main" xmlns="" id="{8217AD0C-E98B-4D4E-A4DA-3BD7296C634B}"/>
                </a:ext>
              </a:extLst>
            </p:cNvPr>
            <p:cNvSpPr/>
            <p:nvPr/>
          </p:nvSpPr>
          <p:spPr>
            <a:xfrm>
              <a:off x="3821365" y="-62770"/>
              <a:ext cx="1516576" cy="1530046"/>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橢圓 4">
              <a:extLst>
                <a:ext uri="{FF2B5EF4-FFF2-40B4-BE49-F238E27FC236}">
                  <a16:creationId xmlns:a16="http://schemas.microsoft.com/office/drawing/2014/main" xmlns="" id="{7650BAAA-B341-47DB-A472-611507C6CED4}"/>
                </a:ext>
              </a:extLst>
            </p:cNvPr>
            <p:cNvSpPr txBox="1"/>
            <p:nvPr/>
          </p:nvSpPr>
          <p:spPr>
            <a:xfrm>
              <a:off x="4043462" y="161300"/>
              <a:ext cx="1072382" cy="1081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altLang="zh-CN" sz="1600" kern="1200" dirty="0">
                  <a:latin typeface="+mn-lt"/>
                  <a:ea typeface="新細明體" panose="02020500000000000000" pitchFamily="18" charset="-120"/>
                </a:rPr>
                <a:t>Structure </a:t>
              </a:r>
              <a:endParaRPr lang="zh-HK" altLang="en-US" sz="1600" kern="1200" dirty="0">
                <a:latin typeface="+mn-lt"/>
                <a:ea typeface="新細明體" panose="02020500000000000000" pitchFamily="18" charset="-120"/>
              </a:endParaRPr>
            </a:p>
          </p:txBody>
        </p:sp>
      </p:grpSp>
      <p:sp>
        <p:nvSpPr>
          <p:cNvPr id="27" name="標題 1">
            <a:extLst>
              <a:ext uri="{FF2B5EF4-FFF2-40B4-BE49-F238E27FC236}">
                <a16:creationId xmlns:a16="http://schemas.microsoft.com/office/drawing/2014/main" xmlns="" id="{F4852C14-9EDD-4809-852E-4DD4CE0CA373}"/>
              </a:ext>
            </a:extLst>
          </p:cNvPr>
          <p:cNvSpPr>
            <a:spLocks noGrp="1"/>
          </p:cNvSpPr>
          <p:nvPr>
            <p:ph type="title"/>
          </p:nvPr>
        </p:nvSpPr>
        <p:spPr>
          <a:xfrm>
            <a:off x="658091" y="198871"/>
            <a:ext cx="10515600" cy="1325563"/>
          </a:xfrm>
        </p:spPr>
        <p:txBody>
          <a:bodyPr>
            <a:noAutofit/>
          </a:bodyPr>
          <a:lstStyle/>
          <a:p>
            <a:r>
              <a:rPr lang="en-US" altLang="zh-CN" dirty="0">
                <a:latin typeface="+mn-lt"/>
                <a:ea typeface="新細明體" panose="02020500000000000000" pitchFamily="18" charset="-120"/>
              </a:rPr>
              <a:t>Understanding the Complexity of Human Language - Structural Complexity</a:t>
            </a:r>
            <a:endParaRPr lang="zh-HK" altLang="en-US" dirty="0">
              <a:latin typeface="+mn-lt"/>
            </a:endParaRPr>
          </a:p>
        </p:txBody>
      </p:sp>
    </p:spTree>
    <p:extLst>
      <p:ext uri="{BB962C8B-B14F-4D97-AF65-F5344CB8AC3E}">
        <p14:creationId xmlns:p14="http://schemas.microsoft.com/office/powerpoint/2010/main" xmlns="" val="3936577255"/>
      </p:ext>
    </p:extLst>
  </p:cSld>
  <p:clrMapOvr>
    <a:masterClrMapping/>
  </p:clrMapOvr>
  <p:extLst mod="1">
    <p:ext uri="{6950BFC3-D8DA-4A85-94F7-54DA5524770B}">
      <p188:commentRel xmlns="" xmlns:p188="http://schemas.microsoft.com/office/powerpoint/2018/8/main" r:id="rId3"/>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E85497E8-F69A-49BC-B6A7-7B995CBF3A4B}"/>
              </a:ext>
            </a:extLst>
          </p:cNvPr>
          <p:cNvSpPr>
            <a:spLocks noGrp="1"/>
          </p:cNvSpPr>
          <p:nvPr>
            <p:ph idx="1"/>
          </p:nvPr>
        </p:nvSpPr>
        <p:spPr>
          <a:xfrm>
            <a:off x="838199" y="1787236"/>
            <a:ext cx="9691255" cy="4283779"/>
          </a:xfrm>
        </p:spPr>
        <p:txBody>
          <a:bodyPr>
            <a:normAutofit fontScale="92500" lnSpcReduction="10000"/>
          </a:bodyPr>
          <a:lstStyle/>
          <a:p>
            <a:pPr>
              <a:buFont typeface="Wingdings" panose="05000000000000000000" pitchFamily="2" charset="2"/>
              <a:buChar char="v"/>
            </a:pPr>
            <a:r>
              <a:rPr lang="en-US" altLang="zh-CN" b="1" dirty="0" smtClean="0">
                <a:latin typeface="新細明體" panose="02020500000000000000" pitchFamily="18" charset="-120"/>
                <a:ea typeface="新細明體" panose="02020500000000000000" pitchFamily="18" charset="-120"/>
              </a:rPr>
              <a:t>Ambiguity</a:t>
            </a:r>
            <a:r>
              <a:rPr lang="en-US" altLang="zh-CN" dirty="0" smtClean="0">
                <a:latin typeface="新細明體" panose="02020500000000000000" pitchFamily="18" charset="-120"/>
                <a:ea typeface="新細明體" panose="02020500000000000000" pitchFamily="18" charset="-120"/>
              </a:rPr>
              <a:t> stems </a:t>
            </a:r>
            <a:r>
              <a:rPr lang="en-US" altLang="zh-CN" dirty="0" smtClean="0">
                <a:latin typeface="新細明體" panose="02020500000000000000" pitchFamily="18" charset="-120"/>
                <a:ea typeface="新細明體" panose="02020500000000000000" pitchFamily="18" charset="-120"/>
              </a:rPr>
              <a:t>from the word itself </a:t>
            </a:r>
            <a:r>
              <a:rPr lang="en-US" altLang="zh-CN" dirty="0" smtClean="0">
                <a:latin typeface="新細明體" panose="02020500000000000000" pitchFamily="18" charset="-120"/>
                <a:ea typeface="新細明體" panose="02020500000000000000" pitchFamily="18" charset="-120"/>
              </a:rPr>
              <a:t>or structurally when </a:t>
            </a:r>
            <a:r>
              <a:rPr lang="en-US" altLang="zh-CN" dirty="0" smtClean="0">
                <a:latin typeface="新細明體" panose="02020500000000000000" pitchFamily="18" charset="-120"/>
                <a:ea typeface="新細明體" panose="02020500000000000000" pitchFamily="18" charset="-120"/>
              </a:rPr>
              <a:t>words and words are combined with each other. </a:t>
            </a:r>
            <a:r>
              <a:rPr lang="en-US" altLang="zh-CN" dirty="0" smtClean="0">
                <a:latin typeface="新細明體" panose="02020500000000000000" pitchFamily="18" charset="-120"/>
                <a:ea typeface="新細明體" panose="02020500000000000000" pitchFamily="18" charset="-120"/>
              </a:rPr>
              <a:t>For example: </a:t>
            </a:r>
            <a:endParaRPr lang="en-US" altLang="zh-CN" dirty="0" smtClean="0">
              <a:latin typeface="新細明體" panose="02020500000000000000" pitchFamily="18" charset="-120"/>
              <a:ea typeface="新細明體" panose="02020500000000000000" pitchFamily="18" charset="-120"/>
            </a:endParaRPr>
          </a:p>
          <a:p>
            <a:pPr>
              <a:buNone/>
            </a:pPr>
            <a:endParaRPr lang="en-US" altLang="zh-TW" dirty="0">
              <a:latin typeface="新細明體" panose="02020500000000000000" pitchFamily="18" charset="-120"/>
              <a:ea typeface="新細明體" panose="02020500000000000000" pitchFamily="18" charset="-120"/>
            </a:endParaRPr>
          </a:p>
          <a:p>
            <a:pPr>
              <a:buNone/>
            </a:pPr>
            <a:r>
              <a:rPr lang="en-US" altLang="zh-TW" dirty="0" smtClean="0">
                <a:latin typeface="新細明體" panose="02020500000000000000" pitchFamily="18" charset="-120"/>
                <a:ea typeface="新細明體" panose="02020500000000000000" pitchFamily="18" charset="-120"/>
              </a:rPr>
              <a:t> </a:t>
            </a:r>
            <a:r>
              <a:rPr lang="en-US" altLang="zh-TW" dirty="0" smtClean="0">
                <a:latin typeface="新細明體" panose="02020500000000000000" pitchFamily="18" charset="-120"/>
                <a:ea typeface="新細明體" panose="02020500000000000000" pitchFamily="18" charset="-120"/>
              </a:rPr>
              <a:t>   “</a:t>
            </a:r>
            <a:r>
              <a:rPr lang="en-US" altLang="zh-TW" dirty="0" smtClean="0">
                <a:solidFill>
                  <a:srgbClr val="0070C0"/>
                </a:solidFill>
              </a:rPr>
              <a:t>F</a:t>
            </a:r>
            <a:r>
              <a:rPr lang="en-US" altLang="zh-TW" dirty="0" smtClean="0">
                <a:solidFill>
                  <a:srgbClr val="0070C0"/>
                </a:solidFill>
              </a:rPr>
              <a:t>lying </a:t>
            </a:r>
            <a:r>
              <a:rPr lang="en-US" altLang="zh-TW" dirty="0" smtClean="0">
                <a:solidFill>
                  <a:srgbClr val="0070C0"/>
                </a:solidFill>
              </a:rPr>
              <a:t>planes can be </a:t>
            </a:r>
            <a:r>
              <a:rPr lang="en-US" altLang="zh-TW" dirty="0" smtClean="0">
                <a:solidFill>
                  <a:srgbClr val="0070C0"/>
                </a:solidFill>
              </a:rPr>
              <a:t>dangerous.</a:t>
            </a:r>
            <a:r>
              <a:rPr lang="en-US" altLang="zh-TW" dirty="0" smtClean="0"/>
              <a:t>” </a:t>
            </a:r>
            <a:endParaRPr lang="en-US" altLang="zh-CN" dirty="0">
              <a:latin typeface="新細明體" panose="02020500000000000000" pitchFamily="18" charset="-120"/>
              <a:ea typeface="新細明體" panose="02020500000000000000" pitchFamily="18" charset="-120"/>
            </a:endParaRPr>
          </a:p>
          <a:p>
            <a:endParaRPr lang="en-US" altLang="zh-CN" dirty="0" smtClean="0">
              <a:latin typeface="新細明體" panose="02020500000000000000" pitchFamily="18" charset="-120"/>
              <a:ea typeface="新細明體" panose="02020500000000000000" pitchFamily="18" charset="-120"/>
            </a:endParaRPr>
          </a:p>
          <a:p>
            <a:r>
              <a:rPr lang="en-US" altLang="zh-CN" dirty="0" smtClean="0">
                <a:latin typeface="新細明體" panose="02020500000000000000" pitchFamily="18" charset="-120"/>
                <a:ea typeface="新細明體" panose="02020500000000000000" pitchFamily="18" charset="-120"/>
              </a:rPr>
              <a:t> </a:t>
            </a:r>
            <a:r>
              <a:rPr lang="en-US" altLang="zh-TW" dirty="0" smtClean="0"/>
              <a:t>There </a:t>
            </a:r>
            <a:r>
              <a:rPr lang="en-US" altLang="zh-TW" dirty="0" smtClean="0"/>
              <a:t>are </a:t>
            </a:r>
            <a:r>
              <a:rPr lang="en-US" altLang="zh-TW" i="1" u="sng" dirty="0" smtClean="0"/>
              <a:t>two</a:t>
            </a:r>
            <a:r>
              <a:rPr lang="en-US" altLang="zh-TW" dirty="0" smtClean="0"/>
              <a:t> different interpretations of the </a:t>
            </a:r>
            <a:r>
              <a:rPr lang="en-US" altLang="zh-TW" dirty="0" smtClean="0"/>
              <a:t>sentence </a:t>
            </a:r>
            <a:r>
              <a:rPr lang="en-US" altLang="zh-TW" dirty="0" smtClean="0"/>
              <a:t>based on different syntactic </a:t>
            </a:r>
            <a:r>
              <a:rPr lang="en-US" altLang="zh-TW" dirty="0" smtClean="0"/>
              <a:t>structures:</a:t>
            </a:r>
            <a:endParaRPr lang="en-US" altLang="zh-TW" dirty="0" smtClean="0"/>
          </a:p>
          <a:p>
            <a:pPr>
              <a:buNone/>
            </a:pPr>
            <a:endParaRPr lang="en-US" altLang="zh-TW" dirty="0" smtClean="0"/>
          </a:p>
          <a:p>
            <a:pPr>
              <a:buNone/>
            </a:pPr>
            <a:r>
              <a:rPr lang="en-US" altLang="zh-TW" dirty="0" smtClean="0"/>
              <a:t> </a:t>
            </a:r>
            <a:r>
              <a:rPr lang="en-US" altLang="zh-TW" dirty="0" smtClean="0"/>
              <a:t>   (1)  </a:t>
            </a:r>
            <a:r>
              <a:rPr lang="en-US" altLang="zh-TW" i="1" dirty="0" smtClean="0"/>
              <a:t>Planes</a:t>
            </a:r>
            <a:r>
              <a:rPr lang="en-US" altLang="zh-TW" dirty="0" smtClean="0"/>
              <a:t> </a:t>
            </a:r>
            <a:r>
              <a:rPr lang="en-US" altLang="zh-TW" dirty="0" smtClean="0"/>
              <a:t>which are flying can be dangerous.</a:t>
            </a:r>
          </a:p>
          <a:p>
            <a:pPr>
              <a:buNone/>
            </a:pPr>
            <a:r>
              <a:rPr lang="en-US" altLang="zh-TW" dirty="0" smtClean="0"/>
              <a:t>    (2)  The </a:t>
            </a:r>
            <a:r>
              <a:rPr lang="en-US" altLang="zh-TW" i="1" dirty="0" smtClean="0"/>
              <a:t>action</a:t>
            </a:r>
            <a:r>
              <a:rPr lang="en-US" altLang="zh-TW" dirty="0" smtClean="0"/>
              <a:t> of flying planes can be dangerous.</a:t>
            </a:r>
          </a:p>
          <a:p>
            <a:pPr>
              <a:buFont typeface="Wingdings" panose="05000000000000000000" pitchFamily="2" charset="2"/>
              <a:buChar char="v"/>
            </a:pPr>
            <a:endParaRPr lang="en-US" altLang="zh-CN" dirty="0">
              <a:latin typeface="新細明體" panose="02020500000000000000" pitchFamily="18" charset="-120"/>
              <a:ea typeface="新細明體" panose="02020500000000000000" pitchFamily="18" charset="-120"/>
            </a:endParaRPr>
          </a:p>
          <a:p>
            <a:pPr>
              <a:buFont typeface="Wingdings" panose="05000000000000000000" pitchFamily="2" charset="2"/>
              <a:buChar char="v"/>
            </a:pPr>
            <a:endParaRPr lang="en-US" altLang="zh-CN" dirty="0">
              <a:latin typeface="新細明體" panose="02020500000000000000" pitchFamily="18" charset="-120"/>
              <a:ea typeface="新細明體" panose="02020500000000000000" pitchFamily="18" charset="-120"/>
            </a:endParaRPr>
          </a:p>
          <a:p>
            <a:pPr>
              <a:buFont typeface="Wingdings" panose="05000000000000000000" pitchFamily="2" charset="2"/>
              <a:buChar char="v"/>
            </a:pPr>
            <a:endParaRPr lang="en-US" altLang="zh-CN" dirty="0">
              <a:latin typeface="新細明體" panose="02020500000000000000" pitchFamily="18" charset="-120"/>
              <a:ea typeface="新細明體" panose="02020500000000000000" pitchFamily="18" charset="-120"/>
            </a:endParaRPr>
          </a:p>
        </p:txBody>
      </p:sp>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7" name="Slide Number Placeholder 6"/>
          <p:cNvSpPr>
            <a:spLocks noGrp="1"/>
          </p:cNvSpPr>
          <p:nvPr>
            <p:ph type="sldNum" sz="quarter" idx="12"/>
          </p:nvPr>
        </p:nvSpPr>
        <p:spPr/>
        <p:txBody>
          <a:bodyPr/>
          <a:lstStyle/>
          <a:p>
            <a:fld id="{FA36BCE5-770F-41A9-BD0A-CD25FC828818}" type="slidenum">
              <a:rPr lang="zh-HK" altLang="en-US" smtClean="0"/>
              <a:pPr/>
              <a:t>41</a:t>
            </a:fld>
            <a:endParaRPr lang="zh-HK" altLang="en-US" dirty="0"/>
          </a:p>
        </p:txBody>
      </p:sp>
      <p:grpSp>
        <p:nvGrpSpPr>
          <p:cNvPr id="13" name="群組 12">
            <a:extLst>
              <a:ext uri="{FF2B5EF4-FFF2-40B4-BE49-F238E27FC236}">
                <a16:creationId xmlns:a16="http://schemas.microsoft.com/office/drawing/2014/main" xmlns="" id="{506CE089-CD6E-436F-A926-1C0E21E445B5}"/>
              </a:ext>
            </a:extLst>
          </p:cNvPr>
          <p:cNvGrpSpPr/>
          <p:nvPr/>
        </p:nvGrpSpPr>
        <p:grpSpPr>
          <a:xfrm>
            <a:off x="10552310" y="144784"/>
            <a:ext cx="1516576" cy="1530046"/>
            <a:chOff x="5786730" y="1365151"/>
            <a:chExt cx="1516576" cy="1530046"/>
          </a:xfrm>
        </p:grpSpPr>
        <p:sp>
          <p:nvSpPr>
            <p:cNvPr id="14" name="橢圓 13">
              <a:extLst>
                <a:ext uri="{FF2B5EF4-FFF2-40B4-BE49-F238E27FC236}">
                  <a16:creationId xmlns:a16="http://schemas.microsoft.com/office/drawing/2014/main" xmlns="" id="{53D897DE-B471-489E-8E4A-0BEC767032B5}"/>
                </a:ext>
              </a:extLst>
            </p:cNvPr>
            <p:cNvSpPr/>
            <p:nvPr/>
          </p:nvSpPr>
          <p:spPr>
            <a:xfrm>
              <a:off x="5786730" y="1365151"/>
              <a:ext cx="1516576" cy="1530046"/>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橢圓 4">
              <a:extLst>
                <a:ext uri="{FF2B5EF4-FFF2-40B4-BE49-F238E27FC236}">
                  <a16:creationId xmlns:a16="http://schemas.microsoft.com/office/drawing/2014/main" xmlns="" id="{27F273B7-98EC-48FB-B1CB-5F2B5026162F}"/>
                </a:ext>
              </a:extLst>
            </p:cNvPr>
            <p:cNvSpPr txBox="1"/>
            <p:nvPr/>
          </p:nvSpPr>
          <p:spPr>
            <a:xfrm>
              <a:off x="6008827" y="1589221"/>
              <a:ext cx="1072382" cy="1081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altLang="zh-CN" sz="1600" kern="1200" dirty="0" smtClean="0">
                  <a:latin typeface="+mn-lt"/>
                  <a:ea typeface="新細明體" panose="02020500000000000000" pitchFamily="18" charset="-120"/>
                </a:rPr>
                <a:t>Semantics </a:t>
              </a:r>
              <a:endParaRPr lang="zh-HK" altLang="en-US" sz="1600" kern="1200" dirty="0">
                <a:latin typeface="+mn-lt"/>
                <a:ea typeface="新細明體" panose="02020500000000000000" pitchFamily="18" charset="-120"/>
              </a:endParaRPr>
            </a:p>
          </p:txBody>
        </p:sp>
      </p:grpSp>
      <p:sp>
        <p:nvSpPr>
          <p:cNvPr id="23" name="標題 1">
            <a:extLst>
              <a:ext uri="{FF2B5EF4-FFF2-40B4-BE49-F238E27FC236}">
                <a16:creationId xmlns:a16="http://schemas.microsoft.com/office/drawing/2014/main" xmlns="" id="{8B1BC7C6-3F84-4EBF-9F29-DA3A5A1921E7}"/>
              </a:ext>
            </a:extLst>
          </p:cNvPr>
          <p:cNvSpPr>
            <a:spLocks noGrp="1"/>
          </p:cNvSpPr>
          <p:nvPr>
            <p:ph type="title"/>
          </p:nvPr>
        </p:nvSpPr>
        <p:spPr>
          <a:xfrm>
            <a:off x="768926" y="253856"/>
            <a:ext cx="9492013" cy="1325562"/>
          </a:xfrm>
        </p:spPr>
        <p:txBody>
          <a:bodyPr>
            <a:noAutofit/>
          </a:bodyPr>
          <a:lstStyle/>
          <a:p>
            <a:r>
              <a:rPr lang="en-US" altLang="zh-CN" dirty="0">
                <a:latin typeface="+mn-lt"/>
                <a:ea typeface="新細明體" panose="02020500000000000000" pitchFamily="18" charset="-120"/>
              </a:rPr>
              <a:t>Understanding the Complexity of Human Language - Semantic Complexity</a:t>
            </a:r>
            <a:endParaRPr lang="zh-HK" altLang="en-US" dirty="0">
              <a:latin typeface="+mn-lt"/>
            </a:endParaRPr>
          </a:p>
        </p:txBody>
      </p:sp>
    </p:spTree>
    <p:extLst>
      <p:ext uri="{BB962C8B-B14F-4D97-AF65-F5344CB8AC3E}">
        <p14:creationId xmlns:p14="http://schemas.microsoft.com/office/powerpoint/2010/main" xmlns="" val="2187926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7EDF825-2ECE-46C9-9BDB-8D8D62B26381}"/>
              </a:ext>
            </a:extLst>
          </p:cNvPr>
          <p:cNvSpPr>
            <a:spLocks noGrp="1"/>
          </p:cNvSpPr>
          <p:nvPr>
            <p:ph type="title"/>
          </p:nvPr>
        </p:nvSpPr>
        <p:spPr>
          <a:xfrm>
            <a:off x="824345" y="198871"/>
            <a:ext cx="9532434" cy="1325563"/>
          </a:xfrm>
        </p:spPr>
        <p:txBody>
          <a:bodyPr/>
          <a:lstStyle/>
          <a:p>
            <a:r>
              <a:rPr lang="en-US" altLang="zh-CN" dirty="0">
                <a:latin typeface="+mn-lt"/>
                <a:ea typeface="新細明體" panose="02020500000000000000" pitchFamily="18" charset="-120"/>
              </a:rPr>
              <a:t>Understanding the Complexity of Human Language - </a:t>
            </a:r>
            <a:r>
              <a:rPr lang="en-US" altLang="zh-HK" dirty="0">
                <a:latin typeface="+mn-lt"/>
              </a:rPr>
              <a:t>Knowledge Complexity</a:t>
            </a:r>
            <a:endParaRPr lang="zh-HK" altLang="en-US" dirty="0">
              <a:latin typeface="+mn-lt"/>
            </a:endParaRPr>
          </a:p>
        </p:txBody>
      </p:sp>
      <p:sp>
        <p:nvSpPr>
          <p:cNvPr id="3" name="內容版面配置區 2">
            <a:extLst>
              <a:ext uri="{FF2B5EF4-FFF2-40B4-BE49-F238E27FC236}">
                <a16:creationId xmlns:a16="http://schemas.microsoft.com/office/drawing/2014/main" xmlns="" id="{743E4597-D28D-48DE-A367-104458763F48}"/>
              </a:ext>
            </a:extLst>
          </p:cNvPr>
          <p:cNvSpPr>
            <a:spLocks noGrp="1"/>
          </p:cNvSpPr>
          <p:nvPr>
            <p:ph idx="1"/>
          </p:nvPr>
        </p:nvSpPr>
        <p:spPr/>
        <p:txBody>
          <a:bodyPr>
            <a:normAutofit fontScale="92500" lnSpcReduction="20000"/>
          </a:bodyPr>
          <a:lstStyle/>
          <a:p>
            <a:pPr algn="just">
              <a:lnSpc>
                <a:spcPct val="100000"/>
              </a:lnSpc>
              <a:buFont typeface="Wingdings" panose="05000000000000000000" pitchFamily="2" charset="2"/>
              <a:buChar char="v"/>
            </a:pPr>
            <a:r>
              <a:rPr lang="en-US" altLang="zh-CN" dirty="0" smtClean="0">
                <a:ea typeface="新細明體" panose="02020500000000000000" pitchFamily="18" charset="-120"/>
              </a:rPr>
              <a:t> Human language not </a:t>
            </a:r>
            <a:r>
              <a:rPr lang="en-US" altLang="zh-CN" dirty="0">
                <a:ea typeface="新細明體" panose="02020500000000000000" pitchFamily="18" charset="-120"/>
              </a:rPr>
              <a:t>only </a:t>
            </a:r>
            <a:r>
              <a:rPr lang="en-US" altLang="zh-CN" dirty="0" smtClean="0">
                <a:ea typeface="新細明體" panose="02020500000000000000" pitchFamily="18" charset="-120"/>
              </a:rPr>
              <a:t>contains grammatical </a:t>
            </a:r>
            <a:r>
              <a:rPr lang="en-US" altLang="zh-CN" dirty="0">
                <a:ea typeface="新細明體" panose="02020500000000000000" pitchFamily="18" charset="-120"/>
              </a:rPr>
              <a:t>structure and semantic content, </a:t>
            </a:r>
            <a:r>
              <a:rPr lang="en-US" altLang="zh-CN" dirty="0" smtClean="0">
                <a:ea typeface="新細明體" panose="02020500000000000000" pitchFamily="18" charset="-120"/>
              </a:rPr>
              <a:t>but </a:t>
            </a:r>
            <a:r>
              <a:rPr lang="en-US" altLang="zh-CN" dirty="0">
                <a:ea typeface="新細明體" panose="02020500000000000000" pitchFamily="18" charset="-120"/>
              </a:rPr>
              <a:t>also has a wealth of </a:t>
            </a:r>
            <a:r>
              <a:rPr lang="en-US" altLang="zh-CN" dirty="0" smtClean="0">
                <a:ea typeface="新細明體" panose="02020500000000000000" pitchFamily="18" charset="-120"/>
              </a:rPr>
              <a:t>knowledge. </a:t>
            </a:r>
            <a:r>
              <a:rPr lang="en-US" altLang="zh-CN" u="sng" dirty="0" smtClean="0">
                <a:ea typeface="新細明體" panose="02020500000000000000" pitchFamily="18" charset="-120"/>
              </a:rPr>
              <a:t>For example</a:t>
            </a:r>
            <a:r>
              <a:rPr lang="en-US" altLang="zh-CN" dirty="0" smtClean="0">
                <a:ea typeface="新細明體" panose="02020500000000000000" pitchFamily="18" charset="-120"/>
              </a:rPr>
              <a:t>: </a:t>
            </a:r>
            <a:r>
              <a:rPr lang="en-US" altLang="zh-CN" dirty="0" smtClean="0">
                <a:ea typeface="新細明體" panose="02020500000000000000" pitchFamily="18" charset="-120"/>
              </a:rPr>
              <a:t> </a:t>
            </a:r>
            <a:r>
              <a:rPr lang="en-US" altLang="zh-CN" dirty="0" smtClean="0">
                <a:ea typeface="新細明體" panose="02020500000000000000" pitchFamily="18" charset="-120"/>
              </a:rPr>
              <a:t>“</a:t>
            </a:r>
            <a:r>
              <a:rPr lang="en-US" altLang="zh-CN" i="1" dirty="0" smtClean="0">
                <a:solidFill>
                  <a:srgbClr val="002060"/>
                </a:solidFill>
                <a:ea typeface="新細明體" panose="02020500000000000000" pitchFamily="18" charset="-120"/>
              </a:rPr>
              <a:t>Coal </a:t>
            </a:r>
            <a:r>
              <a:rPr lang="en-US" altLang="zh-CN" i="1" dirty="0">
                <a:solidFill>
                  <a:srgbClr val="002060"/>
                </a:solidFill>
                <a:ea typeface="新細明體" panose="02020500000000000000" pitchFamily="18" charset="-120"/>
              </a:rPr>
              <a:t>contains carbon and produces carbon monoxide when not burned sufficiently. Carbon monoxide enters the human body and binds to red blood cells, causing red blood cells to lose their oxygen-carrying function and produce carbon monoxide poisoning. Therefore, we should try to maintain ventilation when burning coal, especially in low-pressure weather, and pay special attention</a:t>
            </a:r>
            <a:r>
              <a:rPr lang="en-US" altLang="zh-CN" i="1" dirty="0" smtClean="0">
                <a:solidFill>
                  <a:srgbClr val="002060"/>
                </a:solidFill>
                <a:ea typeface="新細明體" panose="02020500000000000000" pitchFamily="18" charset="-120"/>
              </a:rPr>
              <a:t>.</a:t>
            </a:r>
            <a:r>
              <a:rPr lang="en-US" altLang="zh-CN" i="1" dirty="0" smtClean="0">
                <a:ea typeface="新細明體" panose="02020500000000000000" pitchFamily="18" charset="-120"/>
              </a:rPr>
              <a:t>”</a:t>
            </a:r>
          </a:p>
          <a:p>
            <a:pPr algn="just">
              <a:lnSpc>
                <a:spcPct val="100000"/>
              </a:lnSpc>
              <a:buFont typeface="Wingdings" panose="05000000000000000000" pitchFamily="2" charset="2"/>
              <a:buChar char="v"/>
            </a:pPr>
            <a:r>
              <a:rPr lang="en-US" altLang="zh-CN" i="1" dirty="0" smtClean="0">
                <a:ea typeface="新細明體" panose="02020500000000000000" pitchFamily="18" charset="-120"/>
              </a:rPr>
              <a:t> </a:t>
            </a:r>
            <a:r>
              <a:rPr lang="en-US" altLang="zh-CN" dirty="0" smtClean="0">
                <a:ea typeface="新細明體" panose="02020500000000000000" pitchFamily="18" charset="-120"/>
              </a:rPr>
              <a:t>The </a:t>
            </a:r>
            <a:r>
              <a:rPr lang="en-US" altLang="zh-CN" dirty="0">
                <a:ea typeface="新細明體" panose="02020500000000000000" pitchFamily="18" charset="-120"/>
              </a:rPr>
              <a:t>above sentence involves specialized knowledge, such </a:t>
            </a:r>
            <a:r>
              <a:rPr lang="en-US" altLang="zh-CN" dirty="0" smtClean="0">
                <a:ea typeface="新細明體" panose="02020500000000000000" pitchFamily="18" charset="-120"/>
              </a:rPr>
              <a:t>as: </a:t>
            </a:r>
          </a:p>
          <a:p>
            <a:pPr algn="just">
              <a:lnSpc>
                <a:spcPct val="100000"/>
              </a:lnSpc>
              <a:buNone/>
            </a:pPr>
            <a:r>
              <a:rPr lang="en-US" altLang="zh-CN" dirty="0" smtClean="0">
                <a:ea typeface="新細明體" panose="02020500000000000000" pitchFamily="18" charset="-120"/>
              </a:rPr>
              <a:t> </a:t>
            </a:r>
            <a:r>
              <a:rPr lang="en-US" altLang="zh-CN" dirty="0" smtClean="0">
                <a:ea typeface="新細明體" panose="02020500000000000000" pitchFamily="18" charset="-120"/>
              </a:rPr>
              <a:t>    - </a:t>
            </a:r>
            <a:r>
              <a:rPr lang="en-US" altLang="zh-CN" dirty="0" smtClean="0">
                <a:ea typeface="新細明體" panose="02020500000000000000" pitchFamily="18" charset="-120"/>
              </a:rPr>
              <a:t>Knowledge </a:t>
            </a:r>
            <a:r>
              <a:rPr lang="en-US" altLang="zh-CN" dirty="0">
                <a:ea typeface="新細明體" panose="02020500000000000000" pitchFamily="18" charset="-120"/>
              </a:rPr>
              <a:t>of the chemistry of carbon monoxide
</a:t>
            </a:r>
            <a:r>
              <a:rPr lang="en-US" altLang="zh-CN" dirty="0" smtClean="0">
                <a:ea typeface="新細明體" panose="02020500000000000000" pitchFamily="18" charset="-120"/>
              </a:rPr>
              <a:t>     - Knowledge </a:t>
            </a:r>
            <a:r>
              <a:rPr lang="en-US" altLang="zh-CN" dirty="0">
                <a:ea typeface="新細明體" panose="02020500000000000000" pitchFamily="18" charset="-120"/>
              </a:rPr>
              <a:t>of the physiology of </a:t>
            </a:r>
            <a:r>
              <a:rPr lang="en-US" altLang="zh-CN" dirty="0" smtClean="0">
                <a:ea typeface="新細明體" panose="02020500000000000000" pitchFamily="18" charset="-120"/>
              </a:rPr>
              <a:t>oxygen-carrying hemoglobin</a:t>
            </a:r>
            <a:endParaRPr lang="zh-HK" altLang="en-US" dirty="0">
              <a:ea typeface="新細明體" panose="02020500000000000000" pitchFamily="18" charset="-120"/>
            </a:endParaRPr>
          </a:p>
        </p:txBody>
      </p:sp>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8" name="Slide Number Placeholder 7"/>
          <p:cNvSpPr>
            <a:spLocks noGrp="1"/>
          </p:cNvSpPr>
          <p:nvPr>
            <p:ph type="sldNum" sz="quarter" idx="12"/>
          </p:nvPr>
        </p:nvSpPr>
        <p:spPr/>
        <p:txBody>
          <a:bodyPr/>
          <a:lstStyle/>
          <a:p>
            <a:fld id="{FA36BCE5-770F-41A9-BD0A-CD25FC828818}" type="slidenum">
              <a:rPr lang="zh-HK" altLang="en-US" smtClean="0"/>
              <a:pPr/>
              <a:t>42</a:t>
            </a:fld>
            <a:endParaRPr lang="zh-HK" altLang="en-US" dirty="0"/>
          </a:p>
        </p:txBody>
      </p:sp>
      <p:grpSp>
        <p:nvGrpSpPr>
          <p:cNvPr id="9" name="群組 8">
            <a:extLst>
              <a:ext uri="{FF2B5EF4-FFF2-40B4-BE49-F238E27FC236}">
                <a16:creationId xmlns:a16="http://schemas.microsoft.com/office/drawing/2014/main" xmlns="" id="{1D3A63A3-A60F-4313-8C90-98A4ACB1D3EF}"/>
              </a:ext>
            </a:extLst>
          </p:cNvPr>
          <p:cNvGrpSpPr/>
          <p:nvPr/>
        </p:nvGrpSpPr>
        <p:grpSpPr>
          <a:xfrm>
            <a:off x="10552310" y="116192"/>
            <a:ext cx="1516576" cy="1530046"/>
            <a:chOff x="5036028" y="3675576"/>
            <a:chExt cx="1516576" cy="1530046"/>
          </a:xfrm>
        </p:grpSpPr>
        <p:sp>
          <p:nvSpPr>
            <p:cNvPr id="10" name="橢圓 9">
              <a:extLst>
                <a:ext uri="{FF2B5EF4-FFF2-40B4-BE49-F238E27FC236}">
                  <a16:creationId xmlns:a16="http://schemas.microsoft.com/office/drawing/2014/main" xmlns="" id="{34076DB9-D701-4E85-8708-FD61C172F371}"/>
                </a:ext>
              </a:extLst>
            </p:cNvPr>
            <p:cNvSpPr/>
            <p:nvPr/>
          </p:nvSpPr>
          <p:spPr>
            <a:xfrm>
              <a:off x="5036028" y="3675576"/>
              <a:ext cx="1516576" cy="1530046"/>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橢圓 4">
              <a:extLst>
                <a:ext uri="{FF2B5EF4-FFF2-40B4-BE49-F238E27FC236}">
                  <a16:creationId xmlns:a16="http://schemas.microsoft.com/office/drawing/2014/main" xmlns="" id="{DBAAA52B-D08C-4E4E-8163-09456D43D713}"/>
                </a:ext>
              </a:extLst>
            </p:cNvPr>
            <p:cNvSpPr txBox="1"/>
            <p:nvPr/>
          </p:nvSpPr>
          <p:spPr>
            <a:xfrm>
              <a:off x="5258125" y="3899646"/>
              <a:ext cx="1072382" cy="1081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zh-HK" sz="1600" kern="1200" dirty="0">
                  <a:latin typeface="+mn-lt"/>
                  <a:ea typeface="新細明體" panose="02020500000000000000" pitchFamily="18" charset="-120"/>
                </a:rPr>
                <a:t>Knowledge </a:t>
              </a:r>
              <a:endParaRPr lang="zh-HK" altLang="en-US" sz="1600" kern="1200" dirty="0">
                <a:latin typeface="+mn-lt"/>
                <a:ea typeface="新細明體" panose="02020500000000000000" pitchFamily="18" charset="-120"/>
              </a:endParaRPr>
            </a:p>
          </p:txBody>
        </p:sp>
      </p:grpSp>
    </p:spTree>
    <p:extLst>
      <p:ext uri="{BB962C8B-B14F-4D97-AF65-F5344CB8AC3E}">
        <p14:creationId xmlns:p14="http://schemas.microsoft.com/office/powerpoint/2010/main" xmlns="" val="1509966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A1B41B9-2DEE-4602-94F4-7C870ABB0A54}"/>
              </a:ext>
            </a:extLst>
          </p:cNvPr>
          <p:cNvSpPr>
            <a:spLocks noGrp="1"/>
          </p:cNvSpPr>
          <p:nvPr>
            <p:ph type="title"/>
          </p:nvPr>
        </p:nvSpPr>
        <p:spPr/>
        <p:txBody>
          <a:bodyPr/>
          <a:lstStyle/>
          <a:p>
            <a:r>
              <a:rPr lang="en-US" altLang="zh-CN" dirty="0">
                <a:latin typeface="+mn-lt"/>
                <a:ea typeface="新細明體" panose="02020500000000000000" pitchFamily="18" charset="-120"/>
              </a:rPr>
              <a:t>Understanding the Complexity of Human Language </a:t>
            </a:r>
            <a:r>
              <a:rPr lang="en-US" altLang="zh-TW" dirty="0">
                <a:latin typeface="+mn-lt"/>
                <a:ea typeface="新細明體" panose="02020500000000000000" pitchFamily="18" charset="-120"/>
              </a:rPr>
              <a:t>-</a:t>
            </a:r>
            <a:r>
              <a:rPr lang="zh-TW" altLang="en-US" dirty="0">
                <a:latin typeface="+mn-lt"/>
                <a:ea typeface="新細明體" panose="02020500000000000000" pitchFamily="18" charset="-120"/>
              </a:rPr>
              <a:t> </a:t>
            </a:r>
            <a:r>
              <a:rPr lang="en-US" altLang="zh-HK" dirty="0">
                <a:latin typeface="+mn-lt"/>
              </a:rPr>
              <a:t>Spatiotemporal Complexity</a:t>
            </a:r>
            <a:endParaRPr lang="zh-HK" altLang="en-US" dirty="0">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079F854F-AED4-4EFC-94B3-5A6834F98E11}"/>
              </a:ext>
            </a:extLst>
          </p:cNvPr>
          <p:cNvSpPr>
            <a:spLocks noGrp="1"/>
          </p:cNvSpPr>
          <p:nvPr>
            <p:ph idx="1"/>
          </p:nvPr>
        </p:nvSpPr>
        <p:spPr/>
        <p:txBody>
          <a:bodyPr>
            <a:normAutofit/>
          </a:bodyPr>
          <a:lstStyle/>
          <a:p>
            <a:pPr>
              <a:lnSpc>
                <a:spcPct val="150000"/>
              </a:lnSpc>
              <a:buFont typeface="Wingdings" panose="05000000000000000000" pitchFamily="2" charset="2"/>
              <a:buChar char="v"/>
            </a:pPr>
            <a:r>
              <a:rPr lang="en-US" altLang="zh-CN" sz="2400" dirty="0">
                <a:ea typeface="新細明體" panose="02020500000000000000" pitchFamily="18" charset="-120"/>
              </a:rPr>
              <a:t>Differences in the languages spoken by people in different regions:</a:t>
            </a:r>
          </a:p>
          <a:p>
            <a:pPr lvl="1">
              <a:lnSpc>
                <a:spcPct val="150000"/>
              </a:lnSpc>
              <a:buNone/>
            </a:pPr>
            <a:r>
              <a:rPr lang="en-US" altLang="zh-CN" dirty="0" smtClean="0">
                <a:ea typeface="新細明體" panose="02020500000000000000" pitchFamily="18" charset="-120"/>
              </a:rPr>
              <a:t>- There </a:t>
            </a:r>
            <a:r>
              <a:rPr lang="en-US" altLang="zh-CN" dirty="0">
                <a:ea typeface="新細明體" panose="02020500000000000000" pitchFamily="18" charset="-120"/>
              </a:rPr>
              <a:t>are nearly 7,000 languages spoken worldwide</a:t>
            </a:r>
          </a:p>
          <a:p>
            <a:pPr>
              <a:lnSpc>
                <a:spcPct val="150000"/>
              </a:lnSpc>
              <a:buFont typeface="Wingdings" panose="05000000000000000000" pitchFamily="2" charset="2"/>
              <a:buChar char="v"/>
            </a:pPr>
            <a:r>
              <a:rPr lang="en-US" altLang="zh-CN" sz="2400" dirty="0">
                <a:ea typeface="新細明體" panose="02020500000000000000" pitchFamily="18" charset="-120"/>
              </a:rPr>
              <a:t>Differences in the languages used by people of different eras: </a:t>
            </a:r>
          </a:p>
          <a:p>
            <a:pPr lvl="1">
              <a:lnSpc>
                <a:spcPct val="150000"/>
              </a:lnSpc>
              <a:buNone/>
            </a:pPr>
            <a:r>
              <a:rPr lang="en-US" altLang="zh-CN" dirty="0" smtClean="0">
                <a:ea typeface="新細明體" panose="02020500000000000000" pitchFamily="18" charset="-120"/>
              </a:rPr>
              <a:t>- The </a:t>
            </a:r>
            <a:r>
              <a:rPr lang="en-US" altLang="zh-CN" dirty="0">
                <a:ea typeface="新細明體" panose="02020500000000000000" pitchFamily="18" charset="-120"/>
              </a:rPr>
              <a:t>same language also differs greatly in terms of word creation at different historical </a:t>
            </a:r>
            <a:r>
              <a:rPr lang="en-US" altLang="zh-CN" dirty="0" smtClean="0">
                <a:ea typeface="新細明體" panose="02020500000000000000" pitchFamily="18" charset="-120"/>
              </a:rPr>
              <a:t>periods: </a:t>
            </a:r>
          </a:p>
          <a:p>
            <a:pPr lvl="1">
              <a:lnSpc>
                <a:spcPct val="150000"/>
              </a:lnSpc>
              <a:buNone/>
            </a:pPr>
            <a:r>
              <a:rPr lang="en-US" altLang="zh-CN" dirty="0" smtClean="0">
                <a:ea typeface="新細明體" panose="02020500000000000000" pitchFamily="18" charset="-120"/>
              </a:rPr>
              <a:t> </a:t>
            </a:r>
            <a:r>
              <a:rPr lang="en-US" altLang="zh-CN" dirty="0" smtClean="0">
                <a:ea typeface="新細明體" panose="02020500000000000000" pitchFamily="18" charset="-120"/>
              </a:rPr>
              <a:t>    - </a:t>
            </a:r>
            <a:r>
              <a:rPr lang="en-US" altLang="zh-CN" dirty="0" smtClean="0">
                <a:ea typeface="新細明體" panose="02020500000000000000" pitchFamily="18" charset="-120"/>
              </a:rPr>
              <a:t>Classical  </a:t>
            </a:r>
            <a:r>
              <a:rPr lang="en-US" altLang="zh-CN" dirty="0">
                <a:ea typeface="新細明體" panose="02020500000000000000" pitchFamily="18" charset="-120"/>
              </a:rPr>
              <a:t>vs Vernacular
</a:t>
            </a:r>
            <a:r>
              <a:rPr lang="en-US" altLang="zh-CN" dirty="0" smtClean="0">
                <a:ea typeface="新細明體" panose="02020500000000000000" pitchFamily="18" charset="-120"/>
              </a:rPr>
              <a:t>     - Internet </a:t>
            </a:r>
            <a:r>
              <a:rPr lang="en-US" altLang="zh-CN" dirty="0">
                <a:ea typeface="新細明體" panose="02020500000000000000" pitchFamily="18" charset="-120"/>
              </a:rPr>
              <a:t>buzzwords</a:t>
            </a:r>
            <a:endParaRPr lang="en-US" altLang="zh-CN" b="0" i="0" dirty="0">
              <a:effectLst/>
              <a:ea typeface="新細明體" panose="02020500000000000000" pitchFamily="18" charset="-120"/>
            </a:endParaRPr>
          </a:p>
        </p:txBody>
      </p:sp>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8" name="Slide Number Placeholder 7"/>
          <p:cNvSpPr>
            <a:spLocks noGrp="1"/>
          </p:cNvSpPr>
          <p:nvPr>
            <p:ph type="sldNum" sz="quarter" idx="12"/>
          </p:nvPr>
        </p:nvSpPr>
        <p:spPr/>
        <p:txBody>
          <a:bodyPr/>
          <a:lstStyle/>
          <a:p>
            <a:fld id="{FA36BCE5-770F-41A9-BD0A-CD25FC828818}" type="slidenum">
              <a:rPr lang="zh-HK" altLang="en-US" smtClean="0"/>
              <a:pPr/>
              <a:t>43</a:t>
            </a:fld>
            <a:endParaRPr lang="zh-HK" altLang="en-US" dirty="0"/>
          </a:p>
        </p:txBody>
      </p:sp>
      <p:grpSp>
        <p:nvGrpSpPr>
          <p:cNvPr id="15" name="群組 14">
            <a:extLst>
              <a:ext uri="{FF2B5EF4-FFF2-40B4-BE49-F238E27FC236}">
                <a16:creationId xmlns:a16="http://schemas.microsoft.com/office/drawing/2014/main" xmlns="" id="{2480C6EB-9697-4AE1-948C-66EF9B78A9A0}"/>
              </a:ext>
            </a:extLst>
          </p:cNvPr>
          <p:cNvGrpSpPr/>
          <p:nvPr/>
        </p:nvGrpSpPr>
        <p:grpSpPr>
          <a:xfrm>
            <a:off x="10552310" y="138417"/>
            <a:ext cx="1516576" cy="1530046"/>
            <a:chOff x="2606702" y="3675576"/>
            <a:chExt cx="1516576" cy="1530046"/>
          </a:xfrm>
        </p:grpSpPr>
        <p:sp>
          <p:nvSpPr>
            <p:cNvPr id="16" name="橢圓 15">
              <a:extLst>
                <a:ext uri="{FF2B5EF4-FFF2-40B4-BE49-F238E27FC236}">
                  <a16:creationId xmlns:a16="http://schemas.microsoft.com/office/drawing/2014/main" xmlns="" id="{B0230F09-9E83-4632-BC7B-D9947ABF0367}"/>
                </a:ext>
              </a:extLst>
            </p:cNvPr>
            <p:cNvSpPr/>
            <p:nvPr/>
          </p:nvSpPr>
          <p:spPr>
            <a:xfrm>
              <a:off x="2606702" y="3675576"/>
              <a:ext cx="1516576" cy="1530046"/>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 name="橢圓 4">
              <a:extLst>
                <a:ext uri="{FF2B5EF4-FFF2-40B4-BE49-F238E27FC236}">
                  <a16:creationId xmlns:a16="http://schemas.microsoft.com/office/drawing/2014/main" xmlns="" id="{DF669766-09DA-45A3-B285-72757218B5A5}"/>
                </a:ext>
              </a:extLst>
            </p:cNvPr>
            <p:cNvSpPr txBox="1"/>
            <p:nvPr/>
          </p:nvSpPr>
          <p:spPr>
            <a:xfrm>
              <a:off x="2828799" y="3899646"/>
              <a:ext cx="1072382" cy="1081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altLang="zh-CN" sz="1600" kern="1200" dirty="0">
                  <a:latin typeface="+mn-lt"/>
                  <a:ea typeface="新細明體" panose="02020500000000000000" pitchFamily="18" charset="-120"/>
                </a:rPr>
                <a:t>Spacetime </a:t>
              </a:r>
              <a:endParaRPr lang="zh-HK" altLang="en-US" sz="1600" kern="1200" dirty="0">
                <a:latin typeface="+mn-lt"/>
                <a:ea typeface="新細明體" panose="02020500000000000000" pitchFamily="18" charset="-120"/>
              </a:endParaRPr>
            </a:p>
          </p:txBody>
        </p:sp>
      </p:grpSp>
    </p:spTree>
    <p:extLst>
      <p:ext uri="{BB962C8B-B14F-4D97-AF65-F5344CB8AC3E}">
        <p14:creationId xmlns:p14="http://schemas.microsoft.com/office/powerpoint/2010/main" xmlns="" val="1934238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4610792-D875-4F58-A37D-AC97C8989B9E}"/>
              </a:ext>
            </a:extLst>
          </p:cNvPr>
          <p:cNvSpPr>
            <a:spLocks noGrp="1"/>
          </p:cNvSpPr>
          <p:nvPr>
            <p:ph type="title"/>
          </p:nvPr>
        </p:nvSpPr>
        <p:spPr>
          <a:xfrm>
            <a:off x="838200" y="365125"/>
            <a:ext cx="9694232" cy="1325563"/>
          </a:xfrm>
        </p:spPr>
        <p:txBody>
          <a:bodyPr/>
          <a:lstStyle/>
          <a:p>
            <a:r>
              <a:rPr lang="en-US" altLang="zh-CN" dirty="0">
                <a:latin typeface="+mn-lt"/>
                <a:ea typeface="新細明體" panose="02020500000000000000" pitchFamily="18" charset="-120"/>
              </a:rPr>
              <a:t>Understanding the Complexity of Human Language </a:t>
            </a:r>
            <a:r>
              <a:rPr lang="en-US" altLang="zh-TW" dirty="0">
                <a:latin typeface="+mn-lt"/>
                <a:ea typeface="新細明體" panose="02020500000000000000" pitchFamily="18" charset="-120"/>
              </a:rPr>
              <a:t>-</a:t>
            </a:r>
            <a:r>
              <a:rPr lang="zh-TW" altLang="en-US" dirty="0">
                <a:latin typeface="+mn-lt"/>
                <a:ea typeface="新細明體" panose="02020500000000000000" pitchFamily="18" charset="-120"/>
              </a:rPr>
              <a:t> </a:t>
            </a:r>
            <a:r>
              <a:rPr lang="en-US" altLang="zh-HK" dirty="0">
                <a:latin typeface="+mn-lt"/>
              </a:rPr>
              <a:t>Application Complexity</a:t>
            </a:r>
            <a:endParaRPr lang="zh-HK" altLang="en-US" dirty="0">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3697F761-CF33-47D5-89C7-CB61412A06C0}"/>
              </a:ext>
            </a:extLst>
          </p:cNvPr>
          <p:cNvSpPr>
            <a:spLocks noGrp="1"/>
          </p:cNvSpPr>
          <p:nvPr>
            <p:ph idx="1"/>
          </p:nvPr>
        </p:nvSpPr>
        <p:spPr/>
        <p:txBody>
          <a:bodyPr>
            <a:normAutofit/>
          </a:bodyPr>
          <a:lstStyle/>
          <a:p>
            <a:pPr>
              <a:lnSpc>
                <a:spcPct val="150000"/>
              </a:lnSpc>
              <a:buFont typeface="Wingdings" panose="05000000000000000000" pitchFamily="2" charset="2"/>
              <a:buChar char="v"/>
            </a:pPr>
            <a:r>
              <a:rPr lang="en-US" altLang="zh-HK" dirty="0" smtClean="0"/>
              <a:t> Spoken </a:t>
            </a:r>
            <a:r>
              <a:rPr lang="en-US" altLang="zh-HK" dirty="0"/>
              <a:t>and written language
</a:t>
            </a:r>
            <a:r>
              <a:rPr lang="en-US" altLang="zh-HK" dirty="0" smtClean="0"/>
              <a:t> Prone </a:t>
            </a:r>
            <a:r>
              <a:rPr lang="en-US" altLang="zh-HK" dirty="0"/>
              <a:t>to spelling errors and syntactic errors
</a:t>
            </a:r>
            <a:r>
              <a:rPr lang="en-US" altLang="zh-HK" dirty="0" smtClean="0"/>
              <a:t> The </a:t>
            </a:r>
            <a:r>
              <a:rPr lang="en-US" altLang="zh-HK" dirty="0"/>
              <a:t>headline of the news is wrong: </a:t>
            </a:r>
            <a:r>
              <a:rPr lang="en-US" altLang="zh-HK" dirty="0" smtClean="0"/>
              <a:t>“Every </a:t>
            </a:r>
            <a:r>
              <a:rPr lang="en-US" altLang="zh-TW" dirty="0" err="1" smtClean="0"/>
              <a:t>Kirklees</a:t>
            </a:r>
            <a:r>
              <a:rPr lang="en-US" altLang="zh-TW" dirty="0" smtClean="0"/>
              <a:t> business given a zero or one star food hygiene rating”.</a:t>
            </a:r>
            <a:endParaRPr lang="zh-HK" altLang="en-US" dirty="0">
              <a:ea typeface="新細明體" panose="02020500000000000000" pitchFamily="18" charset="-120"/>
            </a:endParaRPr>
          </a:p>
        </p:txBody>
      </p:sp>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8" name="Slide Number Placeholder 7"/>
          <p:cNvSpPr>
            <a:spLocks noGrp="1"/>
          </p:cNvSpPr>
          <p:nvPr>
            <p:ph type="sldNum" sz="quarter" idx="12"/>
          </p:nvPr>
        </p:nvSpPr>
        <p:spPr/>
        <p:txBody>
          <a:bodyPr/>
          <a:lstStyle/>
          <a:p>
            <a:fld id="{FA36BCE5-770F-41A9-BD0A-CD25FC828818}" type="slidenum">
              <a:rPr lang="zh-HK" altLang="en-US" smtClean="0"/>
              <a:pPr/>
              <a:t>44</a:t>
            </a:fld>
            <a:endParaRPr lang="zh-HK" altLang="en-US" dirty="0"/>
          </a:p>
        </p:txBody>
      </p:sp>
      <p:grpSp>
        <p:nvGrpSpPr>
          <p:cNvPr id="15" name="群組 14">
            <a:extLst>
              <a:ext uri="{FF2B5EF4-FFF2-40B4-BE49-F238E27FC236}">
                <a16:creationId xmlns:a16="http://schemas.microsoft.com/office/drawing/2014/main" xmlns="" id="{E2A1F417-C7D5-4FA7-B281-86DF7954D7A2}"/>
              </a:ext>
            </a:extLst>
          </p:cNvPr>
          <p:cNvGrpSpPr/>
          <p:nvPr/>
        </p:nvGrpSpPr>
        <p:grpSpPr>
          <a:xfrm>
            <a:off x="10532432" y="126586"/>
            <a:ext cx="1516576" cy="1530046"/>
            <a:chOff x="1856000" y="1365151"/>
            <a:chExt cx="1516576" cy="1530046"/>
          </a:xfrm>
        </p:grpSpPr>
        <p:sp>
          <p:nvSpPr>
            <p:cNvPr id="16" name="橢圓 15">
              <a:extLst>
                <a:ext uri="{FF2B5EF4-FFF2-40B4-BE49-F238E27FC236}">
                  <a16:creationId xmlns:a16="http://schemas.microsoft.com/office/drawing/2014/main" xmlns="" id="{2F965F56-A498-46E1-B66A-0246D18FED80}"/>
                </a:ext>
              </a:extLst>
            </p:cNvPr>
            <p:cNvSpPr/>
            <p:nvPr/>
          </p:nvSpPr>
          <p:spPr>
            <a:xfrm>
              <a:off x="1856000" y="1365151"/>
              <a:ext cx="1516576" cy="1530046"/>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7" name="橢圓 4">
              <a:extLst>
                <a:ext uri="{FF2B5EF4-FFF2-40B4-BE49-F238E27FC236}">
                  <a16:creationId xmlns:a16="http://schemas.microsoft.com/office/drawing/2014/main" xmlns="" id="{C21A513A-2FF8-4801-B5F4-DB1B95252F07}"/>
                </a:ext>
              </a:extLst>
            </p:cNvPr>
            <p:cNvSpPr txBox="1"/>
            <p:nvPr/>
          </p:nvSpPr>
          <p:spPr>
            <a:xfrm>
              <a:off x="2078097" y="1589221"/>
              <a:ext cx="1072382" cy="1081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altLang="zh-CN" sz="1600" kern="1200" dirty="0">
                  <a:latin typeface="+mn-lt"/>
                  <a:ea typeface="新細明體" panose="02020500000000000000" pitchFamily="18" charset="-120"/>
                </a:rPr>
                <a:t>Application</a:t>
              </a:r>
              <a:endParaRPr lang="zh-HK" altLang="en-US" sz="1600" kern="1200" dirty="0">
                <a:latin typeface="+mn-lt"/>
                <a:ea typeface="新細明體" panose="02020500000000000000" pitchFamily="18" charset="-120"/>
              </a:endParaRPr>
            </a:p>
          </p:txBody>
        </p:sp>
      </p:grpSp>
    </p:spTree>
    <p:extLst>
      <p:ext uri="{BB962C8B-B14F-4D97-AF65-F5344CB8AC3E}">
        <p14:creationId xmlns:p14="http://schemas.microsoft.com/office/powerpoint/2010/main" xmlns="" val="3911241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55DD458-8204-41BB-A706-246767FF9B91}"/>
              </a:ext>
            </a:extLst>
          </p:cNvPr>
          <p:cNvSpPr>
            <a:spLocks noGrp="1"/>
          </p:cNvSpPr>
          <p:nvPr>
            <p:ph type="title"/>
          </p:nvPr>
        </p:nvSpPr>
        <p:spPr/>
        <p:txBody>
          <a:bodyPr/>
          <a:lstStyle/>
          <a:p>
            <a:r>
              <a:rPr lang="en-US" altLang="zh-CN" dirty="0">
                <a:ea typeface="新細明體" panose="02020500000000000000" pitchFamily="18" charset="-120"/>
              </a:rPr>
              <a:t>Text-based natural language understanding</a:t>
            </a:r>
            <a:endParaRPr lang="zh-HK" altLang="en-US" dirty="0">
              <a:latin typeface="新細明體" panose="02020500000000000000" pitchFamily="18" charset="-120"/>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B905219C-E72F-4105-BFE6-813F6A20948B}"/>
              </a:ext>
            </a:extLst>
          </p:cNvPr>
          <p:cNvSpPr>
            <a:spLocks noGrp="1"/>
          </p:cNvSpPr>
          <p:nvPr>
            <p:ph idx="1"/>
          </p:nvPr>
        </p:nvSpPr>
        <p:spPr/>
        <p:txBody>
          <a:bodyPr>
            <a:normAutofit fontScale="92500" lnSpcReduction="20000"/>
          </a:bodyPr>
          <a:lstStyle/>
          <a:p>
            <a:pPr marL="0" indent="0" algn="just">
              <a:lnSpc>
                <a:spcPct val="100000"/>
              </a:lnSpc>
              <a:buNone/>
            </a:pPr>
            <a:r>
              <a:rPr lang="en-US" altLang="zh-CN" dirty="0">
                <a:ea typeface="新細明體" panose="02020500000000000000" pitchFamily="18" charset="-120"/>
              </a:rPr>
              <a:t>What is </a:t>
            </a:r>
            <a:r>
              <a:rPr lang="en-US" altLang="zh-CN" b="1" dirty="0">
                <a:ea typeface="新細明體" panose="02020500000000000000" pitchFamily="18" charset="-120"/>
              </a:rPr>
              <a:t>language understanding</a:t>
            </a:r>
            <a:r>
              <a:rPr lang="en-US" altLang="zh-CN" dirty="0">
                <a:ea typeface="新細明體" panose="02020500000000000000" pitchFamily="18" charset="-120"/>
              </a:rPr>
              <a:t>?</a:t>
            </a:r>
          </a:p>
          <a:p>
            <a:pPr algn="just">
              <a:lnSpc>
                <a:spcPct val="100000"/>
              </a:lnSpc>
              <a:buFont typeface="Wingdings" panose="05000000000000000000" pitchFamily="2" charset="2"/>
              <a:buChar char=""/>
            </a:pPr>
            <a:r>
              <a:rPr lang="en-US" altLang="zh-CN" dirty="0">
                <a:ea typeface="新細明體" panose="02020500000000000000" pitchFamily="18" charset="-120"/>
              </a:rPr>
              <a:t>To what extent does the machine "understand" </a:t>
            </a:r>
            <a:r>
              <a:rPr lang="en-US" altLang="zh-CN" dirty="0" smtClean="0">
                <a:ea typeface="新細明體" panose="02020500000000000000" pitchFamily="18" charset="-120"/>
              </a:rPr>
              <a:t>language</a:t>
            </a:r>
            <a:r>
              <a:rPr lang="en-US" altLang="zh-CN" dirty="0">
                <a:ea typeface="新細明體" panose="02020500000000000000" pitchFamily="18" charset="-120"/>
              </a:rPr>
              <a:t>?
</a:t>
            </a:r>
            <a:r>
              <a:rPr lang="en-US" altLang="zh-CN" b="1" dirty="0">
                <a:ea typeface="新細明體" panose="02020500000000000000" pitchFamily="18" charset="-120"/>
              </a:rPr>
              <a:t>Analytical thinking: </a:t>
            </a:r>
            <a:r>
              <a:rPr lang="en-US" altLang="zh-CN" dirty="0">
                <a:ea typeface="新細明體" panose="02020500000000000000" pitchFamily="18" charset="-120"/>
              </a:rPr>
              <a:t>Clearly analyze the various components of a sentence and their relationships
</a:t>
            </a:r>
            <a:r>
              <a:rPr lang="en-US" altLang="zh-CN" b="1" dirty="0">
                <a:ea typeface="新細明體" panose="02020500000000000000" pitchFamily="18" charset="-120"/>
              </a:rPr>
              <a:t>Feedback idea: </a:t>
            </a:r>
            <a:r>
              <a:rPr lang="en-US" altLang="zh-CN" dirty="0">
                <a:ea typeface="新細明體" panose="02020500000000000000" pitchFamily="18" charset="-120"/>
              </a:rPr>
              <a:t>No matter how the machine parses the sentence, as long as it can give enough reasonable feedback, it has language comprehension </a:t>
            </a:r>
            <a:r>
              <a:rPr lang="en-US" altLang="zh-CN" dirty="0" smtClean="0">
                <a:ea typeface="新細明體" panose="02020500000000000000" pitchFamily="18" charset="-120"/>
              </a:rPr>
              <a:t>ability; the </a:t>
            </a:r>
            <a:r>
              <a:rPr lang="en-US" altLang="zh-CN" b="1" dirty="0">
                <a:ea typeface="新細明體" panose="02020500000000000000" pitchFamily="18" charset="-120"/>
              </a:rPr>
              <a:t>Turing test </a:t>
            </a:r>
            <a:r>
              <a:rPr lang="en-US" altLang="zh-CN" dirty="0">
                <a:ea typeface="新細明體" panose="02020500000000000000" pitchFamily="18" charset="-120"/>
              </a:rPr>
              <a:t>believes that the machine has a 30% chance of deceiving the </a:t>
            </a:r>
            <a:r>
              <a:rPr lang="en-US" altLang="zh-CN" dirty="0" smtClean="0">
                <a:ea typeface="新細明體" panose="02020500000000000000" pitchFamily="18" charset="-120"/>
              </a:rPr>
              <a:t>tester can understand human </a:t>
            </a:r>
            <a:r>
              <a:rPr lang="en-US" altLang="zh-CN" dirty="0">
                <a:ea typeface="新細明體" panose="02020500000000000000" pitchFamily="18" charset="-120"/>
              </a:rPr>
              <a:t>language </a:t>
            </a:r>
            <a:r>
              <a:rPr lang="en-US" altLang="zh-CN" dirty="0" smtClean="0">
                <a:ea typeface="新細明體" panose="02020500000000000000" pitchFamily="18" charset="-120"/>
              </a:rPr>
              <a:t>and has </a:t>
            </a:r>
            <a:r>
              <a:rPr lang="en-US" altLang="zh-CN" dirty="0">
                <a:ea typeface="新細明體" panose="02020500000000000000" pitchFamily="18" charset="-120"/>
              </a:rPr>
              <a:t>human </a:t>
            </a:r>
            <a:r>
              <a:rPr lang="en-US" altLang="zh-CN" dirty="0" smtClean="0">
                <a:ea typeface="新細明體" panose="02020500000000000000" pitchFamily="18" charset="-120"/>
              </a:rPr>
              <a:t>intelligence.</a:t>
            </a:r>
            <a:r>
              <a:rPr lang="en-US" altLang="zh-CN" dirty="0">
                <a:ea typeface="新細明體" panose="02020500000000000000" pitchFamily="18" charset="-120"/>
              </a:rPr>
              <a:t>
Traditional Language Understanding Methods &amp; Language Understanding Based on Deep </a:t>
            </a:r>
            <a:r>
              <a:rPr lang="en-US" altLang="zh-CN" dirty="0" smtClean="0">
                <a:ea typeface="新細明體" panose="02020500000000000000" pitchFamily="18" charset="-120"/>
              </a:rPr>
              <a:t>Learning: </a:t>
            </a:r>
            <a:endParaRPr lang="zh-HK" altLang="en-US" dirty="0">
              <a:ea typeface="新細明體" panose="02020500000000000000" pitchFamily="18" charset="-120"/>
            </a:endParaRPr>
          </a:p>
        </p:txBody>
      </p:sp>
      <p:sp>
        <p:nvSpPr>
          <p:cNvPr id="4" name="Footer Placeholder 3"/>
          <p:cNvSpPr>
            <a:spLocks noGrp="1"/>
          </p:cNvSpPr>
          <p:nvPr>
            <p:ph type="ftr" sz="quarter" idx="11"/>
          </p:nvPr>
        </p:nvSpPr>
        <p:spPr/>
        <p:txBody>
          <a:bodyPr/>
          <a:lstStyle/>
          <a:p>
            <a:r>
              <a:rPr lang="en-US" altLang="zh-HK" dirty="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45</a:t>
            </a:fld>
            <a:endParaRPr lang="zh-HK" altLang="en-US" dirty="0"/>
          </a:p>
        </p:txBody>
      </p:sp>
    </p:spTree>
    <p:extLst>
      <p:ext uri="{BB962C8B-B14F-4D97-AF65-F5344CB8AC3E}">
        <p14:creationId xmlns:p14="http://schemas.microsoft.com/office/powerpoint/2010/main" xmlns="" val="1610105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a:extLst>
              <a:ext uri="{FF2B5EF4-FFF2-40B4-BE49-F238E27FC236}">
                <a16:creationId xmlns:a16="http://schemas.microsoft.com/office/drawing/2014/main" xmlns="" id="{507FC1C2-DBEB-404D-A563-6506FFA30C9A}"/>
              </a:ext>
            </a:extLst>
          </p:cNvPr>
          <p:cNvGraphicFramePr>
            <a:graphicFrameLocks noGrp="1"/>
          </p:cNvGraphicFramePr>
          <p:nvPr>
            <p:ph idx="1"/>
            <p:extLst>
              <p:ext uri="{D42A27DB-BD31-4B8C-83A1-F6EECF244321}">
                <p14:modId xmlns:p14="http://schemas.microsoft.com/office/powerpoint/2010/main" xmlns="" val="2830369433"/>
              </p:ext>
            </p:extLst>
          </p:nvPr>
        </p:nvGraphicFramePr>
        <p:xfrm>
          <a:off x="437322" y="269505"/>
          <a:ext cx="11449878" cy="2393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354223" y="2681937"/>
            <a:ext cx="3527345" cy="2554545"/>
          </a:xfrm>
          <a:prstGeom prst="rect">
            <a:avLst/>
          </a:prstGeom>
        </p:spPr>
        <p:txBody>
          <a:bodyPr wrap="square">
            <a:spAutoFit/>
          </a:bodyPr>
          <a:lstStyle/>
          <a:p>
            <a:pPr marL="342900" indent="-342900">
              <a:lnSpc>
                <a:spcPct val="100000"/>
              </a:lnSpc>
              <a:buFont typeface="Wingdings" panose="05000000000000000000" pitchFamily="2" charset="2"/>
              <a:buChar char="v"/>
            </a:pPr>
            <a:r>
              <a:rPr lang="en-US" altLang="zh-CN" sz="1600" dirty="0">
                <a:ea typeface="新細明體" panose="02020500000000000000" pitchFamily="18" charset="-120"/>
              </a:rPr>
              <a:t>Word: Can be one word or multiple words such as Run, Sun
</a:t>
            </a:r>
            <a:r>
              <a:rPr lang="en-US" altLang="zh-CN" sz="1600" dirty="0" smtClean="0">
                <a:ea typeface="新細明體" panose="02020500000000000000" pitchFamily="18" charset="-120"/>
              </a:rPr>
              <a:t>Parts </a:t>
            </a:r>
            <a:r>
              <a:rPr lang="en-US" altLang="zh-CN" sz="1600" dirty="0">
                <a:ea typeface="新細明體" panose="02020500000000000000" pitchFamily="18" charset="-120"/>
              </a:rPr>
              <a:t>of speech:</a:t>
            </a:r>
          </a:p>
          <a:p>
            <a:pPr marL="800100" lvl="1" indent="-342900">
              <a:buFont typeface="Wingdings" panose="05000000000000000000" pitchFamily="2" charset="2"/>
              <a:buChar char="v"/>
            </a:pPr>
            <a:r>
              <a:rPr lang="en-US" altLang="zh-CN" sz="1600" dirty="0">
                <a:ea typeface="新細明體" panose="02020500000000000000" pitchFamily="18" charset="-120"/>
              </a:rPr>
              <a:t>Run = </a:t>
            </a:r>
            <a:r>
              <a:rPr lang="en-US" altLang="zh-CN" sz="1600" i="1" dirty="0">
                <a:ea typeface="新細明體" panose="02020500000000000000" pitchFamily="18" charset="-120"/>
              </a:rPr>
              <a:t>Verb</a:t>
            </a:r>
            <a:r>
              <a:rPr lang="en-US" altLang="zh-CN" sz="1600" dirty="0">
                <a:ea typeface="新細明體" panose="02020500000000000000" pitchFamily="18" charset="-120"/>
              </a:rPr>
              <a:t> that represents an action
Sun = </a:t>
            </a:r>
            <a:r>
              <a:rPr lang="en-US" altLang="zh-CN" sz="1600" i="1" dirty="0">
                <a:ea typeface="新細明體" panose="02020500000000000000" pitchFamily="18" charset="-120"/>
              </a:rPr>
              <a:t>noun</a:t>
            </a:r>
            <a:r>
              <a:rPr lang="en-US" altLang="zh-CN" sz="1600" dirty="0">
                <a:ea typeface="新細明體" panose="02020500000000000000" pitchFamily="18" charset="-120"/>
              </a:rPr>
              <a:t>, representing an object</a:t>
            </a:r>
          </a:p>
          <a:p>
            <a:pPr marL="342900" indent="-342900">
              <a:buFont typeface="Wingdings" panose="05000000000000000000" pitchFamily="2" charset="2"/>
              <a:buChar char="v"/>
            </a:pPr>
            <a:r>
              <a:rPr lang="en-US" altLang="zh-CN" sz="1600" dirty="0">
                <a:ea typeface="新細明體" panose="02020500000000000000" pitchFamily="18" charset="-120"/>
              </a:rPr>
              <a:t>Most words have several meanings:</a:t>
            </a:r>
          </a:p>
          <a:p>
            <a:pPr marL="800100" lvl="1" indent="-342900">
              <a:buFont typeface="Wingdings" panose="05000000000000000000" pitchFamily="2" charset="2"/>
              <a:buChar char="v"/>
            </a:pPr>
            <a:r>
              <a:rPr lang="en-US" altLang="zh-CN" sz="1600" dirty="0" smtClean="0">
                <a:ea typeface="新細明體" panose="02020500000000000000" pitchFamily="18" charset="-120"/>
              </a:rPr>
              <a:t>“bank" </a:t>
            </a:r>
            <a:r>
              <a:rPr lang="en-US" altLang="zh-CN" sz="1600" dirty="0">
                <a:ea typeface="新細明體" panose="02020500000000000000" pitchFamily="18" charset="-120"/>
              </a:rPr>
              <a:t>can mean </a:t>
            </a:r>
            <a:r>
              <a:rPr lang="en-US" altLang="zh-CN" sz="1600" dirty="0" smtClean="0">
                <a:ea typeface="新細明體" panose="02020500000000000000" pitchFamily="18" charset="-120"/>
              </a:rPr>
              <a:t>river bank</a:t>
            </a:r>
            <a:r>
              <a:rPr lang="en-US" altLang="zh-CN" sz="1600" dirty="0" smtClean="0">
                <a:ea typeface="新細明體" panose="02020500000000000000" pitchFamily="18" charset="-120"/>
              </a:rPr>
              <a:t> </a:t>
            </a:r>
            <a:r>
              <a:rPr lang="en-US" altLang="zh-CN" sz="1600" dirty="0">
                <a:ea typeface="新細明體" panose="02020500000000000000" pitchFamily="18" charset="-120"/>
              </a:rPr>
              <a:t>or </a:t>
            </a:r>
            <a:r>
              <a:rPr lang="en-US" altLang="zh-CN" sz="1600" dirty="0" smtClean="0">
                <a:ea typeface="新細明體" panose="02020500000000000000" pitchFamily="18" charset="-120"/>
              </a:rPr>
              <a:t>financial bank</a:t>
            </a:r>
            <a:endParaRPr lang="en-US" altLang="zh-CN" sz="1600" dirty="0">
              <a:ea typeface="新細明體" panose="02020500000000000000" pitchFamily="18" charset="-120"/>
            </a:endParaRPr>
          </a:p>
        </p:txBody>
      </p:sp>
      <p:sp>
        <p:nvSpPr>
          <p:cNvPr id="3" name="Rectangle 2"/>
          <p:cNvSpPr/>
          <p:nvPr/>
        </p:nvSpPr>
        <p:spPr>
          <a:xfrm>
            <a:off x="4461631" y="2662686"/>
            <a:ext cx="3408002" cy="4031873"/>
          </a:xfrm>
          <a:prstGeom prst="rect">
            <a:avLst/>
          </a:prstGeom>
        </p:spPr>
        <p:txBody>
          <a:bodyPr wrap="square">
            <a:spAutoFit/>
          </a:bodyPr>
          <a:lstStyle/>
          <a:p>
            <a:pPr marL="342900" indent="-342900">
              <a:buFont typeface="Wingdings" panose="05000000000000000000" pitchFamily="2" charset="2"/>
              <a:buChar char="v"/>
            </a:pPr>
            <a:r>
              <a:rPr lang="en-US" altLang="zh-HK" sz="1600" dirty="0"/>
              <a:t>Chinese lexical analysis unique participles
Chinese there is no clear word boundary </a:t>
            </a:r>
            <a:r>
              <a:rPr lang="en-US" altLang="zh-HK" sz="1600" dirty="0">
                <a:sym typeface="Wingdings" panose="05000000000000000000" pitchFamily="2" charset="2"/>
              </a:rPr>
              <a:t></a:t>
            </a:r>
            <a:r>
              <a:rPr lang="en-US" altLang="zh-HK" sz="1600" dirty="0"/>
              <a:t> The first task of lexical analysis is to cut successive sequences of Chinese characters into independent words
The most common word segmentation is the longest match method: the sentence is sliced by the longest word in the thesaurus as much as possible
Earlier part-of-speech annotation algorithms relied on rules, such as nouns followed by verbs, and adjectives appeared before nouns</a:t>
            </a:r>
            <a:endParaRPr lang="en-US" altLang="zh-CN" sz="1600" dirty="0">
              <a:ea typeface="新細明體" panose="02020500000000000000" pitchFamily="18" charset="-120"/>
            </a:endParaRPr>
          </a:p>
        </p:txBody>
      </p:sp>
      <p:sp>
        <p:nvSpPr>
          <p:cNvPr id="8" name="Rectangle 7"/>
          <p:cNvSpPr/>
          <p:nvPr/>
        </p:nvSpPr>
        <p:spPr>
          <a:xfrm>
            <a:off x="8449696" y="2616692"/>
            <a:ext cx="3576646" cy="4247317"/>
          </a:xfrm>
          <a:prstGeom prst="rect">
            <a:avLst/>
          </a:prstGeom>
        </p:spPr>
        <p:txBody>
          <a:bodyPr wrap="square">
            <a:spAutoFit/>
          </a:bodyPr>
          <a:lstStyle/>
          <a:p>
            <a:pPr marL="285750" indent="-285750">
              <a:buFont typeface="Wingdings" panose="05000000000000000000" pitchFamily="2" charset="2"/>
              <a:buChar char="v"/>
            </a:pPr>
            <a:r>
              <a:rPr lang="en-US" altLang="zh-CN" sz="1500" dirty="0">
                <a:ea typeface="新細明體" panose="02020500000000000000" pitchFamily="18" charset="-120"/>
              </a:rPr>
              <a:t>Parsing of sentence content
Transform sentences expressed in natural language into a kind of knowledge
Semantic Role Annotation (Shallow Semantic Analysis)</a:t>
            </a:r>
          </a:p>
          <a:p>
            <a:pPr marL="742950" lvl="1" indent="-285750">
              <a:buFont typeface="Wingdings" panose="05000000000000000000" pitchFamily="2" charset="2"/>
              <a:buChar char="v"/>
            </a:pPr>
            <a:r>
              <a:rPr lang="en-US" altLang="zh-CN" sz="1500" dirty="0">
                <a:ea typeface="新細明體" panose="02020500000000000000" pitchFamily="18" charset="-120"/>
              </a:rPr>
              <a:t>Find the central predicate of a sentence and identify the relevant components of that predicate, such as doing, receiving, time, and place</a:t>
            </a:r>
          </a:p>
          <a:p>
            <a:pPr marL="285750" indent="-285750">
              <a:buFont typeface="Wingdings" panose="05000000000000000000" pitchFamily="2" charset="2"/>
              <a:buChar char="v"/>
            </a:pPr>
            <a:r>
              <a:rPr lang="en-US" altLang="zh-CN" sz="1500" dirty="0">
                <a:ea typeface="新細明體" panose="02020500000000000000" pitchFamily="18" charset="-120"/>
              </a:rPr>
              <a:t>More complete semantic analysis:</a:t>
            </a:r>
          </a:p>
          <a:p>
            <a:pPr marL="742950" lvl="1" indent="-285750">
              <a:buFont typeface="Wingdings" panose="05000000000000000000" pitchFamily="2" charset="2"/>
              <a:buChar char="v"/>
            </a:pPr>
            <a:r>
              <a:rPr lang="en-US" altLang="zh-CN" sz="1500" dirty="0">
                <a:ea typeface="新細明體" panose="02020500000000000000" pitchFamily="18" charset="-120"/>
              </a:rPr>
              <a:t>Semantic expression formatting
The meaning expressed is a clear, unambiguous, flexible expression that can express more complex semantics</a:t>
            </a:r>
          </a:p>
          <a:p>
            <a:pPr marL="285750" indent="-285750">
              <a:buFont typeface="Wingdings" panose="05000000000000000000" pitchFamily="2" charset="2"/>
              <a:buChar char="v"/>
            </a:pPr>
            <a:r>
              <a:rPr lang="en-US" altLang="zh-CN" sz="1500" dirty="0">
                <a:ea typeface="新細明體" panose="02020500000000000000" pitchFamily="18" charset="-120"/>
              </a:rPr>
              <a:t>Semantic dependency tree</a:t>
            </a:r>
          </a:p>
        </p:txBody>
      </p:sp>
      <p:sp>
        <p:nvSpPr>
          <p:cNvPr id="5" name="Rectangle 4"/>
          <p:cNvSpPr/>
          <p:nvPr/>
        </p:nvSpPr>
        <p:spPr>
          <a:xfrm>
            <a:off x="437322" y="127250"/>
            <a:ext cx="4134678" cy="1200329"/>
          </a:xfrm>
          <a:prstGeom prst="rect">
            <a:avLst/>
          </a:prstGeom>
        </p:spPr>
        <p:txBody>
          <a:bodyPr wrap="square">
            <a:spAutoFit/>
          </a:bodyPr>
          <a:lstStyle/>
          <a:p>
            <a:r>
              <a:rPr lang="en-US" altLang="zh-CN" sz="3600" dirty="0">
                <a:ea typeface="新細明體" panose="02020500000000000000" pitchFamily="18" charset="-120"/>
              </a:rPr>
              <a:t>What is language understanding?</a:t>
            </a:r>
            <a:endParaRPr lang="en-US" sz="3600" dirty="0"/>
          </a:p>
        </p:txBody>
      </p:sp>
      <p:sp>
        <p:nvSpPr>
          <p:cNvPr id="7" name="Slide Number Placeholder 6"/>
          <p:cNvSpPr>
            <a:spLocks noGrp="1"/>
          </p:cNvSpPr>
          <p:nvPr>
            <p:ph type="sldNum" sz="quarter" idx="12"/>
          </p:nvPr>
        </p:nvSpPr>
        <p:spPr/>
        <p:txBody>
          <a:bodyPr/>
          <a:lstStyle/>
          <a:p>
            <a:fld id="{FA36BCE5-770F-41A9-BD0A-CD25FC828818}" type="slidenum">
              <a:rPr lang="zh-HK" altLang="en-US" smtClean="0"/>
              <a:pPr/>
              <a:t>46</a:t>
            </a:fld>
            <a:endParaRPr lang="zh-HK" altLang="en-US" dirty="0"/>
          </a:p>
        </p:txBody>
      </p:sp>
      <p:sp>
        <p:nvSpPr>
          <p:cNvPr id="9" name="Footer Placeholder 3">
            <a:extLst>
              <a:ext uri="{FF2B5EF4-FFF2-40B4-BE49-F238E27FC236}">
                <a16:creationId xmlns:a16="http://schemas.microsoft.com/office/drawing/2014/main" xmlns="" id="{4DAB34E5-E180-4CB0-9F6D-544DC89E2F4E}"/>
              </a:ext>
            </a:extLst>
          </p:cNvPr>
          <p:cNvSpPr>
            <a:spLocks noGrp="1"/>
          </p:cNvSpPr>
          <p:nvPr>
            <p:ph type="ftr" sz="quarter" idx="11"/>
          </p:nvPr>
        </p:nvSpPr>
        <p:spPr>
          <a:xfrm>
            <a:off x="4038600" y="6538912"/>
            <a:ext cx="4114800" cy="365125"/>
          </a:xfrm>
        </p:spPr>
        <p:txBody>
          <a:bodyPr/>
          <a:lstStyle/>
          <a:p>
            <a:r>
              <a:rPr lang="en-US" altLang="zh-HK" dirty="0"/>
              <a:t>Edit by Hammond Lai</a:t>
            </a:r>
            <a:endParaRPr lang="zh-HK" altLang="en-US" dirty="0"/>
          </a:p>
        </p:txBody>
      </p:sp>
    </p:spTree>
    <p:extLst>
      <p:ext uri="{BB962C8B-B14F-4D97-AF65-F5344CB8AC3E}">
        <p14:creationId xmlns:p14="http://schemas.microsoft.com/office/powerpoint/2010/main" xmlns="" val="2866183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BEBA4AE-BFDD-4581-B0F1-6BC891F2FA54}"/>
              </a:ext>
            </a:extLst>
          </p:cNvPr>
          <p:cNvSpPr>
            <a:spLocks noGrp="1"/>
          </p:cNvSpPr>
          <p:nvPr>
            <p:ph type="title"/>
          </p:nvPr>
        </p:nvSpPr>
        <p:spPr/>
        <p:txBody>
          <a:bodyPr>
            <a:normAutofit/>
          </a:bodyPr>
          <a:lstStyle/>
          <a:p>
            <a:r>
              <a:rPr lang="en-US" altLang="zh-CN" sz="3200" dirty="0">
                <a:latin typeface="+mn-lt"/>
                <a:ea typeface="新細明體" panose="02020500000000000000" pitchFamily="18" charset="-120"/>
              </a:rPr>
              <a:t>A Language Understanding Approach Based on Deep Learning</a:t>
            </a:r>
            <a:endParaRPr lang="zh-HK" altLang="en-US" sz="3200" dirty="0">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AFE9E71B-1498-46A6-A68E-AA3DA83CE667}"/>
              </a:ext>
            </a:extLst>
          </p:cNvPr>
          <p:cNvSpPr>
            <a:spLocks noGrp="1"/>
          </p:cNvSpPr>
          <p:nvPr>
            <p:ph idx="1"/>
          </p:nvPr>
        </p:nvSpPr>
        <p:spPr/>
        <p:txBody>
          <a:bodyPr>
            <a:normAutofit fontScale="85000" lnSpcReduction="20000"/>
          </a:bodyPr>
          <a:lstStyle/>
          <a:p>
            <a:pPr algn="just">
              <a:lnSpc>
                <a:spcPct val="150000"/>
              </a:lnSpc>
              <a:buFont typeface="Wingdings" panose="05000000000000000000" pitchFamily="2" charset="2"/>
              <a:buChar char="v"/>
            </a:pPr>
            <a:r>
              <a:rPr lang="en-US" altLang="zh-CN" dirty="0" smtClean="0">
                <a:ea typeface="新細明體" panose="02020500000000000000" pitchFamily="18" charset="-120"/>
              </a:rPr>
              <a:t> Does </a:t>
            </a:r>
            <a:r>
              <a:rPr lang="en-US" altLang="zh-CN" i="1" u="sng" dirty="0">
                <a:ea typeface="新細明體" panose="02020500000000000000" pitchFamily="18" charset="-120"/>
              </a:rPr>
              <a:t>not</a:t>
            </a:r>
            <a:r>
              <a:rPr lang="en-US" altLang="zh-CN" dirty="0">
                <a:ea typeface="新細明體" panose="02020500000000000000" pitchFamily="18" charset="-120"/>
              </a:rPr>
              <a:t> rely on the parsing of sentence components </a:t>
            </a:r>
            <a:r>
              <a:rPr lang="en-US" altLang="zh-CN" dirty="0">
                <a:ea typeface="新細明體" panose="02020500000000000000" pitchFamily="18" charset="-120"/>
                <a:sym typeface="Wingdings" panose="05000000000000000000" pitchFamily="2" charset="2"/>
              </a:rPr>
              <a:t></a:t>
            </a:r>
            <a:r>
              <a:rPr lang="en-US" altLang="zh-CN" dirty="0">
                <a:ea typeface="新細明體" panose="02020500000000000000" pitchFamily="18" charset="-120"/>
              </a:rPr>
              <a:t> map sentences to a semantic space.
</a:t>
            </a:r>
            <a:r>
              <a:rPr lang="en-US" altLang="zh-CN" dirty="0" smtClean="0">
                <a:ea typeface="新細明體" panose="02020500000000000000" pitchFamily="18" charset="-120"/>
              </a:rPr>
              <a:t> In </a:t>
            </a:r>
            <a:r>
              <a:rPr lang="en-US" altLang="zh-CN" dirty="0">
                <a:ea typeface="新細明體" panose="02020500000000000000" pitchFamily="18" charset="-120"/>
              </a:rPr>
              <a:t>the </a:t>
            </a:r>
            <a:r>
              <a:rPr lang="en-US" altLang="zh-CN" b="1" dirty="0">
                <a:ea typeface="新細明體" panose="02020500000000000000" pitchFamily="18" charset="-120"/>
              </a:rPr>
              <a:t>semantic space</a:t>
            </a:r>
            <a:r>
              <a:rPr lang="en-US" altLang="zh-CN" dirty="0">
                <a:ea typeface="新細明體" panose="02020500000000000000" pitchFamily="18" charset="-120"/>
              </a:rPr>
              <a:t>, sentences with similar semantics are less distant, and sentences with large semantic differences are farther away.
</a:t>
            </a:r>
            <a:r>
              <a:rPr lang="en-US" altLang="zh-CN" dirty="0" smtClean="0">
                <a:ea typeface="新細明體" panose="02020500000000000000" pitchFamily="18" charset="-120"/>
              </a:rPr>
              <a:t> Can aid complete </a:t>
            </a:r>
            <a:r>
              <a:rPr lang="en-US" altLang="zh-CN" dirty="0">
                <a:ea typeface="新細明體" panose="02020500000000000000" pitchFamily="18" charset="-120"/>
              </a:rPr>
              <a:t>questions and answers, translation and other work.
</a:t>
            </a:r>
            <a:r>
              <a:rPr lang="en-US" altLang="zh-CN" dirty="0" smtClean="0">
                <a:ea typeface="新細明體" panose="02020500000000000000" pitchFamily="18" charset="-120"/>
              </a:rPr>
              <a:t> Based </a:t>
            </a:r>
            <a:r>
              <a:rPr lang="en-US" altLang="zh-CN" dirty="0">
                <a:ea typeface="新細明體" panose="02020500000000000000" pitchFamily="18" charset="-120"/>
              </a:rPr>
              <a:t>on the feedback idea of language understanding, as long as the machine successfully completes the target task, it is considered to have the ability to understand.</a:t>
            </a:r>
            <a:endParaRPr lang="zh-HK" altLang="en-US" dirty="0">
              <a:ea typeface="新細明體" panose="02020500000000000000" pitchFamily="18" charset="-120"/>
            </a:endParaRPr>
          </a:p>
        </p:txBody>
      </p:sp>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47</a:t>
            </a:fld>
            <a:endParaRPr lang="zh-HK" altLang="en-US" dirty="0"/>
          </a:p>
        </p:txBody>
      </p:sp>
    </p:spTree>
    <p:extLst>
      <p:ext uri="{BB962C8B-B14F-4D97-AF65-F5344CB8AC3E}">
        <p14:creationId xmlns:p14="http://schemas.microsoft.com/office/powerpoint/2010/main" xmlns="" val="932939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7D2C981-2F40-4E6A-8708-3ED71A867020}"/>
              </a:ext>
            </a:extLst>
          </p:cNvPr>
          <p:cNvSpPr>
            <a:spLocks noGrp="1"/>
          </p:cNvSpPr>
          <p:nvPr>
            <p:ph type="title"/>
          </p:nvPr>
        </p:nvSpPr>
        <p:spPr>
          <a:xfrm>
            <a:off x="277091" y="365126"/>
            <a:ext cx="11663121" cy="867930"/>
          </a:xfrm>
        </p:spPr>
        <p:txBody>
          <a:bodyPr>
            <a:normAutofit/>
          </a:bodyPr>
          <a:lstStyle/>
          <a:p>
            <a:pPr algn="ctr"/>
            <a:r>
              <a:rPr lang="en-US" altLang="zh-CN" sz="4000" dirty="0">
                <a:latin typeface="+mn-lt"/>
                <a:ea typeface="新細明體" panose="02020500000000000000" pitchFamily="18" charset="-120"/>
              </a:rPr>
              <a:t>Comparing Traditional and Deep Learning Methods</a:t>
            </a:r>
            <a:endParaRPr lang="zh-HK" altLang="en-US" sz="4000" dirty="0">
              <a:latin typeface="+mn-lt"/>
              <a:ea typeface="新細明體" panose="02020500000000000000" pitchFamily="18" charset="-120"/>
            </a:endParaRPr>
          </a:p>
        </p:txBody>
      </p:sp>
      <p:graphicFrame>
        <p:nvGraphicFramePr>
          <p:cNvPr id="4" name="表格 4">
            <a:extLst>
              <a:ext uri="{FF2B5EF4-FFF2-40B4-BE49-F238E27FC236}">
                <a16:creationId xmlns:a16="http://schemas.microsoft.com/office/drawing/2014/main" xmlns="" id="{A9C8F65D-5F0E-403C-B32A-6E2CE92C3B48}"/>
              </a:ext>
            </a:extLst>
          </p:cNvPr>
          <p:cNvGraphicFramePr>
            <a:graphicFrameLocks noGrp="1"/>
          </p:cNvGraphicFramePr>
          <p:nvPr>
            <p:extLst>
              <p:ext uri="{D42A27DB-BD31-4B8C-83A1-F6EECF244321}">
                <p14:modId xmlns:p14="http://schemas.microsoft.com/office/powerpoint/2010/main" xmlns="" val="1562363989"/>
              </p:ext>
            </p:extLst>
          </p:nvPr>
        </p:nvGraphicFramePr>
        <p:xfrm>
          <a:off x="237934" y="1510579"/>
          <a:ext cx="11714924" cy="5001577"/>
        </p:xfrm>
        <a:graphic>
          <a:graphicData uri="http://schemas.openxmlformats.org/drawingml/2006/table">
            <a:tbl>
              <a:tblPr firstRow="1" bandRow="1">
                <a:tableStyleId>{5C22544A-7EE6-4342-B048-85BDC9FD1C3A}</a:tableStyleId>
              </a:tblPr>
              <a:tblGrid>
                <a:gridCol w="5857462">
                  <a:extLst>
                    <a:ext uri="{9D8B030D-6E8A-4147-A177-3AD203B41FA5}">
                      <a16:colId xmlns:a16="http://schemas.microsoft.com/office/drawing/2014/main" xmlns="" val="3164743089"/>
                    </a:ext>
                  </a:extLst>
                </a:gridCol>
                <a:gridCol w="5857462">
                  <a:extLst>
                    <a:ext uri="{9D8B030D-6E8A-4147-A177-3AD203B41FA5}">
                      <a16:colId xmlns:a16="http://schemas.microsoft.com/office/drawing/2014/main" xmlns="" val="3523002242"/>
                    </a:ext>
                  </a:extLst>
                </a:gridCol>
              </a:tblGrid>
              <a:tr h="463577">
                <a:tc>
                  <a:txBody>
                    <a:bodyPr/>
                    <a:lstStyle/>
                    <a:p>
                      <a:pPr algn="ctr"/>
                      <a:r>
                        <a:rPr lang="en-US" altLang="zh-CN" sz="2400" b="1" dirty="0">
                          <a:latin typeface="+mn-lt"/>
                          <a:ea typeface="新細明體" panose="02020500000000000000" pitchFamily="18" charset="-120"/>
                        </a:rPr>
                        <a:t>Traditional method</a:t>
                      </a:r>
                      <a:endParaRPr lang="zh-HK" altLang="en-US" sz="2400" b="1" dirty="0">
                        <a:latin typeface="+mn-lt"/>
                        <a:ea typeface="新細明體" panose="02020500000000000000" pitchFamily="18" charset="-120"/>
                      </a:endParaRPr>
                    </a:p>
                  </a:txBody>
                  <a:tcPr/>
                </a:tc>
                <a:tc>
                  <a:txBody>
                    <a:bodyPr/>
                    <a:lstStyle/>
                    <a:p>
                      <a:pPr algn="ctr"/>
                      <a:r>
                        <a:rPr lang="en-US" altLang="zh-CN" sz="2400" b="1" dirty="0">
                          <a:latin typeface="+mn-lt"/>
                          <a:ea typeface="新細明體" panose="02020500000000000000" pitchFamily="18" charset="-120"/>
                        </a:rPr>
                        <a:t>Deep learning method</a:t>
                      </a:r>
                      <a:endParaRPr lang="zh-HK" altLang="en-US" sz="2400" b="1" dirty="0">
                        <a:latin typeface="+mn-lt"/>
                        <a:ea typeface="新細明體" panose="02020500000000000000" pitchFamily="18" charset="-120"/>
                      </a:endParaRPr>
                    </a:p>
                  </a:txBody>
                  <a:tcPr/>
                </a:tc>
                <a:extLst>
                  <a:ext uri="{0D108BD9-81ED-4DB2-BD59-A6C34878D82A}">
                    <a16:rowId xmlns:a16="http://schemas.microsoft.com/office/drawing/2014/main" xmlns="" val="2571233376"/>
                  </a:ext>
                </a:extLst>
              </a:tr>
              <a:tr h="484160">
                <a:tc gridSpan="2">
                  <a:txBody>
                    <a:bodyPr/>
                    <a:lstStyle/>
                    <a:p>
                      <a:pPr algn="ctr"/>
                      <a:r>
                        <a:rPr lang="en-US" altLang="zh-CN" sz="2400" b="1" dirty="0">
                          <a:latin typeface="+mn-lt"/>
                          <a:ea typeface="新細明體" panose="02020500000000000000" pitchFamily="18" charset="-120"/>
                        </a:rPr>
                        <a:t>Advantages</a:t>
                      </a:r>
                      <a:endParaRPr lang="zh-HK" altLang="en-US" sz="2400" b="1" dirty="0">
                        <a:latin typeface="+mn-lt"/>
                        <a:ea typeface="新細明體" panose="02020500000000000000" pitchFamily="18" charset="-120"/>
                      </a:endParaRPr>
                    </a:p>
                  </a:txBody>
                  <a:tcPr/>
                </a:tc>
                <a:tc hMerge="1">
                  <a:txBody>
                    <a:bodyPr/>
                    <a:lstStyle/>
                    <a:p>
                      <a:endParaRPr lang="zh-HK" altLang="en-US" dirty="0"/>
                    </a:p>
                  </a:txBody>
                  <a:tcPr/>
                </a:tc>
                <a:extLst>
                  <a:ext uri="{0D108BD9-81ED-4DB2-BD59-A6C34878D82A}">
                    <a16:rowId xmlns:a16="http://schemas.microsoft.com/office/drawing/2014/main" xmlns="" val="3031395963"/>
                  </a:ext>
                </a:extLst>
              </a:tr>
              <a:tr h="1069040">
                <a:tc>
                  <a:txBody>
                    <a:bodyPr/>
                    <a:lstStyle/>
                    <a:p>
                      <a:pPr marL="457200" lvl="0" indent="-457200" algn="just">
                        <a:lnSpc>
                          <a:spcPct val="100000"/>
                        </a:lnSpc>
                        <a:buFont typeface="+mj-lt"/>
                        <a:buAutoNum type="arabicPeriod"/>
                      </a:pPr>
                      <a:r>
                        <a:rPr lang="en-US" altLang="zh-CN" sz="2000" dirty="0">
                          <a:latin typeface="+mn-lt"/>
                          <a:ea typeface="新細明體" panose="02020500000000000000" pitchFamily="18" charset="-120"/>
                        </a:rPr>
                        <a:t>Through </a:t>
                      </a:r>
                      <a:r>
                        <a:rPr lang="en-US" altLang="zh-CN" sz="2000" dirty="0" smtClean="0">
                          <a:latin typeface="+mn-lt"/>
                          <a:ea typeface="新細明體" panose="02020500000000000000" pitchFamily="18" charset="-120"/>
                        </a:rPr>
                        <a:t>an in-depth </a:t>
                      </a:r>
                      <a:r>
                        <a:rPr lang="en-US" altLang="zh-CN" sz="2000" dirty="0">
                          <a:latin typeface="+mn-lt"/>
                          <a:ea typeface="新細明體" panose="02020500000000000000" pitchFamily="18" charset="-120"/>
                        </a:rPr>
                        <a:t>analysis of sentence components, the semantic content in the sentence can be fully understood.</a:t>
                      </a:r>
                    </a:p>
                    <a:p>
                      <a:pPr marL="457200" lvl="0" indent="-457200" algn="just">
                        <a:lnSpc>
                          <a:spcPct val="100000"/>
                        </a:lnSpc>
                        <a:buFont typeface="+mj-lt"/>
                        <a:buAutoNum type="arabicPeriod"/>
                      </a:pPr>
                      <a:endParaRPr lang="en-US" altLang="zh-CN" sz="2000" dirty="0">
                        <a:latin typeface="+mn-lt"/>
                        <a:ea typeface="新細明體" panose="02020500000000000000" pitchFamily="18" charset="-120"/>
                      </a:endParaRPr>
                    </a:p>
                    <a:p>
                      <a:pPr marL="457200" lvl="0" indent="-457200" algn="just">
                        <a:lnSpc>
                          <a:spcPct val="100000"/>
                        </a:lnSpc>
                        <a:buFont typeface="+mj-lt"/>
                        <a:buAutoNum type="arabicPeriod"/>
                      </a:pPr>
                      <a:r>
                        <a:rPr lang="en-US" altLang="zh-CN" sz="2000" dirty="0">
                          <a:latin typeface="+mn-lt"/>
                          <a:ea typeface="新細明體" panose="02020500000000000000" pitchFamily="18" charset="-120"/>
                        </a:rPr>
                        <a:t>Parsing results based on syntax and semantic rules are not too biased, and even if there is a parsing error, it is easy to locate the </a:t>
                      </a:r>
                      <a:r>
                        <a:rPr lang="en-US" altLang="zh-CN" sz="2000" dirty="0" smtClean="0">
                          <a:latin typeface="+mn-lt"/>
                          <a:ea typeface="新細明體" panose="02020500000000000000" pitchFamily="18" charset="-120"/>
                        </a:rPr>
                        <a:t>cause</a:t>
                      </a:r>
                      <a:r>
                        <a:rPr lang="en-US" altLang="zh-CN" sz="2000" dirty="0">
                          <a:latin typeface="+mn-lt"/>
                          <a:ea typeface="新細明體" panose="02020500000000000000" pitchFamily="18" charset="-120"/>
                        </a:rPr>
                        <a:t>.</a:t>
                      </a:r>
                      <a:endParaRPr lang="zh-HK" altLang="en-US" sz="2000" dirty="0">
                        <a:solidFill>
                          <a:schemeClr val="tx1"/>
                        </a:solidFill>
                        <a:latin typeface="+mn-lt"/>
                        <a:ea typeface="新細明體" panose="02020500000000000000" pitchFamily="18" charset="-120"/>
                      </a:endParaRPr>
                    </a:p>
                  </a:txBody>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US" altLang="zh-CN" sz="2000" dirty="0">
                          <a:solidFill>
                            <a:schemeClr val="tx1"/>
                          </a:solidFill>
                          <a:latin typeface="+mn-lt"/>
                          <a:ea typeface="新細明體" panose="02020500000000000000" pitchFamily="18" charset="-120"/>
                        </a:rPr>
                        <a:t>There is no need to artificially design the knowledge structure, just a large amount of text as training data, you can learn a reasonable semantic space.</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altLang="zh-CN" sz="2000" dirty="0">
                        <a:solidFill>
                          <a:schemeClr val="tx1"/>
                        </a:solidFill>
                        <a:latin typeface="+mn-lt"/>
                        <a:ea typeface="新細明體" panose="02020500000000000000" pitchFamily="18" charset="-12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US" altLang="zh-CN" sz="2000" dirty="0">
                          <a:solidFill>
                            <a:schemeClr val="tx1"/>
                          </a:solidFill>
                          <a:latin typeface="+mn-lt"/>
                          <a:ea typeface="新細明體" panose="02020500000000000000" pitchFamily="18" charset="-120"/>
                        </a:rPr>
                        <a:t>The semantic space can be trained with a large number of texts outside the domain, and the resulting semantic space can still be used for language understanding tasks within the field (such as non-professionals who do not understand medical terms, but from daily language experience, they can learn the communication skills of basic medical dialogue).</a:t>
                      </a:r>
                      <a:endParaRPr lang="zh-HK" altLang="en-US" sz="2000" dirty="0">
                        <a:latin typeface="+mn-lt"/>
                        <a:ea typeface="新細明體" panose="02020500000000000000" pitchFamily="18" charset="-120"/>
                      </a:endParaRPr>
                    </a:p>
                  </a:txBody>
                  <a:tcPr/>
                </a:tc>
                <a:extLst>
                  <a:ext uri="{0D108BD9-81ED-4DB2-BD59-A6C34878D82A}">
                    <a16:rowId xmlns:a16="http://schemas.microsoft.com/office/drawing/2014/main" xmlns="" val="3508686020"/>
                  </a:ext>
                </a:extLst>
              </a:tr>
            </a:tbl>
          </a:graphicData>
        </a:graphic>
      </p:graphicFrame>
      <p:sp>
        <p:nvSpPr>
          <p:cNvPr id="3" name="Footer Placeholder 2"/>
          <p:cNvSpPr>
            <a:spLocks noGrp="1"/>
          </p:cNvSpPr>
          <p:nvPr>
            <p:ph type="ftr" sz="quarter" idx="11"/>
          </p:nvPr>
        </p:nvSpPr>
        <p:spPr>
          <a:xfrm>
            <a:off x="4038599" y="6538912"/>
            <a:ext cx="4114800" cy="365125"/>
          </a:xfrm>
        </p:spPr>
        <p:txBody>
          <a:bodyPr/>
          <a:lstStyle/>
          <a:p>
            <a:r>
              <a:rPr lang="en-US" altLang="zh-HK" dirty="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48</a:t>
            </a:fld>
            <a:endParaRPr lang="zh-HK" altLang="en-US" dirty="0"/>
          </a:p>
        </p:txBody>
      </p:sp>
    </p:spTree>
    <p:extLst>
      <p:ext uri="{BB962C8B-B14F-4D97-AF65-F5344CB8AC3E}">
        <p14:creationId xmlns:p14="http://schemas.microsoft.com/office/powerpoint/2010/main" xmlns="" val="2235751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xmlns="" id="{A9C8F65D-5F0E-403C-B32A-6E2CE92C3B48}"/>
              </a:ext>
            </a:extLst>
          </p:cNvPr>
          <p:cNvGraphicFramePr>
            <a:graphicFrameLocks noGrp="1"/>
          </p:cNvGraphicFramePr>
          <p:nvPr>
            <p:extLst>
              <p:ext uri="{D42A27DB-BD31-4B8C-83A1-F6EECF244321}">
                <p14:modId xmlns:p14="http://schemas.microsoft.com/office/powerpoint/2010/main" xmlns="" val="2978362200"/>
              </p:ext>
            </p:extLst>
          </p:nvPr>
        </p:nvGraphicFramePr>
        <p:xfrm>
          <a:off x="236128" y="1036320"/>
          <a:ext cx="11661914" cy="5821680"/>
        </p:xfrm>
        <a:graphic>
          <a:graphicData uri="http://schemas.openxmlformats.org/drawingml/2006/table">
            <a:tbl>
              <a:tblPr firstRow="1" bandRow="1">
                <a:tableStyleId>{5C22544A-7EE6-4342-B048-85BDC9FD1C3A}</a:tableStyleId>
              </a:tblPr>
              <a:tblGrid>
                <a:gridCol w="5830957">
                  <a:extLst>
                    <a:ext uri="{9D8B030D-6E8A-4147-A177-3AD203B41FA5}">
                      <a16:colId xmlns:a16="http://schemas.microsoft.com/office/drawing/2014/main" xmlns="" val="3164743089"/>
                    </a:ext>
                  </a:extLst>
                </a:gridCol>
                <a:gridCol w="5830957">
                  <a:extLst>
                    <a:ext uri="{9D8B030D-6E8A-4147-A177-3AD203B41FA5}">
                      <a16:colId xmlns:a16="http://schemas.microsoft.com/office/drawing/2014/main" xmlns="" val="3523002242"/>
                    </a:ext>
                  </a:extLst>
                </a:gridCol>
              </a:tblGrid>
              <a:tr h="448806">
                <a:tc>
                  <a:txBody>
                    <a:bodyPr/>
                    <a:lstStyle/>
                    <a:p>
                      <a:pPr algn="ctr"/>
                      <a:r>
                        <a:rPr lang="en-US" altLang="zh-CN" sz="2400" b="1" dirty="0">
                          <a:latin typeface="+mn-lt"/>
                          <a:ea typeface="新細明體" panose="02020500000000000000" pitchFamily="18" charset="-120"/>
                        </a:rPr>
                        <a:t>Traditional method</a:t>
                      </a:r>
                      <a:endParaRPr lang="zh-HK" altLang="en-US" sz="2400" b="1" dirty="0">
                        <a:latin typeface="+mn-lt"/>
                        <a:ea typeface="新細明體" panose="02020500000000000000" pitchFamily="18" charset="-120"/>
                      </a:endParaRPr>
                    </a:p>
                  </a:txBody>
                  <a:tcPr/>
                </a:tc>
                <a:tc>
                  <a:txBody>
                    <a:bodyPr/>
                    <a:lstStyle/>
                    <a:p>
                      <a:pPr algn="ctr"/>
                      <a:r>
                        <a:rPr lang="en-US" altLang="zh-CN" sz="2400" b="1" dirty="0">
                          <a:latin typeface="+mn-lt"/>
                          <a:ea typeface="新細明體" panose="02020500000000000000" pitchFamily="18" charset="-120"/>
                        </a:rPr>
                        <a:t>Deep learning method</a:t>
                      </a:r>
                      <a:endParaRPr lang="zh-HK" altLang="en-US" sz="2400" b="1" dirty="0">
                        <a:latin typeface="+mn-lt"/>
                        <a:ea typeface="新細明體" panose="02020500000000000000" pitchFamily="18" charset="-120"/>
                      </a:endParaRPr>
                    </a:p>
                  </a:txBody>
                  <a:tcPr/>
                </a:tc>
                <a:extLst>
                  <a:ext uri="{0D108BD9-81ED-4DB2-BD59-A6C34878D82A}">
                    <a16:rowId xmlns:a16="http://schemas.microsoft.com/office/drawing/2014/main" xmlns="" val="2571233376"/>
                  </a:ext>
                </a:extLst>
              </a:tr>
              <a:tr h="448806">
                <a:tc gridSpan="2">
                  <a:txBody>
                    <a:bodyPr/>
                    <a:lstStyle/>
                    <a:p>
                      <a:pPr algn="ctr"/>
                      <a:r>
                        <a:rPr lang="en-US" altLang="zh-CN" sz="2400" b="1" dirty="0">
                          <a:latin typeface="+mn-lt"/>
                          <a:ea typeface="新細明體" panose="02020500000000000000" pitchFamily="18" charset="-120"/>
                        </a:rPr>
                        <a:t>Disadvantages</a:t>
                      </a:r>
                      <a:endParaRPr lang="zh-HK" altLang="en-US" sz="2400" b="1" dirty="0">
                        <a:latin typeface="+mn-lt"/>
                        <a:ea typeface="新細明體" panose="02020500000000000000" pitchFamily="18" charset="-120"/>
                      </a:endParaRPr>
                    </a:p>
                  </a:txBody>
                  <a:tcPr/>
                </a:tc>
                <a:tc hMerge="1">
                  <a:txBody>
                    <a:bodyPr/>
                    <a:lstStyle/>
                    <a:p>
                      <a:endParaRPr lang="zh-HK" altLang="en-US" dirty="0"/>
                    </a:p>
                  </a:txBody>
                  <a:tcPr/>
                </a:tc>
                <a:extLst>
                  <a:ext uri="{0D108BD9-81ED-4DB2-BD59-A6C34878D82A}">
                    <a16:rowId xmlns:a16="http://schemas.microsoft.com/office/drawing/2014/main" xmlns="" val="3031395963"/>
                  </a:ext>
                </a:extLst>
              </a:tr>
              <a:tr h="2782596">
                <a:tc>
                  <a:txBody>
                    <a:bodyPr/>
                    <a:lstStyle/>
                    <a:p>
                      <a:pPr marL="457200" indent="-457200" algn="just">
                        <a:lnSpc>
                          <a:spcPct val="100000"/>
                        </a:lnSpc>
                        <a:buFont typeface="+mj-lt"/>
                        <a:buAutoNum type="arabicPeriod"/>
                      </a:pPr>
                      <a:r>
                        <a:rPr lang="en-US" altLang="zh-CN" sz="2000" dirty="0">
                          <a:latin typeface="+mn-lt"/>
                          <a:ea typeface="新細明體" panose="02020500000000000000" pitchFamily="18" charset="-120"/>
                        </a:rPr>
                        <a:t>Be very knowledgeable in the field.</a:t>
                      </a:r>
                    </a:p>
                    <a:p>
                      <a:pPr marL="457200" indent="-457200" algn="just">
                        <a:lnSpc>
                          <a:spcPct val="100000"/>
                        </a:lnSpc>
                        <a:buFont typeface="+mj-lt"/>
                        <a:buAutoNum type="arabicPeriod"/>
                      </a:pPr>
                      <a:endParaRPr lang="en-US" altLang="zh-CN" sz="2000" dirty="0">
                        <a:latin typeface="+mn-lt"/>
                        <a:ea typeface="新細明體" panose="02020500000000000000" pitchFamily="18" charset="-120"/>
                      </a:endParaRPr>
                    </a:p>
                    <a:p>
                      <a:pPr marL="457200" indent="-457200" algn="just">
                        <a:lnSpc>
                          <a:spcPct val="100000"/>
                        </a:lnSpc>
                        <a:buFont typeface="+mj-lt"/>
                        <a:buAutoNum type="arabicPeriod"/>
                      </a:pPr>
                      <a:r>
                        <a:rPr lang="en-US" altLang="zh-CN" sz="2000" dirty="0">
                          <a:latin typeface="+mn-lt"/>
                          <a:ea typeface="新細明體" panose="02020500000000000000" pitchFamily="18" charset="-120"/>
                        </a:rPr>
                        <a:t>Relying heavily on lexical analysis and syntactic analysis, errors in these links are easily transmitted and accumulated during semantic analysis, resulting in biased results.</a:t>
                      </a:r>
                    </a:p>
                    <a:p>
                      <a:pPr marL="457200" indent="-457200" algn="just">
                        <a:lnSpc>
                          <a:spcPct val="100000"/>
                        </a:lnSpc>
                        <a:buFont typeface="+mj-lt"/>
                        <a:buAutoNum type="arabicPeriod"/>
                      </a:pPr>
                      <a:endParaRPr lang="en-US" altLang="zh-CN" sz="2000" dirty="0">
                        <a:latin typeface="+mn-lt"/>
                        <a:ea typeface="新細明體" panose="02020500000000000000" pitchFamily="18" charset="-120"/>
                      </a:endParaRPr>
                    </a:p>
                    <a:p>
                      <a:pPr marL="457200" indent="-457200" algn="just">
                        <a:lnSpc>
                          <a:spcPct val="100000"/>
                        </a:lnSpc>
                        <a:buFont typeface="+mj-lt"/>
                        <a:buAutoNum type="arabicPeriod"/>
                      </a:pPr>
                      <a:r>
                        <a:rPr lang="en-US" altLang="zh-CN" sz="2000" dirty="0">
                          <a:latin typeface="+mn-lt"/>
                          <a:ea typeface="新細明體" panose="02020500000000000000" pitchFamily="18" charset="-120"/>
                        </a:rPr>
                        <a:t>Natural language contains many expressions that do not conform to lexical and </a:t>
                      </a:r>
                      <a:r>
                        <a:rPr lang="en-US" altLang="zh-CN" sz="2000" dirty="0" smtClean="0">
                          <a:latin typeface="+mn-lt"/>
                          <a:ea typeface="新細明體" panose="02020500000000000000" pitchFamily="18" charset="-120"/>
                        </a:rPr>
                        <a:t>syntactic analysis, </a:t>
                      </a:r>
                      <a:r>
                        <a:rPr lang="en-US" altLang="zh-CN" sz="2000" dirty="0">
                          <a:latin typeface="+mn-lt"/>
                          <a:ea typeface="新細明體" panose="02020500000000000000" pitchFamily="18" charset="-120"/>
                        </a:rPr>
                        <a:t>especially new expressions from time to time </a:t>
                      </a:r>
                      <a:r>
                        <a:rPr lang="en-US" altLang="zh-CN" sz="2000" dirty="0">
                          <a:latin typeface="+mn-lt"/>
                          <a:ea typeface="新細明體" panose="02020500000000000000" pitchFamily="18" charset="-120"/>
                          <a:sym typeface="Wingdings" panose="05000000000000000000" pitchFamily="2" charset="2"/>
                        </a:rPr>
                        <a:t></a:t>
                      </a:r>
                      <a:r>
                        <a:rPr lang="en-US" altLang="zh-CN" sz="2000" dirty="0">
                          <a:latin typeface="+mn-lt"/>
                          <a:ea typeface="新細明體" panose="02020500000000000000" pitchFamily="18" charset="-120"/>
                        </a:rPr>
                        <a:t> putting a lot of pressure on lexical and syntactic design.</a:t>
                      </a:r>
                    </a:p>
                  </a:txBody>
                  <a:tcPr/>
                </a:tc>
                <a:tc>
                  <a:txBody>
                    <a:bodyPr/>
                    <a:lstStyle/>
                    <a:p>
                      <a:pPr marL="457200" indent="-457200" algn="just">
                        <a:lnSpc>
                          <a:spcPct val="100000"/>
                        </a:lnSpc>
                        <a:buFont typeface="+mj-lt"/>
                        <a:buAutoNum type="arabicPeriod"/>
                      </a:pPr>
                      <a:r>
                        <a:rPr lang="en-US" altLang="zh-HK" sz="2000" b="0" i="0" kern="1200" dirty="0">
                          <a:solidFill>
                            <a:schemeClr val="dk1"/>
                          </a:solidFill>
                          <a:effectLst/>
                          <a:latin typeface="+mn-lt"/>
                          <a:ea typeface="+mn-ea"/>
                          <a:cs typeface="+mn-cs"/>
                        </a:rPr>
                        <a:t>Unexplainable </a:t>
                      </a:r>
                      <a:r>
                        <a:rPr lang="en-US" altLang="zh-HK" sz="2000" b="0" i="0" kern="1200" dirty="0" smtClean="0">
                          <a:solidFill>
                            <a:schemeClr val="dk1"/>
                          </a:solidFill>
                          <a:effectLst/>
                          <a:latin typeface="+mn-lt"/>
                          <a:ea typeface="+mn-ea"/>
                          <a:cs typeface="+mn-cs"/>
                        </a:rPr>
                        <a:t>s</a:t>
                      </a:r>
                      <a:r>
                        <a:rPr lang="en-US" altLang="zh-CN" sz="2000" dirty="0" smtClean="0">
                          <a:latin typeface="+mn-lt"/>
                          <a:ea typeface="新細明體" panose="02020500000000000000" pitchFamily="18" charset="-120"/>
                        </a:rPr>
                        <a:t>emantics: </a:t>
                      </a:r>
                      <a:r>
                        <a:rPr lang="en-US" altLang="zh-CN" sz="2000" dirty="0">
                          <a:latin typeface="+mn-lt"/>
                          <a:ea typeface="新細明體" panose="02020500000000000000" pitchFamily="18" charset="-120"/>
                        </a:rPr>
                        <a:t>Deep learning is black-box learning without careful parsing of sentences.</a:t>
                      </a:r>
                    </a:p>
                    <a:p>
                      <a:pPr marL="457200" indent="-457200" algn="just">
                        <a:lnSpc>
                          <a:spcPct val="100000"/>
                        </a:lnSpc>
                        <a:buFont typeface="+mj-lt"/>
                        <a:buAutoNum type="arabicPeriod"/>
                      </a:pPr>
                      <a:endParaRPr lang="en-US" altLang="zh-CN" sz="2000" dirty="0">
                        <a:latin typeface="+mn-lt"/>
                        <a:ea typeface="新細明體" panose="02020500000000000000" pitchFamily="18" charset="-120"/>
                      </a:endParaRPr>
                    </a:p>
                    <a:p>
                      <a:pPr marL="457200" indent="-457200" algn="just">
                        <a:lnSpc>
                          <a:spcPct val="100000"/>
                        </a:lnSpc>
                        <a:buFont typeface="+mj-lt"/>
                        <a:buAutoNum type="arabicPeriod"/>
                      </a:pPr>
                      <a:r>
                        <a:rPr lang="en-US" altLang="zh-CN" sz="2000" dirty="0">
                          <a:latin typeface="+mn-lt"/>
                          <a:ea typeface="新細明體" panose="02020500000000000000" pitchFamily="18" charset="-120"/>
                        </a:rPr>
                        <a:t>It is difficult to clearly understand the semantic origin of a sentence </a:t>
                      </a:r>
                      <a:r>
                        <a:rPr lang="en-US" altLang="zh-CN" sz="2000" dirty="0">
                          <a:latin typeface="+mn-lt"/>
                          <a:ea typeface="新細明體" panose="02020500000000000000" pitchFamily="18" charset="-120"/>
                          <a:sym typeface="Wingdings" panose="05000000000000000000" pitchFamily="2" charset="2"/>
                        </a:rPr>
                        <a:t> </a:t>
                      </a:r>
                      <a:r>
                        <a:rPr lang="en-US" altLang="zh-CN" sz="2000" dirty="0">
                          <a:latin typeface="+mn-lt"/>
                          <a:ea typeface="新細明體" panose="02020500000000000000" pitchFamily="18" charset="-120"/>
                        </a:rPr>
                        <a:t>The resulting semantics are not sufficiently representative of the individual.</a:t>
                      </a:r>
                      <a:endParaRPr lang="en-US" altLang="zh-CN" sz="2000" dirty="0">
                        <a:solidFill>
                          <a:schemeClr val="tx1"/>
                        </a:solidFill>
                        <a:latin typeface="+mn-lt"/>
                        <a:ea typeface="新細明體" panose="02020500000000000000" pitchFamily="18" charset="-120"/>
                      </a:endParaRPr>
                    </a:p>
                  </a:txBody>
                  <a:tcPr/>
                </a:tc>
                <a:extLst>
                  <a:ext uri="{0D108BD9-81ED-4DB2-BD59-A6C34878D82A}">
                    <a16:rowId xmlns:a16="http://schemas.microsoft.com/office/drawing/2014/main" xmlns="" val="329576770"/>
                  </a:ext>
                </a:extLst>
              </a:tr>
              <a:tr h="448806">
                <a:tc gridSpan="2">
                  <a:txBody>
                    <a:bodyPr/>
                    <a:lstStyle/>
                    <a:p>
                      <a:pPr algn="ctr"/>
                      <a:r>
                        <a:rPr lang="en-US" altLang="zh-CN" sz="2400" b="1" dirty="0">
                          <a:latin typeface="+mn-lt"/>
                          <a:ea typeface="新細明體" panose="02020500000000000000" pitchFamily="18" charset="-120"/>
                        </a:rPr>
                        <a:t>Areas of expertise</a:t>
                      </a:r>
                      <a:endParaRPr lang="zh-HK" altLang="en-US" sz="2400" b="1" dirty="0">
                        <a:latin typeface="+mn-lt"/>
                        <a:ea typeface="新細明體" panose="02020500000000000000" pitchFamily="18" charset="-120"/>
                      </a:endParaRPr>
                    </a:p>
                  </a:txBody>
                  <a:tcPr/>
                </a:tc>
                <a:tc hMerge="1">
                  <a:txBody>
                    <a:bodyPr/>
                    <a:lstStyle/>
                    <a:p>
                      <a:endParaRPr lang="zh-HK" altLang="en-US" sz="2000" dirty="0"/>
                    </a:p>
                  </a:txBody>
                  <a:tcPr/>
                </a:tc>
                <a:extLst>
                  <a:ext uri="{0D108BD9-81ED-4DB2-BD59-A6C34878D82A}">
                    <a16:rowId xmlns:a16="http://schemas.microsoft.com/office/drawing/2014/main" xmlns="" val="3819663536"/>
                  </a:ext>
                </a:extLst>
              </a:tr>
              <a:tr h="602689">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altLang="zh-CN" sz="2000" dirty="0">
                          <a:solidFill>
                            <a:schemeClr val="tx1"/>
                          </a:solidFill>
                          <a:latin typeface="+mn-lt"/>
                          <a:ea typeface="新細明體" panose="02020500000000000000" pitchFamily="18" charset="-120"/>
                        </a:rPr>
                        <a:t>Performs better on specific tasks (domain-specific Q&amp;A and dialogue).</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mn-lt"/>
                          <a:ea typeface="新細明體" panose="02020500000000000000" pitchFamily="18" charset="-120"/>
                        </a:rPr>
                        <a:t>Better performance in generic tasks (chat and translation).</a:t>
                      </a:r>
                      <a:endParaRPr lang="zh-HK" altLang="en-US" sz="2000" dirty="0">
                        <a:solidFill>
                          <a:schemeClr val="tx1"/>
                        </a:solidFill>
                        <a:latin typeface="+mn-lt"/>
                        <a:ea typeface="新細明體" panose="02020500000000000000" pitchFamily="18" charset="-120"/>
                      </a:endParaRPr>
                    </a:p>
                  </a:txBody>
                  <a:tcPr/>
                </a:tc>
                <a:extLst>
                  <a:ext uri="{0D108BD9-81ED-4DB2-BD59-A6C34878D82A}">
                    <a16:rowId xmlns:a16="http://schemas.microsoft.com/office/drawing/2014/main" xmlns="" val="1062683091"/>
                  </a:ext>
                </a:extLst>
              </a:tr>
            </a:tbl>
          </a:graphicData>
        </a:graphic>
      </p:graphicFrame>
      <p:sp>
        <p:nvSpPr>
          <p:cNvPr id="5" name="標題 1">
            <a:extLst>
              <a:ext uri="{FF2B5EF4-FFF2-40B4-BE49-F238E27FC236}">
                <a16:creationId xmlns:a16="http://schemas.microsoft.com/office/drawing/2014/main" xmlns="" id="{A7D2C981-2F40-4E6A-8708-3ED71A867020}"/>
              </a:ext>
            </a:extLst>
          </p:cNvPr>
          <p:cNvSpPr>
            <a:spLocks noGrp="1"/>
          </p:cNvSpPr>
          <p:nvPr>
            <p:ph type="title"/>
          </p:nvPr>
        </p:nvSpPr>
        <p:spPr>
          <a:xfrm>
            <a:off x="290944" y="209025"/>
            <a:ext cx="11648661" cy="746940"/>
          </a:xfrm>
        </p:spPr>
        <p:txBody>
          <a:bodyPr>
            <a:normAutofit fontScale="90000"/>
          </a:bodyPr>
          <a:lstStyle/>
          <a:p>
            <a:pPr algn="ctr"/>
            <a:r>
              <a:rPr lang="en-US" altLang="zh-CN" sz="4400" dirty="0">
                <a:latin typeface="+mn-lt"/>
                <a:ea typeface="新細明體" panose="02020500000000000000" pitchFamily="18" charset="-120"/>
              </a:rPr>
              <a:t>Comparing Traditional and Deep Learning Methods</a:t>
            </a:r>
            <a:endParaRPr lang="zh-HK" altLang="en-US" dirty="0">
              <a:latin typeface="新細明體" panose="02020500000000000000" pitchFamily="18" charset="-120"/>
              <a:ea typeface="新細明體" panose="02020500000000000000" pitchFamily="18" charset="-120"/>
            </a:endParaRPr>
          </a:p>
        </p:txBody>
      </p:sp>
      <p:sp>
        <p:nvSpPr>
          <p:cNvPr id="2" name="Footer Placeholder 1"/>
          <p:cNvSpPr>
            <a:spLocks noGrp="1"/>
          </p:cNvSpPr>
          <p:nvPr>
            <p:ph type="ftr" sz="quarter" idx="11"/>
          </p:nvPr>
        </p:nvSpPr>
        <p:spPr>
          <a:xfrm>
            <a:off x="3462131" y="6538912"/>
            <a:ext cx="4114800" cy="365125"/>
          </a:xfrm>
        </p:spPr>
        <p:txBody>
          <a:bodyPr/>
          <a:lstStyle/>
          <a:p>
            <a:r>
              <a:rPr lang="en-US" altLang="zh-HK" dirty="0"/>
              <a:t>Edit by Hammond Lai</a:t>
            </a:r>
            <a:endParaRPr lang="zh-HK" altLang="en-US" dirty="0"/>
          </a:p>
        </p:txBody>
      </p:sp>
      <p:sp>
        <p:nvSpPr>
          <p:cNvPr id="3" name="Slide Number Placeholder 2"/>
          <p:cNvSpPr>
            <a:spLocks noGrp="1"/>
          </p:cNvSpPr>
          <p:nvPr>
            <p:ph type="sldNum" sz="quarter" idx="12"/>
          </p:nvPr>
        </p:nvSpPr>
        <p:spPr/>
        <p:txBody>
          <a:bodyPr/>
          <a:lstStyle/>
          <a:p>
            <a:fld id="{FA36BCE5-770F-41A9-BD0A-CD25FC828818}" type="slidenum">
              <a:rPr lang="zh-HK" altLang="en-US" smtClean="0"/>
              <a:pPr/>
              <a:t>49</a:t>
            </a:fld>
            <a:endParaRPr lang="zh-HK" altLang="en-US" dirty="0"/>
          </a:p>
        </p:txBody>
      </p:sp>
    </p:spTree>
    <p:extLst>
      <p:ext uri="{BB962C8B-B14F-4D97-AF65-F5344CB8AC3E}">
        <p14:creationId xmlns:p14="http://schemas.microsoft.com/office/powerpoint/2010/main" xmlns="" val="391247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351338"/>
          </a:xfrm>
        </p:spPr>
        <p:txBody>
          <a:bodyPr/>
          <a:lstStyle/>
          <a:p>
            <a:pPr>
              <a:buFont typeface="Wingdings" panose="05000000000000000000" pitchFamily="2" charset="2"/>
              <a:buChar char="v"/>
            </a:pPr>
            <a:r>
              <a:rPr lang="en-US" altLang="zh-TW" b="1" dirty="0">
                <a:solidFill>
                  <a:srgbClr val="00B050"/>
                </a:solidFill>
              </a:rPr>
              <a:t>Amazon Alexa Voice Control Assistant</a:t>
            </a:r>
          </a:p>
          <a:p>
            <a:pPr>
              <a:buFont typeface="Wingdings" panose="05000000000000000000" pitchFamily="2" charset="2"/>
              <a:buChar char="v"/>
            </a:pPr>
            <a:endParaRPr lang="en-US" altLang="zh-TW" dirty="0"/>
          </a:p>
          <a:p>
            <a:pPr>
              <a:buFont typeface="Wingdings" panose="05000000000000000000" pitchFamily="2" charset="2"/>
              <a:buChar char="v"/>
            </a:pPr>
            <a:r>
              <a:rPr lang="fr-FR" altLang="zh-TW" dirty="0"/>
              <a:t>Voice command
Voice Q&amp;A</a:t>
            </a:r>
            <a:endParaRPr lang="en-US" altLang="zh-CN" dirty="0"/>
          </a:p>
          <a:p>
            <a:endParaRPr lang="en-US" altLang="zh-CN" dirty="0"/>
          </a:p>
          <a:p>
            <a:pPr marL="0" indent="0">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2567717451"/>
              </p:ext>
            </p:extLst>
          </p:nvPr>
        </p:nvGraphicFramePr>
        <p:xfrm>
          <a:off x="5125444" y="2396691"/>
          <a:ext cx="6108033" cy="3684020"/>
        </p:xfrm>
        <a:graphic>
          <a:graphicData uri="http://schemas.openxmlformats.org/presentationml/2006/ole">
            <p:oleObj spid="_x0000_s9309" name="Bitmap Image" r:id="rId3" imgW="6464160" imgH="3898800" progId="PBrush">
              <p:embed/>
            </p:oleObj>
          </a:graphicData>
        </a:graphic>
      </p:graphicFrame>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5</a:t>
            </a:fld>
            <a:endParaRPr lang="zh-HK" altLang="en-US" dirty="0"/>
          </a:p>
        </p:txBody>
      </p:sp>
      <p:sp>
        <p:nvSpPr>
          <p:cNvPr id="9" name="Title 1">
            <a:extLst>
              <a:ext uri="{FF2B5EF4-FFF2-40B4-BE49-F238E27FC236}">
                <a16:creationId xmlns:a16="http://schemas.microsoft.com/office/drawing/2014/main" xmlns="" id="{4D2F3B6C-87AE-4211-B9F1-F970B9B90590}"/>
              </a:ext>
            </a:extLst>
          </p:cNvPr>
          <p:cNvSpPr>
            <a:spLocks noGrp="1"/>
          </p:cNvSpPr>
          <p:nvPr>
            <p:ph type="title"/>
          </p:nvPr>
        </p:nvSpPr>
        <p:spPr>
          <a:xfrm>
            <a:off x="838200" y="365125"/>
            <a:ext cx="10515600" cy="1325563"/>
          </a:xfrm>
        </p:spPr>
        <p:txBody>
          <a:bodyPr>
            <a:normAutofit/>
          </a:bodyPr>
          <a:lstStyle/>
          <a:p>
            <a:r>
              <a:rPr lang="en-US" altLang="zh-TW" sz="4000" dirty="0">
                <a:latin typeface="+mn-lt"/>
              </a:rPr>
              <a:t>Introduction to Speech Recognition</a:t>
            </a:r>
            <a:endParaRPr lang="en-US" sz="4000" dirty="0">
              <a:latin typeface="+mn-lt"/>
            </a:endParaRPr>
          </a:p>
        </p:txBody>
      </p:sp>
    </p:spTree>
    <p:extLst>
      <p:ext uri="{BB962C8B-B14F-4D97-AF65-F5344CB8AC3E}">
        <p14:creationId xmlns:p14="http://schemas.microsoft.com/office/powerpoint/2010/main" xmlns="" val="2259615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4FA5AC1-A569-4147-9BCE-35E10712DE0D}"/>
              </a:ext>
            </a:extLst>
          </p:cNvPr>
          <p:cNvSpPr>
            <a:spLocks noGrp="1"/>
          </p:cNvSpPr>
          <p:nvPr>
            <p:ph type="title"/>
          </p:nvPr>
        </p:nvSpPr>
        <p:spPr>
          <a:xfrm>
            <a:off x="839921" y="288712"/>
            <a:ext cx="10515600" cy="1325563"/>
          </a:xfrm>
        </p:spPr>
        <p:txBody>
          <a:bodyPr/>
          <a:lstStyle/>
          <a:p>
            <a:r>
              <a:rPr lang="en-US" altLang="zh-CN" dirty="0">
                <a:ea typeface="新細明體" panose="02020500000000000000" pitchFamily="18" charset="-120"/>
              </a:rPr>
              <a:t>Machine translation technology</a:t>
            </a:r>
            <a:endParaRPr lang="zh-HK" altLang="en-US" dirty="0">
              <a:latin typeface="新細明體" panose="02020500000000000000" pitchFamily="18" charset="-120"/>
              <a:ea typeface="新細明體" panose="02020500000000000000" pitchFamily="18" charset="-120"/>
            </a:endParaRPr>
          </a:p>
        </p:txBody>
      </p:sp>
      <p:graphicFrame>
        <p:nvGraphicFramePr>
          <p:cNvPr id="6" name="Diagram 5"/>
          <p:cNvGraphicFramePr/>
          <p:nvPr>
            <p:extLst>
              <p:ext uri="{D42A27DB-BD31-4B8C-83A1-F6EECF244321}">
                <p14:modId xmlns:p14="http://schemas.microsoft.com/office/powerpoint/2010/main" xmlns="" val="319155452"/>
              </p:ext>
            </p:extLst>
          </p:nvPr>
        </p:nvGraphicFramePr>
        <p:xfrm>
          <a:off x="5284381" y="453544"/>
          <a:ext cx="6620542" cy="3742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xmlns="" val="2478368573"/>
              </p:ext>
            </p:extLst>
          </p:nvPr>
        </p:nvGraphicFramePr>
        <p:xfrm>
          <a:off x="89484" y="453545"/>
          <a:ext cx="5109837" cy="37426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246761" y="2865299"/>
            <a:ext cx="1741532" cy="3323987"/>
          </a:xfrm>
          <a:prstGeom prst="rect">
            <a:avLst/>
          </a:prstGeom>
          <a:noFill/>
        </p:spPr>
        <p:txBody>
          <a:bodyPr wrap="square" rtlCol="0">
            <a:spAutoFit/>
          </a:bodyPr>
          <a:lstStyle/>
          <a:p>
            <a:pPr marL="285750" lvl="0" indent="-285750">
              <a:buFont typeface="Arial" panose="020B0604020202020204" pitchFamily="34" charset="0"/>
              <a:buChar char="•"/>
            </a:pPr>
            <a:r>
              <a:rPr lang="en-US" altLang="zh-CN" sz="1400" dirty="0"/>
              <a:t>The era of the US-Soviet arms race: the United States invested heavily in the development of Russian-English translation, while the Soviet Union developed British-Russian translation </a:t>
            </a:r>
          </a:p>
          <a:p>
            <a:pPr marL="285750" lvl="0" indent="-285750">
              <a:buFont typeface="Arial" panose="020B0604020202020204" pitchFamily="34" charset="0"/>
              <a:buChar char="•"/>
            </a:pPr>
            <a:endParaRPr lang="en-US" altLang="zh-CN" sz="1400" dirty="0"/>
          </a:p>
          <a:p>
            <a:pPr marL="285750" lvl="0" indent="-285750">
              <a:buFont typeface="Arial" panose="020B0604020202020204" pitchFamily="34" charset="0"/>
              <a:buChar char="•"/>
            </a:pPr>
            <a:r>
              <a:rPr lang="en-US" altLang="zh-CN" sz="1400" dirty="0"/>
              <a:t>It basically ended in failure</a:t>
            </a:r>
            <a:endParaRPr lang="en-US" sz="1400" dirty="0"/>
          </a:p>
        </p:txBody>
      </p:sp>
      <p:sp>
        <p:nvSpPr>
          <p:cNvPr id="8" name="Rectangle 7"/>
          <p:cNvSpPr/>
          <p:nvPr/>
        </p:nvSpPr>
        <p:spPr>
          <a:xfrm>
            <a:off x="1956384" y="2865299"/>
            <a:ext cx="1637419" cy="3539430"/>
          </a:xfrm>
          <a:prstGeom prst="rect">
            <a:avLst/>
          </a:prstGeom>
        </p:spPr>
        <p:txBody>
          <a:bodyPr wrap="square">
            <a:spAutoFit/>
          </a:bodyPr>
          <a:lstStyle/>
          <a:p>
            <a:pPr marL="285750" lvl="0" indent="-285750">
              <a:buFont typeface="Arial" panose="020B0604020202020204" pitchFamily="34" charset="0"/>
              <a:buChar char="•"/>
            </a:pPr>
            <a:r>
              <a:rPr lang="en-US" altLang="zh-CN" sz="1400" dirty="0"/>
              <a:t>The TAUM-METEO system, jointly developed by the University of Montreal in Canada and the Translation Agency of the Federal Government of Canada, can be used to translate weather forecasts</a:t>
            </a:r>
            <a:endParaRPr lang="zh-HK" altLang="en-US" sz="1400" dirty="0"/>
          </a:p>
        </p:txBody>
      </p:sp>
      <p:sp>
        <p:nvSpPr>
          <p:cNvPr id="9" name="Rectangle 8"/>
          <p:cNvSpPr/>
          <p:nvPr/>
        </p:nvSpPr>
        <p:spPr>
          <a:xfrm>
            <a:off x="3697916" y="2865299"/>
            <a:ext cx="1667091" cy="3539430"/>
          </a:xfrm>
          <a:prstGeom prst="rect">
            <a:avLst/>
          </a:prstGeom>
        </p:spPr>
        <p:txBody>
          <a:bodyPr wrap="square">
            <a:spAutoFit/>
          </a:bodyPr>
          <a:lstStyle/>
          <a:p>
            <a:pPr marL="285750" lvl="0" indent="-285750">
              <a:buFont typeface="Arial" panose="020B0604020202020204" pitchFamily="34" charset="0"/>
              <a:buChar char="•"/>
            </a:pPr>
            <a:r>
              <a:rPr lang="en-US" altLang="zh-CN" sz="1400" dirty="0"/>
              <a:t>Rules-based translation, including direct translation, translational translation and intermediary language translation</a:t>
            </a:r>
          </a:p>
          <a:p>
            <a:pPr marL="285750" lvl="0" indent="-285750">
              <a:buFont typeface="Arial" panose="020B0604020202020204" pitchFamily="34" charset="0"/>
              <a:buChar char="•"/>
            </a:pPr>
            <a:endParaRPr lang="en-US" altLang="zh-CN" sz="1400" dirty="0"/>
          </a:p>
          <a:p>
            <a:pPr marL="285750" lvl="0" indent="-285750">
              <a:buFont typeface="Arial" panose="020B0604020202020204" pitchFamily="34" charset="0"/>
              <a:buChar char="•"/>
            </a:pPr>
            <a:r>
              <a:rPr lang="en-US" altLang="zh-CN" sz="1400" dirty="0"/>
              <a:t>All methods require a lot of linguistic knowledge and are lowly practical</a:t>
            </a:r>
            <a:endParaRPr lang="zh-HK" altLang="en-US" sz="1400" dirty="0"/>
          </a:p>
        </p:txBody>
      </p:sp>
      <p:sp>
        <p:nvSpPr>
          <p:cNvPr id="10" name="Rectangle 9"/>
          <p:cNvSpPr/>
          <p:nvPr/>
        </p:nvSpPr>
        <p:spPr>
          <a:xfrm>
            <a:off x="5284380" y="2865299"/>
            <a:ext cx="1955613" cy="3754874"/>
          </a:xfrm>
          <a:prstGeom prst="rect">
            <a:avLst/>
          </a:prstGeom>
        </p:spPr>
        <p:txBody>
          <a:bodyPr wrap="square">
            <a:spAutoFit/>
          </a:bodyPr>
          <a:lstStyle/>
          <a:p>
            <a:pPr marL="285750" indent="-285750">
              <a:buFont typeface="Arial" panose="020B0604020202020204" pitchFamily="34" charset="0"/>
              <a:buChar char="•"/>
            </a:pPr>
            <a:r>
              <a:rPr lang="en-US" altLang="zh-CN" sz="1400" dirty="0"/>
              <a:t>Modern statistical machine translation (SMT) methods: no artificial linguistic knowledge is required, only </a:t>
            </a:r>
            <a:r>
              <a:rPr lang="en-US" altLang="zh-CN" sz="1400" dirty="0" smtClean="0"/>
              <a:t> an enough </a:t>
            </a:r>
            <a:r>
              <a:rPr lang="en-US" altLang="zh-CN" sz="1400" dirty="0"/>
              <a:t>bilingual corpus is required for the machine to learn the correspondence between the two languages </a:t>
            </a:r>
            <a:r>
              <a:rPr lang="en-US" altLang="zh-CN" sz="1400" dirty="0">
                <a:sym typeface="Wingdings" panose="05000000000000000000" pitchFamily="2" charset="2"/>
              </a:rPr>
              <a:t> </a:t>
            </a:r>
            <a:r>
              <a:rPr lang="en-US" altLang="zh-CN" sz="1400" dirty="0"/>
              <a:t>greatly reducing the resources required for machine translation</a:t>
            </a:r>
            <a:endParaRPr lang="zh-HK" altLang="en-US" sz="1400" dirty="0"/>
          </a:p>
        </p:txBody>
      </p:sp>
      <p:sp>
        <p:nvSpPr>
          <p:cNvPr id="11" name="Rectangle 10"/>
          <p:cNvSpPr/>
          <p:nvPr/>
        </p:nvSpPr>
        <p:spPr>
          <a:xfrm>
            <a:off x="7239994" y="2865299"/>
            <a:ext cx="1599979" cy="3046988"/>
          </a:xfrm>
          <a:prstGeom prst="rect">
            <a:avLst/>
          </a:prstGeom>
        </p:spPr>
        <p:txBody>
          <a:bodyPr wrap="square">
            <a:spAutoFit/>
          </a:bodyPr>
          <a:lstStyle/>
          <a:p>
            <a:pPr marL="285750" lvl="0" indent="-285750">
              <a:buFont typeface="Arial" panose="020B0604020202020204" pitchFamily="34" charset="0"/>
              <a:buChar char="•"/>
            </a:pPr>
            <a:r>
              <a:rPr lang="en-US" altLang="zh-CN" sz="1600" dirty="0"/>
              <a:t>Koehn of the University of Edinburgh proposed a phrase translation model that further improved the effectiveness of machine translation</a:t>
            </a:r>
            <a:endParaRPr lang="zh-HK" altLang="en-US" sz="1600" dirty="0"/>
          </a:p>
        </p:txBody>
      </p:sp>
      <p:sp>
        <p:nvSpPr>
          <p:cNvPr id="12" name="Rectangle 11"/>
          <p:cNvSpPr/>
          <p:nvPr/>
        </p:nvSpPr>
        <p:spPr>
          <a:xfrm>
            <a:off x="8908472" y="2840182"/>
            <a:ext cx="1413163" cy="2308324"/>
          </a:xfrm>
          <a:prstGeom prst="rect">
            <a:avLst/>
          </a:prstGeom>
        </p:spPr>
        <p:txBody>
          <a:bodyPr wrap="square">
            <a:spAutoFit/>
          </a:bodyPr>
          <a:lstStyle/>
          <a:p>
            <a:pPr marL="285750" lvl="0" indent="-285750">
              <a:buFont typeface="Arial" panose="020B0604020202020204" pitchFamily="34" charset="0"/>
              <a:buChar char="•"/>
            </a:pPr>
            <a:r>
              <a:rPr lang="en-US" altLang="zh-CN" sz="1600" dirty="0"/>
              <a:t>Neural Network Translation (NMT) model was introduced and proposed by Google</a:t>
            </a:r>
            <a:endParaRPr lang="zh-HK" altLang="en-US" sz="1600" dirty="0"/>
          </a:p>
        </p:txBody>
      </p:sp>
      <p:sp>
        <p:nvSpPr>
          <p:cNvPr id="13" name="Rectangle 12"/>
          <p:cNvSpPr/>
          <p:nvPr/>
        </p:nvSpPr>
        <p:spPr>
          <a:xfrm>
            <a:off x="10465698" y="2884419"/>
            <a:ext cx="1545265" cy="2308324"/>
          </a:xfrm>
          <a:prstGeom prst="rect">
            <a:avLst/>
          </a:prstGeom>
        </p:spPr>
        <p:txBody>
          <a:bodyPr wrap="square">
            <a:spAutoFit/>
          </a:bodyPr>
          <a:lstStyle/>
          <a:p>
            <a:pPr marL="285750" lvl="0" indent="-285750">
              <a:buFont typeface="Arial" panose="020B0604020202020204" pitchFamily="34" charset="0"/>
              <a:buChar char="•"/>
            </a:pPr>
            <a:r>
              <a:rPr lang="en-US" altLang="zh-CN" sz="1600" dirty="0"/>
              <a:t>Microsoft announced that its NMT system surpassed humans in Chinese-English translation</a:t>
            </a:r>
            <a:endParaRPr lang="zh-HK" altLang="en-US" sz="1600" dirty="0"/>
          </a:p>
        </p:txBody>
      </p:sp>
      <p:sp>
        <p:nvSpPr>
          <p:cNvPr id="4" name="Footer Placeholder 3"/>
          <p:cNvSpPr>
            <a:spLocks noGrp="1"/>
          </p:cNvSpPr>
          <p:nvPr>
            <p:ph type="ftr" sz="quarter" idx="11"/>
          </p:nvPr>
        </p:nvSpPr>
        <p:spPr>
          <a:xfrm>
            <a:off x="4038600" y="6428854"/>
            <a:ext cx="4114800" cy="365125"/>
          </a:xfrm>
        </p:spPr>
        <p:txBody>
          <a:bodyPr/>
          <a:lstStyle/>
          <a:p>
            <a:r>
              <a:rPr lang="en-US" altLang="zh-HK" dirty="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50</a:t>
            </a:fld>
            <a:endParaRPr lang="zh-HK" altLang="en-US" dirty="0"/>
          </a:p>
        </p:txBody>
      </p:sp>
    </p:spTree>
    <p:extLst>
      <p:ext uri="{BB962C8B-B14F-4D97-AF65-F5344CB8AC3E}">
        <p14:creationId xmlns:p14="http://schemas.microsoft.com/office/powerpoint/2010/main" xmlns="" val="4279468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1DDE261-BD7A-47AB-B3AE-FF671579B134}"/>
              </a:ext>
            </a:extLst>
          </p:cNvPr>
          <p:cNvSpPr>
            <a:spLocks noGrp="1"/>
          </p:cNvSpPr>
          <p:nvPr>
            <p:ph type="title"/>
          </p:nvPr>
        </p:nvSpPr>
        <p:spPr/>
        <p:txBody>
          <a:bodyPr/>
          <a:lstStyle/>
          <a:p>
            <a:r>
              <a:rPr lang="en-US" altLang="zh-CN" dirty="0">
                <a:latin typeface="+mn-lt"/>
                <a:ea typeface="新細明體" panose="02020500000000000000" pitchFamily="18" charset="-120"/>
              </a:rPr>
              <a:t>Statistical Machine Translation</a:t>
            </a:r>
            <a:endParaRPr lang="zh-HK" altLang="en-US" dirty="0">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1267C247-35D8-4B17-838A-CFC9BFD02F05}"/>
              </a:ext>
            </a:extLst>
          </p:cNvPr>
          <p:cNvSpPr>
            <a:spLocks noGrp="1"/>
          </p:cNvSpPr>
          <p:nvPr>
            <p:ph idx="1"/>
          </p:nvPr>
        </p:nvSpPr>
        <p:spPr/>
        <p:txBody>
          <a:bodyPr>
            <a:normAutofit/>
          </a:bodyPr>
          <a:lstStyle/>
          <a:p>
            <a:pPr>
              <a:buFont typeface="Wingdings" panose="05000000000000000000" pitchFamily="2" charset="2"/>
              <a:buChar char="v"/>
            </a:pPr>
            <a:r>
              <a:rPr lang="en-US" altLang="zh-CN" sz="2400" dirty="0">
                <a:ea typeface="新細明體" panose="02020500000000000000" pitchFamily="18" charset="-120"/>
              </a:rPr>
              <a:t>Automatically </a:t>
            </a:r>
            <a:r>
              <a:rPr lang="en-US" altLang="zh-CN" sz="2400" dirty="0" smtClean="0">
                <a:ea typeface="新細明體" panose="02020500000000000000" pitchFamily="18" charset="-120"/>
              </a:rPr>
              <a:t>learns </a:t>
            </a:r>
            <a:r>
              <a:rPr lang="en-US" altLang="zh-CN" sz="2400" dirty="0">
                <a:ea typeface="新細明體" panose="02020500000000000000" pitchFamily="18" charset="-120"/>
              </a:rPr>
              <a:t>the language fragments corresponding to the two languages from the </a:t>
            </a:r>
            <a:r>
              <a:rPr lang="en-US" altLang="zh-CN" sz="2400" dirty="0" smtClean="0">
                <a:ea typeface="新細明體" panose="02020500000000000000" pitchFamily="18" charset="-120"/>
              </a:rPr>
              <a:t>corresponding </a:t>
            </a:r>
            <a:r>
              <a:rPr lang="en-US" altLang="zh-CN" sz="2400" dirty="0" smtClean="0">
                <a:ea typeface="新細明體" panose="02020500000000000000" pitchFamily="18" charset="-120"/>
              </a:rPr>
              <a:t>bilingual </a:t>
            </a:r>
            <a:r>
              <a:rPr lang="en-US" altLang="zh-CN" sz="2400" dirty="0" smtClean="0">
                <a:ea typeface="新細明體" panose="02020500000000000000" pitchFamily="18" charset="-120"/>
              </a:rPr>
              <a:t>corpus </a:t>
            </a:r>
            <a:r>
              <a:rPr lang="en-US" altLang="zh-CN" sz="2400" dirty="0">
                <a:ea typeface="新細明體" panose="02020500000000000000" pitchFamily="18" charset="-120"/>
              </a:rPr>
              <a:t>and </a:t>
            </a:r>
            <a:r>
              <a:rPr lang="en-US" altLang="zh-CN" sz="2400" dirty="0" smtClean="0">
                <a:ea typeface="新細明體" panose="02020500000000000000" pitchFamily="18" charset="-120"/>
              </a:rPr>
              <a:t>completes </a:t>
            </a:r>
            <a:r>
              <a:rPr lang="en-US" altLang="zh-CN" sz="2400" dirty="0">
                <a:ea typeface="新細明體" panose="02020500000000000000" pitchFamily="18" charset="-120"/>
              </a:rPr>
              <a:t>the automatic translation.
</a:t>
            </a:r>
            <a:r>
              <a:rPr lang="en-US" altLang="zh-CN" sz="2400" dirty="0" smtClean="0">
                <a:ea typeface="新細明體" panose="02020500000000000000" pitchFamily="18" charset="-120"/>
              </a:rPr>
              <a:t>A </a:t>
            </a:r>
            <a:r>
              <a:rPr lang="en-US" altLang="zh-CN" sz="2400" b="1" dirty="0">
                <a:ea typeface="新細明體" panose="02020500000000000000" pitchFamily="18" charset="-120"/>
              </a:rPr>
              <a:t>probability</a:t>
            </a:r>
            <a:r>
              <a:rPr lang="en-US" altLang="zh-CN" sz="2400" dirty="0">
                <a:ea typeface="新細明體" panose="02020500000000000000" pitchFamily="18" charset="-120"/>
              </a:rPr>
              <a:t> is attached to each corresponding fragment, indicating the probability of the </a:t>
            </a:r>
            <a:r>
              <a:rPr lang="en-US" altLang="zh-CN" sz="2400" dirty="0" smtClean="0">
                <a:ea typeface="新細明體" panose="02020500000000000000" pitchFamily="18" charset="-120"/>
              </a:rPr>
              <a:t>correspondence </a:t>
            </a:r>
            <a:r>
              <a:rPr lang="en-US" altLang="zh-CN" sz="2400" dirty="0">
                <a:ea typeface="新細明體" panose="02020500000000000000" pitchFamily="18" charset="-120"/>
                <a:sym typeface="Wingdings" panose="05000000000000000000" pitchFamily="2" charset="2"/>
              </a:rPr>
              <a:t></a:t>
            </a:r>
            <a:r>
              <a:rPr lang="en-US" altLang="zh-CN" sz="2400" dirty="0">
                <a:ea typeface="新細明體" panose="02020500000000000000" pitchFamily="18" charset="-120"/>
              </a:rPr>
              <a:t> forming a mapping table between the original language and the target language.</a:t>
            </a:r>
          </a:p>
        </p:txBody>
      </p:sp>
      <p:pic>
        <p:nvPicPr>
          <p:cNvPr id="5" name="圖片 4">
            <a:extLst>
              <a:ext uri="{FF2B5EF4-FFF2-40B4-BE49-F238E27FC236}">
                <a16:creationId xmlns:a16="http://schemas.microsoft.com/office/drawing/2014/main" xmlns="" id="{DAA250C5-D6E2-4D36-8801-5153D99F63A0}"/>
              </a:ext>
            </a:extLst>
          </p:cNvPr>
          <p:cNvPicPr>
            <a:picLocks noChangeAspect="1"/>
          </p:cNvPicPr>
          <p:nvPr/>
        </p:nvPicPr>
        <p:blipFill>
          <a:blip r:embed="rId2" cstate="print"/>
          <a:stretch>
            <a:fillRect/>
          </a:stretch>
        </p:blipFill>
        <p:spPr>
          <a:xfrm>
            <a:off x="964266" y="3744662"/>
            <a:ext cx="9875542" cy="2465624"/>
          </a:xfrm>
          <a:prstGeom prst="rect">
            <a:avLst/>
          </a:prstGeom>
        </p:spPr>
      </p:pic>
      <p:sp>
        <p:nvSpPr>
          <p:cNvPr id="8" name="文字方塊 7">
            <a:extLst>
              <a:ext uri="{FF2B5EF4-FFF2-40B4-BE49-F238E27FC236}">
                <a16:creationId xmlns:a16="http://schemas.microsoft.com/office/drawing/2014/main" xmlns="" id="{EA03FA84-954E-4497-AA0E-5132BBE25629}"/>
              </a:ext>
            </a:extLst>
          </p:cNvPr>
          <p:cNvSpPr txBox="1"/>
          <p:nvPr/>
        </p:nvSpPr>
        <p:spPr>
          <a:xfrm>
            <a:off x="3073715" y="4468401"/>
            <a:ext cx="346262" cy="369332"/>
          </a:xfrm>
          <a:prstGeom prst="rect">
            <a:avLst/>
          </a:prstGeom>
          <a:solidFill>
            <a:schemeClr val="bg1"/>
          </a:solidFill>
        </p:spPr>
        <p:txBody>
          <a:bodyPr wrap="square" rtlCol="0">
            <a:spAutoFit/>
          </a:bodyPr>
          <a:lstStyle/>
          <a:p>
            <a:pPr algn="ctr"/>
            <a:r>
              <a:rPr lang="zh-CN" altLang="en-US" dirty="0"/>
              <a:t>愛</a:t>
            </a:r>
            <a:endParaRPr lang="zh-HK" altLang="en-US" dirty="0"/>
          </a:p>
        </p:txBody>
      </p:sp>
      <p:sp>
        <p:nvSpPr>
          <p:cNvPr id="9" name="文字方塊 8">
            <a:extLst>
              <a:ext uri="{FF2B5EF4-FFF2-40B4-BE49-F238E27FC236}">
                <a16:creationId xmlns:a16="http://schemas.microsoft.com/office/drawing/2014/main" xmlns="" id="{670DE6DD-2DD7-40ED-9E98-24093B4861D2}"/>
              </a:ext>
            </a:extLst>
          </p:cNvPr>
          <p:cNvSpPr txBox="1"/>
          <p:nvPr/>
        </p:nvSpPr>
        <p:spPr>
          <a:xfrm>
            <a:off x="5866368" y="4468401"/>
            <a:ext cx="799505" cy="369332"/>
          </a:xfrm>
          <a:prstGeom prst="rect">
            <a:avLst/>
          </a:prstGeom>
          <a:solidFill>
            <a:schemeClr val="bg1"/>
          </a:solidFill>
        </p:spPr>
        <p:txBody>
          <a:bodyPr wrap="square" rtlCol="0">
            <a:spAutoFit/>
          </a:bodyPr>
          <a:lstStyle/>
          <a:p>
            <a:pPr algn="ctr"/>
            <a:r>
              <a:rPr lang="zh-CN" altLang="en-US" dirty="0"/>
              <a:t>白飯</a:t>
            </a:r>
            <a:endParaRPr lang="zh-HK" altLang="en-US" dirty="0"/>
          </a:p>
        </p:txBody>
      </p:sp>
      <p:sp>
        <p:nvSpPr>
          <p:cNvPr id="11" name="文字方塊 10">
            <a:extLst>
              <a:ext uri="{FF2B5EF4-FFF2-40B4-BE49-F238E27FC236}">
                <a16:creationId xmlns:a16="http://schemas.microsoft.com/office/drawing/2014/main" xmlns="" id="{B417E9D6-2D89-480F-80F4-F340608FF71D}"/>
              </a:ext>
            </a:extLst>
          </p:cNvPr>
          <p:cNvSpPr txBox="1"/>
          <p:nvPr/>
        </p:nvSpPr>
        <p:spPr>
          <a:xfrm>
            <a:off x="4562618" y="4468401"/>
            <a:ext cx="346263" cy="369332"/>
          </a:xfrm>
          <a:prstGeom prst="rect">
            <a:avLst/>
          </a:prstGeom>
          <a:solidFill>
            <a:schemeClr val="bg1"/>
          </a:solidFill>
        </p:spPr>
        <p:txBody>
          <a:bodyPr wrap="square" rtlCol="0">
            <a:spAutoFit/>
          </a:bodyPr>
          <a:lstStyle/>
          <a:p>
            <a:pPr algn="ctr"/>
            <a:r>
              <a:rPr lang="zh-CN" altLang="en-US" dirty="0"/>
              <a:t>吃</a:t>
            </a:r>
            <a:endParaRPr lang="zh-HK" altLang="en-US" dirty="0"/>
          </a:p>
        </p:txBody>
      </p:sp>
      <p:sp>
        <p:nvSpPr>
          <p:cNvPr id="13" name="文字方塊 12">
            <a:extLst>
              <a:ext uri="{FF2B5EF4-FFF2-40B4-BE49-F238E27FC236}">
                <a16:creationId xmlns:a16="http://schemas.microsoft.com/office/drawing/2014/main" xmlns="" id="{4559E9F1-905C-4722-9E64-76604DA50CC7}"/>
              </a:ext>
            </a:extLst>
          </p:cNvPr>
          <p:cNvSpPr txBox="1"/>
          <p:nvPr/>
        </p:nvSpPr>
        <p:spPr>
          <a:xfrm>
            <a:off x="1498470" y="4468401"/>
            <a:ext cx="346262" cy="369332"/>
          </a:xfrm>
          <a:prstGeom prst="rect">
            <a:avLst/>
          </a:prstGeom>
          <a:solidFill>
            <a:schemeClr val="bg1"/>
          </a:solidFill>
        </p:spPr>
        <p:txBody>
          <a:bodyPr wrap="square" rtlCol="0">
            <a:spAutoFit/>
          </a:bodyPr>
          <a:lstStyle/>
          <a:p>
            <a:pPr algn="ctr"/>
            <a:r>
              <a:rPr lang="zh-CN" altLang="en-US" dirty="0"/>
              <a:t>我</a:t>
            </a:r>
            <a:endParaRPr lang="zh-HK" altLang="en-US" dirty="0"/>
          </a:p>
        </p:txBody>
      </p:sp>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51</a:t>
            </a:fld>
            <a:endParaRPr lang="zh-HK" altLang="en-US" dirty="0"/>
          </a:p>
        </p:txBody>
      </p:sp>
    </p:spTree>
    <p:extLst>
      <p:ext uri="{BB962C8B-B14F-4D97-AF65-F5344CB8AC3E}">
        <p14:creationId xmlns:p14="http://schemas.microsoft.com/office/powerpoint/2010/main" xmlns="" val="2983292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1DDE261-BD7A-47AB-B3AE-FF671579B134}"/>
              </a:ext>
            </a:extLst>
          </p:cNvPr>
          <p:cNvSpPr>
            <a:spLocks noGrp="1"/>
          </p:cNvSpPr>
          <p:nvPr>
            <p:ph type="title"/>
          </p:nvPr>
        </p:nvSpPr>
        <p:spPr>
          <a:xfrm>
            <a:off x="648929" y="282902"/>
            <a:ext cx="3825794" cy="1622321"/>
          </a:xfrm>
        </p:spPr>
        <p:txBody>
          <a:bodyPr>
            <a:normAutofit fontScale="90000"/>
          </a:bodyPr>
          <a:lstStyle/>
          <a:p>
            <a:r>
              <a:rPr lang="en-US" altLang="zh-CN" dirty="0">
                <a:latin typeface="+mn-lt"/>
                <a:ea typeface="新細明體" panose="02020500000000000000" pitchFamily="18" charset="-120"/>
              </a:rPr>
              <a:t>Statistical machine translation</a:t>
            </a:r>
            <a:endParaRPr lang="zh-HK" altLang="en-US" dirty="0">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1267C247-35D8-4B17-838A-CFC9BFD02F05}"/>
              </a:ext>
            </a:extLst>
          </p:cNvPr>
          <p:cNvSpPr>
            <a:spLocks noGrp="1"/>
          </p:cNvSpPr>
          <p:nvPr>
            <p:ph idx="1"/>
          </p:nvPr>
        </p:nvSpPr>
        <p:spPr>
          <a:xfrm>
            <a:off x="180110" y="2092036"/>
            <a:ext cx="4475018" cy="4405746"/>
          </a:xfrm>
        </p:spPr>
        <p:txBody>
          <a:bodyPr>
            <a:normAutofit fontScale="92500" lnSpcReduction="20000"/>
          </a:bodyPr>
          <a:lstStyle/>
          <a:p>
            <a:pPr algn="just">
              <a:lnSpc>
                <a:spcPct val="100000"/>
              </a:lnSpc>
              <a:buFont typeface="Wingdings" panose="05000000000000000000" pitchFamily="2" charset="2"/>
              <a:buChar char="v"/>
            </a:pPr>
            <a:r>
              <a:rPr lang="en-US" altLang="zh-CN" sz="2600" dirty="0">
                <a:ea typeface="新細明體" panose="02020500000000000000" pitchFamily="18" charset="-120"/>
              </a:rPr>
              <a:t>The translation probability of the mapping table is multiplied by the linguistic probability based on the language model, and the largest translation candidate is the best translation of the original sentence.
Flaws in statistical machine translation: The search is based only on inter-word probabilities and </a:t>
            </a:r>
            <a:r>
              <a:rPr lang="en-US" altLang="zh-CN" sz="2600" dirty="0" smtClean="0">
                <a:ea typeface="新細明體" panose="02020500000000000000" pitchFamily="18" charset="-120"/>
              </a:rPr>
              <a:t>does not understand the sentences </a:t>
            </a:r>
            <a:r>
              <a:rPr lang="en-US" altLang="zh-CN" sz="2600" dirty="0">
                <a:ea typeface="新細明體" panose="02020500000000000000" pitchFamily="18" charset="-120"/>
                <a:sym typeface="Wingdings" panose="05000000000000000000" pitchFamily="2" charset="2"/>
              </a:rPr>
              <a:t></a:t>
            </a:r>
            <a:r>
              <a:rPr lang="en-US" altLang="zh-CN" sz="2600" dirty="0">
                <a:ea typeface="新細明體" panose="02020500000000000000" pitchFamily="18" charset="-120"/>
              </a:rPr>
              <a:t> word combinations are stiff.</a:t>
            </a:r>
          </a:p>
        </p:txBody>
      </p:sp>
      <p:sp>
        <p:nvSpPr>
          <p:cNvPr id="12" name="Rectangle 11">
            <a:extLst>
              <a:ext uri="{FF2B5EF4-FFF2-40B4-BE49-F238E27FC236}">
                <a16:creationId xmlns:a16="http://schemas.microsoft.com/office/drawing/2014/main" xmlns=""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xmlns=""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圖片 6">
            <a:extLst>
              <a:ext uri="{FF2B5EF4-FFF2-40B4-BE49-F238E27FC236}">
                <a16:creationId xmlns:a16="http://schemas.microsoft.com/office/drawing/2014/main" xmlns="" id="{0C644433-CC4A-4B19-A46C-772F054CD951}"/>
              </a:ext>
            </a:extLst>
          </p:cNvPr>
          <p:cNvPicPr>
            <a:picLocks noChangeAspect="1"/>
          </p:cNvPicPr>
          <p:nvPr/>
        </p:nvPicPr>
        <p:blipFill rotWithShape="1">
          <a:blip r:embed="rId2" cstate="print"/>
          <a:srcRect l="4134"/>
          <a:stretch/>
        </p:blipFill>
        <p:spPr>
          <a:xfrm>
            <a:off x="5129011" y="1201561"/>
            <a:ext cx="6578775" cy="5095410"/>
          </a:xfrm>
          <a:prstGeom prst="rect">
            <a:avLst/>
          </a:prstGeom>
          <a:effectLst/>
        </p:spPr>
      </p:pic>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52</a:t>
            </a:fld>
            <a:endParaRPr lang="zh-HK" altLang="en-US" dirty="0"/>
          </a:p>
        </p:txBody>
      </p:sp>
    </p:spTree>
    <p:extLst>
      <p:ext uri="{BB962C8B-B14F-4D97-AF65-F5344CB8AC3E}">
        <p14:creationId xmlns:p14="http://schemas.microsoft.com/office/powerpoint/2010/main" xmlns="" val="4903458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F0CD5FB-9B57-4A25-AB05-BD68C12AA138}"/>
              </a:ext>
            </a:extLst>
          </p:cNvPr>
          <p:cNvSpPr>
            <a:spLocks noGrp="1"/>
          </p:cNvSpPr>
          <p:nvPr>
            <p:ph type="title"/>
          </p:nvPr>
        </p:nvSpPr>
        <p:spPr>
          <a:xfrm>
            <a:off x="970136" y="383273"/>
            <a:ext cx="5902945" cy="1175559"/>
          </a:xfrm>
        </p:spPr>
        <p:txBody>
          <a:bodyPr>
            <a:normAutofit fontScale="90000"/>
          </a:bodyPr>
          <a:lstStyle/>
          <a:p>
            <a:pPr algn="ctr"/>
            <a:r>
              <a:rPr lang="en-US" altLang="zh-CN" dirty="0">
                <a:latin typeface="+mn-lt"/>
                <a:ea typeface="新細明體" panose="02020500000000000000" pitchFamily="18" charset="-120"/>
              </a:rPr>
              <a:t>Neural machine translation</a:t>
            </a:r>
            <a:endParaRPr lang="zh-HK" altLang="en-US" dirty="0">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4A0550D4-ED92-4D95-9CD7-162BB5F50C83}"/>
              </a:ext>
            </a:extLst>
          </p:cNvPr>
          <p:cNvSpPr>
            <a:spLocks noGrp="1"/>
          </p:cNvSpPr>
          <p:nvPr>
            <p:ph idx="1"/>
          </p:nvPr>
        </p:nvSpPr>
        <p:spPr>
          <a:xfrm>
            <a:off x="970136" y="1408565"/>
            <a:ext cx="10125327" cy="1967436"/>
          </a:xfrm>
        </p:spPr>
        <p:txBody>
          <a:bodyPr>
            <a:normAutofit fontScale="92500" lnSpcReduction="10000"/>
          </a:bodyPr>
          <a:lstStyle/>
          <a:p>
            <a:pPr>
              <a:buFont typeface="Wingdings" panose="05000000000000000000" pitchFamily="2" charset="2"/>
              <a:buChar char="v"/>
            </a:pPr>
            <a:r>
              <a:rPr lang="en-US" altLang="zh-CN" sz="2000" dirty="0">
                <a:ea typeface="新細明體" panose="02020500000000000000" pitchFamily="18" charset="-120"/>
              </a:rPr>
              <a:t>Sequence-to-sequence neural machine translation model (</a:t>
            </a:r>
            <a:r>
              <a:rPr lang="en-US" altLang="zh-CN" sz="2000" b="1" dirty="0">
                <a:ea typeface="新細明體" panose="02020500000000000000" pitchFamily="18" charset="-120"/>
              </a:rPr>
              <a:t>NMT</a:t>
            </a:r>
            <a:r>
              <a:rPr lang="en-US" altLang="zh-CN" sz="2000" dirty="0">
                <a:ea typeface="新細明體" panose="02020500000000000000" pitchFamily="18" charset="-120"/>
              </a:rPr>
              <a:t>)
The sentence to be translated is compressed into a sentence vector (</a:t>
            </a:r>
            <a:r>
              <a:rPr lang="en-US" altLang="zh-CN" sz="2000" b="1" dirty="0">
                <a:ea typeface="新細明體" panose="02020500000000000000" pitchFamily="18" charset="-120"/>
              </a:rPr>
              <a:t>encoding</a:t>
            </a:r>
            <a:r>
              <a:rPr lang="en-US" altLang="zh-CN" sz="2000" dirty="0">
                <a:ea typeface="新細明體" panose="02020500000000000000" pitchFamily="18" charset="-120"/>
              </a:rPr>
              <a:t>) by a recurrent neural network (RNN)
Based on this sentence vector, another RNN iteratively generates the target translation (</a:t>
            </a:r>
            <a:r>
              <a:rPr lang="en-US" altLang="zh-CN" sz="2000" b="1" dirty="0">
                <a:ea typeface="新細明體" panose="02020500000000000000" pitchFamily="18" charset="-120"/>
              </a:rPr>
              <a:t>decoding</a:t>
            </a:r>
            <a:r>
              <a:rPr lang="en-US" altLang="zh-CN" sz="2000" dirty="0">
                <a:ea typeface="新細明體" panose="02020500000000000000" pitchFamily="18" charset="-120"/>
              </a:rPr>
              <a:t>)
Decoding semantics rather than the words themselves </a:t>
            </a:r>
            <a:r>
              <a:rPr lang="en-US" altLang="zh-CN" sz="2000" dirty="0">
                <a:ea typeface="新細明體" panose="02020500000000000000" pitchFamily="18" charset="-120"/>
                <a:sym typeface="Wingdings" panose="05000000000000000000" pitchFamily="2" charset="2"/>
              </a:rPr>
              <a:t></a:t>
            </a:r>
            <a:r>
              <a:rPr lang="en-US" altLang="zh-CN" sz="2000" dirty="0">
                <a:ea typeface="新細明體" panose="02020500000000000000" pitchFamily="18" charset="-120"/>
              </a:rPr>
              <a:t> Implementing cross-language semantic reproduction (</a:t>
            </a:r>
            <a:r>
              <a:rPr lang="en-US" altLang="zh-CN" sz="2000" b="1" dirty="0">
                <a:ea typeface="新細明體" panose="02020500000000000000" pitchFamily="18" charset="-120"/>
              </a:rPr>
              <a:t>translation</a:t>
            </a:r>
            <a:r>
              <a:rPr lang="en-US" altLang="zh-CN" sz="2000" dirty="0">
                <a:ea typeface="新細明體" panose="02020500000000000000" pitchFamily="18" charset="-120"/>
              </a:rPr>
              <a:t>)</a:t>
            </a:r>
            <a:endParaRPr lang="zh-HK" altLang="en-US" sz="2000" dirty="0">
              <a:ea typeface="新細明體" panose="02020500000000000000" pitchFamily="18" charset="-120"/>
            </a:endParaRPr>
          </a:p>
        </p:txBody>
      </p:sp>
      <p:pic>
        <p:nvPicPr>
          <p:cNvPr id="29698" name="Picture 2" descr="See the source imag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587" b="7262"/>
          <a:stretch/>
        </p:blipFill>
        <p:spPr bwMode="auto">
          <a:xfrm>
            <a:off x="2380967" y="3266931"/>
            <a:ext cx="6674470" cy="327198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53</a:t>
            </a:fld>
            <a:endParaRPr lang="zh-HK" altLang="en-US" dirty="0"/>
          </a:p>
        </p:txBody>
      </p:sp>
    </p:spTree>
    <p:extLst>
      <p:ext uri="{BB962C8B-B14F-4D97-AF65-F5344CB8AC3E}">
        <p14:creationId xmlns:p14="http://schemas.microsoft.com/office/powerpoint/2010/main" xmlns="" val="445778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xmlns="" id="{2C9A9DA9-7DC8-488B-A882-123947B0F3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xmlns="" id="{81600D6D-6CF4-41AB-AB78-8C303BBC13DC}"/>
              </a:ext>
            </a:extLst>
          </p:cNvPr>
          <p:cNvSpPr>
            <a:spLocks noGrp="1"/>
          </p:cNvSpPr>
          <p:nvPr>
            <p:ph type="title"/>
          </p:nvPr>
        </p:nvSpPr>
        <p:spPr>
          <a:xfrm>
            <a:off x="836311" y="358334"/>
            <a:ext cx="4672392" cy="1106424"/>
          </a:xfrm>
        </p:spPr>
        <p:txBody>
          <a:bodyPr>
            <a:normAutofit/>
          </a:bodyPr>
          <a:lstStyle/>
          <a:p>
            <a:pPr algn="just"/>
            <a:r>
              <a:rPr lang="en-US" altLang="zh-HK" sz="4000" dirty="0">
                <a:latin typeface="+mn-lt"/>
              </a:rPr>
              <a:t>Attention Mechanism</a:t>
            </a:r>
            <a:endParaRPr lang="zh-HK" altLang="en-US" sz="4000" dirty="0">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BED61A20-EA71-45F0-B5CA-0248949D4DCB}"/>
              </a:ext>
            </a:extLst>
          </p:cNvPr>
          <p:cNvSpPr>
            <a:spLocks noGrp="1"/>
          </p:cNvSpPr>
          <p:nvPr>
            <p:ph idx="1"/>
          </p:nvPr>
        </p:nvSpPr>
        <p:spPr>
          <a:xfrm>
            <a:off x="836311" y="1315844"/>
            <a:ext cx="9937706" cy="1999854"/>
          </a:xfrm>
        </p:spPr>
        <p:txBody>
          <a:bodyPr>
            <a:normAutofit/>
          </a:bodyPr>
          <a:lstStyle/>
          <a:p>
            <a:pPr algn="just">
              <a:buFont typeface="Wingdings" panose="05000000000000000000" pitchFamily="2" charset="2"/>
              <a:buChar char="v"/>
            </a:pPr>
            <a:r>
              <a:rPr lang="en-US" altLang="zh-CN" sz="2000" dirty="0" smtClean="0">
                <a:ea typeface="新細明體" panose="02020500000000000000" pitchFamily="18" charset="-120"/>
              </a:rPr>
              <a:t> Solves </a:t>
            </a:r>
            <a:r>
              <a:rPr lang="en-US" altLang="zh-CN" sz="2000" dirty="0">
                <a:ea typeface="新細明體" panose="02020500000000000000" pitchFamily="18" charset="-120"/>
              </a:rPr>
              <a:t>the problem that when the sentence is long, the sentence vector S of a fixed dimension may </a:t>
            </a:r>
            <a:r>
              <a:rPr lang="en-US" altLang="zh-CN" sz="2000" i="1" u="sng" dirty="0">
                <a:ea typeface="新細明體" panose="02020500000000000000" pitchFamily="18" charset="-120"/>
              </a:rPr>
              <a:t>not</a:t>
            </a:r>
            <a:r>
              <a:rPr lang="en-US" altLang="zh-CN" sz="2000" dirty="0">
                <a:ea typeface="新細明體" panose="02020500000000000000" pitchFamily="18" charset="-120"/>
              </a:rPr>
              <a:t> form a complete expression of the semantics of the entire sentence.
</a:t>
            </a:r>
            <a:r>
              <a:rPr lang="en-US" altLang="zh-CN" sz="2000" dirty="0" smtClean="0">
                <a:ea typeface="新細明體" panose="02020500000000000000" pitchFamily="18" charset="-120"/>
              </a:rPr>
              <a:t> </a:t>
            </a:r>
            <a:r>
              <a:rPr lang="en-US" altLang="zh-CN" sz="2000" b="1" dirty="0" smtClean="0">
                <a:ea typeface="新細明體" panose="02020500000000000000" pitchFamily="18" charset="-120"/>
              </a:rPr>
              <a:t>Method</a:t>
            </a:r>
            <a:r>
              <a:rPr lang="en-US" altLang="zh-CN" sz="2000" b="1" dirty="0">
                <a:ea typeface="新細明體" panose="02020500000000000000" pitchFamily="18" charset="-120"/>
              </a:rPr>
              <a:t>: </a:t>
            </a:r>
            <a:r>
              <a:rPr lang="en-US" altLang="zh-CN" sz="2000" dirty="0">
                <a:ea typeface="新細明體" panose="02020500000000000000" pitchFamily="18" charset="-120"/>
              </a:rPr>
              <a:t>In the NMT translation process, it no longer relies on a fixed sentence vector, but looks for the current position in the original sentence that should be paid special attention to, and translates based on the semantics of </a:t>
            </a:r>
            <a:r>
              <a:rPr lang="en-US" altLang="zh-CN" sz="2000" dirty="0" smtClean="0">
                <a:ea typeface="新細明體" panose="02020500000000000000" pitchFamily="18" charset="-120"/>
              </a:rPr>
              <a:t>that </a:t>
            </a:r>
            <a:r>
              <a:rPr lang="en-US" altLang="zh-CN" sz="2000" dirty="0">
                <a:ea typeface="新細明體" panose="02020500000000000000" pitchFamily="18" charset="-120"/>
              </a:rPr>
              <a:t>position.</a:t>
            </a:r>
            <a:endParaRPr lang="zh-HK" altLang="en-US" sz="2000" dirty="0">
              <a:ea typeface="新細明體" panose="02020500000000000000" pitchFamily="18" charset="-120"/>
            </a:endParaRPr>
          </a:p>
        </p:txBody>
      </p:sp>
      <p:pic>
        <p:nvPicPr>
          <p:cNvPr id="30722" name="Picture 2" descr="See the source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73618" y="2985084"/>
            <a:ext cx="6383385" cy="355350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54</a:t>
            </a:fld>
            <a:endParaRPr lang="zh-HK" altLang="en-US" dirty="0"/>
          </a:p>
        </p:txBody>
      </p:sp>
    </p:spTree>
    <p:extLst>
      <p:ext uri="{BB962C8B-B14F-4D97-AF65-F5344CB8AC3E}">
        <p14:creationId xmlns:p14="http://schemas.microsoft.com/office/powerpoint/2010/main" xmlns="" val="3643005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0"/>
            <a:ext cx="10515600" cy="1325563"/>
          </a:xfrm>
        </p:spPr>
        <p:txBody>
          <a:bodyPr/>
          <a:lstStyle/>
          <a:p>
            <a:r>
              <a:rPr lang="en-US" altLang="zh-TW" dirty="0">
                <a:latin typeface="+mn-lt"/>
              </a:rPr>
              <a:t>Example:</a:t>
            </a:r>
            <a:r>
              <a:rPr lang="zh-TW" altLang="en-US" dirty="0">
                <a:latin typeface="+mn-lt"/>
              </a:rPr>
              <a:t> </a:t>
            </a:r>
            <a:r>
              <a:rPr lang="en-US" altLang="zh-TW" dirty="0">
                <a:latin typeface="+mn-lt"/>
              </a:rPr>
              <a:t>Translate Voice (Translator)</a:t>
            </a:r>
            <a:endParaRPr lang="en-US" dirty="0">
              <a:latin typeface="+mn-lt"/>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885830103"/>
              </p:ext>
            </p:extLst>
          </p:nvPr>
        </p:nvGraphicFramePr>
        <p:xfrm>
          <a:off x="838200" y="1594436"/>
          <a:ext cx="2873858" cy="2340564"/>
        </p:xfrm>
        <a:graphic>
          <a:graphicData uri="http://schemas.openxmlformats.org/presentationml/2006/ole">
            <p:oleObj spid="_x0000_s19531" name="Bitmap Image" r:id="rId3" imgW="3695760" imgH="3009960" progId="PBrush">
              <p:embed/>
            </p:oleObj>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0558" y="1594436"/>
            <a:ext cx="2166439" cy="4817444"/>
          </a:xfrm>
          <a:prstGeom prst="rect">
            <a:avLst/>
          </a:prstGeom>
        </p:spPr>
      </p:pic>
      <p:sp>
        <p:nvSpPr>
          <p:cNvPr id="6" name="Bent-Up Arrow 5"/>
          <p:cNvSpPr/>
          <p:nvPr/>
        </p:nvSpPr>
        <p:spPr>
          <a:xfrm rot="5400000">
            <a:off x="2404955" y="4043282"/>
            <a:ext cx="1040218" cy="1230001"/>
          </a:xfrm>
          <a:prstGeom prst="bentUpArrow">
            <a:avLst>
              <a:gd name="adj1" fmla="val 1857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21825" y="1594436"/>
            <a:ext cx="2166438" cy="4817444"/>
          </a:xfrm>
          <a:prstGeom prst="rect">
            <a:avLst/>
          </a:prstGeom>
        </p:spPr>
      </p:pic>
      <p:sp>
        <p:nvSpPr>
          <p:cNvPr id="8" name="Oval 7"/>
          <p:cNvSpPr/>
          <p:nvPr/>
        </p:nvSpPr>
        <p:spPr>
          <a:xfrm>
            <a:off x="6541075" y="5871410"/>
            <a:ext cx="389114" cy="38646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281828" y="5871410"/>
            <a:ext cx="386803" cy="38646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035040" y="3609474"/>
            <a:ext cx="448285" cy="3255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8726763" y="3609474"/>
            <a:ext cx="448285" cy="3255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175048" y="1594437"/>
            <a:ext cx="2246415" cy="4817444"/>
          </a:xfrm>
          <a:prstGeom prst="rect">
            <a:avLst/>
          </a:prstGeom>
        </p:spPr>
      </p:pic>
      <p:sp>
        <p:nvSpPr>
          <p:cNvPr id="13" name="TextBox 12"/>
          <p:cNvSpPr txBox="1"/>
          <p:nvPr/>
        </p:nvSpPr>
        <p:spPr>
          <a:xfrm>
            <a:off x="7219008" y="1244023"/>
            <a:ext cx="772071" cy="369332"/>
          </a:xfrm>
          <a:prstGeom prst="rect">
            <a:avLst/>
          </a:prstGeom>
          <a:noFill/>
        </p:spPr>
        <p:txBody>
          <a:bodyPr wrap="none" rtlCol="0">
            <a:spAutoFit/>
          </a:bodyPr>
          <a:lstStyle/>
          <a:p>
            <a:r>
              <a:rPr lang="en-HK" dirty="0"/>
              <a:t>Step 2</a:t>
            </a:r>
            <a:endParaRPr lang="en-US" dirty="0"/>
          </a:p>
        </p:txBody>
      </p:sp>
      <p:sp>
        <p:nvSpPr>
          <p:cNvPr id="14" name="TextBox 13"/>
          <p:cNvSpPr txBox="1"/>
          <p:nvPr/>
        </p:nvSpPr>
        <p:spPr>
          <a:xfrm>
            <a:off x="4506764" y="1250290"/>
            <a:ext cx="772071" cy="369332"/>
          </a:xfrm>
          <a:prstGeom prst="rect">
            <a:avLst/>
          </a:prstGeom>
          <a:noFill/>
        </p:spPr>
        <p:txBody>
          <a:bodyPr wrap="none" rtlCol="0">
            <a:spAutoFit/>
          </a:bodyPr>
          <a:lstStyle/>
          <a:p>
            <a:r>
              <a:rPr lang="en-HK" dirty="0"/>
              <a:t>Step 1</a:t>
            </a:r>
            <a:endParaRPr lang="en-US" dirty="0"/>
          </a:p>
        </p:txBody>
      </p:sp>
      <p:sp>
        <p:nvSpPr>
          <p:cNvPr id="15" name="TextBox 14"/>
          <p:cNvSpPr txBox="1"/>
          <p:nvPr/>
        </p:nvSpPr>
        <p:spPr>
          <a:xfrm>
            <a:off x="9912219" y="1244023"/>
            <a:ext cx="772071" cy="369332"/>
          </a:xfrm>
          <a:prstGeom prst="rect">
            <a:avLst/>
          </a:prstGeom>
          <a:noFill/>
        </p:spPr>
        <p:txBody>
          <a:bodyPr wrap="none" rtlCol="0">
            <a:spAutoFit/>
          </a:bodyPr>
          <a:lstStyle/>
          <a:p>
            <a:r>
              <a:rPr lang="en-HK" dirty="0"/>
              <a:t>Step 3</a:t>
            </a:r>
            <a:endParaRPr lang="en-US" dirty="0"/>
          </a:p>
        </p:txBody>
      </p:sp>
      <p:sp>
        <p:nvSpPr>
          <p:cNvPr id="16" name="Oval 15"/>
          <p:cNvSpPr/>
          <p:nvPr/>
        </p:nvSpPr>
        <p:spPr>
          <a:xfrm>
            <a:off x="10399202" y="5727757"/>
            <a:ext cx="467719" cy="44203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ltLang="zh-HK"/>
              <a:t>Edit by Hammond Lai</a:t>
            </a:r>
            <a:endParaRPr lang="zh-HK" altLang="en-US" dirty="0"/>
          </a:p>
        </p:txBody>
      </p:sp>
      <p:sp>
        <p:nvSpPr>
          <p:cNvPr id="17" name="Slide Number Placeholder 16"/>
          <p:cNvSpPr>
            <a:spLocks noGrp="1"/>
          </p:cNvSpPr>
          <p:nvPr>
            <p:ph type="sldNum" sz="quarter" idx="12"/>
          </p:nvPr>
        </p:nvSpPr>
        <p:spPr/>
        <p:txBody>
          <a:bodyPr/>
          <a:lstStyle/>
          <a:p>
            <a:fld id="{FA36BCE5-770F-41A9-BD0A-CD25FC828818}" type="slidenum">
              <a:rPr lang="zh-HK" altLang="en-US" smtClean="0"/>
              <a:pPr/>
              <a:t>55</a:t>
            </a:fld>
            <a:endParaRPr lang="zh-HK" altLang="en-US" dirty="0"/>
          </a:p>
        </p:txBody>
      </p:sp>
    </p:spTree>
    <p:extLst>
      <p:ext uri="{BB962C8B-B14F-4D97-AF65-F5344CB8AC3E}">
        <p14:creationId xmlns:p14="http://schemas.microsoft.com/office/powerpoint/2010/main" xmlns="" val="2402443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38A30BB-7B77-4CD4-801D-B4D5BE4971BA}"/>
              </a:ext>
            </a:extLst>
          </p:cNvPr>
          <p:cNvSpPr>
            <a:spLocks noGrp="1"/>
          </p:cNvSpPr>
          <p:nvPr>
            <p:ph type="title"/>
          </p:nvPr>
        </p:nvSpPr>
        <p:spPr>
          <a:xfrm>
            <a:off x="671946" y="198871"/>
            <a:ext cx="10937488" cy="1325563"/>
          </a:xfrm>
        </p:spPr>
        <p:txBody>
          <a:bodyPr>
            <a:normAutofit/>
          </a:bodyPr>
          <a:lstStyle/>
          <a:p>
            <a:r>
              <a:rPr lang="en-US" altLang="zh-CN" dirty="0">
                <a:latin typeface="+mn-lt"/>
                <a:ea typeface="新細明體" panose="02020500000000000000" pitchFamily="18" charset="-120"/>
              </a:rPr>
              <a:t>Other Applications of Language Understanding </a:t>
            </a:r>
            <a:r>
              <a:rPr lang="en-US" altLang="zh-CN" dirty="0">
                <a:solidFill>
                  <a:srgbClr val="0070C0"/>
                </a:solidFill>
                <a:latin typeface="+mn-lt"/>
                <a:ea typeface="新細明體" panose="02020500000000000000" pitchFamily="18" charset="-120"/>
              </a:rPr>
              <a:t>- Search Engines</a:t>
            </a:r>
            <a:endParaRPr lang="zh-HK" altLang="en-US" dirty="0">
              <a:solidFill>
                <a:srgbClr val="0070C0"/>
              </a:solidFill>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47378A31-4D2D-436A-8884-50DF59CC822B}"/>
              </a:ext>
            </a:extLst>
          </p:cNvPr>
          <p:cNvSpPr>
            <a:spLocks noGrp="1"/>
          </p:cNvSpPr>
          <p:nvPr>
            <p:ph idx="1"/>
          </p:nvPr>
        </p:nvSpPr>
        <p:spPr>
          <a:xfrm>
            <a:off x="180109" y="1579418"/>
            <a:ext cx="7471975" cy="5058787"/>
          </a:xfrm>
        </p:spPr>
        <p:txBody>
          <a:bodyPr>
            <a:noAutofit/>
          </a:bodyPr>
          <a:lstStyle/>
          <a:p>
            <a:pPr algn="just">
              <a:lnSpc>
                <a:spcPct val="100000"/>
              </a:lnSpc>
              <a:buFont typeface="Wingdings" panose="05000000000000000000" pitchFamily="2" charset="2"/>
              <a:buChar char="v"/>
            </a:pPr>
            <a:r>
              <a:rPr lang="en-US" altLang="zh-CN" sz="2400" dirty="0">
                <a:ea typeface="新細明體" panose="02020500000000000000" pitchFamily="18" charset="-120"/>
              </a:rPr>
              <a:t>The early search engines were basically a list of high-quality websites, and later developed into automatic indexing technology.
</a:t>
            </a:r>
            <a:r>
              <a:rPr lang="en-US" altLang="zh-CN" sz="2400" b="1" dirty="0">
                <a:ea typeface="新細明體" panose="02020500000000000000" pitchFamily="18" charset="-120"/>
              </a:rPr>
              <a:t>Vector Space </a:t>
            </a:r>
            <a:r>
              <a:rPr lang="en-US" altLang="zh-CN" sz="2400" b="1" dirty="0" smtClean="0">
                <a:ea typeface="新細明體" panose="02020500000000000000" pitchFamily="18" charset="-120"/>
              </a:rPr>
              <a:t>Approach </a:t>
            </a:r>
            <a:r>
              <a:rPr lang="en-US" altLang="zh-CN" sz="2400" dirty="0" smtClean="0">
                <a:ea typeface="新細明體" panose="02020500000000000000" pitchFamily="18" charset="-120"/>
              </a:rPr>
              <a:t>represents </a:t>
            </a:r>
            <a:r>
              <a:rPr lang="en-US" altLang="zh-CN" sz="2400" dirty="0">
                <a:ea typeface="新細明體" panose="02020500000000000000" pitchFamily="18" charset="-120"/>
              </a:rPr>
              <a:t>each web page as a document </a:t>
            </a:r>
            <a:r>
              <a:rPr lang="en-US" altLang="zh-CN" sz="2400" dirty="0" smtClean="0">
                <a:ea typeface="新細明體" panose="02020500000000000000" pitchFamily="18" charset="-120"/>
              </a:rPr>
              <a:t>vector.</a:t>
            </a:r>
            <a:r>
              <a:rPr lang="en-US" altLang="zh-CN" sz="2400" dirty="0">
                <a:ea typeface="新細明體" panose="02020500000000000000" pitchFamily="18" charset="-120"/>
              </a:rPr>
              <a:t>
</a:t>
            </a:r>
            <a:r>
              <a:rPr lang="en-US" altLang="zh-CN" sz="2400" b="1" dirty="0">
                <a:ea typeface="新細明體" panose="02020500000000000000" pitchFamily="18" charset="-120"/>
              </a:rPr>
              <a:t>Vectors</a:t>
            </a:r>
            <a:r>
              <a:rPr lang="en-US" altLang="zh-CN" sz="2400" dirty="0">
                <a:ea typeface="新細明體" panose="02020500000000000000" pitchFamily="18" charset="-120"/>
              </a:rPr>
              <a:t> describe how often important words appear in a web page and adjust the vector based on how important each word is (E.g</a:t>
            </a:r>
            <a:r>
              <a:rPr lang="en-US" altLang="zh-CN" sz="2400" dirty="0" smtClean="0">
                <a:ea typeface="新細明體" panose="02020500000000000000" pitchFamily="18" charset="-120"/>
              </a:rPr>
              <a:t>., </a:t>
            </a:r>
            <a:r>
              <a:rPr lang="en-US" altLang="zh-CN" sz="2400" dirty="0">
                <a:ea typeface="新細明體" panose="02020500000000000000" pitchFamily="18" charset="-120"/>
              </a:rPr>
              <a:t>divide by how often the word appears in all documents).
The user's input is also represented as a </a:t>
            </a:r>
            <a:r>
              <a:rPr lang="en-US" altLang="zh-CN" sz="2400" b="1" dirty="0">
                <a:ea typeface="新細明體" panose="02020500000000000000" pitchFamily="18" charset="-120"/>
              </a:rPr>
              <a:t>document vector</a:t>
            </a:r>
            <a:r>
              <a:rPr lang="en-US" altLang="zh-CN" sz="2400" dirty="0">
                <a:ea typeface="新細明體" panose="02020500000000000000" pitchFamily="18" charset="-120"/>
              </a:rPr>
              <a:t>, which is compared to the document vector of each web page in the database </a:t>
            </a:r>
            <a:r>
              <a:rPr lang="en-US" altLang="zh-CN" sz="2400" dirty="0">
                <a:ea typeface="新細明體" panose="02020500000000000000" pitchFamily="18" charset="-120"/>
                <a:sym typeface="Wingdings" panose="05000000000000000000" pitchFamily="2" charset="2"/>
              </a:rPr>
              <a:t></a:t>
            </a:r>
            <a:r>
              <a:rPr lang="en-US" altLang="zh-CN" sz="2400" dirty="0">
                <a:ea typeface="新細明體" panose="02020500000000000000" pitchFamily="18" charset="-120"/>
              </a:rPr>
              <a:t> finding and entering the most relevant document.</a:t>
            </a:r>
          </a:p>
        </p:txBody>
      </p:sp>
      <p:pic>
        <p:nvPicPr>
          <p:cNvPr id="6146" name="Picture 2" descr="preview"/>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640" r="3027"/>
          <a:stretch/>
        </p:blipFill>
        <p:spPr bwMode="auto">
          <a:xfrm>
            <a:off x="7731894" y="2235779"/>
            <a:ext cx="4338257" cy="369338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a:xfrm>
            <a:off x="4741127" y="6497206"/>
            <a:ext cx="4114800" cy="365125"/>
          </a:xfrm>
        </p:spPr>
        <p:txBody>
          <a:bodyPr/>
          <a:lstStyle/>
          <a:p>
            <a:r>
              <a:rPr lang="en-US" altLang="zh-HK" dirty="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56</a:t>
            </a:fld>
            <a:endParaRPr lang="zh-HK" altLang="en-US" dirty="0"/>
          </a:p>
        </p:txBody>
      </p:sp>
    </p:spTree>
    <p:extLst>
      <p:ext uri="{BB962C8B-B14F-4D97-AF65-F5344CB8AC3E}">
        <p14:creationId xmlns:p14="http://schemas.microsoft.com/office/powerpoint/2010/main" xmlns="" val="17408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xmlns="" id="{E5FA155A-3DFA-4769-8ACB-AD7DD2808375}"/>
              </a:ext>
            </a:extLst>
          </p:cNvPr>
          <p:cNvSpPr>
            <a:spLocks noGrp="1"/>
          </p:cNvSpPr>
          <p:nvPr>
            <p:ph type="title"/>
          </p:nvPr>
        </p:nvSpPr>
        <p:spPr>
          <a:xfrm>
            <a:off x="748145" y="63285"/>
            <a:ext cx="10605655" cy="1114352"/>
          </a:xfrm>
        </p:spPr>
        <p:txBody>
          <a:bodyPr>
            <a:normAutofit fontScale="90000"/>
          </a:bodyPr>
          <a:lstStyle/>
          <a:p>
            <a:r>
              <a:rPr lang="en-US" altLang="zh-CN" dirty="0">
                <a:latin typeface="+mn-lt"/>
                <a:ea typeface="新細明體" panose="02020500000000000000" pitchFamily="18" charset="-120"/>
              </a:rPr>
              <a:t>Other Applications of Language Understanding </a:t>
            </a:r>
            <a:r>
              <a:rPr lang="en-US" altLang="zh-CN" dirty="0" smtClean="0">
                <a:solidFill>
                  <a:srgbClr val="0070C0"/>
                </a:solidFill>
                <a:latin typeface="+mn-lt"/>
                <a:ea typeface="新細明體" panose="02020500000000000000" pitchFamily="18" charset="-120"/>
              </a:rPr>
              <a:t>–</a:t>
            </a:r>
            <a:r>
              <a:rPr lang="en-US" altLang="zh-CN" dirty="0" smtClean="0">
                <a:latin typeface="+mn-lt"/>
                <a:ea typeface="新細明體" panose="02020500000000000000" pitchFamily="18" charset="-120"/>
              </a:rPr>
              <a:t> </a:t>
            </a:r>
            <a:r>
              <a:rPr lang="en-US" altLang="zh-CN" dirty="0" smtClean="0">
                <a:solidFill>
                  <a:srgbClr val="0070C0"/>
                </a:solidFill>
                <a:latin typeface="+mn-lt"/>
                <a:ea typeface="新細明體" panose="02020500000000000000" pitchFamily="18" charset="-120"/>
              </a:rPr>
              <a:t>Recommender Systems</a:t>
            </a:r>
            <a:endParaRPr lang="zh-HK" altLang="en-US" dirty="0">
              <a:solidFill>
                <a:srgbClr val="0070C0"/>
              </a:solidFill>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654C6F93-4DFB-4E10-ABAA-5B49E09E1B22}"/>
              </a:ext>
            </a:extLst>
          </p:cNvPr>
          <p:cNvSpPr>
            <a:spLocks noGrp="1"/>
          </p:cNvSpPr>
          <p:nvPr>
            <p:ph idx="1"/>
          </p:nvPr>
        </p:nvSpPr>
        <p:spPr>
          <a:xfrm>
            <a:off x="207818" y="1246909"/>
            <a:ext cx="6462488" cy="5474565"/>
          </a:xfrm>
        </p:spPr>
        <p:txBody>
          <a:bodyPr>
            <a:normAutofit lnSpcReduction="10000"/>
          </a:bodyPr>
          <a:lstStyle/>
          <a:p>
            <a:pPr algn="just">
              <a:lnSpc>
                <a:spcPct val="100000"/>
              </a:lnSpc>
              <a:buFont typeface="Wingdings" panose="05000000000000000000" pitchFamily="2" charset="2"/>
              <a:buChar char="v"/>
            </a:pPr>
            <a:r>
              <a:rPr lang="en-US" altLang="zh-CN" sz="1800" dirty="0">
                <a:ea typeface="新細明體" panose="02020500000000000000" pitchFamily="18" charset="-120"/>
              </a:rPr>
              <a:t>When we search for one piece of content, the system automatically recommends other relevant content for us.
After the user logs on to the social networking site, the system will calculate the content that the user is interested in in a short period of time, and quickly form the user‘s personalized information (user portrait) </a:t>
            </a:r>
            <a:r>
              <a:rPr lang="en-US" altLang="zh-CN" sz="1800" dirty="0">
                <a:ea typeface="新細明體" panose="02020500000000000000" pitchFamily="18" charset="-120"/>
                <a:sym typeface="Wingdings" panose="05000000000000000000" pitchFamily="2" charset="2"/>
              </a:rPr>
              <a:t></a:t>
            </a:r>
            <a:r>
              <a:rPr lang="en-US" altLang="zh-CN" sz="1800" dirty="0">
                <a:ea typeface="新細明體" panose="02020500000000000000" pitchFamily="18" charset="-120"/>
              </a:rPr>
              <a:t> Recommend appropriate content for the user based on the portrait.
In the process of user browsing, the system collects the user’s browsing habits to correct the user portrait </a:t>
            </a:r>
            <a:r>
              <a:rPr lang="en-US" altLang="zh-CN" sz="1800" dirty="0">
                <a:ea typeface="新細明體" panose="02020500000000000000" pitchFamily="18" charset="-120"/>
                <a:sym typeface="Wingdings" panose="05000000000000000000" pitchFamily="2" charset="2"/>
              </a:rPr>
              <a:t></a:t>
            </a:r>
            <a:r>
              <a:rPr lang="en-US" altLang="zh-CN" sz="1800" dirty="0">
                <a:ea typeface="新細明體" panose="02020500000000000000" pitchFamily="18" charset="-120"/>
              </a:rPr>
              <a:t> more refined recommendations.
Even if the number of views by a user is small, the system can optimize the user‘s profile based on the browsing behavior of similar users.
Use information such as historical reading, social network content, login habits, etc., to form a vector expression (user portrait) of users </a:t>
            </a:r>
            <a:r>
              <a:rPr lang="en-US" altLang="zh-CN" sz="1800" dirty="0">
                <a:ea typeface="新細明體" panose="02020500000000000000" pitchFamily="18" charset="-120"/>
                <a:sym typeface="Wingdings" panose="05000000000000000000" pitchFamily="2" charset="2"/>
              </a:rPr>
              <a:t></a:t>
            </a:r>
            <a:r>
              <a:rPr lang="en-US" altLang="zh-CN" sz="1800" dirty="0">
                <a:ea typeface="新細明體" panose="02020500000000000000" pitchFamily="18" charset="-120"/>
              </a:rPr>
              <a:t> Calculate the correlation between users and users, users and browsing content, and accurately recommend through a full range of related information.</a:t>
            </a:r>
            <a:endParaRPr lang="zh-HK" altLang="en-US" sz="1800" dirty="0">
              <a:ea typeface="新細明體" panose="02020500000000000000" pitchFamily="18" charset="-120"/>
            </a:endParaRPr>
          </a:p>
        </p:txBody>
      </p:sp>
      <p:pic>
        <p:nvPicPr>
          <p:cNvPr id="7170" name="Picture 2" descr="https://pic3.zhimg.com/80/v2-7c76463b9b55e4c5c8acc88974ec7302_1440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13756" y="3860774"/>
            <a:ext cx="3273444" cy="24550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6818317" y="3498900"/>
            <a:ext cx="1649811" cy="646331"/>
          </a:xfrm>
          <a:prstGeom prst="rect">
            <a:avLst/>
          </a:prstGeom>
        </p:spPr>
        <p:txBody>
          <a:bodyPr wrap="none">
            <a:spAutoFit/>
          </a:bodyPr>
          <a:lstStyle/>
          <a:p>
            <a:r>
              <a:rPr lang="en-US" altLang="zh-TW" b="1" i="1" dirty="0">
                <a:solidFill>
                  <a:srgbClr val="646464"/>
                </a:solidFill>
                <a:latin typeface="-apple-system"/>
              </a:rPr>
              <a:t>Survey analysis
</a:t>
            </a:r>
            <a:endParaRPr lang="en-US" dirty="0"/>
          </a:p>
        </p:txBody>
      </p:sp>
      <p:pic>
        <p:nvPicPr>
          <p:cNvPr id="7172" name="Picture 4" descr="https://pic4.zhimg.com/80/v2-61a2d3ccc29c6fefecbe6828da2a17f3_1440w.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05833" y="895040"/>
            <a:ext cx="3785657" cy="250799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8267907" y="6322008"/>
            <a:ext cx="2161104" cy="646331"/>
          </a:xfrm>
          <a:prstGeom prst="rect">
            <a:avLst/>
          </a:prstGeom>
        </p:spPr>
        <p:txBody>
          <a:bodyPr wrap="none">
            <a:spAutoFit/>
          </a:bodyPr>
          <a:lstStyle/>
          <a:p>
            <a:r>
              <a:rPr lang="en-US" altLang="zh-TW" b="1" i="1">
                <a:solidFill>
                  <a:srgbClr val="646464"/>
                </a:solidFill>
                <a:latin typeface="-apple-system"/>
              </a:rPr>
              <a:t>Targeted advertising
</a:t>
            </a:r>
            <a:endParaRPr lang="en-US" dirty="0"/>
          </a:p>
        </p:txBody>
      </p:sp>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6" name="Slide Number Placeholder 5"/>
          <p:cNvSpPr>
            <a:spLocks noGrp="1"/>
          </p:cNvSpPr>
          <p:nvPr>
            <p:ph type="sldNum" sz="quarter" idx="12"/>
          </p:nvPr>
        </p:nvSpPr>
        <p:spPr>
          <a:xfrm>
            <a:off x="8873837" y="6492875"/>
            <a:ext cx="2743200" cy="365125"/>
          </a:xfrm>
        </p:spPr>
        <p:txBody>
          <a:bodyPr/>
          <a:lstStyle/>
          <a:p>
            <a:fld id="{FA36BCE5-770F-41A9-BD0A-CD25FC828818}" type="slidenum">
              <a:rPr lang="zh-HK" altLang="en-US" smtClean="0"/>
              <a:pPr/>
              <a:t>57</a:t>
            </a:fld>
            <a:endParaRPr lang="zh-HK" altLang="en-US" dirty="0"/>
          </a:p>
        </p:txBody>
      </p:sp>
    </p:spTree>
    <p:extLst>
      <p:ext uri="{BB962C8B-B14F-4D97-AF65-F5344CB8AC3E}">
        <p14:creationId xmlns:p14="http://schemas.microsoft.com/office/powerpoint/2010/main" xmlns="" val="1499083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xmlns="" id="{D2053A4A-5804-4474-88ED-5F5A7C149518}"/>
              </a:ext>
            </a:extLst>
          </p:cNvPr>
          <p:cNvPicPr>
            <a:picLocks noChangeAspect="1"/>
          </p:cNvPicPr>
          <p:nvPr/>
        </p:nvPicPr>
        <p:blipFill>
          <a:blip r:embed="rId2" cstate="print"/>
          <a:stretch>
            <a:fillRect/>
          </a:stretch>
        </p:blipFill>
        <p:spPr>
          <a:xfrm>
            <a:off x="532179" y="3948545"/>
            <a:ext cx="7393990" cy="2673927"/>
          </a:xfrm>
          <a:prstGeom prst="rect">
            <a:avLst/>
          </a:prstGeom>
        </p:spPr>
      </p:pic>
      <p:sp>
        <p:nvSpPr>
          <p:cNvPr id="4" name="標題 1">
            <a:extLst>
              <a:ext uri="{FF2B5EF4-FFF2-40B4-BE49-F238E27FC236}">
                <a16:creationId xmlns:a16="http://schemas.microsoft.com/office/drawing/2014/main" xmlns="" id="{6D289BCC-213D-4816-9FEF-8AF12D8E6348}"/>
              </a:ext>
            </a:extLst>
          </p:cNvPr>
          <p:cNvSpPr>
            <a:spLocks noGrp="1"/>
          </p:cNvSpPr>
          <p:nvPr>
            <p:ph type="title"/>
          </p:nvPr>
        </p:nvSpPr>
        <p:spPr>
          <a:xfrm>
            <a:off x="651164" y="85909"/>
            <a:ext cx="11106827" cy="939327"/>
          </a:xfrm>
        </p:spPr>
        <p:txBody>
          <a:bodyPr>
            <a:normAutofit fontScale="90000"/>
          </a:bodyPr>
          <a:lstStyle/>
          <a:p>
            <a:r>
              <a:rPr lang="en-US" altLang="zh-CN" dirty="0">
                <a:latin typeface="+mn-lt"/>
                <a:ea typeface="新細明體" panose="02020500000000000000" pitchFamily="18" charset="-120"/>
              </a:rPr>
              <a:t>Other Applications of Language Understanding </a:t>
            </a:r>
            <a:r>
              <a:rPr lang="en-US" altLang="zh-CN" dirty="0">
                <a:solidFill>
                  <a:srgbClr val="0070C0"/>
                </a:solidFill>
                <a:latin typeface="+mn-lt"/>
                <a:ea typeface="新細明體" panose="02020500000000000000" pitchFamily="18" charset="-120"/>
              </a:rPr>
              <a:t>-</a:t>
            </a:r>
            <a:r>
              <a:rPr lang="en-US" altLang="zh-CN" dirty="0">
                <a:latin typeface="+mn-lt"/>
                <a:ea typeface="新細明體" panose="02020500000000000000" pitchFamily="18" charset="-120"/>
              </a:rPr>
              <a:t> </a:t>
            </a:r>
            <a:r>
              <a:rPr lang="en-US" altLang="zh-CN" dirty="0">
                <a:solidFill>
                  <a:srgbClr val="0070C0"/>
                </a:solidFill>
                <a:latin typeface="+mn-lt"/>
                <a:ea typeface="新細明體" panose="02020500000000000000" pitchFamily="18" charset="-120"/>
              </a:rPr>
              <a:t>Conversational bots</a:t>
            </a:r>
            <a:endParaRPr lang="zh-HK" altLang="en-US" dirty="0">
              <a:solidFill>
                <a:srgbClr val="0070C0"/>
              </a:solidFill>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6C9FBD97-0E61-4F2E-9F74-8D51E1C032F8}"/>
              </a:ext>
            </a:extLst>
          </p:cNvPr>
          <p:cNvSpPr>
            <a:spLocks noGrp="1"/>
          </p:cNvSpPr>
          <p:nvPr>
            <p:ph idx="1"/>
          </p:nvPr>
        </p:nvSpPr>
        <p:spPr>
          <a:xfrm>
            <a:off x="221673" y="1246909"/>
            <a:ext cx="8492836" cy="3906982"/>
          </a:xfrm>
        </p:spPr>
        <p:txBody>
          <a:bodyPr>
            <a:normAutofit/>
          </a:bodyPr>
          <a:lstStyle/>
          <a:p>
            <a:pPr algn="just">
              <a:buFont typeface="Wingdings" panose="05000000000000000000" pitchFamily="2" charset="2"/>
              <a:buChar char="v"/>
            </a:pPr>
            <a:r>
              <a:rPr lang="en-US" altLang="zh-CN" b="1" dirty="0">
                <a:solidFill>
                  <a:srgbClr val="C55A11"/>
                </a:solidFill>
                <a:ea typeface="新細明體" panose="02020500000000000000" pitchFamily="18" charset="-120"/>
              </a:rPr>
              <a:t>Siri</a:t>
            </a:r>
            <a:r>
              <a:rPr lang="en-US" altLang="zh-CN" dirty="0">
                <a:ea typeface="新細明體" panose="02020500000000000000" pitchFamily="18" charset="-120"/>
              </a:rPr>
              <a:t> from Apple.
At present, the mainstream conversational robots are mostly based on deep learning models.
Sequence-to-sequence </a:t>
            </a:r>
            <a:r>
              <a:rPr lang="en-US" altLang="zh-CN" dirty="0" smtClean="0">
                <a:ea typeface="新細明體" panose="02020500000000000000" pitchFamily="18" charset="-120"/>
              </a:rPr>
              <a:t>translational models: In their structure, the </a:t>
            </a:r>
            <a:r>
              <a:rPr lang="en-US" altLang="zh-CN" dirty="0">
                <a:ea typeface="新細明體" panose="02020500000000000000" pitchFamily="18" charset="-120"/>
              </a:rPr>
              <a:t>environment and reply replace the source language input and the target language output, respectively.</a:t>
            </a:r>
          </a:p>
        </p:txBody>
      </p:sp>
      <p:sp>
        <p:nvSpPr>
          <p:cNvPr id="27" name="文字方塊 26">
            <a:extLst>
              <a:ext uri="{FF2B5EF4-FFF2-40B4-BE49-F238E27FC236}">
                <a16:creationId xmlns:a16="http://schemas.microsoft.com/office/drawing/2014/main" xmlns="" id="{3A9F0327-9868-464F-95B6-7D003991951B}"/>
              </a:ext>
            </a:extLst>
          </p:cNvPr>
          <p:cNvSpPr txBox="1"/>
          <p:nvPr/>
        </p:nvSpPr>
        <p:spPr>
          <a:xfrm>
            <a:off x="3589636" y="6488022"/>
            <a:ext cx="654627" cy="338554"/>
          </a:xfrm>
          <a:prstGeom prst="rect">
            <a:avLst/>
          </a:prstGeom>
          <a:solidFill>
            <a:schemeClr val="bg1"/>
          </a:solidFill>
        </p:spPr>
        <p:txBody>
          <a:bodyPr wrap="square" rtlCol="0">
            <a:spAutoFit/>
          </a:bodyPr>
          <a:lstStyle/>
          <a:p>
            <a:pPr algn="ctr"/>
            <a:endParaRPr lang="zh-HK" altLang="en-US" sz="1600" dirty="0"/>
          </a:p>
        </p:txBody>
      </p:sp>
      <p:pic>
        <p:nvPicPr>
          <p:cNvPr id="8194" name="Picture 2" descr="previe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39625" y="1271577"/>
            <a:ext cx="3037272" cy="504326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58</a:t>
            </a:fld>
            <a:endParaRPr lang="zh-HK" altLang="en-US" dirty="0"/>
          </a:p>
        </p:txBody>
      </p:sp>
    </p:spTree>
    <p:extLst>
      <p:ext uri="{BB962C8B-B14F-4D97-AF65-F5344CB8AC3E}">
        <p14:creationId xmlns:p14="http://schemas.microsoft.com/office/powerpoint/2010/main" xmlns="" val="567548508"/>
      </p:ext>
    </p:extLst>
  </p:cSld>
  <p:clrMapOvr>
    <a:masterClrMapping/>
  </p:clrMapOvr>
  <p:extLst mod="1">
    <p:ext uri="{6950BFC3-D8DA-4A85-94F7-54DA5524770B}">
      <p188:commentRel xmlns="" xmlns:p188="http://schemas.microsoft.com/office/powerpoint/2018/8/main" r:id="rId4"/>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xmlns="" id="{E5FA155A-3DFA-4769-8ACB-AD7DD2808375}"/>
              </a:ext>
            </a:extLst>
          </p:cNvPr>
          <p:cNvSpPr txBox="1">
            <a:spLocks/>
          </p:cNvSpPr>
          <p:nvPr/>
        </p:nvSpPr>
        <p:spPr>
          <a:xfrm>
            <a:off x="838200" y="63284"/>
            <a:ext cx="108700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mn-lt"/>
                <a:ea typeface="新細明體" panose="02020500000000000000" pitchFamily="18" charset="-120"/>
              </a:rPr>
              <a:t>Other Applications of Language Understanding </a:t>
            </a:r>
            <a:r>
              <a:rPr lang="en-US" altLang="zh-CN" dirty="0">
                <a:solidFill>
                  <a:srgbClr val="0070C0"/>
                </a:solidFill>
                <a:latin typeface="+mn-lt"/>
                <a:ea typeface="新細明體" panose="02020500000000000000" pitchFamily="18" charset="-120"/>
              </a:rPr>
              <a:t>- Voice </a:t>
            </a:r>
            <a:r>
              <a:rPr lang="en-US" altLang="zh-CN" dirty="0" smtClean="0">
                <a:solidFill>
                  <a:srgbClr val="0070C0"/>
                </a:solidFill>
                <a:latin typeface="+mn-lt"/>
                <a:ea typeface="新細明體" panose="02020500000000000000" pitchFamily="18" charset="-120"/>
              </a:rPr>
              <a:t>assistants</a:t>
            </a:r>
            <a:endParaRPr lang="zh-HK" altLang="en-US" dirty="0">
              <a:solidFill>
                <a:srgbClr val="0070C0"/>
              </a:solidFill>
              <a:latin typeface="+mn-lt"/>
              <a:ea typeface="新細明體" panose="02020500000000000000" pitchFamily="18" charset="-120"/>
            </a:endParaRPr>
          </a:p>
        </p:txBody>
      </p:sp>
      <p:pic>
        <p:nvPicPr>
          <p:cNvPr id="9218" name="Picture 2" descr="https://pic3.zhimg.com/80/v2-70df8514a6027ac5ca5e3547adbd2c82_1440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2834" y="1797162"/>
            <a:ext cx="4813668" cy="396793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0" y="1898072"/>
            <a:ext cx="7065817" cy="2675604"/>
          </a:xfrm>
          <a:prstGeom prst="rect">
            <a:avLst/>
          </a:prstGeom>
        </p:spPr>
        <p:txBody>
          <a:bodyPr wrap="square">
            <a:spAutoFit/>
          </a:bodyPr>
          <a:lstStyle/>
          <a:p>
            <a:pPr marL="457200" indent="-457200" algn="just">
              <a:lnSpc>
                <a:spcPct val="90000"/>
              </a:lnSpc>
              <a:spcBef>
                <a:spcPts val="1000"/>
              </a:spcBef>
              <a:buFont typeface="Wingdings" panose="05000000000000000000" pitchFamily="2" charset="2"/>
              <a:buChar char="v"/>
            </a:pPr>
            <a:r>
              <a:rPr lang="en-US" altLang="zh-TW" sz="2400" dirty="0"/>
              <a:t>A </a:t>
            </a:r>
            <a:r>
              <a:rPr lang="en-US" altLang="zh-TW" sz="2400" b="1" dirty="0"/>
              <a:t>voice assistant </a:t>
            </a:r>
            <a:r>
              <a:rPr lang="en-US" altLang="zh-TW" sz="2400" dirty="0"/>
              <a:t>is </a:t>
            </a:r>
            <a:r>
              <a:rPr lang="en-US" altLang="zh-TW" sz="2400" dirty="0" smtClean="0"/>
              <a:t>a software </a:t>
            </a:r>
            <a:r>
              <a:rPr lang="en-US" altLang="zh-TW" sz="2400" dirty="0"/>
              <a:t>that uses speech recognition, natural language understanding, and natural language processing to understand a user's verbal commands and perform actions accordingly.
</a:t>
            </a:r>
            <a:r>
              <a:rPr lang="en-US" altLang="zh-CN" sz="2400" dirty="0" smtClean="0"/>
              <a:t>Although it </a:t>
            </a:r>
            <a:r>
              <a:rPr lang="en-US" altLang="zh-TW" sz="2400" dirty="0" smtClean="0"/>
              <a:t>is </a:t>
            </a:r>
            <a:r>
              <a:rPr lang="en-US" altLang="zh-TW" sz="2400" dirty="0"/>
              <a:t>similar to a chatbot, </a:t>
            </a:r>
            <a:r>
              <a:rPr lang="en-US" altLang="zh-TW" sz="2400" dirty="0" smtClean="0"/>
              <a:t>it can do </a:t>
            </a:r>
            <a:r>
              <a:rPr lang="en-US" altLang="zh-TW" sz="2400" dirty="0"/>
              <a:t>more than </a:t>
            </a:r>
            <a:r>
              <a:rPr lang="en-US" altLang="zh-TW" sz="2400" dirty="0" smtClean="0"/>
              <a:t>a </a:t>
            </a:r>
            <a:r>
              <a:rPr lang="en-US" altLang="zh-TW" sz="2400" dirty="0" err="1" smtClean="0"/>
              <a:t>chatbot</a:t>
            </a:r>
            <a:r>
              <a:rPr lang="en-US" altLang="zh-TW" sz="2400" dirty="0" smtClean="0"/>
              <a:t>. </a:t>
            </a:r>
            <a:r>
              <a:rPr lang="en-US" altLang="zh-TW" sz="2400" dirty="0"/>
              <a:t>
For </a:t>
            </a:r>
            <a:r>
              <a:rPr lang="en-US" altLang="zh-TW" sz="2400" dirty="0" smtClean="0"/>
              <a:t>example</a:t>
            </a:r>
            <a:r>
              <a:rPr lang="en-US" altLang="zh-TW" sz="2400" dirty="0" smtClean="0"/>
              <a:t>,</a:t>
            </a:r>
            <a:r>
              <a:rPr lang="en-US" altLang="zh-TW" sz="2400" dirty="0" smtClean="0"/>
              <a:t> </a:t>
            </a:r>
            <a:r>
              <a:rPr lang="en-US" altLang="zh-TW" sz="2400" b="1" dirty="0" smtClean="0"/>
              <a:t>Amazon's </a:t>
            </a:r>
            <a:r>
              <a:rPr lang="en-US" altLang="zh-TW" sz="2400" b="1" dirty="0"/>
              <a:t>online shopping platform</a:t>
            </a:r>
            <a:r>
              <a:rPr lang="en-US" altLang="zh-TW" sz="2400" dirty="0"/>
              <a:t>.</a:t>
            </a:r>
            <a:endParaRPr lang="zh-TW" altLang="en-US" sz="2400" dirty="0">
              <a:ea typeface="新細明體" panose="02020500000000000000" pitchFamily="18" charset="-120"/>
            </a:endParaRPr>
          </a:p>
        </p:txBody>
      </p:sp>
      <p:sp>
        <p:nvSpPr>
          <p:cNvPr id="2" name="Footer Placeholder 1"/>
          <p:cNvSpPr>
            <a:spLocks noGrp="1"/>
          </p:cNvSpPr>
          <p:nvPr>
            <p:ph type="ftr" sz="quarter" idx="11"/>
          </p:nvPr>
        </p:nvSpPr>
        <p:spPr/>
        <p:txBody>
          <a:bodyPr/>
          <a:lstStyle/>
          <a:p>
            <a:r>
              <a:rPr lang="en-US" altLang="zh-HK"/>
              <a:t>Edit by Hammond Lai</a:t>
            </a:r>
            <a:endParaRPr lang="zh-HK" altLang="en-US" dirty="0"/>
          </a:p>
        </p:txBody>
      </p:sp>
      <p:sp>
        <p:nvSpPr>
          <p:cNvPr id="3" name="Slide Number Placeholder 2"/>
          <p:cNvSpPr>
            <a:spLocks noGrp="1"/>
          </p:cNvSpPr>
          <p:nvPr>
            <p:ph type="sldNum" sz="quarter" idx="12"/>
          </p:nvPr>
        </p:nvSpPr>
        <p:spPr/>
        <p:txBody>
          <a:bodyPr/>
          <a:lstStyle/>
          <a:p>
            <a:fld id="{FA36BCE5-770F-41A9-BD0A-CD25FC828818}" type="slidenum">
              <a:rPr lang="zh-HK" altLang="en-US" smtClean="0"/>
              <a:pPr/>
              <a:t>59</a:t>
            </a:fld>
            <a:endParaRPr lang="zh-HK" altLang="en-US" dirty="0"/>
          </a:p>
        </p:txBody>
      </p:sp>
    </p:spTree>
    <p:extLst>
      <p:ext uri="{BB962C8B-B14F-4D97-AF65-F5344CB8AC3E}">
        <p14:creationId xmlns:p14="http://schemas.microsoft.com/office/powerpoint/2010/main" xmlns="" val="276973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30502"/>
          </a:xfrm>
        </p:spPr>
        <p:txBody>
          <a:bodyPr>
            <a:normAutofit fontScale="90000"/>
          </a:bodyPr>
          <a:lstStyle/>
          <a:p>
            <a:r>
              <a:rPr lang="en-US" altLang="zh-TW" dirty="0">
                <a:latin typeface="+mn-lt"/>
              </a:rPr>
              <a:t>Introduction to Speech Recognition – </a:t>
            </a:r>
            <a:br>
              <a:rPr lang="en-US" altLang="zh-TW" dirty="0">
                <a:latin typeface="+mn-lt"/>
              </a:rPr>
            </a:br>
            <a:r>
              <a:rPr lang="en-US" altLang="zh-TW" dirty="0">
                <a:latin typeface="+mn-lt"/>
              </a:rPr>
              <a:t>What is Speech Recognition? 
</a:t>
            </a:r>
            <a:endParaRPr lang="en-US" altLang="zh-CN" dirty="0">
              <a:latin typeface="+mn-lt"/>
              <a:ea typeface="新細明體" panose="02020500000000000000" pitchFamily="18" charset="-120"/>
            </a:endParaRPr>
          </a:p>
        </p:txBody>
      </p:sp>
      <p:sp>
        <p:nvSpPr>
          <p:cNvPr id="3" name="Content Placeholder 2"/>
          <p:cNvSpPr>
            <a:spLocks noGrp="1"/>
          </p:cNvSpPr>
          <p:nvPr>
            <p:ph idx="1"/>
          </p:nvPr>
        </p:nvSpPr>
        <p:spPr>
          <a:xfrm>
            <a:off x="838200" y="1520792"/>
            <a:ext cx="10515600" cy="5515628"/>
          </a:xfrm>
        </p:spPr>
        <p:txBody>
          <a:bodyPr>
            <a:normAutofit fontScale="92500" lnSpcReduction="10000"/>
          </a:bodyPr>
          <a:lstStyle/>
          <a:p>
            <a:pPr algn="just" fontAlgn="base">
              <a:lnSpc>
                <a:spcPct val="120000"/>
              </a:lnSpc>
              <a:buFont typeface="Wingdings" panose="05000000000000000000" pitchFamily="2" charset="2"/>
              <a:buChar char="v"/>
            </a:pPr>
            <a:r>
              <a:rPr lang="en-US" altLang="zh-TW" dirty="0">
                <a:ea typeface="PMingLiU" panose="02020500000000000000" pitchFamily="18" charset="-120"/>
              </a:rPr>
              <a:t>In biometrics, </a:t>
            </a:r>
            <a:r>
              <a:rPr lang="en-US" altLang="zh-TW" dirty="0" smtClean="0">
                <a:ea typeface="PMingLiU" panose="02020500000000000000" pitchFamily="18" charset="-120"/>
              </a:rPr>
              <a:t>a </a:t>
            </a:r>
            <a:r>
              <a:rPr lang="en-US" altLang="zh-TW" dirty="0" smtClean="0">
                <a:ea typeface="PMingLiU" panose="02020500000000000000" pitchFamily="18" charset="-120"/>
              </a:rPr>
              <a:t>popular </a:t>
            </a:r>
            <a:r>
              <a:rPr lang="en-US" altLang="zh-TW" dirty="0">
                <a:ea typeface="PMingLiU" panose="02020500000000000000" pitchFamily="18" charset="-120"/>
              </a:rPr>
              <a:t>field in artificial </a:t>
            </a:r>
            <a:r>
              <a:rPr lang="en-US" altLang="zh-TW" dirty="0" smtClean="0">
                <a:ea typeface="PMingLiU" panose="02020500000000000000" pitchFamily="18" charset="-120"/>
              </a:rPr>
              <a:t>intelligence (AI), </a:t>
            </a:r>
            <a:r>
              <a:rPr lang="en-US" altLang="zh-TW" dirty="0">
                <a:ea typeface="PMingLiU" panose="02020500000000000000" pitchFamily="18" charset="-120"/>
              </a:rPr>
              <a:t>speech recognition may have gradually entered everyone's sight recently. Because of the popularity of the Internet of Things </a:t>
            </a:r>
            <a:r>
              <a:rPr lang="en-US" altLang="zh-TW" dirty="0" smtClean="0">
                <a:ea typeface="PMingLiU" panose="02020500000000000000" pitchFamily="18" charset="-120"/>
              </a:rPr>
              <a:t>(</a:t>
            </a:r>
            <a:r>
              <a:rPr lang="en-US" altLang="zh-TW" dirty="0" err="1" smtClean="0">
                <a:ea typeface="PMingLiU" panose="02020500000000000000" pitchFamily="18" charset="-120"/>
              </a:rPr>
              <a:t>IoTs</a:t>
            </a:r>
            <a:r>
              <a:rPr lang="en-US" altLang="zh-TW" dirty="0" smtClean="0">
                <a:ea typeface="PMingLiU" panose="02020500000000000000" pitchFamily="18" charset="-120"/>
              </a:rPr>
              <a:t>) industry</a:t>
            </a:r>
            <a:r>
              <a:rPr lang="en-US" altLang="zh-TW" dirty="0">
                <a:ea typeface="PMingLiU" panose="02020500000000000000" pitchFamily="18" charset="-120"/>
              </a:rPr>
              <a:t>, </a:t>
            </a:r>
            <a:r>
              <a:rPr lang="en-US" altLang="zh-TW" b="1" dirty="0">
                <a:ea typeface="PMingLiU" panose="02020500000000000000" pitchFamily="18" charset="-120"/>
              </a:rPr>
              <a:t>voice recognition</a:t>
            </a:r>
            <a:r>
              <a:rPr lang="en-US" altLang="zh-TW" dirty="0">
                <a:ea typeface="PMingLiU" panose="02020500000000000000" pitchFamily="18" charset="-120"/>
              </a:rPr>
              <a:t> has become a technology that everyone is vigorously promoting.
</a:t>
            </a:r>
            <a:r>
              <a:rPr lang="en-US" altLang="zh-TW" b="1" dirty="0">
                <a:ea typeface="PMingLiU" panose="02020500000000000000" pitchFamily="18" charset="-120"/>
              </a:rPr>
              <a:t>Speech recognition</a:t>
            </a:r>
            <a:r>
              <a:rPr lang="en-US" altLang="zh-TW" dirty="0">
                <a:ea typeface="PMingLiU" panose="02020500000000000000" pitchFamily="18" charset="-120"/>
              </a:rPr>
              <a:t>, also known as Automatic Speech Recognition</a:t>
            </a:r>
            <a:r>
              <a:rPr lang="en-US" altLang="zh-TW" dirty="0">
                <a:solidFill>
                  <a:srgbClr val="00B0F0"/>
                </a:solidFill>
                <a:ea typeface="PMingLiU" panose="02020500000000000000" pitchFamily="18" charset="-120"/>
              </a:rPr>
              <a:t> </a:t>
            </a:r>
            <a:r>
              <a:rPr lang="en-US" altLang="zh-TW" dirty="0">
                <a:ea typeface="PMingLiU" panose="02020500000000000000" pitchFamily="18" charset="-120"/>
              </a:rPr>
              <a:t>(ASR), computer speech recognition, or speech-to-text, is a functional force that enables programs to process human speech in writing. </a:t>
            </a:r>
            <a:r>
              <a:rPr lang="en-US" altLang="zh-TW" dirty="0" smtClean="0">
                <a:ea typeface="PMingLiU" panose="02020500000000000000" pitchFamily="18" charset="-120"/>
              </a:rPr>
              <a:t>While often </a:t>
            </a:r>
            <a:r>
              <a:rPr lang="en-US" altLang="zh-TW" dirty="0">
                <a:ea typeface="PMingLiU" panose="02020500000000000000" pitchFamily="18" charset="-120"/>
              </a:rPr>
              <a:t>confused with voice recognition, speech recognition focuses on converting from spoken to textual forms, while voice recognition attempts to recognize the voice of an individual user.
</a:t>
            </a:r>
            <a:endParaRPr lang="en-US" dirty="0">
              <a:solidFill>
                <a:schemeClr val="bg1"/>
              </a:solidFill>
              <a:ea typeface="PMingLiU" panose="02020500000000000000" pitchFamily="18" charset="-120"/>
            </a:endParaRPr>
          </a:p>
        </p:txBody>
      </p:sp>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6</a:t>
            </a:fld>
            <a:endParaRPr lang="zh-HK" altLang="en-US" dirty="0"/>
          </a:p>
        </p:txBody>
      </p:sp>
    </p:spTree>
    <p:extLst>
      <p:ext uri="{BB962C8B-B14F-4D97-AF65-F5344CB8AC3E}">
        <p14:creationId xmlns:p14="http://schemas.microsoft.com/office/powerpoint/2010/main" xmlns="" val="8739893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latin typeface="+mn-lt"/>
                <a:ea typeface="新細明體" panose="02020500000000000000" pitchFamily="18" charset="-120"/>
              </a:rPr>
              <a:t>What Natural Language Processing Problems Have </a:t>
            </a:r>
            <a:r>
              <a:rPr lang="en-US" altLang="zh-CN" u="sng" dirty="0" smtClean="0">
                <a:latin typeface="+mn-lt"/>
                <a:ea typeface="新細明體" panose="02020500000000000000" pitchFamily="18" charset="-120"/>
              </a:rPr>
              <a:t>Not</a:t>
            </a:r>
            <a:r>
              <a:rPr lang="en-US" altLang="zh-CN" dirty="0" smtClean="0">
                <a:latin typeface="+mn-lt"/>
                <a:ea typeface="新細明體" panose="02020500000000000000" pitchFamily="18" charset="-120"/>
              </a:rPr>
              <a:t> </a:t>
            </a:r>
            <a:r>
              <a:rPr lang="en-US" altLang="zh-CN" dirty="0">
                <a:latin typeface="+mn-lt"/>
                <a:ea typeface="新細明體" panose="02020500000000000000" pitchFamily="18" charset="-120"/>
              </a:rPr>
              <a:t>Been </a:t>
            </a:r>
            <a:r>
              <a:rPr lang="en-US" altLang="zh-CN" dirty="0" smtClean="0">
                <a:latin typeface="+mn-lt"/>
                <a:ea typeface="新細明體" panose="02020500000000000000" pitchFamily="18" charset="-120"/>
              </a:rPr>
              <a:t>Solved</a:t>
            </a:r>
            <a:r>
              <a:rPr lang="en-US" altLang="zh-CN" dirty="0" smtClean="0">
                <a:ea typeface="新細明體" panose="02020500000000000000" pitchFamily="18" charset="-120"/>
              </a:rPr>
              <a:t> </a:t>
            </a:r>
            <a:r>
              <a:rPr lang="en-US" altLang="zh-CN" dirty="0" smtClean="0">
                <a:ea typeface="新細明體" panose="02020500000000000000" pitchFamily="18" charset="-120"/>
              </a:rPr>
              <a:t>By Deep </a:t>
            </a:r>
            <a:r>
              <a:rPr lang="en-US" altLang="zh-CN" dirty="0" smtClean="0">
                <a:ea typeface="新細明體" panose="02020500000000000000" pitchFamily="18" charset="-120"/>
              </a:rPr>
              <a:t>Learning</a:t>
            </a:r>
            <a:r>
              <a:rPr lang="en-US" altLang="zh-CN" dirty="0" smtClean="0">
                <a:latin typeface="+mn-lt"/>
                <a:ea typeface="新細明體" panose="02020500000000000000" pitchFamily="18" charset="-120"/>
              </a:rPr>
              <a:t>?</a:t>
            </a:r>
            <a:endParaRPr lang="zh-CN" altLang="en-US" dirty="0">
              <a:latin typeface="+mn-lt"/>
              <a:ea typeface="新細明體" panose="02020500000000000000" pitchFamily="18" charset="-120"/>
            </a:endParaRPr>
          </a:p>
        </p:txBody>
      </p:sp>
      <p:sp>
        <p:nvSpPr>
          <p:cNvPr id="3" name="Content Placeholder 2"/>
          <p:cNvSpPr>
            <a:spLocks noGrp="1"/>
          </p:cNvSpPr>
          <p:nvPr>
            <p:ph idx="1"/>
          </p:nvPr>
        </p:nvSpPr>
        <p:spPr>
          <a:xfrm>
            <a:off x="623455" y="2161308"/>
            <a:ext cx="10730345" cy="4140345"/>
          </a:xfrm>
        </p:spPr>
        <p:txBody>
          <a:bodyPr>
            <a:normAutofit/>
          </a:bodyPr>
          <a:lstStyle/>
          <a:p>
            <a:pPr>
              <a:buFont typeface="Wingdings" panose="05000000000000000000" pitchFamily="2" charset="2"/>
              <a:buChar char=""/>
            </a:pPr>
            <a:r>
              <a:rPr lang="en-US" altLang="zh-TW" dirty="0" smtClean="0"/>
              <a:t> Resource </a:t>
            </a:r>
            <a:r>
              <a:rPr lang="en-US" altLang="zh-TW" dirty="0"/>
              <a:t>scarcity </a:t>
            </a:r>
            <a:r>
              <a:rPr lang="en-US" altLang="zh-TW" dirty="0" smtClean="0"/>
              <a:t> </a:t>
            </a:r>
            <a:r>
              <a:rPr lang="en-US" altLang="zh-TW" dirty="0"/>
              <a:t>
</a:t>
            </a:r>
            <a:r>
              <a:rPr lang="en-US" altLang="zh-TW" dirty="0" smtClean="0"/>
              <a:t> Interpretability  and </a:t>
            </a:r>
            <a:r>
              <a:rPr lang="en-US" altLang="zh-TW" dirty="0"/>
              <a:t>trustworthiness </a:t>
            </a:r>
            <a:r>
              <a:rPr lang="en-US" altLang="zh-TW" dirty="0" smtClean="0"/>
              <a:t> </a:t>
            </a:r>
            <a:r>
              <a:rPr lang="en-US" altLang="zh-TW" dirty="0"/>
              <a:t>
</a:t>
            </a:r>
            <a:r>
              <a:rPr lang="en-US" altLang="zh-TW" dirty="0" smtClean="0"/>
              <a:t> Controllability  </a:t>
            </a:r>
            <a:r>
              <a:rPr lang="en-US" altLang="zh-TW" dirty="0"/>
              <a:t>
</a:t>
            </a:r>
            <a:r>
              <a:rPr lang="en-US" altLang="zh-TW" dirty="0" smtClean="0"/>
              <a:t> Lengthy texts  </a:t>
            </a:r>
            <a:r>
              <a:rPr lang="en-US" altLang="zh-TW" dirty="0"/>
              <a:t>
</a:t>
            </a:r>
            <a:r>
              <a:rPr lang="en-US" altLang="zh-TW" dirty="0" smtClean="0"/>
              <a:t> Lack </a:t>
            </a:r>
            <a:r>
              <a:rPr lang="en-US" altLang="zh-TW" dirty="0"/>
              <a:t>of general </a:t>
            </a:r>
            <a:r>
              <a:rPr lang="en-US" altLang="zh-TW" dirty="0" smtClean="0"/>
              <a:t>knowledge </a:t>
            </a:r>
            <a:endParaRPr lang="en-US" dirty="0">
              <a:ea typeface="新細明體" panose="02020500000000000000" pitchFamily="18" charset="-120"/>
            </a:endParaRPr>
          </a:p>
        </p:txBody>
      </p:sp>
      <p:sp>
        <p:nvSpPr>
          <p:cNvPr id="4" name="Rectangle 3"/>
          <p:cNvSpPr/>
          <p:nvPr/>
        </p:nvSpPr>
        <p:spPr>
          <a:xfrm>
            <a:off x="838199" y="5665569"/>
            <a:ext cx="8036293" cy="369332"/>
          </a:xfrm>
          <a:prstGeom prst="rect">
            <a:avLst/>
          </a:prstGeom>
        </p:spPr>
        <p:txBody>
          <a:bodyPr wrap="square">
            <a:spAutoFit/>
          </a:bodyPr>
          <a:lstStyle/>
          <a:p>
            <a:r>
              <a:rPr lang="en-US" dirty="0">
                <a:hlinkClick r:id="rId3"/>
              </a:rPr>
              <a:t>https://www.leiphone.com/category/academic/3fbKEVpvrivuV1jb.html</a:t>
            </a:r>
            <a:endParaRPr lang="en-US" dirty="0"/>
          </a:p>
        </p:txBody>
      </p:sp>
      <p:sp>
        <p:nvSpPr>
          <p:cNvPr id="5" name="Footer Placeholder 4"/>
          <p:cNvSpPr>
            <a:spLocks noGrp="1"/>
          </p:cNvSpPr>
          <p:nvPr>
            <p:ph type="ftr" sz="quarter" idx="11"/>
          </p:nvPr>
        </p:nvSpPr>
        <p:spPr/>
        <p:txBody>
          <a:bodyPr/>
          <a:lstStyle/>
          <a:p>
            <a:r>
              <a:rPr lang="en-US" altLang="zh-HK"/>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60</a:t>
            </a:fld>
            <a:endParaRPr lang="zh-HK" altLang="en-US" dirty="0"/>
          </a:p>
        </p:txBody>
      </p:sp>
    </p:spTree>
    <p:extLst>
      <p:ext uri="{BB962C8B-B14F-4D97-AF65-F5344CB8AC3E}">
        <p14:creationId xmlns:p14="http://schemas.microsoft.com/office/powerpoint/2010/main" xmlns="" val="553607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4200" dirty="0">
                <a:latin typeface="+mn-lt"/>
              </a:rPr>
              <a:t>What problems does speech recognition solve?</a:t>
            </a:r>
            <a:endParaRPr lang="en-US" sz="4200" dirty="0">
              <a:latin typeface="+mn-lt"/>
            </a:endParaRPr>
          </a:p>
        </p:txBody>
      </p:sp>
      <p:sp>
        <p:nvSpPr>
          <p:cNvPr id="3" name="Content Placeholder 2"/>
          <p:cNvSpPr>
            <a:spLocks noGrp="1"/>
          </p:cNvSpPr>
          <p:nvPr>
            <p:ph idx="1"/>
          </p:nvPr>
        </p:nvSpPr>
        <p:spPr/>
        <p:txBody>
          <a:bodyPr/>
          <a:lstStyle/>
          <a:p>
            <a:pPr algn="just"/>
            <a:r>
              <a:rPr lang="en-US" altLang="zh-TW" dirty="0"/>
              <a:t>Common </a:t>
            </a:r>
            <a:r>
              <a:rPr lang="en-US" altLang="zh-TW" b="1" dirty="0"/>
              <a:t>speech recognition </a:t>
            </a:r>
            <a:r>
              <a:rPr lang="en-US" altLang="zh-TW" dirty="0"/>
              <a:t>applications, conceptually, are </a:t>
            </a:r>
            <a:r>
              <a:rPr lang="en-US" altLang="zh-TW" dirty="0" smtClean="0"/>
              <a:t>trained AI models </a:t>
            </a:r>
            <a:r>
              <a:rPr lang="en-US" altLang="zh-TW" dirty="0"/>
              <a:t>to detect sound and make the next action. </a:t>
            </a:r>
          </a:p>
          <a:p>
            <a:pPr algn="just"/>
            <a:r>
              <a:rPr lang="en-US" altLang="zh-TW" i="1" u="sng" dirty="0"/>
              <a:t>For example:</a:t>
            </a:r>
            <a:r>
              <a:rPr lang="en-US" altLang="zh-TW" dirty="0"/>
              <a:t> transmitting a text message, or semantic understanding and then turning into voice commands to control intelligent devices, making life more convenient.</a:t>
            </a:r>
            <a:endParaRPr lang="en-US" dirty="0"/>
          </a:p>
        </p:txBody>
      </p:sp>
      <p:sp>
        <p:nvSpPr>
          <p:cNvPr id="4" name="Footer Placeholder 3"/>
          <p:cNvSpPr>
            <a:spLocks noGrp="1"/>
          </p:cNvSpPr>
          <p:nvPr>
            <p:ph type="ftr" sz="quarter" idx="11"/>
          </p:nvPr>
        </p:nvSpPr>
        <p:spPr/>
        <p:txBody>
          <a:bodyPr/>
          <a:lstStyle/>
          <a:p>
            <a:r>
              <a:rPr lang="en-US" altLang="zh-HK"/>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7</a:t>
            </a:fld>
            <a:endParaRPr lang="zh-HK" altLang="en-US" dirty="0"/>
          </a:p>
        </p:txBody>
      </p:sp>
    </p:spTree>
    <p:extLst>
      <p:ext uri="{BB962C8B-B14F-4D97-AF65-F5344CB8AC3E}">
        <p14:creationId xmlns:p14="http://schemas.microsoft.com/office/powerpoint/2010/main" xmlns="" val="3696290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76CF697-5B58-4518-BB79-71AB33C37C09}"/>
              </a:ext>
            </a:extLst>
          </p:cNvPr>
          <p:cNvSpPr>
            <a:spLocks noGrp="1"/>
          </p:cNvSpPr>
          <p:nvPr>
            <p:ph type="title"/>
          </p:nvPr>
        </p:nvSpPr>
        <p:spPr>
          <a:xfrm>
            <a:off x="768928" y="0"/>
            <a:ext cx="10515600" cy="1325563"/>
          </a:xfrm>
        </p:spPr>
        <p:txBody>
          <a:bodyPr/>
          <a:lstStyle/>
          <a:p>
            <a:r>
              <a:rPr lang="en-US" altLang="zh-TW" sz="4400" dirty="0">
                <a:latin typeface="+mn-lt"/>
              </a:rPr>
              <a:t>Introduction to Speech Recognition</a:t>
            </a:r>
            <a:endParaRPr lang="zh-HK" altLang="en-US" dirty="0">
              <a:ea typeface="新細明體" panose="02020500000000000000" pitchFamily="18" charset="-120"/>
            </a:endParaRPr>
          </a:p>
        </p:txBody>
      </p:sp>
      <p:graphicFrame>
        <p:nvGraphicFramePr>
          <p:cNvPr id="4" name="資料庫圖表 3">
            <a:extLst>
              <a:ext uri="{FF2B5EF4-FFF2-40B4-BE49-F238E27FC236}">
                <a16:creationId xmlns:a16="http://schemas.microsoft.com/office/drawing/2014/main" xmlns="" id="{42FF466D-0B3C-4C0F-A177-BF4E2FCE04EC}"/>
              </a:ext>
            </a:extLst>
          </p:cNvPr>
          <p:cNvGraphicFramePr/>
          <p:nvPr>
            <p:extLst>
              <p:ext uri="{D42A27DB-BD31-4B8C-83A1-F6EECF244321}">
                <p14:modId xmlns:p14="http://schemas.microsoft.com/office/powerpoint/2010/main" xmlns="" val="80599006"/>
              </p:ext>
            </p:extLst>
          </p:nvPr>
        </p:nvGraphicFramePr>
        <p:xfrm>
          <a:off x="181276" y="1356895"/>
          <a:ext cx="11887199" cy="2252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130032" y="3243323"/>
            <a:ext cx="1590500" cy="369332"/>
          </a:xfrm>
          <a:prstGeom prst="rect">
            <a:avLst/>
          </a:prstGeom>
        </p:spPr>
        <p:txBody>
          <a:bodyPr wrap="none">
            <a:spAutoFit/>
          </a:bodyPr>
          <a:lstStyle/>
          <a:p>
            <a:r>
              <a:rPr lang="en-US" altLang="zh-HK" dirty="0">
                <a:ea typeface="PMingLiU" panose="02020500000000000000" pitchFamily="18" charset="-120"/>
              </a:rPr>
              <a:t>-   GMM-HMM</a:t>
            </a:r>
            <a:endParaRPr lang="en-US" dirty="0">
              <a:ea typeface="PMingLiU" panose="02020500000000000000" pitchFamily="18" charset="-120"/>
            </a:endParaRPr>
          </a:p>
        </p:txBody>
      </p:sp>
      <p:sp>
        <p:nvSpPr>
          <p:cNvPr id="6" name="Rectangle 5"/>
          <p:cNvSpPr/>
          <p:nvPr/>
        </p:nvSpPr>
        <p:spPr>
          <a:xfrm>
            <a:off x="10710028" y="3243323"/>
            <a:ext cx="854721" cy="369332"/>
          </a:xfrm>
          <a:prstGeom prst="rect">
            <a:avLst/>
          </a:prstGeom>
        </p:spPr>
        <p:txBody>
          <a:bodyPr wrap="none">
            <a:spAutoFit/>
          </a:bodyPr>
          <a:lstStyle/>
          <a:p>
            <a:r>
              <a:rPr lang="en-US" altLang="zh-CN" dirty="0">
                <a:ea typeface="PMingLiU" panose="02020500000000000000" pitchFamily="18" charset="-120"/>
              </a:rPr>
              <a:t>-   DNN</a:t>
            </a:r>
            <a:endParaRPr lang="en-US" dirty="0">
              <a:ea typeface="PMingLiU" panose="02020500000000000000" pitchFamily="18" charset="-120"/>
            </a:endParaRPr>
          </a:p>
        </p:txBody>
      </p:sp>
      <p:sp>
        <p:nvSpPr>
          <p:cNvPr id="7" name="Rectangle 6"/>
          <p:cNvSpPr/>
          <p:nvPr/>
        </p:nvSpPr>
        <p:spPr>
          <a:xfrm>
            <a:off x="3020881" y="3187705"/>
            <a:ext cx="930704" cy="646331"/>
          </a:xfrm>
          <a:prstGeom prst="rect">
            <a:avLst/>
          </a:prstGeom>
        </p:spPr>
        <p:txBody>
          <a:bodyPr wrap="none">
            <a:spAutoFit/>
          </a:bodyPr>
          <a:lstStyle/>
          <a:p>
            <a:pPr marL="285750" indent="-285750">
              <a:buFontTx/>
              <a:buChar char="-"/>
            </a:pPr>
            <a:r>
              <a:rPr lang="en-US" altLang="zh-CN" dirty="0">
                <a:ea typeface="PMingLiU" panose="02020500000000000000" pitchFamily="18" charset="-120"/>
              </a:rPr>
              <a:t>DTW</a:t>
            </a:r>
          </a:p>
          <a:p>
            <a:pPr marL="285750" indent="-285750">
              <a:buFontTx/>
              <a:buChar char="-"/>
            </a:pPr>
            <a:r>
              <a:rPr lang="en-HK" altLang="zh-CN" dirty="0">
                <a:ea typeface="PMingLiU" panose="02020500000000000000" pitchFamily="18" charset="-120"/>
              </a:rPr>
              <a:t>LPC</a:t>
            </a:r>
            <a:endParaRPr lang="en-US" altLang="zh-CN" dirty="0">
              <a:ea typeface="PMingLiU" panose="02020500000000000000" pitchFamily="18" charset="-120"/>
            </a:endParaRPr>
          </a:p>
        </p:txBody>
      </p:sp>
      <p:sp>
        <p:nvSpPr>
          <p:cNvPr id="8" name="Rectangle 7"/>
          <p:cNvSpPr/>
          <p:nvPr/>
        </p:nvSpPr>
        <p:spPr>
          <a:xfrm>
            <a:off x="370658" y="3187705"/>
            <a:ext cx="2217067" cy="1200329"/>
          </a:xfrm>
          <a:prstGeom prst="rect">
            <a:avLst/>
          </a:prstGeom>
        </p:spPr>
        <p:txBody>
          <a:bodyPr wrap="square">
            <a:spAutoFit/>
          </a:bodyPr>
          <a:lstStyle/>
          <a:p>
            <a:pPr marL="266700" indent="-266700"/>
            <a:r>
              <a:rPr lang="en-US" altLang="zh-CN" dirty="0">
                <a:ea typeface="PMingLiU" panose="02020500000000000000" pitchFamily="18" charset="-120"/>
              </a:rPr>
              <a:t>-    Signal study</a:t>
            </a:r>
          </a:p>
          <a:p>
            <a:pPr marL="285750" indent="-285750">
              <a:buFontTx/>
              <a:buChar char="-"/>
            </a:pPr>
            <a:r>
              <a:rPr lang="en-US" altLang="zh-CN" dirty="0">
                <a:ea typeface="PMingLiU" panose="02020500000000000000" pitchFamily="18" charset="-120"/>
              </a:rPr>
              <a:t>Filter Bank</a:t>
            </a:r>
          </a:p>
          <a:p>
            <a:endParaRPr lang="en-US" altLang="zh-CN" dirty="0">
              <a:ea typeface="PMingLiU" panose="02020500000000000000" pitchFamily="18" charset="-120"/>
            </a:endParaRPr>
          </a:p>
          <a:p>
            <a:pPr marL="285750" indent="-285750">
              <a:buFontTx/>
              <a:buChar char="-"/>
            </a:pPr>
            <a:endParaRPr lang="en-US" dirty="0">
              <a:ea typeface="PMingLiU" panose="02020500000000000000" pitchFamily="18" charset="-120"/>
            </a:endParaRPr>
          </a:p>
        </p:txBody>
      </p:sp>
      <p:sp>
        <p:nvSpPr>
          <p:cNvPr id="12" name="Rectangle 11"/>
          <p:cNvSpPr/>
          <p:nvPr/>
        </p:nvSpPr>
        <p:spPr>
          <a:xfrm>
            <a:off x="7712168" y="3156304"/>
            <a:ext cx="1980472" cy="646331"/>
          </a:xfrm>
          <a:prstGeom prst="rect">
            <a:avLst/>
          </a:prstGeom>
        </p:spPr>
        <p:txBody>
          <a:bodyPr wrap="square">
            <a:spAutoFit/>
          </a:bodyPr>
          <a:lstStyle/>
          <a:p>
            <a:pPr marL="285750" lvl="0" indent="-285750" eaLnBrk="0" fontAlgn="base" hangingPunct="0">
              <a:spcBef>
                <a:spcPct val="0"/>
              </a:spcBef>
              <a:spcAft>
                <a:spcPct val="0"/>
              </a:spcAft>
              <a:buFontTx/>
              <a:buChar char="-"/>
            </a:pPr>
            <a:r>
              <a:rPr lang="en-US" altLang="en-US" dirty="0">
                <a:solidFill>
                  <a:srgbClr val="202124"/>
                </a:solidFill>
                <a:ea typeface="PMingLiU" panose="02020500000000000000" pitchFamily="18" charset="-120"/>
              </a:rPr>
              <a:t>model training </a:t>
            </a:r>
          </a:p>
          <a:p>
            <a:pPr marL="266700" lvl="0" eaLnBrk="0" fontAlgn="base" hangingPunct="0">
              <a:spcBef>
                <a:spcPct val="0"/>
              </a:spcBef>
              <a:spcAft>
                <a:spcPct val="0"/>
              </a:spcAft>
            </a:pPr>
            <a:r>
              <a:rPr lang="en-US" altLang="en-US" dirty="0">
                <a:solidFill>
                  <a:srgbClr val="202124"/>
                </a:solidFill>
                <a:ea typeface="PMingLiU" panose="02020500000000000000" pitchFamily="18" charset="-120"/>
              </a:rPr>
              <a:t>from real data</a:t>
            </a:r>
            <a:r>
              <a:rPr lang="en-US" altLang="en-US" sz="600" dirty="0">
                <a:ea typeface="PMingLiU" panose="02020500000000000000" pitchFamily="18" charset="-120"/>
              </a:rPr>
              <a:t> </a:t>
            </a:r>
            <a:endParaRPr lang="en-US" altLang="en-US" sz="1400" dirty="0">
              <a:ea typeface="PMingLiU" panose="02020500000000000000" pitchFamily="18" charset="-120"/>
            </a:endParaRPr>
          </a:p>
        </p:txBody>
      </p:sp>
      <p:sp>
        <p:nvSpPr>
          <p:cNvPr id="9" name="Rectangle 8"/>
          <p:cNvSpPr/>
          <p:nvPr/>
        </p:nvSpPr>
        <p:spPr>
          <a:xfrm>
            <a:off x="504812" y="1413689"/>
            <a:ext cx="1191352" cy="369332"/>
          </a:xfrm>
          <a:prstGeom prst="rect">
            <a:avLst/>
          </a:prstGeom>
        </p:spPr>
        <p:txBody>
          <a:bodyPr wrap="none">
            <a:spAutoFit/>
          </a:bodyPr>
          <a:lstStyle/>
          <a:p>
            <a:r>
              <a:rPr lang="en-US" altLang="zh-HK" dirty="0">
                <a:ea typeface="+mj-ea"/>
              </a:rPr>
              <a:t>1930-1950</a:t>
            </a:r>
            <a:endParaRPr lang="en-US" dirty="0">
              <a:ea typeface="+mj-ea"/>
            </a:endParaRPr>
          </a:p>
        </p:txBody>
      </p:sp>
      <p:sp>
        <p:nvSpPr>
          <p:cNvPr id="10" name="Rectangle 9"/>
          <p:cNvSpPr/>
          <p:nvPr/>
        </p:nvSpPr>
        <p:spPr>
          <a:xfrm>
            <a:off x="2942429" y="1413689"/>
            <a:ext cx="1244251" cy="369332"/>
          </a:xfrm>
          <a:prstGeom prst="rect">
            <a:avLst/>
          </a:prstGeom>
        </p:spPr>
        <p:txBody>
          <a:bodyPr wrap="none">
            <a:spAutoFit/>
          </a:bodyPr>
          <a:lstStyle/>
          <a:p>
            <a:r>
              <a:rPr lang="en-US" altLang="zh-CN" dirty="0">
                <a:ea typeface="PMingLiU" panose="02020500000000000000" pitchFamily="18" charset="-120"/>
              </a:rPr>
              <a:t>1950-1980 </a:t>
            </a:r>
            <a:endParaRPr lang="en-US" dirty="0">
              <a:ea typeface="PMingLiU" panose="02020500000000000000" pitchFamily="18" charset="-120"/>
            </a:endParaRPr>
          </a:p>
        </p:txBody>
      </p:sp>
      <p:sp>
        <p:nvSpPr>
          <p:cNvPr id="11" name="Rectangle 10"/>
          <p:cNvSpPr/>
          <p:nvPr/>
        </p:nvSpPr>
        <p:spPr>
          <a:xfrm>
            <a:off x="5500324" y="1413689"/>
            <a:ext cx="1191352" cy="369332"/>
          </a:xfrm>
          <a:prstGeom prst="rect">
            <a:avLst/>
          </a:prstGeom>
        </p:spPr>
        <p:txBody>
          <a:bodyPr wrap="none">
            <a:spAutoFit/>
          </a:bodyPr>
          <a:lstStyle/>
          <a:p>
            <a:r>
              <a:rPr lang="en-US" altLang="zh-CN" dirty="0">
                <a:ea typeface="PMingLiU" panose="02020500000000000000" pitchFamily="18" charset="-120"/>
              </a:rPr>
              <a:t>1980-2000</a:t>
            </a:r>
            <a:endParaRPr lang="en-US" dirty="0">
              <a:ea typeface="PMingLiU" panose="02020500000000000000" pitchFamily="18" charset="-120"/>
            </a:endParaRPr>
          </a:p>
        </p:txBody>
      </p:sp>
      <p:sp>
        <p:nvSpPr>
          <p:cNvPr id="13" name="Rectangle 12"/>
          <p:cNvSpPr/>
          <p:nvPr/>
        </p:nvSpPr>
        <p:spPr>
          <a:xfrm>
            <a:off x="8100846" y="1413689"/>
            <a:ext cx="1191352" cy="369332"/>
          </a:xfrm>
          <a:prstGeom prst="rect">
            <a:avLst/>
          </a:prstGeom>
        </p:spPr>
        <p:txBody>
          <a:bodyPr wrap="none">
            <a:spAutoFit/>
          </a:bodyPr>
          <a:lstStyle/>
          <a:p>
            <a:r>
              <a:rPr lang="en-US" altLang="zh-CN" dirty="0">
                <a:ea typeface="PMingLiU" panose="02020500000000000000" pitchFamily="18" charset="-120"/>
              </a:rPr>
              <a:t>2000-2010</a:t>
            </a:r>
            <a:endParaRPr lang="en-US" dirty="0">
              <a:ea typeface="PMingLiU" panose="02020500000000000000" pitchFamily="18" charset="-120"/>
            </a:endParaRPr>
          </a:p>
        </p:txBody>
      </p:sp>
      <p:sp>
        <p:nvSpPr>
          <p:cNvPr id="14" name="Rectangle 13"/>
          <p:cNvSpPr/>
          <p:nvPr/>
        </p:nvSpPr>
        <p:spPr>
          <a:xfrm>
            <a:off x="10301742" y="1418115"/>
            <a:ext cx="1671291" cy="369332"/>
          </a:xfrm>
          <a:prstGeom prst="rect">
            <a:avLst/>
          </a:prstGeom>
        </p:spPr>
        <p:txBody>
          <a:bodyPr wrap="none">
            <a:spAutoFit/>
          </a:bodyPr>
          <a:lstStyle/>
          <a:p>
            <a:r>
              <a:rPr lang="en-US" altLang="zh-CN" dirty="0">
                <a:ea typeface="PMingLiU" panose="02020500000000000000" pitchFamily="18" charset="-120"/>
              </a:rPr>
              <a:t>2011 to present</a:t>
            </a:r>
            <a:endParaRPr lang="en-US" dirty="0"/>
          </a:p>
        </p:txBody>
      </p:sp>
      <p:sp>
        <p:nvSpPr>
          <p:cNvPr id="15" name="Rectangle 14"/>
          <p:cNvSpPr/>
          <p:nvPr/>
        </p:nvSpPr>
        <p:spPr>
          <a:xfrm>
            <a:off x="7372952" y="4510013"/>
            <a:ext cx="4695523" cy="2031325"/>
          </a:xfrm>
          <a:prstGeom prst="rect">
            <a:avLst/>
          </a:prstGeom>
        </p:spPr>
        <p:txBody>
          <a:bodyPr wrap="square">
            <a:spAutoFit/>
          </a:bodyPr>
          <a:lstStyle/>
          <a:p>
            <a:pPr marL="285750" indent="-285750" algn="just">
              <a:buFont typeface="Wingdings" panose="05000000000000000000" pitchFamily="2" charset="2"/>
              <a:buChar char="v"/>
            </a:pPr>
            <a:r>
              <a:rPr lang="en-US" altLang="zh-CN" dirty="0">
                <a:ea typeface="新細明體" panose="02020500000000000000" pitchFamily="18" charset="-120"/>
              </a:rPr>
              <a:t>With the advent of the era of big data, the processing power of GMM-HMM models is limited. Acoustic modeling using Deep Neural Networks (DNN) has only a 23% phoneme error rate, which is superior to the GMM-HMM model. DNN became the mainstream model of speech recognition</a:t>
            </a:r>
            <a:endParaRPr lang="zh-HK" altLang="en-US" dirty="0"/>
          </a:p>
        </p:txBody>
      </p:sp>
      <p:sp>
        <p:nvSpPr>
          <p:cNvPr id="16" name="Rectangle 15"/>
          <p:cNvSpPr/>
          <p:nvPr/>
        </p:nvSpPr>
        <p:spPr>
          <a:xfrm>
            <a:off x="3665115" y="4510013"/>
            <a:ext cx="3730297" cy="2031325"/>
          </a:xfrm>
          <a:prstGeom prst="rect">
            <a:avLst/>
          </a:prstGeom>
        </p:spPr>
        <p:txBody>
          <a:bodyPr wrap="square">
            <a:spAutoFit/>
          </a:bodyPr>
          <a:lstStyle/>
          <a:p>
            <a:pPr marL="742950" lvl="1" indent="-285750" algn="just">
              <a:buFont typeface="Wingdings" panose="05000000000000000000" pitchFamily="2" charset="2"/>
              <a:buChar char="v"/>
            </a:pPr>
            <a:r>
              <a:rPr lang="en-US" altLang="zh-CN" dirty="0">
                <a:solidFill>
                  <a:srgbClr val="00B0F0"/>
                </a:solidFill>
                <a:ea typeface="新細明體" panose="02020500000000000000" pitchFamily="18" charset="-120"/>
              </a:rPr>
              <a:t>A large amount of real data is used in model training to improve the practicality of the system
</a:t>
            </a:r>
            <a:r>
              <a:rPr lang="en-US" altLang="zh-CN" dirty="0">
                <a:ea typeface="新細明體" panose="02020500000000000000" pitchFamily="18" charset="-120"/>
              </a:rPr>
              <a:t>Machine learning technology is widely used, and the GMM-HMM system is maximized</a:t>
            </a:r>
          </a:p>
        </p:txBody>
      </p:sp>
      <p:sp>
        <p:nvSpPr>
          <p:cNvPr id="17" name="Rectangle 16"/>
          <p:cNvSpPr/>
          <p:nvPr/>
        </p:nvSpPr>
        <p:spPr>
          <a:xfrm>
            <a:off x="181276" y="4510013"/>
            <a:ext cx="3418706" cy="2308324"/>
          </a:xfrm>
          <a:prstGeom prst="rect">
            <a:avLst/>
          </a:prstGeom>
        </p:spPr>
        <p:txBody>
          <a:bodyPr wrap="square">
            <a:spAutoFit/>
          </a:bodyPr>
          <a:lstStyle/>
          <a:p>
            <a:pPr marL="285750" indent="-285750" algn="just">
              <a:lnSpc>
                <a:spcPct val="100000"/>
              </a:lnSpc>
              <a:buFont typeface="Wingdings" panose="05000000000000000000" pitchFamily="2" charset="2"/>
              <a:buChar char="v"/>
            </a:pPr>
            <a:r>
              <a:rPr lang="en-US" altLang="zh-CN" dirty="0">
                <a:ea typeface="新細明體" panose="02020500000000000000" pitchFamily="18" charset="-120"/>
              </a:rPr>
              <a:t>Statistical model: It is to build a model for each phoneme, and determine the model parameters by counting multiple pronunciation samples of each phoneme
</a:t>
            </a:r>
            <a:r>
              <a:rPr lang="en-US" altLang="zh-CN" dirty="0">
                <a:solidFill>
                  <a:srgbClr val="00B0F0"/>
                </a:solidFill>
                <a:ea typeface="新細明體" panose="02020500000000000000" pitchFamily="18" charset="-120"/>
              </a:rPr>
              <a:t>Hidden Markov model </a:t>
            </a:r>
            <a:r>
              <a:rPr lang="en-US" altLang="zh-CN" dirty="0">
                <a:ea typeface="新細明體" panose="02020500000000000000" pitchFamily="18" charset="-120"/>
              </a:rPr>
              <a:t>(GMM-HMM)</a:t>
            </a:r>
          </a:p>
        </p:txBody>
      </p:sp>
      <p:cxnSp>
        <p:nvCxnSpPr>
          <p:cNvPr id="19" name="Elbow Connector 18"/>
          <p:cNvCxnSpPr>
            <a:stCxn id="17" idx="0"/>
            <a:endCxn id="3" idx="2"/>
          </p:cNvCxnSpPr>
          <p:nvPr/>
        </p:nvCxnSpPr>
        <p:spPr>
          <a:xfrm rot="5400000" flipH="1" flipV="1">
            <a:off x="3459276" y="2044008"/>
            <a:ext cx="897358" cy="403465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cxnSpLocks/>
            <a:stCxn id="16" idx="0"/>
            <a:endCxn id="12" idx="2"/>
          </p:cNvCxnSpPr>
          <p:nvPr/>
        </p:nvCxnSpPr>
        <p:spPr>
          <a:xfrm rot="5400000" flipH="1" flipV="1">
            <a:off x="6762645" y="2570254"/>
            <a:ext cx="707378" cy="317214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5" idx="0"/>
            <a:endCxn id="6" idx="2"/>
          </p:cNvCxnSpPr>
          <p:nvPr/>
        </p:nvCxnSpPr>
        <p:spPr>
          <a:xfrm rot="5400000" flipH="1" flipV="1">
            <a:off x="9980372" y="3352997"/>
            <a:ext cx="897358" cy="14166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altLang="zh-HK" dirty="0"/>
              <a:t>Edit by Hammond Lai</a:t>
            </a:r>
            <a:endParaRPr lang="zh-HK" altLang="en-US" dirty="0"/>
          </a:p>
        </p:txBody>
      </p:sp>
      <p:sp>
        <p:nvSpPr>
          <p:cNvPr id="18" name="Slide Number Placeholder 17"/>
          <p:cNvSpPr>
            <a:spLocks noGrp="1"/>
          </p:cNvSpPr>
          <p:nvPr>
            <p:ph type="sldNum" sz="quarter" idx="12"/>
          </p:nvPr>
        </p:nvSpPr>
        <p:spPr/>
        <p:txBody>
          <a:bodyPr/>
          <a:lstStyle/>
          <a:p>
            <a:fld id="{FA36BCE5-770F-41A9-BD0A-CD25FC828818}" type="slidenum">
              <a:rPr lang="zh-HK" altLang="en-US" smtClean="0"/>
              <a:pPr/>
              <a:t>8</a:t>
            </a:fld>
            <a:endParaRPr lang="zh-HK" altLang="en-US" dirty="0"/>
          </a:p>
        </p:txBody>
      </p:sp>
    </p:spTree>
    <p:extLst>
      <p:ext uri="{BB962C8B-B14F-4D97-AF65-F5344CB8AC3E}">
        <p14:creationId xmlns:p14="http://schemas.microsoft.com/office/powerpoint/2010/main" xmlns="" val="2305906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7DDF66C-88B5-4751-9E4A-3DC7386A8376}"/>
              </a:ext>
            </a:extLst>
          </p:cNvPr>
          <p:cNvSpPr>
            <a:spLocks noGrp="1"/>
          </p:cNvSpPr>
          <p:nvPr>
            <p:ph type="title"/>
          </p:nvPr>
        </p:nvSpPr>
        <p:spPr>
          <a:xfrm>
            <a:off x="637686" y="279068"/>
            <a:ext cx="5794330" cy="1128068"/>
          </a:xfrm>
        </p:spPr>
        <p:txBody>
          <a:bodyPr anchor="ctr">
            <a:normAutofit/>
          </a:bodyPr>
          <a:lstStyle/>
          <a:p>
            <a:r>
              <a:rPr lang="en-US" altLang="zh-HK" sz="4000" dirty="0">
                <a:latin typeface="+mn-lt"/>
              </a:rPr>
              <a:t>The Generation of Speech</a:t>
            </a:r>
            <a:endParaRPr lang="zh-HK" altLang="en-US" sz="4000" dirty="0">
              <a:latin typeface="+mn-lt"/>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84E18A5F-2369-4AB3-BC9E-484F66D24B94}"/>
              </a:ext>
            </a:extLst>
          </p:cNvPr>
          <p:cNvSpPr>
            <a:spLocks noGrp="1"/>
          </p:cNvSpPr>
          <p:nvPr>
            <p:ph idx="1"/>
          </p:nvPr>
        </p:nvSpPr>
        <p:spPr>
          <a:xfrm>
            <a:off x="637686" y="1484430"/>
            <a:ext cx="5794330" cy="5096739"/>
          </a:xfrm>
        </p:spPr>
        <p:txBody>
          <a:bodyPr anchor="t">
            <a:noAutofit/>
          </a:bodyPr>
          <a:lstStyle/>
          <a:p>
            <a:pPr marL="355600" indent="-355600" algn="just">
              <a:buFont typeface="Wingdings" panose="05000000000000000000" pitchFamily="2" charset="2"/>
              <a:buChar char="v"/>
            </a:pPr>
            <a:r>
              <a:rPr lang="en-US" altLang="zh-TW" sz="2200" dirty="0"/>
              <a:t>Air enters the lungs through breathing, at which point no sound is generally produced.
Air is discharged from the lungs through the trachea to form an air stream that passes through the vocal cords. 
Vibrations of the vocal cords cause changes in airflow tightness and resonate in the mouth and nasal cavity, which causes the dense pattern of airflow to change.
Dense patterns radiate from the lips, producing the speech we hear.
More attention should be paid to vocal modulation when analyzing pronunciation content, and more attention should be paid to changes in vocal cord vibration when analyzing changes in mood.</a:t>
            </a:r>
            <a:endParaRPr lang="zh-HK" altLang="en-US" sz="2200" dirty="0">
              <a:ea typeface="新細明體" panose="02020500000000000000" pitchFamily="18" charset="-120"/>
            </a:endParaRPr>
          </a:p>
        </p:txBody>
      </p:sp>
      <p:pic>
        <p:nvPicPr>
          <p:cNvPr id="10242" name="Picture 2" descr="声音产生"/>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166"/>
          <a:stretch/>
        </p:blipFill>
        <p:spPr bwMode="auto">
          <a:xfrm>
            <a:off x="6570561" y="1892920"/>
            <a:ext cx="5353245" cy="324157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5" name="Footer Placeholder 4"/>
          <p:cNvSpPr>
            <a:spLocks noGrp="1"/>
          </p:cNvSpPr>
          <p:nvPr>
            <p:ph type="ftr" sz="quarter" idx="11"/>
          </p:nvPr>
        </p:nvSpPr>
        <p:spPr>
          <a:xfrm>
            <a:off x="4107873" y="6492875"/>
            <a:ext cx="4114800" cy="365125"/>
          </a:xfrm>
        </p:spPr>
        <p:txBody>
          <a:bodyPr/>
          <a:lstStyle/>
          <a:p>
            <a:r>
              <a:rPr lang="en-US" altLang="zh-HK"/>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9</a:t>
            </a:fld>
            <a:endParaRPr lang="zh-HK" altLang="en-US" dirty="0"/>
          </a:p>
        </p:txBody>
      </p:sp>
    </p:spTree>
    <p:extLst>
      <p:ext uri="{BB962C8B-B14F-4D97-AF65-F5344CB8AC3E}">
        <p14:creationId xmlns:p14="http://schemas.microsoft.com/office/powerpoint/2010/main" xmlns="" val="3247489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21169</TotalTime>
  <Words>2769</Words>
  <Application>Microsoft Office PowerPoint</Application>
  <PresentationFormat>自訂</PresentationFormat>
  <Paragraphs>432</Paragraphs>
  <Slides>60</Slides>
  <Notes>3</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60</vt:i4>
      </vt:variant>
    </vt:vector>
  </HeadingPairs>
  <TitlesOfParts>
    <vt:vector size="62" baseType="lpstr">
      <vt:lpstr>Office Theme</vt:lpstr>
      <vt:lpstr>Bitmap Image</vt:lpstr>
      <vt:lpstr>投影片 1</vt:lpstr>
      <vt:lpstr>Contents:</vt:lpstr>
      <vt:lpstr>Introduction to Speech Recognition</vt:lpstr>
      <vt:lpstr>Introduction to Speech Recognition</vt:lpstr>
      <vt:lpstr>Introduction to Speech Recognition</vt:lpstr>
      <vt:lpstr>Introduction to Speech Recognition –  What is Speech Recognition? 
</vt:lpstr>
      <vt:lpstr>What problems does speech recognition solve?</vt:lpstr>
      <vt:lpstr>Introduction to Speech Recognition</vt:lpstr>
      <vt:lpstr>The Generation of Speech</vt:lpstr>
      <vt:lpstr>The Generation of Voice and Recording of Sound</vt:lpstr>
      <vt:lpstr>The Generation of Voice  and Recording of Sound</vt:lpstr>
      <vt:lpstr>The Generation of Speech and Its Different Sounds</vt:lpstr>
      <vt:lpstr>The Generation and Perception of Speech  </vt:lpstr>
      <vt:lpstr>The Generation of Speech (Demo)</vt:lpstr>
      <vt:lpstr>Speech Recognition Technology</vt:lpstr>
      <vt:lpstr>Traditional System Configuration of Speech Recognition Technology</vt:lpstr>
      <vt:lpstr>MFCC Feature Extraction for Speech Recognition Technology</vt:lpstr>
      <vt:lpstr>GMM-HMM Acoustic Model of Speech Recognition Technology</vt:lpstr>
      <vt:lpstr>Speech Generation Process of GMM-HMM Model of Speech Recognition Technology</vt:lpstr>
      <vt:lpstr>Speech Generation Process of GMM-HMM Model of Speech Recognition Technology</vt:lpstr>
      <vt:lpstr>N-Gram language model for speech recognition technology</vt:lpstr>
      <vt:lpstr>The Decoding Process of Speech Recognition Technology</vt:lpstr>
      <vt:lpstr>The Decoding Process of Speech Recognition Technology</vt:lpstr>
      <vt:lpstr>Speech Recognition Technology –  Deep Learning Speech Recognition System DNN</vt:lpstr>
      <vt:lpstr>Speech Recognition Technology –  DNN Feature Extraction</vt:lpstr>
      <vt:lpstr>Speech Recognition Technology-  DNN Feature Extraction</vt:lpstr>
      <vt:lpstr>Speech recognition technology </vt:lpstr>
      <vt:lpstr>DNN Static Modeling of Speech Recognition Technology</vt:lpstr>
      <vt:lpstr>Dynamic Modeling of RNNs for Speech Recognition Technology</vt:lpstr>
      <vt:lpstr>An Example of Speech Recognition Technology – Deep Playground</vt:lpstr>
      <vt:lpstr>Example of Speech Recognition Technology - SPEECHTEXTER
</vt:lpstr>
      <vt:lpstr>The Basic Method of Speech Synthesis</vt:lpstr>
      <vt:lpstr>The Basic Method of Speech Synthesis</vt:lpstr>
      <vt:lpstr>The Basic Method of Speech Synthesis</vt:lpstr>
      <vt:lpstr>Experiments with Speech Synthesis Help</vt:lpstr>
      <vt:lpstr>Deep Clustering</vt:lpstr>
      <vt:lpstr>Deep Clustering</vt:lpstr>
      <vt:lpstr>Understanding the Complexity of Human Language </vt:lpstr>
      <vt:lpstr>Understanding the Complexity of Human Language - Structural Complexity</vt:lpstr>
      <vt:lpstr>Understanding the Complexity of Human Language - Structural Complexity</vt:lpstr>
      <vt:lpstr>Understanding the Complexity of Human Language - Semantic Complexity</vt:lpstr>
      <vt:lpstr>Understanding the Complexity of Human Language - Knowledge Complexity</vt:lpstr>
      <vt:lpstr>Understanding the Complexity of Human Language - Spatiotemporal Complexity</vt:lpstr>
      <vt:lpstr>Understanding the Complexity of Human Language - Application Complexity</vt:lpstr>
      <vt:lpstr>Text-based natural language understanding</vt:lpstr>
      <vt:lpstr>投影片 46</vt:lpstr>
      <vt:lpstr>A Language Understanding Approach Based on Deep Learning</vt:lpstr>
      <vt:lpstr>Comparing Traditional and Deep Learning Methods</vt:lpstr>
      <vt:lpstr>Comparing Traditional and Deep Learning Methods</vt:lpstr>
      <vt:lpstr>Machine translation technology</vt:lpstr>
      <vt:lpstr>Statistical Machine Translation</vt:lpstr>
      <vt:lpstr>Statistical machine translation</vt:lpstr>
      <vt:lpstr>Neural machine translation</vt:lpstr>
      <vt:lpstr>Attention Mechanism</vt:lpstr>
      <vt:lpstr>Example: Translate Voice (Translator)</vt:lpstr>
      <vt:lpstr>Other Applications of Language Understanding - Search Engines</vt:lpstr>
      <vt:lpstr>Other Applications of Language Understanding – Recommender Systems</vt:lpstr>
      <vt:lpstr>Other Applications of Language Understanding - Conversational bots</vt:lpstr>
      <vt:lpstr>投影片 59</vt:lpstr>
      <vt:lpstr>What Natural Language Processing Problems Have Not Been Solved By Deep Learning?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第二講：聆聽你的聲音</dc:title>
  <dc:creator>增明 梁</dc:creator>
  <cp:lastModifiedBy>Iris Liu</cp:lastModifiedBy>
  <cp:revision>251</cp:revision>
  <dcterms:created xsi:type="dcterms:W3CDTF">2021-08-03T12:20:25Z</dcterms:created>
  <dcterms:modified xsi:type="dcterms:W3CDTF">2022-02-28T09:35:34Z</dcterms:modified>
</cp:coreProperties>
</file>