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Default Extension="bin" ContentType="application/vnd.openxmlformats-officedocument.oleObject"/>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8" r:id="rId3"/>
    <p:sldId id="257" r:id="rId4"/>
    <p:sldId id="309" r:id="rId5"/>
    <p:sldId id="260" r:id="rId6"/>
    <p:sldId id="261" r:id="rId7"/>
    <p:sldId id="262" r:id="rId8"/>
    <p:sldId id="265" r:id="rId9"/>
    <p:sldId id="264" r:id="rId10"/>
    <p:sldId id="263" r:id="rId11"/>
    <p:sldId id="267" r:id="rId12"/>
    <p:sldId id="268" r:id="rId13"/>
    <p:sldId id="269" r:id="rId14"/>
    <p:sldId id="271" r:id="rId15"/>
    <p:sldId id="272" r:id="rId16"/>
    <p:sldId id="273" r:id="rId17"/>
    <p:sldId id="310" r:id="rId18"/>
    <p:sldId id="274" r:id="rId19"/>
    <p:sldId id="275" r:id="rId20"/>
    <p:sldId id="276" r:id="rId21"/>
    <p:sldId id="277" r:id="rId22"/>
    <p:sldId id="278" r:id="rId23"/>
    <p:sldId id="279" r:id="rId24"/>
    <p:sldId id="280" r:id="rId25"/>
    <p:sldId id="282" r:id="rId26"/>
    <p:sldId id="283" r:id="rId27"/>
    <p:sldId id="284" r:id="rId28"/>
    <p:sldId id="285" r:id="rId29"/>
    <p:sldId id="311" r:id="rId30"/>
    <p:sldId id="328" r:id="rId31"/>
    <p:sldId id="288" r:id="rId32"/>
    <p:sldId id="323" r:id="rId33"/>
    <p:sldId id="312" r:id="rId34"/>
    <p:sldId id="313" r:id="rId35"/>
    <p:sldId id="314" r:id="rId36"/>
    <p:sldId id="326" r:id="rId37"/>
    <p:sldId id="315" r:id="rId38"/>
    <p:sldId id="329" r:id="rId39"/>
    <p:sldId id="316" r:id="rId40"/>
    <p:sldId id="317" r:id="rId41"/>
    <p:sldId id="318" r:id="rId42"/>
    <p:sldId id="330" r:id="rId43"/>
    <p:sldId id="331" r:id="rId44"/>
    <p:sldId id="332" r:id="rId45"/>
    <p:sldId id="333" r:id="rId46"/>
    <p:sldId id="319" r:id="rId47"/>
    <p:sldId id="320" r:id="rId48"/>
    <p:sldId id="321" r:id="rId49"/>
    <p:sldId id="334" r:id="rId50"/>
    <p:sldId id="32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E7F9FD"/>
    <a:srgbClr val="E0F3F7"/>
    <a:srgbClr val="E8FAFE"/>
    <a:srgbClr val="E4F6F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8C8689-6412-1A48-ACC4-FFAEB1FF9418}" type="doc">
      <dgm:prSet loTypeId="urn:microsoft.com/office/officeart/2005/8/layout/hProcess3" loCatId="" qsTypeId="urn:microsoft.com/office/officeart/2005/8/quickstyle/simple1" qsCatId="simple" csTypeId="urn:microsoft.com/office/officeart/2005/8/colors/accent1_2" csCatId="accent1" phldr="1"/>
      <dgm:spPr/>
    </dgm:pt>
    <dgm:pt modelId="{74F65835-088B-7041-8830-4DAD9AF8BA36}">
      <dgm:prSet phldrT="[Text]" custT="1"/>
      <dgm:spPr/>
      <dgm:t>
        <a:bodyPr/>
        <a:lstStyle/>
        <a:p>
          <a:r>
            <a:rPr lang="en-US" altLang="ja-JP" sz="2000" dirty="0">
              <a:solidFill>
                <a:schemeClr val="tx1"/>
              </a:solidFill>
              <a:latin typeface="+mn-lt"/>
              <a:ea typeface="新細明體" panose="02020500000000000000" pitchFamily="18" charset="-120"/>
            </a:rPr>
            <a:t>In 1947, the Argonne Institute of the American Atomic Energy Commission developed a remote-control manipulator.</a:t>
          </a:r>
          <a:endParaRPr lang="en-US" sz="2000" dirty="0">
            <a:solidFill>
              <a:schemeClr val="tx1"/>
            </a:solidFill>
            <a:latin typeface="+mn-lt"/>
            <a:ea typeface="新細明體" panose="02020500000000000000" pitchFamily="18" charset="-120"/>
          </a:endParaRPr>
        </a:p>
      </dgm:t>
    </dgm:pt>
    <dgm:pt modelId="{34CDCA3F-798C-9E4C-ADEE-1DA43502DB58}" type="parTrans" cxnId="{2B79B37F-BF84-DB47-A5E5-6E45A30837D5}">
      <dgm:prSet/>
      <dgm:spPr/>
      <dgm:t>
        <a:bodyPr/>
        <a:lstStyle/>
        <a:p>
          <a:endParaRPr lang="en-US"/>
        </a:p>
      </dgm:t>
    </dgm:pt>
    <dgm:pt modelId="{040DAD62-F342-F64C-8DC1-59A9681876F1}" type="sibTrans" cxnId="{2B79B37F-BF84-DB47-A5E5-6E45A30837D5}">
      <dgm:prSet/>
      <dgm:spPr/>
      <dgm:t>
        <a:bodyPr/>
        <a:lstStyle/>
        <a:p>
          <a:endParaRPr lang="en-US"/>
        </a:p>
      </dgm:t>
    </dgm:pt>
    <dgm:pt modelId="{EE41E314-AE4D-D940-87DB-D5955660C348}">
      <dgm:prSet phldrT="[Text]" custT="1"/>
      <dgm:spPr/>
      <dgm:t>
        <a:bodyPr/>
        <a:lstStyle/>
        <a:p>
          <a:r>
            <a:rPr lang="en-US" altLang="zh-TW" sz="2000" dirty="0">
              <a:solidFill>
                <a:schemeClr val="tx1"/>
              </a:solidFill>
              <a:latin typeface="+mn-lt"/>
              <a:ea typeface="新細明體" panose="02020500000000000000" pitchFamily="18" charset="-120"/>
            </a:rPr>
            <a:t>In 1948, a mechanical master-slave manipulator was developed, which controlled the main manipulator to control the target action from the manipulator.</a:t>
          </a:r>
          <a:endParaRPr lang="en-US" sz="2000" dirty="0">
            <a:latin typeface="+mn-lt"/>
            <a:ea typeface="新細明體" panose="02020500000000000000" pitchFamily="18" charset="-120"/>
          </a:endParaRPr>
        </a:p>
      </dgm:t>
    </dgm:pt>
    <dgm:pt modelId="{50ECBA1D-DC98-8C42-8794-B2880E2905FA}" type="parTrans" cxnId="{4BED8F62-EC41-D644-8A2F-7E0EE746126C}">
      <dgm:prSet/>
      <dgm:spPr/>
      <dgm:t>
        <a:bodyPr/>
        <a:lstStyle/>
        <a:p>
          <a:endParaRPr lang="en-US"/>
        </a:p>
      </dgm:t>
    </dgm:pt>
    <dgm:pt modelId="{489EE13A-19EA-614E-9062-7E4A4E28D47E}" type="sibTrans" cxnId="{4BED8F62-EC41-D644-8A2F-7E0EE746126C}">
      <dgm:prSet/>
      <dgm:spPr/>
      <dgm:t>
        <a:bodyPr/>
        <a:lstStyle/>
        <a:p>
          <a:endParaRPr lang="en-US"/>
        </a:p>
      </dgm:t>
    </dgm:pt>
    <dgm:pt modelId="{93EF3CF5-71FE-CD4A-AE48-E2C519C36EE0}">
      <dgm:prSet phldrT="[Text]" custT="1"/>
      <dgm:spPr/>
      <dgm:t>
        <a:bodyPr/>
        <a:lstStyle/>
        <a:p>
          <a:r>
            <a:rPr lang="en-US" altLang="ja-JP" sz="2000" dirty="0">
              <a:latin typeface="+mn-lt"/>
              <a:ea typeface="新細明體" panose="02020500000000000000" pitchFamily="18" charset="-120"/>
            </a:rPr>
            <a:t>In 1954, American engineer George C. Devol filed a patent application with the U.S. government for a "repetitive operation robot" for industrial production.
</a:t>
          </a:r>
          <a:r>
            <a:rPr lang="en-US" altLang="ja-JP" sz="2000" dirty="0">
              <a:latin typeface="+mn-lt"/>
              <a:ea typeface="新細明體" panose="02020500000000000000" pitchFamily="18" charset="-120"/>
              <a:sym typeface="Wingdings" panose="05000000000000000000" pitchFamily="2" charset="2"/>
            </a:rPr>
            <a:t> </a:t>
          </a:r>
          <a:r>
            <a:rPr lang="en-US" altLang="ja-JP" sz="2000" dirty="0">
              <a:latin typeface="+mn-lt"/>
              <a:ea typeface="新細明體" panose="02020500000000000000" pitchFamily="18" charset="-120"/>
            </a:rPr>
            <a:t>This was the original idea of an industrial robot.</a:t>
          </a:r>
          <a:endParaRPr lang="en-US" sz="2000" dirty="0">
            <a:solidFill>
              <a:schemeClr val="tx1"/>
            </a:solidFill>
            <a:latin typeface="+mn-lt"/>
            <a:ea typeface="新細明體" panose="02020500000000000000" pitchFamily="18" charset="-120"/>
          </a:endParaRPr>
        </a:p>
      </dgm:t>
    </dgm:pt>
    <dgm:pt modelId="{A95C9E1E-2B6F-E148-83DF-14E6CB0B4789}" type="parTrans" cxnId="{8BD3322A-6465-264C-8302-CABC7F55E102}">
      <dgm:prSet/>
      <dgm:spPr/>
      <dgm:t>
        <a:bodyPr/>
        <a:lstStyle/>
        <a:p>
          <a:endParaRPr lang="en-US"/>
        </a:p>
      </dgm:t>
    </dgm:pt>
    <dgm:pt modelId="{542B6085-13E8-9D4E-8F91-E2DB801B9C23}" type="sibTrans" cxnId="{8BD3322A-6465-264C-8302-CABC7F55E102}">
      <dgm:prSet/>
      <dgm:spPr/>
      <dgm:t>
        <a:bodyPr/>
        <a:lstStyle/>
        <a:p>
          <a:endParaRPr lang="en-US"/>
        </a:p>
      </dgm:t>
    </dgm:pt>
    <dgm:pt modelId="{07DD333A-F979-0948-8934-575C02C20F18}" type="pres">
      <dgm:prSet presAssocID="{B88C8689-6412-1A48-ACC4-FFAEB1FF9418}" presName="Name0" presStyleCnt="0">
        <dgm:presLayoutVars>
          <dgm:dir/>
          <dgm:animLvl val="lvl"/>
          <dgm:resizeHandles val="exact"/>
        </dgm:presLayoutVars>
      </dgm:prSet>
      <dgm:spPr/>
    </dgm:pt>
    <dgm:pt modelId="{7268E458-E73D-A74C-893F-7D0C027E5416}" type="pres">
      <dgm:prSet presAssocID="{B88C8689-6412-1A48-ACC4-FFAEB1FF9418}" presName="dummy" presStyleCnt="0"/>
      <dgm:spPr/>
    </dgm:pt>
    <dgm:pt modelId="{7FC1917B-CEFA-B546-A6EC-406889A44DAD}" type="pres">
      <dgm:prSet presAssocID="{B88C8689-6412-1A48-ACC4-FFAEB1FF9418}" presName="linH" presStyleCnt="0"/>
      <dgm:spPr/>
    </dgm:pt>
    <dgm:pt modelId="{FC5CA425-67B1-1345-81A8-AA08FE363299}" type="pres">
      <dgm:prSet presAssocID="{B88C8689-6412-1A48-ACC4-FFAEB1FF9418}" presName="padding1" presStyleCnt="0"/>
      <dgm:spPr/>
    </dgm:pt>
    <dgm:pt modelId="{5BBB4EAC-2889-6D47-8B1D-0E1994C97832}" type="pres">
      <dgm:prSet presAssocID="{74F65835-088B-7041-8830-4DAD9AF8BA36}" presName="linV" presStyleCnt="0"/>
      <dgm:spPr/>
    </dgm:pt>
    <dgm:pt modelId="{695C7D07-1B3B-404C-B789-0FB6F5D3519C}" type="pres">
      <dgm:prSet presAssocID="{74F65835-088B-7041-8830-4DAD9AF8BA36}" presName="spVertical1" presStyleCnt="0"/>
      <dgm:spPr/>
    </dgm:pt>
    <dgm:pt modelId="{3C6BC121-4351-3F49-B4FF-DD636348B1F1}" type="pres">
      <dgm:prSet presAssocID="{74F65835-088B-7041-8830-4DAD9AF8BA36}" presName="parTx" presStyleLbl="revTx" presStyleIdx="0" presStyleCnt="3" custScaleX="187707" custScaleY="159111" custLinFactNeighborX="-34917" custLinFactNeighborY="12541">
        <dgm:presLayoutVars>
          <dgm:chMax val="0"/>
          <dgm:chPref val="0"/>
          <dgm:bulletEnabled val="1"/>
        </dgm:presLayoutVars>
      </dgm:prSet>
      <dgm:spPr/>
      <dgm:t>
        <a:bodyPr/>
        <a:lstStyle/>
        <a:p>
          <a:endParaRPr lang="zh-TW" altLang="en-US"/>
        </a:p>
      </dgm:t>
    </dgm:pt>
    <dgm:pt modelId="{5C156970-BDE4-5249-A17A-1D3DF51B437A}" type="pres">
      <dgm:prSet presAssocID="{74F65835-088B-7041-8830-4DAD9AF8BA36}" presName="spVertical2" presStyleCnt="0"/>
      <dgm:spPr/>
    </dgm:pt>
    <dgm:pt modelId="{761C902F-CE84-A94E-A806-A59546180451}" type="pres">
      <dgm:prSet presAssocID="{74F65835-088B-7041-8830-4DAD9AF8BA36}" presName="spVertical3" presStyleCnt="0"/>
      <dgm:spPr/>
    </dgm:pt>
    <dgm:pt modelId="{080FE86F-1F26-3441-B1BD-9BCE5C3AFCC9}" type="pres">
      <dgm:prSet presAssocID="{040DAD62-F342-F64C-8DC1-59A9681876F1}" presName="space" presStyleCnt="0"/>
      <dgm:spPr/>
    </dgm:pt>
    <dgm:pt modelId="{BED7DE1A-34FA-C34E-A57D-C4D5D83439FA}" type="pres">
      <dgm:prSet presAssocID="{EE41E314-AE4D-D940-87DB-D5955660C348}" presName="linV" presStyleCnt="0"/>
      <dgm:spPr/>
    </dgm:pt>
    <dgm:pt modelId="{48CB1D88-A10A-A142-B38E-7370366BDCB5}" type="pres">
      <dgm:prSet presAssocID="{EE41E314-AE4D-D940-87DB-D5955660C348}" presName="spVertical1" presStyleCnt="0"/>
      <dgm:spPr/>
    </dgm:pt>
    <dgm:pt modelId="{99450F78-60E5-8344-AEDD-23EB2E3AC66E}" type="pres">
      <dgm:prSet presAssocID="{EE41E314-AE4D-D940-87DB-D5955660C348}" presName="parTx" presStyleLbl="revTx" presStyleIdx="1" presStyleCnt="3" custScaleX="210498" custScaleY="135218" custLinFactNeighborX="-13245" custLinFactNeighborY="46915">
        <dgm:presLayoutVars>
          <dgm:chMax val="0"/>
          <dgm:chPref val="0"/>
          <dgm:bulletEnabled val="1"/>
        </dgm:presLayoutVars>
      </dgm:prSet>
      <dgm:spPr/>
      <dgm:t>
        <a:bodyPr/>
        <a:lstStyle/>
        <a:p>
          <a:endParaRPr lang="zh-TW" altLang="en-US"/>
        </a:p>
      </dgm:t>
    </dgm:pt>
    <dgm:pt modelId="{A0F422FB-5D2F-4A43-89C3-AC3F95350567}" type="pres">
      <dgm:prSet presAssocID="{EE41E314-AE4D-D940-87DB-D5955660C348}" presName="spVertical2" presStyleCnt="0"/>
      <dgm:spPr/>
    </dgm:pt>
    <dgm:pt modelId="{AD8FD4C5-E030-0C46-9AD1-B4C6E32151BF}" type="pres">
      <dgm:prSet presAssocID="{EE41E314-AE4D-D940-87DB-D5955660C348}" presName="spVertical3" presStyleCnt="0"/>
      <dgm:spPr/>
    </dgm:pt>
    <dgm:pt modelId="{984DE6DB-25A8-3842-A17C-7351AE2BF6D3}" type="pres">
      <dgm:prSet presAssocID="{489EE13A-19EA-614E-9062-7E4A4E28D47E}" presName="space" presStyleCnt="0"/>
      <dgm:spPr/>
    </dgm:pt>
    <dgm:pt modelId="{9720D0B1-44DC-3244-9A65-FA2ACDE4E3EA}" type="pres">
      <dgm:prSet presAssocID="{93EF3CF5-71FE-CD4A-AE48-E2C519C36EE0}" presName="linV" presStyleCnt="0"/>
      <dgm:spPr/>
    </dgm:pt>
    <dgm:pt modelId="{E6DA0ADA-7B13-C74C-9DC1-E42B25E17E88}" type="pres">
      <dgm:prSet presAssocID="{93EF3CF5-71FE-CD4A-AE48-E2C519C36EE0}" presName="spVertical1" presStyleCnt="0"/>
      <dgm:spPr/>
    </dgm:pt>
    <dgm:pt modelId="{E78AA7A5-2023-0749-8859-8EC030ABA004}" type="pres">
      <dgm:prSet presAssocID="{93EF3CF5-71FE-CD4A-AE48-E2C519C36EE0}" presName="parTx" presStyleLbl="revTx" presStyleIdx="2" presStyleCnt="3" custScaleX="353797" custScaleY="166910" custLinFactNeighborX="2813" custLinFactNeighborY="-1412">
        <dgm:presLayoutVars>
          <dgm:chMax val="0"/>
          <dgm:chPref val="0"/>
          <dgm:bulletEnabled val="1"/>
        </dgm:presLayoutVars>
      </dgm:prSet>
      <dgm:spPr/>
      <dgm:t>
        <a:bodyPr/>
        <a:lstStyle/>
        <a:p>
          <a:endParaRPr lang="zh-TW" altLang="en-US"/>
        </a:p>
      </dgm:t>
    </dgm:pt>
    <dgm:pt modelId="{BE01252F-9E6B-C44D-9E39-A97469161785}" type="pres">
      <dgm:prSet presAssocID="{93EF3CF5-71FE-CD4A-AE48-E2C519C36EE0}" presName="spVertical2" presStyleCnt="0"/>
      <dgm:spPr/>
    </dgm:pt>
    <dgm:pt modelId="{090D730E-279F-EB49-85A8-01AAFAD32366}" type="pres">
      <dgm:prSet presAssocID="{93EF3CF5-71FE-CD4A-AE48-E2C519C36EE0}" presName="spVertical3" presStyleCnt="0"/>
      <dgm:spPr/>
    </dgm:pt>
    <dgm:pt modelId="{1C14935B-0B32-D04D-9BDC-5ADACBAF5C86}" type="pres">
      <dgm:prSet presAssocID="{B88C8689-6412-1A48-ACC4-FFAEB1FF9418}" presName="padding2" presStyleCnt="0"/>
      <dgm:spPr/>
    </dgm:pt>
    <dgm:pt modelId="{93F621F5-7ECD-A948-A401-C83794A70292}" type="pres">
      <dgm:prSet presAssocID="{B88C8689-6412-1A48-ACC4-FFAEB1FF9418}" presName="negArrow" presStyleCnt="0"/>
      <dgm:spPr/>
    </dgm:pt>
    <dgm:pt modelId="{1440C7ED-C836-C04D-8B78-65BE9FC57345}" type="pres">
      <dgm:prSet presAssocID="{B88C8689-6412-1A48-ACC4-FFAEB1FF9418}" presName="backgroundArrow" presStyleLbl="node1" presStyleIdx="0" presStyleCnt="1" custScaleY="709567" custLinFactNeighborY="-23241"/>
      <dgm:spPr>
        <a:gradFill rotWithShape="0">
          <a:gsLst>
            <a:gs pos="0">
              <a:schemeClr val="accent1">
                <a:lumMod val="5000"/>
                <a:lumOff val="95000"/>
              </a:schemeClr>
            </a:gs>
            <a:gs pos="5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pt>
  </dgm:ptLst>
  <dgm:cxnLst>
    <dgm:cxn modelId="{265AD0F3-6298-41CF-857B-D72EB66E65F8}" type="presOf" srcId="{EE41E314-AE4D-D940-87DB-D5955660C348}" destId="{99450F78-60E5-8344-AEDD-23EB2E3AC66E}" srcOrd="0" destOrd="0" presId="urn:microsoft.com/office/officeart/2005/8/layout/hProcess3"/>
    <dgm:cxn modelId="{8BD3322A-6465-264C-8302-CABC7F55E102}" srcId="{B88C8689-6412-1A48-ACC4-FFAEB1FF9418}" destId="{93EF3CF5-71FE-CD4A-AE48-E2C519C36EE0}" srcOrd="2" destOrd="0" parTransId="{A95C9E1E-2B6F-E148-83DF-14E6CB0B4789}" sibTransId="{542B6085-13E8-9D4E-8F91-E2DB801B9C23}"/>
    <dgm:cxn modelId="{60FF60B8-436D-4121-8504-7E9FF3A42270}" type="presOf" srcId="{B88C8689-6412-1A48-ACC4-FFAEB1FF9418}" destId="{07DD333A-F979-0948-8934-575C02C20F18}" srcOrd="0" destOrd="0" presId="urn:microsoft.com/office/officeart/2005/8/layout/hProcess3"/>
    <dgm:cxn modelId="{81874859-DFFF-43BA-874C-652D6B761EB5}" type="presOf" srcId="{93EF3CF5-71FE-CD4A-AE48-E2C519C36EE0}" destId="{E78AA7A5-2023-0749-8859-8EC030ABA004}" srcOrd="0" destOrd="0" presId="urn:microsoft.com/office/officeart/2005/8/layout/hProcess3"/>
    <dgm:cxn modelId="{945777B6-81FB-45BD-8DF0-54AC3603F3A3}" type="presOf" srcId="{74F65835-088B-7041-8830-4DAD9AF8BA36}" destId="{3C6BC121-4351-3F49-B4FF-DD636348B1F1}" srcOrd="0" destOrd="0" presId="urn:microsoft.com/office/officeart/2005/8/layout/hProcess3"/>
    <dgm:cxn modelId="{4BED8F62-EC41-D644-8A2F-7E0EE746126C}" srcId="{B88C8689-6412-1A48-ACC4-FFAEB1FF9418}" destId="{EE41E314-AE4D-D940-87DB-D5955660C348}" srcOrd="1" destOrd="0" parTransId="{50ECBA1D-DC98-8C42-8794-B2880E2905FA}" sibTransId="{489EE13A-19EA-614E-9062-7E4A4E28D47E}"/>
    <dgm:cxn modelId="{2B79B37F-BF84-DB47-A5E5-6E45A30837D5}" srcId="{B88C8689-6412-1A48-ACC4-FFAEB1FF9418}" destId="{74F65835-088B-7041-8830-4DAD9AF8BA36}" srcOrd="0" destOrd="0" parTransId="{34CDCA3F-798C-9E4C-ADEE-1DA43502DB58}" sibTransId="{040DAD62-F342-F64C-8DC1-59A9681876F1}"/>
    <dgm:cxn modelId="{9120550E-F669-44C9-8A3B-C05AD61158C4}" type="presParOf" srcId="{07DD333A-F979-0948-8934-575C02C20F18}" destId="{7268E458-E73D-A74C-893F-7D0C027E5416}" srcOrd="0" destOrd="0" presId="urn:microsoft.com/office/officeart/2005/8/layout/hProcess3"/>
    <dgm:cxn modelId="{01C49EDA-BEC1-4CB5-A628-E5838A90AD0B}" type="presParOf" srcId="{07DD333A-F979-0948-8934-575C02C20F18}" destId="{7FC1917B-CEFA-B546-A6EC-406889A44DAD}" srcOrd="1" destOrd="0" presId="urn:microsoft.com/office/officeart/2005/8/layout/hProcess3"/>
    <dgm:cxn modelId="{ABB9ADAC-B87D-48F8-B79B-E5AEF62C1DE1}" type="presParOf" srcId="{7FC1917B-CEFA-B546-A6EC-406889A44DAD}" destId="{FC5CA425-67B1-1345-81A8-AA08FE363299}" srcOrd="0" destOrd="0" presId="urn:microsoft.com/office/officeart/2005/8/layout/hProcess3"/>
    <dgm:cxn modelId="{4329AF33-7755-4607-8447-E12A9309C5B7}" type="presParOf" srcId="{7FC1917B-CEFA-B546-A6EC-406889A44DAD}" destId="{5BBB4EAC-2889-6D47-8B1D-0E1994C97832}" srcOrd="1" destOrd="0" presId="urn:microsoft.com/office/officeart/2005/8/layout/hProcess3"/>
    <dgm:cxn modelId="{DE5D7D68-897A-438F-8415-C96B57894E51}" type="presParOf" srcId="{5BBB4EAC-2889-6D47-8B1D-0E1994C97832}" destId="{695C7D07-1B3B-404C-B789-0FB6F5D3519C}" srcOrd="0" destOrd="0" presId="urn:microsoft.com/office/officeart/2005/8/layout/hProcess3"/>
    <dgm:cxn modelId="{436DBBEC-5B04-4553-B77A-5D7A76EFB421}" type="presParOf" srcId="{5BBB4EAC-2889-6D47-8B1D-0E1994C97832}" destId="{3C6BC121-4351-3F49-B4FF-DD636348B1F1}" srcOrd="1" destOrd="0" presId="urn:microsoft.com/office/officeart/2005/8/layout/hProcess3"/>
    <dgm:cxn modelId="{B4D2E8F8-CFEE-4AE4-8CF1-16E77E63FA30}" type="presParOf" srcId="{5BBB4EAC-2889-6D47-8B1D-0E1994C97832}" destId="{5C156970-BDE4-5249-A17A-1D3DF51B437A}" srcOrd="2" destOrd="0" presId="urn:microsoft.com/office/officeart/2005/8/layout/hProcess3"/>
    <dgm:cxn modelId="{970382D9-B138-4840-BD21-AF36DAAC388A}" type="presParOf" srcId="{5BBB4EAC-2889-6D47-8B1D-0E1994C97832}" destId="{761C902F-CE84-A94E-A806-A59546180451}" srcOrd="3" destOrd="0" presId="urn:microsoft.com/office/officeart/2005/8/layout/hProcess3"/>
    <dgm:cxn modelId="{E20E6785-B79D-4A82-A7E1-4DACF3507AFA}" type="presParOf" srcId="{7FC1917B-CEFA-B546-A6EC-406889A44DAD}" destId="{080FE86F-1F26-3441-B1BD-9BCE5C3AFCC9}" srcOrd="2" destOrd="0" presId="urn:microsoft.com/office/officeart/2005/8/layout/hProcess3"/>
    <dgm:cxn modelId="{A204AEF2-4704-4434-92B9-D10C4BFA1F94}" type="presParOf" srcId="{7FC1917B-CEFA-B546-A6EC-406889A44DAD}" destId="{BED7DE1A-34FA-C34E-A57D-C4D5D83439FA}" srcOrd="3" destOrd="0" presId="urn:microsoft.com/office/officeart/2005/8/layout/hProcess3"/>
    <dgm:cxn modelId="{C5BBED03-8279-4BBE-9F26-8224EB49336B}" type="presParOf" srcId="{BED7DE1A-34FA-C34E-A57D-C4D5D83439FA}" destId="{48CB1D88-A10A-A142-B38E-7370366BDCB5}" srcOrd="0" destOrd="0" presId="urn:microsoft.com/office/officeart/2005/8/layout/hProcess3"/>
    <dgm:cxn modelId="{DD084907-2E1B-4D19-A687-DCA51C0E8298}" type="presParOf" srcId="{BED7DE1A-34FA-C34E-A57D-C4D5D83439FA}" destId="{99450F78-60E5-8344-AEDD-23EB2E3AC66E}" srcOrd="1" destOrd="0" presId="urn:microsoft.com/office/officeart/2005/8/layout/hProcess3"/>
    <dgm:cxn modelId="{661BE0A6-5D9E-410F-96E5-7C13DB33C964}" type="presParOf" srcId="{BED7DE1A-34FA-C34E-A57D-C4D5D83439FA}" destId="{A0F422FB-5D2F-4A43-89C3-AC3F95350567}" srcOrd="2" destOrd="0" presId="urn:microsoft.com/office/officeart/2005/8/layout/hProcess3"/>
    <dgm:cxn modelId="{A77372CC-8280-49D2-9AD4-1F52173BC85D}" type="presParOf" srcId="{BED7DE1A-34FA-C34E-A57D-C4D5D83439FA}" destId="{AD8FD4C5-E030-0C46-9AD1-B4C6E32151BF}" srcOrd="3" destOrd="0" presId="urn:microsoft.com/office/officeart/2005/8/layout/hProcess3"/>
    <dgm:cxn modelId="{2B3B9884-E7A9-415B-9B8B-A9142A6F4055}" type="presParOf" srcId="{7FC1917B-CEFA-B546-A6EC-406889A44DAD}" destId="{984DE6DB-25A8-3842-A17C-7351AE2BF6D3}" srcOrd="4" destOrd="0" presId="urn:microsoft.com/office/officeart/2005/8/layout/hProcess3"/>
    <dgm:cxn modelId="{AB14A72A-2C1E-4C2B-B1FC-400A14FC6CE8}" type="presParOf" srcId="{7FC1917B-CEFA-B546-A6EC-406889A44DAD}" destId="{9720D0B1-44DC-3244-9A65-FA2ACDE4E3EA}" srcOrd="5" destOrd="0" presId="urn:microsoft.com/office/officeart/2005/8/layout/hProcess3"/>
    <dgm:cxn modelId="{4558D9CF-ED1D-41DE-8636-612C851833CA}" type="presParOf" srcId="{9720D0B1-44DC-3244-9A65-FA2ACDE4E3EA}" destId="{E6DA0ADA-7B13-C74C-9DC1-E42B25E17E88}" srcOrd="0" destOrd="0" presId="urn:microsoft.com/office/officeart/2005/8/layout/hProcess3"/>
    <dgm:cxn modelId="{46C6BF2D-9F84-45A8-9255-DE676726D5EE}" type="presParOf" srcId="{9720D0B1-44DC-3244-9A65-FA2ACDE4E3EA}" destId="{E78AA7A5-2023-0749-8859-8EC030ABA004}" srcOrd="1" destOrd="0" presId="urn:microsoft.com/office/officeart/2005/8/layout/hProcess3"/>
    <dgm:cxn modelId="{DC03C66C-7022-474A-A3B8-5C19214B1B3A}" type="presParOf" srcId="{9720D0B1-44DC-3244-9A65-FA2ACDE4E3EA}" destId="{BE01252F-9E6B-C44D-9E39-A97469161785}" srcOrd="2" destOrd="0" presId="urn:microsoft.com/office/officeart/2005/8/layout/hProcess3"/>
    <dgm:cxn modelId="{1A7DEDE4-BA68-4017-8A25-30F25DE5A50D}" type="presParOf" srcId="{9720D0B1-44DC-3244-9A65-FA2ACDE4E3EA}" destId="{090D730E-279F-EB49-85A8-01AAFAD32366}" srcOrd="3" destOrd="0" presId="urn:microsoft.com/office/officeart/2005/8/layout/hProcess3"/>
    <dgm:cxn modelId="{D1DD4C79-F0F3-484D-9228-E2EB734361B4}" type="presParOf" srcId="{7FC1917B-CEFA-B546-A6EC-406889A44DAD}" destId="{1C14935B-0B32-D04D-9BDC-5ADACBAF5C86}" srcOrd="6" destOrd="0" presId="urn:microsoft.com/office/officeart/2005/8/layout/hProcess3"/>
    <dgm:cxn modelId="{F33C578D-B897-435C-B178-2C20A84A813D}" type="presParOf" srcId="{7FC1917B-CEFA-B546-A6EC-406889A44DAD}" destId="{93F621F5-7ECD-A948-A401-C83794A70292}" srcOrd="7" destOrd="0" presId="urn:microsoft.com/office/officeart/2005/8/layout/hProcess3"/>
    <dgm:cxn modelId="{FE627A35-2029-4D71-96CB-9C97146D03FA}" type="presParOf" srcId="{7FC1917B-CEFA-B546-A6EC-406889A44DAD}" destId="{1440C7ED-C836-C04D-8B78-65BE9FC57345}" srcOrd="8" destOrd="0" presId="urn:microsoft.com/office/officeart/2005/8/layout/h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BEB096-D13A-41D8-9B09-11056DC6677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HK" altLang="en-US"/>
        </a:p>
      </dgm:t>
    </dgm:pt>
    <dgm:pt modelId="{838BA280-A140-41EB-ACDA-3AE20E8775C3}">
      <dgm:prSet phldrT="[文字]" custT="1"/>
      <dgm:spPr/>
      <dgm:t>
        <a:bodyPr/>
        <a:lstStyle/>
        <a:p>
          <a:r>
            <a:rPr lang="en-US" altLang="ja-JP" sz="1600" dirty="0">
              <a:latin typeface="新細明體" panose="02020500000000000000" pitchFamily="18" charset="-120"/>
              <a:ea typeface="新細明體" panose="02020500000000000000" pitchFamily="18" charset="-120"/>
            </a:rPr>
            <a:t>1960s</a:t>
          </a:r>
          <a:endParaRPr lang="zh-HK" altLang="en-US" sz="1600" dirty="0"/>
        </a:p>
      </dgm:t>
    </dgm:pt>
    <dgm:pt modelId="{6B856417-B617-475D-833A-1E66F83CA894}" type="parTrans" cxnId="{82BD7EE5-B8DE-47D8-A44F-F1888DCAEEBA}">
      <dgm:prSet/>
      <dgm:spPr/>
      <dgm:t>
        <a:bodyPr/>
        <a:lstStyle/>
        <a:p>
          <a:endParaRPr lang="zh-HK" altLang="en-US"/>
        </a:p>
      </dgm:t>
    </dgm:pt>
    <dgm:pt modelId="{EB76978E-3187-4CC3-B6E9-25261C8F1A4A}" type="sibTrans" cxnId="{82BD7EE5-B8DE-47D8-A44F-F1888DCAEEBA}">
      <dgm:prSet/>
      <dgm:spPr/>
      <dgm:t>
        <a:bodyPr/>
        <a:lstStyle/>
        <a:p>
          <a:endParaRPr lang="zh-HK" altLang="en-US"/>
        </a:p>
      </dgm:t>
    </dgm:pt>
    <dgm:pt modelId="{AD25E608-9555-42B5-ACEB-8954276028C7}">
      <dgm:prSet phldrT="[文字]" custT="1"/>
      <dgm:spPr/>
      <dgm:t>
        <a:bodyPr/>
        <a:lstStyle/>
        <a:p>
          <a:r>
            <a:rPr lang="en-US" altLang="ja-JP" sz="1800" dirty="0">
              <a:latin typeface="+mn-lt"/>
              <a:ea typeface="新細明體" panose="02020500000000000000" pitchFamily="18" charset="-120"/>
            </a:rPr>
            <a:t>Various robots loaded with sensors have come out one after another, allowing robots to have </a:t>
          </a:r>
          <a:r>
            <a:rPr lang="en-US" altLang="ja-JP" sz="1800" dirty="0" smtClean="0">
              <a:latin typeface="+mn-lt"/>
              <a:ea typeface="新細明體" panose="02020500000000000000" pitchFamily="18" charset="-120"/>
            </a:rPr>
            <a:t>perception.</a:t>
          </a:r>
          <a:endParaRPr lang="zh-HK" altLang="en-US" sz="1800" dirty="0">
            <a:latin typeface="+mn-lt"/>
          </a:endParaRPr>
        </a:p>
      </dgm:t>
    </dgm:pt>
    <dgm:pt modelId="{15DE9622-E600-4AFA-B618-950ED30CDAA5}" type="parTrans" cxnId="{916DAF9B-7FA6-4EB4-B92B-3FEC4FE06CE6}">
      <dgm:prSet/>
      <dgm:spPr/>
      <dgm:t>
        <a:bodyPr/>
        <a:lstStyle/>
        <a:p>
          <a:endParaRPr lang="zh-HK" altLang="en-US"/>
        </a:p>
      </dgm:t>
    </dgm:pt>
    <dgm:pt modelId="{DF073DDB-4F2C-49F8-82D6-C85C680A821C}" type="sibTrans" cxnId="{916DAF9B-7FA6-4EB4-B92B-3FEC4FE06CE6}">
      <dgm:prSet/>
      <dgm:spPr/>
      <dgm:t>
        <a:bodyPr/>
        <a:lstStyle/>
        <a:p>
          <a:endParaRPr lang="zh-HK" altLang="en-US"/>
        </a:p>
      </dgm:t>
    </dgm:pt>
    <dgm:pt modelId="{6741AF5C-1544-4898-9993-22D317E28261}">
      <dgm:prSet phldrT="[文字]" custT="1"/>
      <dgm:spPr/>
      <dgm:t>
        <a:bodyPr/>
        <a:lstStyle/>
        <a:p>
          <a:r>
            <a:rPr lang="en-US" altLang="zh-TW" sz="1600" dirty="0">
              <a:latin typeface="新細明體" panose="02020500000000000000" pitchFamily="18" charset="-120"/>
              <a:ea typeface="新細明體" panose="02020500000000000000" pitchFamily="18" charset="-120"/>
            </a:rPr>
            <a:t>1</a:t>
          </a:r>
          <a:r>
            <a:rPr lang="en-US" altLang="ja-JP" sz="1600" dirty="0">
              <a:latin typeface="新細明體" panose="02020500000000000000" pitchFamily="18" charset="-120"/>
              <a:ea typeface="新細明體" panose="02020500000000000000" pitchFamily="18" charset="-120"/>
            </a:rPr>
            <a:t>961 </a:t>
          </a:r>
          <a:endParaRPr lang="zh-HK" altLang="en-US" sz="1600" dirty="0"/>
        </a:p>
      </dgm:t>
    </dgm:pt>
    <dgm:pt modelId="{E911B2B7-05A4-4E90-9CA1-728F4EDE902B}" type="parTrans" cxnId="{83AFF856-79F7-4565-B7DC-4E68A2F8849C}">
      <dgm:prSet/>
      <dgm:spPr/>
      <dgm:t>
        <a:bodyPr/>
        <a:lstStyle/>
        <a:p>
          <a:endParaRPr lang="zh-HK" altLang="en-US"/>
        </a:p>
      </dgm:t>
    </dgm:pt>
    <dgm:pt modelId="{62CF375A-72C8-4F73-AD6C-067F97A675CF}" type="sibTrans" cxnId="{83AFF856-79F7-4565-B7DC-4E68A2F8849C}">
      <dgm:prSet/>
      <dgm:spPr/>
      <dgm:t>
        <a:bodyPr/>
        <a:lstStyle/>
        <a:p>
          <a:endParaRPr lang="zh-HK" altLang="en-US"/>
        </a:p>
      </dgm:t>
    </dgm:pt>
    <dgm:pt modelId="{CB25A362-86A5-42F3-ABB8-9988067A942F}">
      <dgm:prSet phldrT="[文字]" custT="1"/>
      <dgm:spPr/>
      <dgm:t>
        <a:bodyPr/>
        <a:lstStyle/>
        <a:p>
          <a:r>
            <a:rPr lang="en-US" altLang="ja-JP" sz="1600" dirty="0">
              <a:latin typeface="+mn-lt"/>
              <a:ea typeface="新細明體" panose="02020500000000000000" pitchFamily="18" charset="-120"/>
            </a:rPr>
            <a:t>H. </a:t>
          </a:r>
          <a:r>
            <a:rPr lang="en-US" altLang="ja-JP" sz="1600" dirty="0" smtClean="0">
              <a:latin typeface="+mn-lt"/>
              <a:ea typeface="新細明體" panose="02020500000000000000" pitchFamily="18" charset="-120"/>
            </a:rPr>
            <a:t> </a:t>
          </a:r>
          <a:r>
            <a:rPr lang="en-US" altLang="ja-JP" sz="1600" dirty="0">
              <a:latin typeface="+mn-lt"/>
              <a:ea typeface="新細明體" panose="02020500000000000000" pitchFamily="18" charset="-120"/>
            </a:rPr>
            <a:t>A. </a:t>
          </a:r>
          <a:r>
            <a:rPr lang="en-US" altLang="ja-JP" sz="1600" dirty="0" smtClean="0">
              <a:latin typeface="+mn-lt"/>
              <a:ea typeface="新細明體" panose="02020500000000000000" pitchFamily="18" charset="-120"/>
            </a:rPr>
            <a:t>Ernst adopted </a:t>
          </a:r>
          <a:r>
            <a:rPr lang="en-US" altLang="ja-JP" sz="1600" dirty="0">
              <a:latin typeface="+mn-lt"/>
              <a:ea typeface="新細明體" panose="02020500000000000000" pitchFamily="18" charset="-120"/>
            </a:rPr>
            <a:t>tactile sensors to help control the robotic arm; </a:t>
          </a:r>
          <a:r>
            <a:rPr lang="en-US" altLang="ja-JP" sz="1600" dirty="0" err="1">
              <a:latin typeface="+mn-lt"/>
              <a:ea typeface="新細明體" panose="02020500000000000000" pitchFamily="18" charset="-120"/>
            </a:rPr>
            <a:t>Tomovic</a:t>
          </a:r>
          <a:r>
            <a:rPr lang="en-US" altLang="ja-JP" sz="1600" dirty="0">
              <a:latin typeface="+mn-lt"/>
              <a:ea typeface="新細明體" panose="02020500000000000000" pitchFamily="18" charset="-120"/>
            </a:rPr>
            <a:t> and Boni designed a "smart hand" called </a:t>
          </a:r>
          <a:r>
            <a:rPr lang="en-US" altLang="ja-JP" sz="1600" b="1" dirty="0">
              <a:latin typeface="+mn-lt"/>
              <a:ea typeface="新細明體" panose="02020500000000000000" pitchFamily="18" charset="-120"/>
            </a:rPr>
            <a:t>Belgrade</a:t>
          </a:r>
          <a:r>
            <a:rPr lang="en-US" altLang="ja-JP" sz="1600" dirty="0">
              <a:latin typeface="+mn-lt"/>
              <a:ea typeface="新細明體" panose="02020500000000000000" pitchFamily="18" charset="-120"/>
            </a:rPr>
            <a:t> in 1962, using a pressure sensor to detect the force of the "hand”.</a:t>
          </a:r>
          <a:endParaRPr lang="zh-HK" altLang="en-US" sz="1600" dirty="0">
            <a:latin typeface="+mn-lt"/>
          </a:endParaRPr>
        </a:p>
      </dgm:t>
    </dgm:pt>
    <dgm:pt modelId="{299CD32E-234B-4B0F-A59B-6BD3B10F5C38}" type="parTrans" cxnId="{DD8E4FD4-8AFF-45B9-A4A6-946F914C9C65}">
      <dgm:prSet/>
      <dgm:spPr/>
      <dgm:t>
        <a:bodyPr/>
        <a:lstStyle/>
        <a:p>
          <a:endParaRPr lang="zh-HK" altLang="en-US"/>
        </a:p>
      </dgm:t>
    </dgm:pt>
    <dgm:pt modelId="{1E6D6710-92FE-4B0B-A790-FAFF30794534}" type="sibTrans" cxnId="{DD8E4FD4-8AFF-45B9-A4A6-946F914C9C65}">
      <dgm:prSet/>
      <dgm:spPr/>
      <dgm:t>
        <a:bodyPr/>
        <a:lstStyle/>
        <a:p>
          <a:endParaRPr lang="zh-HK" altLang="en-US"/>
        </a:p>
      </dgm:t>
    </dgm:pt>
    <dgm:pt modelId="{491FC42B-0B8A-40C7-8795-EEBDD102FCCD}">
      <dgm:prSet phldrT="[文字]" custT="1"/>
      <dgm:spPr/>
      <dgm:t>
        <a:bodyPr/>
        <a:lstStyle/>
        <a:p>
          <a:r>
            <a:rPr lang="en-US" altLang="ja-JP" sz="1600" dirty="0">
              <a:latin typeface="新細明體" panose="02020500000000000000" pitchFamily="18" charset="-120"/>
              <a:ea typeface="新細明體" panose="02020500000000000000" pitchFamily="18" charset="-120"/>
            </a:rPr>
            <a:t>1965</a:t>
          </a:r>
          <a:endParaRPr lang="zh-HK" altLang="en-US" sz="1600" dirty="0"/>
        </a:p>
      </dgm:t>
    </dgm:pt>
    <dgm:pt modelId="{DBB8DF86-4B35-49D2-9481-5353A39BC4CA}" type="parTrans" cxnId="{2DE59F9F-D91E-4749-AE41-6E846850FE7A}">
      <dgm:prSet/>
      <dgm:spPr/>
      <dgm:t>
        <a:bodyPr/>
        <a:lstStyle/>
        <a:p>
          <a:endParaRPr lang="zh-HK" altLang="en-US"/>
        </a:p>
      </dgm:t>
    </dgm:pt>
    <dgm:pt modelId="{E054B28E-6020-4575-B973-4FBCDCBD2691}" type="sibTrans" cxnId="{2DE59F9F-D91E-4749-AE41-6E846850FE7A}">
      <dgm:prSet/>
      <dgm:spPr/>
      <dgm:t>
        <a:bodyPr/>
        <a:lstStyle/>
        <a:p>
          <a:endParaRPr lang="zh-HK" altLang="en-US"/>
        </a:p>
      </dgm:t>
    </dgm:pt>
    <dgm:pt modelId="{476942E9-E8ED-4DF4-8E16-FEAF1C00DC06}">
      <dgm:prSet phldrT="[文字]" custT="1"/>
      <dgm:spPr/>
      <dgm:t>
        <a:bodyPr/>
        <a:lstStyle/>
        <a:p>
          <a:r>
            <a:rPr lang="en-US" altLang="ja-JP" sz="1800" dirty="0" smtClean="0">
              <a:latin typeface="+mn-lt"/>
              <a:ea typeface="新細明體" panose="02020500000000000000" pitchFamily="18" charset="-120"/>
            </a:rPr>
            <a:t>Lawrence Robert of </a:t>
          </a:r>
          <a:r>
            <a:rPr lang="en-US" altLang="ja-JP" sz="1800" dirty="0">
              <a:latin typeface="+mn-lt"/>
              <a:ea typeface="新細明體" panose="02020500000000000000" pitchFamily="18" charset="-120"/>
            </a:rPr>
            <a:t>the Massachusetts Institute of Technology </a:t>
          </a:r>
          <a:r>
            <a:rPr lang="en-US" altLang="ja-JP" sz="1800" dirty="0" smtClean="0">
              <a:latin typeface="+mn-lt"/>
              <a:ea typeface="新細明體" panose="02020500000000000000" pitchFamily="18" charset="-120"/>
            </a:rPr>
            <a:t>(MIT) in </a:t>
          </a:r>
          <a:r>
            <a:rPr lang="en-US" altLang="ja-JP" sz="1800" dirty="0">
              <a:latin typeface="+mn-lt"/>
              <a:ea typeface="新細明體" panose="02020500000000000000" pitchFamily="18" charset="-120"/>
            </a:rPr>
            <a:t>the United States </a:t>
          </a:r>
          <a:r>
            <a:rPr lang="en-US" altLang="ja-JP" sz="1800" dirty="0" smtClean="0">
              <a:latin typeface="+mn-lt"/>
              <a:ea typeface="新細明體" panose="02020500000000000000" pitchFamily="18" charset="-120"/>
            </a:rPr>
            <a:t>introduced </a:t>
          </a:r>
          <a:r>
            <a:rPr lang="en-US" altLang="ja-JP" sz="1800" dirty="0">
              <a:latin typeface="+mn-lt"/>
              <a:ea typeface="新細明體" panose="02020500000000000000" pitchFamily="18" charset="-120"/>
            </a:rPr>
            <a:t>the world's first robot with a vision sensor that can identify and locate </a:t>
          </a:r>
          <a:r>
            <a:rPr lang="en-US" altLang="ja-JP" sz="1800" dirty="0" smtClean="0">
              <a:latin typeface="+mn-lt"/>
              <a:ea typeface="新細明體" panose="02020500000000000000" pitchFamily="18" charset="-120"/>
            </a:rPr>
            <a:t>blocks.</a:t>
          </a:r>
          <a:endParaRPr lang="zh-HK" altLang="en-US" sz="1800" dirty="0">
            <a:latin typeface="+mn-lt"/>
          </a:endParaRPr>
        </a:p>
      </dgm:t>
    </dgm:pt>
    <dgm:pt modelId="{FCB3DFB3-0606-437A-9BAF-94C89F205819}" type="parTrans" cxnId="{5BE070B8-6BC5-43C7-9A89-E1698DE5F89F}">
      <dgm:prSet/>
      <dgm:spPr/>
      <dgm:t>
        <a:bodyPr/>
        <a:lstStyle/>
        <a:p>
          <a:endParaRPr lang="zh-HK" altLang="en-US"/>
        </a:p>
      </dgm:t>
    </dgm:pt>
    <dgm:pt modelId="{AC102908-9D6C-4029-B36E-9DB2F0FAFB0B}" type="sibTrans" cxnId="{5BE070B8-6BC5-43C7-9A89-E1698DE5F89F}">
      <dgm:prSet/>
      <dgm:spPr/>
      <dgm:t>
        <a:bodyPr/>
        <a:lstStyle/>
        <a:p>
          <a:endParaRPr lang="zh-HK" altLang="en-US"/>
        </a:p>
      </dgm:t>
    </dgm:pt>
    <dgm:pt modelId="{200955BA-D543-4057-81D4-F6161BE44465}">
      <dgm:prSet custT="1"/>
      <dgm:spPr/>
      <dgm:t>
        <a:bodyPr/>
        <a:lstStyle/>
        <a:p>
          <a:r>
            <a:rPr lang="en-US" altLang="ja-JP" sz="1600">
              <a:latin typeface="新細明體" panose="02020500000000000000" pitchFamily="18" charset="-120"/>
              <a:ea typeface="新細明體" panose="02020500000000000000" pitchFamily="18" charset="-120"/>
            </a:rPr>
            <a:t>1969 </a:t>
          </a:r>
          <a:endParaRPr lang="zh-HK" altLang="en-US" sz="1600"/>
        </a:p>
      </dgm:t>
    </dgm:pt>
    <dgm:pt modelId="{95F2866D-BA5D-426D-AF2D-09526ABE38DE}" type="parTrans" cxnId="{9DFAB1A8-6307-41F9-850E-D9B9C71E7A28}">
      <dgm:prSet/>
      <dgm:spPr/>
      <dgm:t>
        <a:bodyPr/>
        <a:lstStyle/>
        <a:p>
          <a:endParaRPr lang="zh-HK" altLang="en-US"/>
        </a:p>
      </dgm:t>
    </dgm:pt>
    <dgm:pt modelId="{412449E8-21FE-4FD9-A335-7DDD5273121D}" type="sibTrans" cxnId="{9DFAB1A8-6307-41F9-850E-D9B9C71E7A28}">
      <dgm:prSet/>
      <dgm:spPr/>
      <dgm:t>
        <a:bodyPr/>
        <a:lstStyle/>
        <a:p>
          <a:endParaRPr lang="zh-HK" altLang="en-US"/>
        </a:p>
      </dgm:t>
    </dgm:pt>
    <dgm:pt modelId="{0D44E9C1-C999-4F66-A408-646B096A11D9}">
      <dgm:prSet custT="1"/>
      <dgm:spPr/>
      <dgm:t>
        <a:bodyPr/>
        <a:lstStyle/>
        <a:p>
          <a:r>
            <a:rPr lang="en-US" altLang="ja-JP" sz="1800" dirty="0">
              <a:latin typeface="+mn-lt"/>
              <a:ea typeface="新細明體" panose="02020500000000000000" pitchFamily="18" charset="-120"/>
            </a:rPr>
            <a:t>SRI Labs designed the </a:t>
          </a:r>
          <a:r>
            <a:rPr lang="en-US" altLang="ja-JP" sz="1800" b="1" dirty="0">
              <a:latin typeface="+mn-lt"/>
              <a:ea typeface="新細明體" panose="02020500000000000000" pitchFamily="18" charset="-120"/>
            </a:rPr>
            <a:t>Shakey Robot</a:t>
          </a:r>
          <a:r>
            <a:rPr lang="en-US" altLang="ja-JP" sz="1800" dirty="0">
              <a:latin typeface="+mn-lt"/>
              <a:ea typeface="新細明體" panose="02020500000000000000" pitchFamily="18" charset="-120"/>
            </a:rPr>
            <a:t>, which can use vision sensors to grasp blocks and have the ability to </a:t>
          </a:r>
          <a:r>
            <a:rPr lang="en-US" altLang="ja-JP" sz="1800" dirty="0" smtClean="0">
              <a:latin typeface="+mn-lt"/>
              <a:ea typeface="新細明體" panose="02020500000000000000" pitchFamily="18" charset="-120"/>
            </a:rPr>
            <a:t>walk.</a:t>
          </a:r>
          <a:endParaRPr lang="zh-HK" altLang="en-US" sz="1800" dirty="0">
            <a:latin typeface="+mn-lt"/>
          </a:endParaRPr>
        </a:p>
      </dgm:t>
    </dgm:pt>
    <dgm:pt modelId="{292AB5DF-91AA-4A85-86E5-A60FC62538CC}" type="parTrans" cxnId="{4C5C8926-59E6-47EB-B337-2D70CFFF058C}">
      <dgm:prSet/>
      <dgm:spPr/>
      <dgm:t>
        <a:bodyPr/>
        <a:lstStyle/>
        <a:p>
          <a:endParaRPr lang="zh-HK" altLang="en-US"/>
        </a:p>
      </dgm:t>
    </dgm:pt>
    <dgm:pt modelId="{B38DB742-F860-4688-88ED-490619A94F77}" type="sibTrans" cxnId="{4C5C8926-59E6-47EB-B337-2D70CFFF058C}">
      <dgm:prSet/>
      <dgm:spPr/>
      <dgm:t>
        <a:bodyPr/>
        <a:lstStyle/>
        <a:p>
          <a:endParaRPr lang="zh-HK" altLang="en-US"/>
        </a:p>
      </dgm:t>
    </dgm:pt>
    <dgm:pt modelId="{C2715AD9-67EA-49ED-842B-16ADA08902D5}">
      <dgm:prSet custT="1"/>
      <dgm:spPr/>
      <dgm:t>
        <a:bodyPr/>
        <a:lstStyle/>
        <a:p>
          <a:r>
            <a:rPr lang="en-US" altLang="ja-JP" sz="1600">
              <a:latin typeface="新細明體" panose="02020500000000000000" pitchFamily="18" charset="-120"/>
              <a:ea typeface="新細明體" panose="02020500000000000000" pitchFamily="18" charset="-120"/>
            </a:rPr>
            <a:t>1979</a:t>
          </a:r>
          <a:endParaRPr lang="zh-HK" altLang="en-US" sz="1600"/>
        </a:p>
      </dgm:t>
    </dgm:pt>
    <dgm:pt modelId="{CE137EF1-FD1E-4861-A2D6-4FD5317AE0BC}" type="parTrans" cxnId="{B26CE828-5E19-4190-806D-5A8397883FCF}">
      <dgm:prSet/>
      <dgm:spPr/>
      <dgm:t>
        <a:bodyPr/>
        <a:lstStyle/>
        <a:p>
          <a:endParaRPr lang="zh-HK" altLang="en-US"/>
        </a:p>
      </dgm:t>
    </dgm:pt>
    <dgm:pt modelId="{9A5E6147-249A-49BD-A433-EC40E35D87B1}" type="sibTrans" cxnId="{B26CE828-5E19-4190-806D-5A8397883FCF}">
      <dgm:prSet/>
      <dgm:spPr/>
      <dgm:t>
        <a:bodyPr/>
        <a:lstStyle/>
        <a:p>
          <a:endParaRPr lang="zh-HK" altLang="en-US"/>
        </a:p>
      </dgm:t>
    </dgm:pt>
    <dgm:pt modelId="{42F6320B-B41D-4459-94B1-74C677547548}">
      <dgm:prSet custT="1"/>
      <dgm:spPr/>
      <dgm:t>
        <a:bodyPr/>
        <a:lstStyle/>
        <a:p>
          <a:r>
            <a:rPr lang="en-US" altLang="ja-JP" sz="1600" dirty="0" err="1">
              <a:latin typeface="+mn-lt"/>
              <a:ea typeface="新細明體" panose="02020500000000000000" pitchFamily="18" charset="-120"/>
            </a:rPr>
            <a:t>Unimation</a:t>
          </a:r>
          <a:r>
            <a:rPr lang="en-US" altLang="ja-JP" sz="1600" dirty="0">
              <a:latin typeface="+mn-lt"/>
              <a:ea typeface="新細明體" panose="02020500000000000000" pitchFamily="18" charset="-120"/>
            </a:rPr>
            <a:t> introduces the </a:t>
          </a:r>
          <a:r>
            <a:rPr lang="en-US" altLang="ja-JP" sz="1600" b="1" dirty="0">
              <a:latin typeface="+mn-lt"/>
              <a:ea typeface="新細明體" panose="02020500000000000000" pitchFamily="18" charset="-120"/>
            </a:rPr>
            <a:t>PUMA series of industrial robots</a:t>
          </a:r>
          <a:r>
            <a:rPr lang="en-US" altLang="ja-JP" sz="1600" dirty="0">
              <a:latin typeface="+mn-lt"/>
              <a:ea typeface="新細明體" panose="02020500000000000000" pitchFamily="18" charset="-120"/>
            </a:rPr>
            <a:t>, a programmable, universal industrial robotic arm with configurable vision, haptic, and force sensors. The introduction of PUMA marks the maturity of industrial robotics </a:t>
          </a:r>
          <a:r>
            <a:rPr lang="en-US" altLang="ja-JP" sz="1600" dirty="0" smtClean="0">
              <a:latin typeface="+mn-lt"/>
              <a:ea typeface="新細明體" panose="02020500000000000000" pitchFamily="18" charset="-120"/>
            </a:rPr>
            <a:t>technology. </a:t>
          </a:r>
          <a:endParaRPr lang="zh-HK" altLang="en-US" sz="1600" dirty="0">
            <a:latin typeface="+mn-lt"/>
          </a:endParaRPr>
        </a:p>
      </dgm:t>
    </dgm:pt>
    <dgm:pt modelId="{08E57C49-EE95-492F-9C1C-01456FCE887A}" type="parTrans" cxnId="{FFD5A741-04BB-48B5-B447-32611F154A03}">
      <dgm:prSet/>
      <dgm:spPr/>
      <dgm:t>
        <a:bodyPr/>
        <a:lstStyle/>
        <a:p>
          <a:endParaRPr lang="zh-HK" altLang="en-US"/>
        </a:p>
      </dgm:t>
    </dgm:pt>
    <dgm:pt modelId="{8DD7D7F8-7DAF-4218-87AA-C2756E14C564}" type="sibTrans" cxnId="{FFD5A741-04BB-48B5-B447-32611F154A03}">
      <dgm:prSet/>
      <dgm:spPr/>
      <dgm:t>
        <a:bodyPr/>
        <a:lstStyle/>
        <a:p>
          <a:endParaRPr lang="zh-HK" altLang="en-US"/>
        </a:p>
      </dgm:t>
    </dgm:pt>
    <dgm:pt modelId="{AE10F68F-8C72-4640-AD16-ED435757DCC1}" type="pres">
      <dgm:prSet presAssocID="{98BEB096-D13A-41D8-9B09-11056DC66772}" presName="linearFlow" presStyleCnt="0">
        <dgm:presLayoutVars>
          <dgm:dir/>
          <dgm:animLvl val="lvl"/>
          <dgm:resizeHandles val="exact"/>
        </dgm:presLayoutVars>
      </dgm:prSet>
      <dgm:spPr/>
      <dgm:t>
        <a:bodyPr/>
        <a:lstStyle/>
        <a:p>
          <a:endParaRPr lang="zh-TW" altLang="en-US"/>
        </a:p>
      </dgm:t>
    </dgm:pt>
    <dgm:pt modelId="{ED5252EA-6C9E-478B-A568-902D8C2DABD3}" type="pres">
      <dgm:prSet presAssocID="{838BA280-A140-41EB-ACDA-3AE20E8775C3}" presName="composite" presStyleCnt="0"/>
      <dgm:spPr/>
    </dgm:pt>
    <dgm:pt modelId="{C896D54D-B005-471E-8D38-E671046BC7E8}" type="pres">
      <dgm:prSet presAssocID="{838BA280-A140-41EB-ACDA-3AE20E8775C3}" presName="parentText" presStyleLbl="alignNode1" presStyleIdx="0" presStyleCnt="5">
        <dgm:presLayoutVars>
          <dgm:chMax val="1"/>
          <dgm:bulletEnabled val="1"/>
        </dgm:presLayoutVars>
      </dgm:prSet>
      <dgm:spPr/>
      <dgm:t>
        <a:bodyPr/>
        <a:lstStyle/>
        <a:p>
          <a:endParaRPr lang="zh-TW" altLang="en-US"/>
        </a:p>
      </dgm:t>
    </dgm:pt>
    <dgm:pt modelId="{8C084768-308C-406B-A6E0-15F08A764798}" type="pres">
      <dgm:prSet presAssocID="{838BA280-A140-41EB-ACDA-3AE20E8775C3}" presName="descendantText" presStyleLbl="alignAcc1" presStyleIdx="0" presStyleCnt="5">
        <dgm:presLayoutVars>
          <dgm:bulletEnabled val="1"/>
        </dgm:presLayoutVars>
      </dgm:prSet>
      <dgm:spPr/>
      <dgm:t>
        <a:bodyPr/>
        <a:lstStyle/>
        <a:p>
          <a:endParaRPr lang="zh-TW" altLang="en-US"/>
        </a:p>
      </dgm:t>
    </dgm:pt>
    <dgm:pt modelId="{CF5C9E00-6870-4538-A6DA-BD6E51DE5C89}" type="pres">
      <dgm:prSet presAssocID="{EB76978E-3187-4CC3-B6E9-25261C8F1A4A}" presName="sp" presStyleCnt="0"/>
      <dgm:spPr/>
    </dgm:pt>
    <dgm:pt modelId="{51AB5985-1630-4D8E-968A-5ABDC9AF36C4}" type="pres">
      <dgm:prSet presAssocID="{6741AF5C-1544-4898-9993-22D317E28261}" presName="composite" presStyleCnt="0"/>
      <dgm:spPr/>
    </dgm:pt>
    <dgm:pt modelId="{DC95175D-B85C-4092-9785-32B62F4AA927}" type="pres">
      <dgm:prSet presAssocID="{6741AF5C-1544-4898-9993-22D317E28261}" presName="parentText" presStyleLbl="alignNode1" presStyleIdx="1" presStyleCnt="5">
        <dgm:presLayoutVars>
          <dgm:chMax val="1"/>
          <dgm:bulletEnabled val="1"/>
        </dgm:presLayoutVars>
      </dgm:prSet>
      <dgm:spPr/>
      <dgm:t>
        <a:bodyPr/>
        <a:lstStyle/>
        <a:p>
          <a:endParaRPr lang="zh-TW" altLang="en-US"/>
        </a:p>
      </dgm:t>
    </dgm:pt>
    <dgm:pt modelId="{1E6F0036-680F-4C9E-8FBC-D92C766045E0}" type="pres">
      <dgm:prSet presAssocID="{6741AF5C-1544-4898-9993-22D317E28261}" presName="descendantText" presStyleLbl="alignAcc1" presStyleIdx="1" presStyleCnt="5">
        <dgm:presLayoutVars>
          <dgm:bulletEnabled val="1"/>
        </dgm:presLayoutVars>
      </dgm:prSet>
      <dgm:spPr/>
      <dgm:t>
        <a:bodyPr/>
        <a:lstStyle/>
        <a:p>
          <a:endParaRPr lang="zh-TW" altLang="en-US"/>
        </a:p>
      </dgm:t>
    </dgm:pt>
    <dgm:pt modelId="{BFA2C1E9-58E2-4AAA-8151-3658EB74BFE3}" type="pres">
      <dgm:prSet presAssocID="{62CF375A-72C8-4F73-AD6C-067F97A675CF}" presName="sp" presStyleCnt="0"/>
      <dgm:spPr/>
    </dgm:pt>
    <dgm:pt modelId="{83F361FB-16E8-407B-8F42-7A71C07EBD08}" type="pres">
      <dgm:prSet presAssocID="{491FC42B-0B8A-40C7-8795-EEBDD102FCCD}" presName="composite" presStyleCnt="0"/>
      <dgm:spPr/>
    </dgm:pt>
    <dgm:pt modelId="{9526F29B-2386-4AE5-B995-62992F363985}" type="pres">
      <dgm:prSet presAssocID="{491FC42B-0B8A-40C7-8795-EEBDD102FCCD}" presName="parentText" presStyleLbl="alignNode1" presStyleIdx="2" presStyleCnt="5">
        <dgm:presLayoutVars>
          <dgm:chMax val="1"/>
          <dgm:bulletEnabled val="1"/>
        </dgm:presLayoutVars>
      </dgm:prSet>
      <dgm:spPr/>
      <dgm:t>
        <a:bodyPr/>
        <a:lstStyle/>
        <a:p>
          <a:endParaRPr lang="zh-TW" altLang="en-US"/>
        </a:p>
      </dgm:t>
    </dgm:pt>
    <dgm:pt modelId="{541BD949-F298-4DCD-B2BD-02EC8F6F6F9C}" type="pres">
      <dgm:prSet presAssocID="{491FC42B-0B8A-40C7-8795-EEBDD102FCCD}" presName="descendantText" presStyleLbl="alignAcc1" presStyleIdx="2" presStyleCnt="5">
        <dgm:presLayoutVars>
          <dgm:bulletEnabled val="1"/>
        </dgm:presLayoutVars>
      </dgm:prSet>
      <dgm:spPr/>
      <dgm:t>
        <a:bodyPr/>
        <a:lstStyle/>
        <a:p>
          <a:endParaRPr lang="zh-TW" altLang="en-US"/>
        </a:p>
      </dgm:t>
    </dgm:pt>
    <dgm:pt modelId="{10C6C910-AD6B-4A46-B145-10B99752A5E8}" type="pres">
      <dgm:prSet presAssocID="{E054B28E-6020-4575-B973-4FBCDCBD2691}" presName="sp" presStyleCnt="0"/>
      <dgm:spPr/>
    </dgm:pt>
    <dgm:pt modelId="{89E5A39A-D903-4B65-8A06-7CB5D9209DBD}" type="pres">
      <dgm:prSet presAssocID="{200955BA-D543-4057-81D4-F6161BE44465}" presName="composite" presStyleCnt="0"/>
      <dgm:spPr/>
    </dgm:pt>
    <dgm:pt modelId="{A7DDE4F3-19C9-4D0B-BD7F-89E794FCC3FE}" type="pres">
      <dgm:prSet presAssocID="{200955BA-D543-4057-81D4-F6161BE44465}" presName="parentText" presStyleLbl="alignNode1" presStyleIdx="3" presStyleCnt="5">
        <dgm:presLayoutVars>
          <dgm:chMax val="1"/>
          <dgm:bulletEnabled val="1"/>
        </dgm:presLayoutVars>
      </dgm:prSet>
      <dgm:spPr/>
      <dgm:t>
        <a:bodyPr/>
        <a:lstStyle/>
        <a:p>
          <a:endParaRPr lang="zh-TW" altLang="en-US"/>
        </a:p>
      </dgm:t>
    </dgm:pt>
    <dgm:pt modelId="{7AEA8A8D-5FD1-49D4-88BF-BAF42BD56985}" type="pres">
      <dgm:prSet presAssocID="{200955BA-D543-4057-81D4-F6161BE44465}" presName="descendantText" presStyleLbl="alignAcc1" presStyleIdx="3" presStyleCnt="5">
        <dgm:presLayoutVars>
          <dgm:bulletEnabled val="1"/>
        </dgm:presLayoutVars>
      </dgm:prSet>
      <dgm:spPr/>
      <dgm:t>
        <a:bodyPr/>
        <a:lstStyle/>
        <a:p>
          <a:endParaRPr lang="zh-TW" altLang="en-US"/>
        </a:p>
      </dgm:t>
    </dgm:pt>
    <dgm:pt modelId="{5B3D311F-EEA1-4E7D-9CBD-48C364587BD5}" type="pres">
      <dgm:prSet presAssocID="{412449E8-21FE-4FD9-A335-7DDD5273121D}" presName="sp" presStyleCnt="0"/>
      <dgm:spPr/>
    </dgm:pt>
    <dgm:pt modelId="{187A5042-0768-4B86-B5FB-A68D2E3BA766}" type="pres">
      <dgm:prSet presAssocID="{C2715AD9-67EA-49ED-842B-16ADA08902D5}" presName="composite" presStyleCnt="0"/>
      <dgm:spPr/>
    </dgm:pt>
    <dgm:pt modelId="{3B591D9B-569F-4BBA-B895-34D2AAA791CD}" type="pres">
      <dgm:prSet presAssocID="{C2715AD9-67EA-49ED-842B-16ADA08902D5}" presName="parentText" presStyleLbl="alignNode1" presStyleIdx="4" presStyleCnt="5">
        <dgm:presLayoutVars>
          <dgm:chMax val="1"/>
          <dgm:bulletEnabled val="1"/>
        </dgm:presLayoutVars>
      </dgm:prSet>
      <dgm:spPr/>
      <dgm:t>
        <a:bodyPr/>
        <a:lstStyle/>
        <a:p>
          <a:endParaRPr lang="zh-TW" altLang="en-US"/>
        </a:p>
      </dgm:t>
    </dgm:pt>
    <dgm:pt modelId="{127251A5-572E-4F8D-86B2-F41B6A856DE8}" type="pres">
      <dgm:prSet presAssocID="{C2715AD9-67EA-49ED-842B-16ADA08902D5}" presName="descendantText" presStyleLbl="alignAcc1" presStyleIdx="4" presStyleCnt="5">
        <dgm:presLayoutVars>
          <dgm:bulletEnabled val="1"/>
        </dgm:presLayoutVars>
      </dgm:prSet>
      <dgm:spPr/>
      <dgm:t>
        <a:bodyPr/>
        <a:lstStyle/>
        <a:p>
          <a:endParaRPr lang="zh-TW" altLang="en-US"/>
        </a:p>
      </dgm:t>
    </dgm:pt>
  </dgm:ptLst>
  <dgm:cxnLst>
    <dgm:cxn modelId="{DD8E4FD4-8AFF-45B9-A4A6-946F914C9C65}" srcId="{6741AF5C-1544-4898-9993-22D317E28261}" destId="{CB25A362-86A5-42F3-ABB8-9988067A942F}" srcOrd="0" destOrd="0" parTransId="{299CD32E-234B-4B0F-A59B-6BD3B10F5C38}" sibTransId="{1E6D6710-92FE-4B0B-A790-FAFF30794534}"/>
    <dgm:cxn modelId="{82BD7EE5-B8DE-47D8-A44F-F1888DCAEEBA}" srcId="{98BEB096-D13A-41D8-9B09-11056DC66772}" destId="{838BA280-A140-41EB-ACDA-3AE20E8775C3}" srcOrd="0" destOrd="0" parTransId="{6B856417-B617-475D-833A-1E66F83CA894}" sibTransId="{EB76978E-3187-4CC3-B6E9-25261C8F1A4A}"/>
    <dgm:cxn modelId="{8F27B7B8-838D-46FE-B564-E44C8274FF38}" type="presOf" srcId="{476942E9-E8ED-4DF4-8E16-FEAF1C00DC06}" destId="{541BD949-F298-4DCD-B2BD-02EC8F6F6F9C}" srcOrd="0" destOrd="0" presId="urn:microsoft.com/office/officeart/2005/8/layout/chevron2"/>
    <dgm:cxn modelId="{309E87CF-8B6C-44C9-9A73-6763EC520AB2}" type="presOf" srcId="{6741AF5C-1544-4898-9993-22D317E28261}" destId="{DC95175D-B85C-4092-9785-32B62F4AA927}" srcOrd="0" destOrd="0" presId="urn:microsoft.com/office/officeart/2005/8/layout/chevron2"/>
    <dgm:cxn modelId="{5A53F711-7917-408A-B3E3-E90E40E1AA90}" type="presOf" srcId="{AD25E608-9555-42B5-ACEB-8954276028C7}" destId="{8C084768-308C-406B-A6E0-15F08A764798}" srcOrd="0" destOrd="0" presId="urn:microsoft.com/office/officeart/2005/8/layout/chevron2"/>
    <dgm:cxn modelId="{9DFAB1A8-6307-41F9-850E-D9B9C71E7A28}" srcId="{98BEB096-D13A-41D8-9B09-11056DC66772}" destId="{200955BA-D543-4057-81D4-F6161BE44465}" srcOrd="3" destOrd="0" parTransId="{95F2866D-BA5D-426D-AF2D-09526ABE38DE}" sibTransId="{412449E8-21FE-4FD9-A335-7DDD5273121D}"/>
    <dgm:cxn modelId="{FFD5A741-04BB-48B5-B447-32611F154A03}" srcId="{C2715AD9-67EA-49ED-842B-16ADA08902D5}" destId="{42F6320B-B41D-4459-94B1-74C677547548}" srcOrd="0" destOrd="0" parTransId="{08E57C49-EE95-492F-9C1C-01456FCE887A}" sibTransId="{8DD7D7F8-7DAF-4218-87AA-C2756E14C564}"/>
    <dgm:cxn modelId="{1ECDCF07-41B5-4933-BC8B-7CE581759C01}" type="presOf" srcId="{98BEB096-D13A-41D8-9B09-11056DC66772}" destId="{AE10F68F-8C72-4640-AD16-ED435757DCC1}" srcOrd="0" destOrd="0" presId="urn:microsoft.com/office/officeart/2005/8/layout/chevron2"/>
    <dgm:cxn modelId="{4C5C8926-59E6-47EB-B337-2D70CFFF058C}" srcId="{200955BA-D543-4057-81D4-F6161BE44465}" destId="{0D44E9C1-C999-4F66-A408-646B096A11D9}" srcOrd="0" destOrd="0" parTransId="{292AB5DF-91AA-4A85-86E5-A60FC62538CC}" sibTransId="{B38DB742-F860-4688-88ED-490619A94F77}"/>
    <dgm:cxn modelId="{B26CE828-5E19-4190-806D-5A8397883FCF}" srcId="{98BEB096-D13A-41D8-9B09-11056DC66772}" destId="{C2715AD9-67EA-49ED-842B-16ADA08902D5}" srcOrd="4" destOrd="0" parTransId="{CE137EF1-FD1E-4861-A2D6-4FD5317AE0BC}" sibTransId="{9A5E6147-249A-49BD-A433-EC40E35D87B1}"/>
    <dgm:cxn modelId="{500B6A6A-2EC1-4E98-8661-EB4A4DDC03D6}" type="presOf" srcId="{42F6320B-B41D-4459-94B1-74C677547548}" destId="{127251A5-572E-4F8D-86B2-F41B6A856DE8}" srcOrd="0" destOrd="0" presId="urn:microsoft.com/office/officeart/2005/8/layout/chevron2"/>
    <dgm:cxn modelId="{2FC64042-3245-4816-AE0B-80A103E77295}" type="presOf" srcId="{CB25A362-86A5-42F3-ABB8-9988067A942F}" destId="{1E6F0036-680F-4C9E-8FBC-D92C766045E0}" srcOrd="0" destOrd="0" presId="urn:microsoft.com/office/officeart/2005/8/layout/chevron2"/>
    <dgm:cxn modelId="{83AFF856-79F7-4565-B7DC-4E68A2F8849C}" srcId="{98BEB096-D13A-41D8-9B09-11056DC66772}" destId="{6741AF5C-1544-4898-9993-22D317E28261}" srcOrd="1" destOrd="0" parTransId="{E911B2B7-05A4-4E90-9CA1-728F4EDE902B}" sibTransId="{62CF375A-72C8-4F73-AD6C-067F97A675CF}"/>
    <dgm:cxn modelId="{5BE070B8-6BC5-43C7-9A89-E1698DE5F89F}" srcId="{491FC42B-0B8A-40C7-8795-EEBDD102FCCD}" destId="{476942E9-E8ED-4DF4-8E16-FEAF1C00DC06}" srcOrd="0" destOrd="0" parTransId="{FCB3DFB3-0606-437A-9BAF-94C89F205819}" sibTransId="{AC102908-9D6C-4029-B36E-9DB2F0FAFB0B}"/>
    <dgm:cxn modelId="{2DA990C4-8A21-4935-8BCE-9CE4DCAAE91E}" type="presOf" srcId="{838BA280-A140-41EB-ACDA-3AE20E8775C3}" destId="{C896D54D-B005-471E-8D38-E671046BC7E8}" srcOrd="0" destOrd="0" presId="urn:microsoft.com/office/officeart/2005/8/layout/chevron2"/>
    <dgm:cxn modelId="{C86FE8DC-3DCD-4FEE-B913-04349F92144B}" type="presOf" srcId="{491FC42B-0B8A-40C7-8795-EEBDD102FCCD}" destId="{9526F29B-2386-4AE5-B995-62992F363985}" srcOrd="0" destOrd="0" presId="urn:microsoft.com/office/officeart/2005/8/layout/chevron2"/>
    <dgm:cxn modelId="{C0DD517C-25D9-4CB8-8B01-287DDE80E4B1}" type="presOf" srcId="{0D44E9C1-C999-4F66-A408-646B096A11D9}" destId="{7AEA8A8D-5FD1-49D4-88BF-BAF42BD56985}" srcOrd="0" destOrd="0" presId="urn:microsoft.com/office/officeart/2005/8/layout/chevron2"/>
    <dgm:cxn modelId="{2DE59F9F-D91E-4749-AE41-6E846850FE7A}" srcId="{98BEB096-D13A-41D8-9B09-11056DC66772}" destId="{491FC42B-0B8A-40C7-8795-EEBDD102FCCD}" srcOrd="2" destOrd="0" parTransId="{DBB8DF86-4B35-49D2-9481-5353A39BC4CA}" sibTransId="{E054B28E-6020-4575-B973-4FBCDCBD2691}"/>
    <dgm:cxn modelId="{CD905363-BB4B-4A70-92A7-8A15DCFDF0D2}" type="presOf" srcId="{200955BA-D543-4057-81D4-F6161BE44465}" destId="{A7DDE4F3-19C9-4D0B-BD7F-89E794FCC3FE}" srcOrd="0" destOrd="0" presId="urn:microsoft.com/office/officeart/2005/8/layout/chevron2"/>
    <dgm:cxn modelId="{05D466A4-0D24-413C-B066-F68999380535}" type="presOf" srcId="{C2715AD9-67EA-49ED-842B-16ADA08902D5}" destId="{3B591D9B-569F-4BBA-B895-34D2AAA791CD}" srcOrd="0" destOrd="0" presId="urn:microsoft.com/office/officeart/2005/8/layout/chevron2"/>
    <dgm:cxn modelId="{916DAF9B-7FA6-4EB4-B92B-3FEC4FE06CE6}" srcId="{838BA280-A140-41EB-ACDA-3AE20E8775C3}" destId="{AD25E608-9555-42B5-ACEB-8954276028C7}" srcOrd="0" destOrd="0" parTransId="{15DE9622-E600-4AFA-B618-950ED30CDAA5}" sibTransId="{DF073DDB-4F2C-49F8-82D6-C85C680A821C}"/>
    <dgm:cxn modelId="{54CD0C69-10EB-4AC9-89F9-B28854E0E9B6}" type="presParOf" srcId="{AE10F68F-8C72-4640-AD16-ED435757DCC1}" destId="{ED5252EA-6C9E-478B-A568-902D8C2DABD3}" srcOrd="0" destOrd="0" presId="urn:microsoft.com/office/officeart/2005/8/layout/chevron2"/>
    <dgm:cxn modelId="{91F427F8-8717-4A0F-8440-989D40D23052}" type="presParOf" srcId="{ED5252EA-6C9E-478B-A568-902D8C2DABD3}" destId="{C896D54D-B005-471E-8D38-E671046BC7E8}" srcOrd="0" destOrd="0" presId="urn:microsoft.com/office/officeart/2005/8/layout/chevron2"/>
    <dgm:cxn modelId="{F032E294-8C4E-49B0-A611-D07DE17EAFF8}" type="presParOf" srcId="{ED5252EA-6C9E-478B-A568-902D8C2DABD3}" destId="{8C084768-308C-406B-A6E0-15F08A764798}" srcOrd="1" destOrd="0" presId="urn:microsoft.com/office/officeart/2005/8/layout/chevron2"/>
    <dgm:cxn modelId="{354E4429-AAFD-4BE0-9082-CC536CCAE85B}" type="presParOf" srcId="{AE10F68F-8C72-4640-AD16-ED435757DCC1}" destId="{CF5C9E00-6870-4538-A6DA-BD6E51DE5C89}" srcOrd="1" destOrd="0" presId="urn:microsoft.com/office/officeart/2005/8/layout/chevron2"/>
    <dgm:cxn modelId="{757714BD-F30C-4FB8-B5F3-7CF149AB59BE}" type="presParOf" srcId="{AE10F68F-8C72-4640-AD16-ED435757DCC1}" destId="{51AB5985-1630-4D8E-968A-5ABDC9AF36C4}" srcOrd="2" destOrd="0" presId="urn:microsoft.com/office/officeart/2005/8/layout/chevron2"/>
    <dgm:cxn modelId="{403DE0B8-E868-4ADA-90DF-8130C0E825FF}" type="presParOf" srcId="{51AB5985-1630-4D8E-968A-5ABDC9AF36C4}" destId="{DC95175D-B85C-4092-9785-32B62F4AA927}" srcOrd="0" destOrd="0" presId="urn:microsoft.com/office/officeart/2005/8/layout/chevron2"/>
    <dgm:cxn modelId="{65077F41-7303-4597-BF3B-5CECE87F5735}" type="presParOf" srcId="{51AB5985-1630-4D8E-968A-5ABDC9AF36C4}" destId="{1E6F0036-680F-4C9E-8FBC-D92C766045E0}" srcOrd="1" destOrd="0" presId="urn:microsoft.com/office/officeart/2005/8/layout/chevron2"/>
    <dgm:cxn modelId="{259A01B8-711F-42BB-8D0A-22F2790A7FF7}" type="presParOf" srcId="{AE10F68F-8C72-4640-AD16-ED435757DCC1}" destId="{BFA2C1E9-58E2-4AAA-8151-3658EB74BFE3}" srcOrd="3" destOrd="0" presId="urn:microsoft.com/office/officeart/2005/8/layout/chevron2"/>
    <dgm:cxn modelId="{B16BD48D-9C1D-49DB-AB4F-A24037B92021}" type="presParOf" srcId="{AE10F68F-8C72-4640-AD16-ED435757DCC1}" destId="{83F361FB-16E8-407B-8F42-7A71C07EBD08}" srcOrd="4" destOrd="0" presId="urn:microsoft.com/office/officeart/2005/8/layout/chevron2"/>
    <dgm:cxn modelId="{E69044F3-AD51-4315-AC4D-DFEC10B8FAD4}" type="presParOf" srcId="{83F361FB-16E8-407B-8F42-7A71C07EBD08}" destId="{9526F29B-2386-4AE5-B995-62992F363985}" srcOrd="0" destOrd="0" presId="urn:microsoft.com/office/officeart/2005/8/layout/chevron2"/>
    <dgm:cxn modelId="{49BE521C-49FF-4C28-B421-860B8F8045BA}" type="presParOf" srcId="{83F361FB-16E8-407B-8F42-7A71C07EBD08}" destId="{541BD949-F298-4DCD-B2BD-02EC8F6F6F9C}" srcOrd="1" destOrd="0" presId="urn:microsoft.com/office/officeart/2005/8/layout/chevron2"/>
    <dgm:cxn modelId="{8EDC38F9-C0D8-4A00-8565-3CEC2A5496FC}" type="presParOf" srcId="{AE10F68F-8C72-4640-AD16-ED435757DCC1}" destId="{10C6C910-AD6B-4A46-B145-10B99752A5E8}" srcOrd="5" destOrd="0" presId="urn:microsoft.com/office/officeart/2005/8/layout/chevron2"/>
    <dgm:cxn modelId="{B61061D2-D960-4D2B-A7F4-9E7D2B566CDE}" type="presParOf" srcId="{AE10F68F-8C72-4640-AD16-ED435757DCC1}" destId="{89E5A39A-D903-4B65-8A06-7CB5D9209DBD}" srcOrd="6" destOrd="0" presId="urn:microsoft.com/office/officeart/2005/8/layout/chevron2"/>
    <dgm:cxn modelId="{B2865792-AD18-4A67-BB41-F2767B23FC72}" type="presParOf" srcId="{89E5A39A-D903-4B65-8A06-7CB5D9209DBD}" destId="{A7DDE4F3-19C9-4D0B-BD7F-89E794FCC3FE}" srcOrd="0" destOrd="0" presId="urn:microsoft.com/office/officeart/2005/8/layout/chevron2"/>
    <dgm:cxn modelId="{4F30F0CD-74A9-4EDB-B05B-5E49E4D88CCF}" type="presParOf" srcId="{89E5A39A-D903-4B65-8A06-7CB5D9209DBD}" destId="{7AEA8A8D-5FD1-49D4-88BF-BAF42BD56985}" srcOrd="1" destOrd="0" presId="urn:microsoft.com/office/officeart/2005/8/layout/chevron2"/>
    <dgm:cxn modelId="{8AAA5C26-F2F4-4DB5-BEF4-98BBA86FF462}" type="presParOf" srcId="{AE10F68F-8C72-4640-AD16-ED435757DCC1}" destId="{5B3D311F-EEA1-4E7D-9CBD-48C364587BD5}" srcOrd="7" destOrd="0" presId="urn:microsoft.com/office/officeart/2005/8/layout/chevron2"/>
    <dgm:cxn modelId="{0AE8F47C-EA53-42AF-8176-F20F60C2CA5F}" type="presParOf" srcId="{AE10F68F-8C72-4640-AD16-ED435757DCC1}" destId="{187A5042-0768-4B86-B5FB-A68D2E3BA766}" srcOrd="8" destOrd="0" presId="urn:microsoft.com/office/officeart/2005/8/layout/chevron2"/>
    <dgm:cxn modelId="{F090B969-FC95-4C6B-8F85-AA92AE021A33}" type="presParOf" srcId="{187A5042-0768-4B86-B5FB-A68D2E3BA766}" destId="{3B591D9B-569F-4BBA-B895-34D2AAA791CD}" srcOrd="0" destOrd="0" presId="urn:microsoft.com/office/officeart/2005/8/layout/chevron2"/>
    <dgm:cxn modelId="{2BD61489-E84D-4E06-89BC-4DB570E35250}" type="presParOf" srcId="{187A5042-0768-4B86-B5FB-A68D2E3BA766}" destId="{127251A5-572E-4F8D-86B2-F41B6A856DE8}"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98159A-A59E-4262-8FCB-1831497CD944}" type="doc">
      <dgm:prSet loTypeId="urn:microsoft.com/office/officeart/2005/8/layout/chevron1" loCatId="process" qsTypeId="urn:microsoft.com/office/officeart/2005/8/quickstyle/simple1" qsCatId="simple" csTypeId="urn:microsoft.com/office/officeart/2005/8/colors/colorful5" csCatId="colorful" phldr="1"/>
      <dgm:spPr/>
    </dgm:pt>
    <dgm:pt modelId="{42D49BC8-77EF-4244-A303-6A5B5232D8B0}">
      <dgm:prSet phldrT="[文字]" custT="1"/>
      <dgm:spPr/>
      <dgm:t>
        <a:bodyPr/>
        <a:lstStyle/>
        <a:p>
          <a:r>
            <a:rPr lang="en-US" altLang="zh-CN" sz="1600" dirty="0"/>
            <a:t>Interact with the environment actively</a:t>
          </a:r>
          <a:endParaRPr lang="zh-HK" altLang="en-US" sz="1600" dirty="0"/>
        </a:p>
      </dgm:t>
    </dgm:pt>
    <dgm:pt modelId="{BF348A8D-DB6B-4898-934C-94500BA9E4B1}" type="parTrans" cxnId="{0FD0E810-7933-4FD4-9F7F-73D5B150418A}">
      <dgm:prSet/>
      <dgm:spPr/>
      <dgm:t>
        <a:bodyPr/>
        <a:lstStyle/>
        <a:p>
          <a:endParaRPr lang="zh-HK" altLang="en-US"/>
        </a:p>
      </dgm:t>
    </dgm:pt>
    <dgm:pt modelId="{69C40FF9-CEC1-4BE3-8B23-0D168A3FACAE}" type="sibTrans" cxnId="{0FD0E810-7933-4FD4-9F7F-73D5B150418A}">
      <dgm:prSet/>
      <dgm:spPr/>
      <dgm:t>
        <a:bodyPr/>
        <a:lstStyle/>
        <a:p>
          <a:endParaRPr lang="zh-HK" altLang="en-US"/>
        </a:p>
      </dgm:t>
    </dgm:pt>
    <dgm:pt modelId="{EA9BBDBA-4530-4885-9657-7CA9847420F3}">
      <dgm:prSet phldrT="[文字]" custT="1"/>
      <dgm:spPr/>
      <dgm:t>
        <a:bodyPr/>
        <a:lstStyle/>
        <a:p>
          <a:r>
            <a:rPr lang="en-US" altLang="zh-CN" sz="1800" dirty="0"/>
            <a:t>Maximize the final benefits</a:t>
          </a:r>
          <a:endParaRPr lang="zh-HK" altLang="en-US" sz="1800" dirty="0"/>
        </a:p>
      </dgm:t>
    </dgm:pt>
    <dgm:pt modelId="{0F23D35E-9C2D-4799-B1B2-E42075277FD6}" type="parTrans" cxnId="{78100204-D80C-4269-A6F3-11AE42B39E7E}">
      <dgm:prSet/>
      <dgm:spPr/>
      <dgm:t>
        <a:bodyPr/>
        <a:lstStyle/>
        <a:p>
          <a:endParaRPr lang="zh-HK" altLang="en-US"/>
        </a:p>
      </dgm:t>
    </dgm:pt>
    <dgm:pt modelId="{FCC0E216-0F78-4F18-A52E-6A9816B1D117}" type="sibTrans" cxnId="{78100204-D80C-4269-A6F3-11AE42B39E7E}">
      <dgm:prSet/>
      <dgm:spPr/>
      <dgm:t>
        <a:bodyPr/>
        <a:lstStyle/>
        <a:p>
          <a:endParaRPr lang="zh-HK" altLang="en-US"/>
        </a:p>
      </dgm:t>
    </dgm:pt>
    <dgm:pt modelId="{06365C8D-DCE5-4082-9F80-B3BF9CD36D92}">
      <dgm:prSet/>
      <dgm:spPr/>
      <dgm:t>
        <a:bodyPr/>
        <a:lstStyle/>
        <a:p>
          <a:r>
            <a:rPr lang="en-US" altLang="zh-CN" dirty="0"/>
            <a:t>Learn behavioral strategies using feedback (rewards or punishments) given by the environment.</a:t>
          </a:r>
          <a:endParaRPr lang="zh-HK" altLang="en-US" dirty="0"/>
        </a:p>
      </dgm:t>
    </dgm:pt>
    <dgm:pt modelId="{F807A1CF-1AA1-4CBC-96B4-44B9600E2873}" type="parTrans" cxnId="{91261812-98BA-45EB-83EC-005802D56663}">
      <dgm:prSet/>
      <dgm:spPr/>
      <dgm:t>
        <a:bodyPr/>
        <a:lstStyle/>
        <a:p>
          <a:endParaRPr lang="zh-HK" altLang="en-US"/>
        </a:p>
      </dgm:t>
    </dgm:pt>
    <dgm:pt modelId="{6327C747-DB5C-4105-A1B1-E9109BC3636A}" type="sibTrans" cxnId="{91261812-98BA-45EB-83EC-005802D56663}">
      <dgm:prSet/>
      <dgm:spPr/>
      <dgm:t>
        <a:bodyPr/>
        <a:lstStyle/>
        <a:p>
          <a:endParaRPr lang="zh-HK" altLang="en-US"/>
        </a:p>
      </dgm:t>
    </dgm:pt>
    <dgm:pt modelId="{C9A2597D-4464-477B-BD2F-5A2EBCD1FC37}" type="pres">
      <dgm:prSet presAssocID="{C098159A-A59E-4262-8FCB-1831497CD944}" presName="Name0" presStyleCnt="0">
        <dgm:presLayoutVars>
          <dgm:dir/>
          <dgm:animLvl val="lvl"/>
          <dgm:resizeHandles val="exact"/>
        </dgm:presLayoutVars>
      </dgm:prSet>
      <dgm:spPr/>
    </dgm:pt>
    <dgm:pt modelId="{42381711-3172-4255-B03D-80CA32793312}" type="pres">
      <dgm:prSet presAssocID="{42D49BC8-77EF-4244-A303-6A5B5232D8B0}" presName="parTxOnly" presStyleLbl="node1" presStyleIdx="0" presStyleCnt="3" custScaleY="123351">
        <dgm:presLayoutVars>
          <dgm:chMax val="0"/>
          <dgm:chPref val="0"/>
          <dgm:bulletEnabled val="1"/>
        </dgm:presLayoutVars>
      </dgm:prSet>
      <dgm:spPr/>
      <dgm:t>
        <a:bodyPr/>
        <a:lstStyle/>
        <a:p>
          <a:endParaRPr lang="zh-TW" altLang="en-US"/>
        </a:p>
      </dgm:t>
    </dgm:pt>
    <dgm:pt modelId="{69D94759-8244-4A85-B068-15C9D9EBBBF6}" type="pres">
      <dgm:prSet presAssocID="{69C40FF9-CEC1-4BE3-8B23-0D168A3FACAE}" presName="parTxOnlySpace" presStyleCnt="0"/>
      <dgm:spPr/>
    </dgm:pt>
    <dgm:pt modelId="{16FF3D74-DC88-442B-8F28-24EC51CDA0A6}" type="pres">
      <dgm:prSet presAssocID="{06365C8D-DCE5-4082-9F80-B3BF9CD36D92}" presName="parTxOnly" presStyleLbl="node1" presStyleIdx="1" presStyleCnt="3" custScaleY="123351">
        <dgm:presLayoutVars>
          <dgm:chMax val="0"/>
          <dgm:chPref val="0"/>
          <dgm:bulletEnabled val="1"/>
        </dgm:presLayoutVars>
      </dgm:prSet>
      <dgm:spPr/>
      <dgm:t>
        <a:bodyPr/>
        <a:lstStyle/>
        <a:p>
          <a:endParaRPr lang="zh-TW" altLang="en-US"/>
        </a:p>
      </dgm:t>
    </dgm:pt>
    <dgm:pt modelId="{B3A62410-571B-493B-9BDC-335771DA3AE0}" type="pres">
      <dgm:prSet presAssocID="{6327C747-DB5C-4105-A1B1-E9109BC3636A}" presName="parTxOnlySpace" presStyleCnt="0"/>
      <dgm:spPr/>
    </dgm:pt>
    <dgm:pt modelId="{2EA278F4-95EB-4A78-AF8F-A5DCF4BDC344}" type="pres">
      <dgm:prSet presAssocID="{EA9BBDBA-4530-4885-9657-7CA9847420F3}" presName="parTxOnly" presStyleLbl="node1" presStyleIdx="2" presStyleCnt="3" custScaleY="123351">
        <dgm:presLayoutVars>
          <dgm:chMax val="0"/>
          <dgm:chPref val="0"/>
          <dgm:bulletEnabled val="1"/>
        </dgm:presLayoutVars>
      </dgm:prSet>
      <dgm:spPr/>
      <dgm:t>
        <a:bodyPr/>
        <a:lstStyle/>
        <a:p>
          <a:endParaRPr lang="zh-TW" altLang="en-US"/>
        </a:p>
      </dgm:t>
    </dgm:pt>
  </dgm:ptLst>
  <dgm:cxnLst>
    <dgm:cxn modelId="{91261812-98BA-45EB-83EC-005802D56663}" srcId="{C098159A-A59E-4262-8FCB-1831497CD944}" destId="{06365C8D-DCE5-4082-9F80-B3BF9CD36D92}" srcOrd="1" destOrd="0" parTransId="{F807A1CF-1AA1-4CBC-96B4-44B9600E2873}" sibTransId="{6327C747-DB5C-4105-A1B1-E9109BC3636A}"/>
    <dgm:cxn modelId="{AB925FCC-A2F2-4021-860D-E5ECA66007D7}" type="presOf" srcId="{42D49BC8-77EF-4244-A303-6A5B5232D8B0}" destId="{42381711-3172-4255-B03D-80CA32793312}" srcOrd="0" destOrd="0" presId="urn:microsoft.com/office/officeart/2005/8/layout/chevron1"/>
    <dgm:cxn modelId="{FE34A365-3B82-4382-9ED9-4A3FEADC7979}" type="presOf" srcId="{EA9BBDBA-4530-4885-9657-7CA9847420F3}" destId="{2EA278F4-95EB-4A78-AF8F-A5DCF4BDC344}" srcOrd="0" destOrd="0" presId="urn:microsoft.com/office/officeart/2005/8/layout/chevron1"/>
    <dgm:cxn modelId="{78100204-D80C-4269-A6F3-11AE42B39E7E}" srcId="{C098159A-A59E-4262-8FCB-1831497CD944}" destId="{EA9BBDBA-4530-4885-9657-7CA9847420F3}" srcOrd="2" destOrd="0" parTransId="{0F23D35E-9C2D-4799-B1B2-E42075277FD6}" sibTransId="{FCC0E216-0F78-4F18-A52E-6A9816B1D117}"/>
    <dgm:cxn modelId="{90CD7E00-DCA0-4BE1-9D8D-39A3E81DDD92}" type="presOf" srcId="{C098159A-A59E-4262-8FCB-1831497CD944}" destId="{C9A2597D-4464-477B-BD2F-5A2EBCD1FC37}" srcOrd="0" destOrd="0" presId="urn:microsoft.com/office/officeart/2005/8/layout/chevron1"/>
    <dgm:cxn modelId="{A170FC30-06BB-4D76-A4FA-C6184A0DC6A8}" type="presOf" srcId="{06365C8D-DCE5-4082-9F80-B3BF9CD36D92}" destId="{16FF3D74-DC88-442B-8F28-24EC51CDA0A6}" srcOrd="0" destOrd="0" presId="urn:microsoft.com/office/officeart/2005/8/layout/chevron1"/>
    <dgm:cxn modelId="{0FD0E810-7933-4FD4-9F7F-73D5B150418A}" srcId="{C098159A-A59E-4262-8FCB-1831497CD944}" destId="{42D49BC8-77EF-4244-A303-6A5B5232D8B0}" srcOrd="0" destOrd="0" parTransId="{BF348A8D-DB6B-4898-934C-94500BA9E4B1}" sibTransId="{69C40FF9-CEC1-4BE3-8B23-0D168A3FACAE}"/>
    <dgm:cxn modelId="{EA92CA4C-639E-4B10-961B-6C492E9013D1}" type="presParOf" srcId="{C9A2597D-4464-477B-BD2F-5A2EBCD1FC37}" destId="{42381711-3172-4255-B03D-80CA32793312}" srcOrd="0" destOrd="0" presId="urn:microsoft.com/office/officeart/2005/8/layout/chevron1"/>
    <dgm:cxn modelId="{D42D95D9-47D0-4345-9B33-48669471FB31}" type="presParOf" srcId="{C9A2597D-4464-477B-BD2F-5A2EBCD1FC37}" destId="{69D94759-8244-4A85-B068-15C9D9EBBBF6}" srcOrd="1" destOrd="0" presId="urn:microsoft.com/office/officeart/2005/8/layout/chevron1"/>
    <dgm:cxn modelId="{CCFA1056-EB88-41D7-8480-1D159C8B43FE}" type="presParOf" srcId="{C9A2597D-4464-477B-BD2F-5A2EBCD1FC37}" destId="{16FF3D74-DC88-442B-8F28-24EC51CDA0A6}" srcOrd="2" destOrd="0" presId="urn:microsoft.com/office/officeart/2005/8/layout/chevron1"/>
    <dgm:cxn modelId="{FBEAE73F-2D21-4228-A3A2-A89C002976F1}" type="presParOf" srcId="{C9A2597D-4464-477B-BD2F-5A2EBCD1FC37}" destId="{B3A62410-571B-493B-9BDC-335771DA3AE0}" srcOrd="3" destOrd="0" presId="urn:microsoft.com/office/officeart/2005/8/layout/chevron1"/>
    <dgm:cxn modelId="{8F635B88-D6F1-448D-A18F-83AECDD4B495}" type="presParOf" srcId="{C9A2597D-4464-477B-BD2F-5A2EBCD1FC37}" destId="{2EA278F4-95EB-4A78-AF8F-A5DCF4BDC344}"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440C7ED-C836-C04D-8B78-65BE9FC57345}">
      <dsp:nvSpPr>
        <dsp:cNvPr id="0" name=""/>
        <dsp:cNvSpPr/>
      </dsp:nvSpPr>
      <dsp:spPr>
        <a:xfrm>
          <a:off x="16615" y="0"/>
          <a:ext cx="11320569" cy="4722916"/>
        </a:xfrm>
        <a:prstGeom prst="rightArrow">
          <a:avLst/>
        </a:prstGeom>
        <a:gradFill rotWithShape="0">
          <a:gsLst>
            <a:gs pos="0">
              <a:schemeClr val="accent1">
                <a:lumMod val="5000"/>
                <a:lumOff val="95000"/>
              </a:schemeClr>
            </a:gs>
            <a:gs pos="5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8AA7A5-2023-0749-8859-8EC030ABA004}">
      <dsp:nvSpPr>
        <dsp:cNvPr id="0" name=""/>
        <dsp:cNvSpPr/>
      </dsp:nvSpPr>
      <dsp:spPr>
        <a:xfrm>
          <a:off x="6092101" y="714179"/>
          <a:ext cx="4145990" cy="3269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en-US" altLang="ja-JP" sz="2000" kern="1200" dirty="0">
              <a:latin typeface="+mn-lt"/>
              <a:ea typeface="新細明體" panose="02020500000000000000" pitchFamily="18" charset="-120"/>
            </a:rPr>
            <a:t>In 1954, American engineer George C. Devol filed a patent application with the U.S. government for a "repetitive operation robot" for industrial production.
</a:t>
          </a:r>
          <a:r>
            <a:rPr lang="en-US" altLang="ja-JP" sz="2000" kern="1200" dirty="0">
              <a:latin typeface="+mn-lt"/>
              <a:ea typeface="新細明體" panose="02020500000000000000" pitchFamily="18" charset="-120"/>
              <a:sym typeface="Wingdings" panose="05000000000000000000" pitchFamily="2" charset="2"/>
            </a:rPr>
            <a:t> </a:t>
          </a:r>
          <a:r>
            <a:rPr lang="en-US" altLang="ja-JP" sz="2000" kern="1200" dirty="0">
              <a:latin typeface="+mn-lt"/>
              <a:ea typeface="新細明體" panose="02020500000000000000" pitchFamily="18" charset="-120"/>
            </a:rPr>
            <a:t>This was the original idea of an industrial robot.</a:t>
          </a:r>
          <a:endParaRPr lang="en-US" sz="2000" kern="1200" dirty="0">
            <a:solidFill>
              <a:schemeClr val="tx1"/>
            </a:solidFill>
            <a:latin typeface="+mn-lt"/>
            <a:ea typeface="新細明體" panose="02020500000000000000" pitchFamily="18" charset="-120"/>
          </a:endParaRPr>
        </a:p>
      </dsp:txBody>
      <dsp:txXfrm>
        <a:off x="6092101" y="714179"/>
        <a:ext cx="4145990" cy="3269868"/>
      </dsp:txXfrm>
    </dsp:sp>
    <dsp:sp modelId="{99450F78-60E5-8344-AEDD-23EB2E3AC66E}">
      <dsp:nvSpPr>
        <dsp:cNvPr id="0" name=""/>
        <dsp:cNvSpPr/>
      </dsp:nvSpPr>
      <dsp:spPr>
        <a:xfrm>
          <a:off x="3202820" y="1064264"/>
          <a:ext cx="2466733" cy="264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en-US" altLang="zh-TW" sz="2000" kern="1200" dirty="0">
              <a:solidFill>
                <a:schemeClr val="tx1"/>
              </a:solidFill>
              <a:latin typeface="+mn-lt"/>
              <a:ea typeface="新細明體" panose="02020500000000000000" pitchFamily="18" charset="-120"/>
            </a:rPr>
            <a:t>In 1948, a mechanical master-slave manipulator was developed, which controlled the main manipulator to control the target action from the manipulator.</a:t>
          </a:r>
          <a:endParaRPr lang="en-US" sz="2000" kern="1200" dirty="0">
            <a:latin typeface="+mn-lt"/>
            <a:ea typeface="新細明體" panose="02020500000000000000" pitchFamily="18" charset="-120"/>
          </a:endParaRPr>
        </a:p>
      </dsp:txBody>
      <dsp:txXfrm>
        <a:off x="3202820" y="1064264"/>
        <a:ext cx="2466733" cy="2649003"/>
      </dsp:txXfrm>
    </dsp:sp>
    <dsp:sp modelId="{3C6BC121-4351-3F49-B4FF-DD636348B1F1}">
      <dsp:nvSpPr>
        <dsp:cNvPr id="0" name=""/>
        <dsp:cNvSpPr/>
      </dsp:nvSpPr>
      <dsp:spPr>
        <a:xfrm>
          <a:off x="514829" y="815256"/>
          <a:ext cx="2199655" cy="3117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en-US" altLang="ja-JP" sz="2000" kern="1200" dirty="0">
              <a:solidFill>
                <a:schemeClr val="tx1"/>
              </a:solidFill>
              <a:latin typeface="+mn-lt"/>
              <a:ea typeface="新細明體" panose="02020500000000000000" pitchFamily="18" charset="-120"/>
            </a:rPr>
            <a:t>In 1947, the Argonne Institute of the American Atomic Energy Commission developed a remote-control manipulator.</a:t>
          </a:r>
          <a:endParaRPr lang="en-US" sz="2000" kern="1200" dirty="0">
            <a:solidFill>
              <a:schemeClr val="tx1"/>
            </a:solidFill>
            <a:latin typeface="+mn-lt"/>
            <a:ea typeface="新細明體" panose="02020500000000000000" pitchFamily="18" charset="-120"/>
          </a:endParaRPr>
        </a:p>
      </dsp:txBody>
      <dsp:txXfrm>
        <a:off x="514829" y="815256"/>
        <a:ext cx="2199655" cy="311708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896D54D-B005-471E-8D38-E671046BC7E8}">
      <dsp:nvSpPr>
        <dsp:cNvPr id="0" name=""/>
        <dsp:cNvSpPr/>
      </dsp:nvSpPr>
      <dsp:spPr>
        <a:xfrm rot="5400000">
          <a:off x="-176238" y="180562"/>
          <a:ext cx="1174924" cy="822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ja-JP" sz="1600" kern="1200" dirty="0">
              <a:latin typeface="新細明體" panose="02020500000000000000" pitchFamily="18" charset="-120"/>
              <a:ea typeface="新細明體" panose="02020500000000000000" pitchFamily="18" charset="-120"/>
            </a:rPr>
            <a:t>1960s</a:t>
          </a:r>
          <a:endParaRPr lang="zh-HK" altLang="en-US" sz="1600" kern="1200" dirty="0"/>
        </a:p>
      </dsp:txBody>
      <dsp:txXfrm rot="5400000">
        <a:off x="-176238" y="180562"/>
        <a:ext cx="1174924" cy="822447"/>
      </dsp:txXfrm>
    </dsp:sp>
    <dsp:sp modelId="{8C084768-308C-406B-A6E0-15F08A764798}">
      <dsp:nvSpPr>
        <dsp:cNvPr id="0" name=""/>
        <dsp:cNvSpPr/>
      </dsp:nvSpPr>
      <dsp:spPr>
        <a:xfrm rot="5400000">
          <a:off x="4093373" y="-3266601"/>
          <a:ext cx="763700" cy="73055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ja-JP" sz="1800" kern="1200" dirty="0">
              <a:latin typeface="+mn-lt"/>
              <a:ea typeface="新細明體" panose="02020500000000000000" pitchFamily="18" charset="-120"/>
            </a:rPr>
            <a:t>Various robots loaded with sensors have come out one after another, allowing robots to have </a:t>
          </a:r>
          <a:r>
            <a:rPr lang="en-US" altLang="ja-JP" sz="1800" kern="1200" dirty="0" smtClean="0">
              <a:latin typeface="+mn-lt"/>
              <a:ea typeface="新細明體" panose="02020500000000000000" pitchFamily="18" charset="-120"/>
            </a:rPr>
            <a:t>perception.</a:t>
          </a:r>
          <a:endParaRPr lang="zh-HK" altLang="en-US" sz="1800" kern="1200" dirty="0">
            <a:latin typeface="+mn-lt"/>
          </a:endParaRPr>
        </a:p>
      </dsp:txBody>
      <dsp:txXfrm rot="5400000">
        <a:off x="4093373" y="-3266601"/>
        <a:ext cx="763700" cy="7305552"/>
      </dsp:txXfrm>
    </dsp:sp>
    <dsp:sp modelId="{DC95175D-B85C-4092-9785-32B62F4AA927}">
      <dsp:nvSpPr>
        <dsp:cNvPr id="0" name=""/>
        <dsp:cNvSpPr/>
      </dsp:nvSpPr>
      <dsp:spPr>
        <a:xfrm rot="5400000">
          <a:off x="-176238" y="1239336"/>
          <a:ext cx="1174924" cy="822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TW" sz="1600" kern="1200" dirty="0">
              <a:latin typeface="新細明體" panose="02020500000000000000" pitchFamily="18" charset="-120"/>
              <a:ea typeface="新細明體" panose="02020500000000000000" pitchFamily="18" charset="-120"/>
            </a:rPr>
            <a:t>1</a:t>
          </a:r>
          <a:r>
            <a:rPr lang="en-US" altLang="ja-JP" sz="1600" kern="1200" dirty="0">
              <a:latin typeface="新細明體" panose="02020500000000000000" pitchFamily="18" charset="-120"/>
              <a:ea typeface="新細明體" panose="02020500000000000000" pitchFamily="18" charset="-120"/>
            </a:rPr>
            <a:t>961 </a:t>
          </a:r>
          <a:endParaRPr lang="zh-HK" altLang="en-US" sz="1600" kern="1200" dirty="0"/>
        </a:p>
      </dsp:txBody>
      <dsp:txXfrm rot="5400000">
        <a:off x="-176238" y="1239336"/>
        <a:ext cx="1174924" cy="822447"/>
      </dsp:txXfrm>
    </dsp:sp>
    <dsp:sp modelId="{1E6F0036-680F-4C9E-8FBC-D92C766045E0}">
      <dsp:nvSpPr>
        <dsp:cNvPr id="0" name=""/>
        <dsp:cNvSpPr/>
      </dsp:nvSpPr>
      <dsp:spPr>
        <a:xfrm rot="5400000">
          <a:off x="4093373" y="-2207828"/>
          <a:ext cx="763700" cy="73055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altLang="ja-JP" sz="1600" kern="1200" dirty="0">
              <a:latin typeface="+mn-lt"/>
              <a:ea typeface="新細明體" panose="02020500000000000000" pitchFamily="18" charset="-120"/>
            </a:rPr>
            <a:t>H. </a:t>
          </a:r>
          <a:r>
            <a:rPr lang="en-US" altLang="ja-JP" sz="1600" kern="1200" dirty="0" smtClean="0">
              <a:latin typeface="+mn-lt"/>
              <a:ea typeface="新細明體" panose="02020500000000000000" pitchFamily="18" charset="-120"/>
            </a:rPr>
            <a:t> </a:t>
          </a:r>
          <a:r>
            <a:rPr lang="en-US" altLang="ja-JP" sz="1600" kern="1200" dirty="0">
              <a:latin typeface="+mn-lt"/>
              <a:ea typeface="新細明體" panose="02020500000000000000" pitchFamily="18" charset="-120"/>
            </a:rPr>
            <a:t>A. </a:t>
          </a:r>
          <a:r>
            <a:rPr lang="en-US" altLang="ja-JP" sz="1600" kern="1200" dirty="0" smtClean="0">
              <a:latin typeface="+mn-lt"/>
              <a:ea typeface="新細明體" panose="02020500000000000000" pitchFamily="18" charset="-120"/>
            </a:rPr>
            <a:t>Ernst adopted </a:t>
          </a:r>
          <a:r>
            <a:rPr lang="en-US" altLang="ja-JP" sz="1600" kern="1200" dirty="0">
              <a:latin typeface="+mn-lt"/>
              <a:ea typeface="新細明體" panose="02020500000000000000" pitchFamily="18" charset="-120"/>
            </a:rPr>
            <a:t>tactile sensors to help control the robotic arm; </a:t>
          </a:r>
          <a:r>
            <a:rPr lang="en-US" altLang="ja-JP" sz="1600" kern="1200" dirty="0" err="1">
              <a:latin typeface="+mn-lt"/>
              <a:ea typeface="新細明體" panose="02020500000000000000" pitchFamily="18" charset="-120"/>
            </a:rPr>
            <a:t>Tomovic</a:t>
          </a:r>
          <a:r>
            <a:rPr lang="en-US" altLang="ja-JP" sz="1600" kern="1200" dirty="0">
              <a:latin typeface="+mn-lt"/>
              <a:ea typeface="新細明體" panose="02020500000000000000" pitchFamily="18" charset="-120"/>
            </a:rPr>
            <a:t> and Boni designed a "smart hand" called </a:t>
          </a:r>
          <a:r>
            <a:rPr lang="en-US" altLang="ja-JP" sz="1600" b="1" kern="1200" dirty="0">
              <a:latin typeface="+mn-lt"/>
              <a:ea typeface="新細明體" panose="02020500000000000000" pitchFamily="18" charset="-120"/>
            </a:rPr>
            <a:t>Belgrade</a:t>
          </a:r>
          <a:r>
            <a:rPr lang="en-US" altLang="ja-JP" sz="1600" kern="1200" dirty="0">
              <a:latin typeface="+mn-lt"/>
              <a:ea typeface="新細明體" panose="02020500000000000000" pitchFamily="18" charset="-120"/>
            </a:rPr>
            <a:t> in 1962, using a pressure sensor to detect the force of the "hand”.</a:t>
          </a:r>
          <a:endParaRPr lang="zh-HK" altLang="en-US" sz="1600" kern="1200" dirty="0">
            <a:latin typeface="+mn-lt"/>
          </a:endParaRPr>
        </a:p>
      </dsp:txBody>
      <dsp:txXfrm rot="5400000">
        <a:off x="4093373" y="-2207828"/>
        <a:ext cx="763700" cy="7305552"/>
      </dsp:txXfrm>
    </dsp:sp>
    <dsp:sp modelId="{9526F29B-2386-4AE5-B995-62992F363985}">
      <dsp:nvSpPr>
        <dsp:cNvPr id="0" name=""/>
        <dsp:cNvSpPr/>
      </dsp:nvSpPr>
      <dsp:spPr>
        <a:xfrm rot="5400000">
          <a:off x="-176238" y="2298109"/>
          <a:ext cx="1174924" cy="822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ja-JP" sz="1600" kern="1200" dirty="0">
              <a:latin typeface="新細明體" panose="02020500000000000000" pitchFamily="18" charset="-120"/>
              <a:ea typeface="新細明體" panose="02020500000000000000" pitchFamily="18" charset="-120"/>
            </a:rPr>
            <a:t>1965</a:t>
          </a:r>
          <a:endParaRPr lang="zh-HK" altLang="en-US" sz="1600" kern="1200" dirty="0"/>
        </a:p>
      </dsp:txBody>
      <dsp:txXfrm rot="5400000">
        <a:off x="-176238" y="2298109"/>
        <a:ext cx="1174924" cy="822447"/>
      </dsp:txXfrm>
    </dsp:sp>
    <dsp:sp modelId="{541BD949-F298-4DCD-B2BD-02EC8F6F6F9C}">
      <dsp:nvSpPr>
        <dsp:cNvPr id="0" name=""/>
        <dsp:cNvSpPr/>
      </dsp:nvSpPr>
      <dsp:spPr>
        <a:xfrm rot="5400000">
          <a:off x="4093373" y="-1149054"/>
          <a:ext cx="763700" cy="73055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ja-JP" sz="1800" kern="1200" dirty="0" smtClean="0">
              <a:latin typeface="+mn-lt"/>
              <a:ea typeface="新細明體" panose="02020500000000000000" pitchFamily="18" charset="-120"/>
            </a:rPr>
            <a:t>Lawrence Robert of </a:t>
          </a:r>
          <a:r>
            <a:rPr lang="en-US" altLang="ja-JP" sz="1800" kern="1200" dirty="0">
              <a:latin typeface="+mn-lt"/>
              <a:ea typeface="新細明體" panose="02020500000000000000" pitchFamily="18" charset="-120"/>
            </a:rPr>
            <a:t>the Massachusetts Institute of Technology </a:t>
          </a:r>
          <a:r>
            <a:rPr lang="en-US" altLang="ja-JP" sz="1800" kern="1200" dirty="0" smtClean="0">
              <a:latin typeface="+mn-lt"/>
              <a:ea typeface="新細明體" panose="02020500000000000000" pitchFamily="18" charset="-120"/>
            </a:rPr>
            <a:t>(MIT) in </a:t>
          </a:r>
          <a:r>
            <a:rPr lang="en-US" altLang="ja-JP" sz="1800" kern="1200" dirty="0">
              <a:latin typeface="+mn-lt"/>
              <a:ea typeface="新細明體" panose="02020500000000000000" pitchFamily="18" charset="-120"/>
            </a:rPr>
            <a:t>the United States </a:t>
          </a:r>
          <a:r>
            <a:rPr lang="en-US" altLang="ja-JP" sz="1800" kern="1200" dirty="0" smtClean="0">
              <a:latin typeface="+mn-lt"/>
              <a:ea typeface="新細明體" panose="02020500000000000000" pitchFamily="18" charset="-120"/>
            </a:rPr>
            <a:t>introduced </a:t>
          </a:r>
          <a:r>
            <a:rPr lang="en-US" altLang="ja-JP" sz="1800" kern="1200" dirty="0">
              <a:latin typeface="+mn-lt"/>
              <a:ea typeface="新細明體" panose="02020500000000000000" pitchFamily="18" charset="-120"/>
            </a:rPr>
            <a:t>the world's first robot with a vision sensor that can identify and locate </a:t>
          </a:r>
          <a:r>
            <a:rPr lang="en-US" altLang="ja-JP" sz="1800" kern="1200" dirty="0" smtClean="0">
              <a:latin typeface="+mn-lt"/>
              <a:ea typeface="新細明體" panose="02020500000000000000" pitchFamily="18" charset="-120"/>
            </a:rPr>
            <a:t>blocks.</a:t>
          </a:r>
          <a:endParaRPr lang="zh-HK" altLang="en-US" sz="1800" kern="1200" dirty="0">
            <a:latin typeface="+mn-lt"/>
          </a:endParaRPr>
        </a:p>
      </dsp:txBody>
      <dsp:txXfrm rot="5400000">
        <a:off x="4093373" y="-1149054"/>
        <a:ext cx="763700" cy="7305552"/>
      </dsp:txXfrm>
    </dsp:sp>
    <dsp:sp modelId="{A7DDE4F3-19C9-4D0B-BD7F-89E794FCC3FE}">
      <dsp:nvSpPr>
        <dsp:cNvPr id="0" name=""/>
        <dsp:cNvSpPr/>
      </dsp:nvSpPr>
      <dsp:spPr>
        <a:xfrm rot="5400000">
          <a:off x="-176238" y="3356883"/>
          <a:ext cx="1174924" cy="822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ja-JP" sz="1600" kern="1200">
              <a:latin typeface="新細明體" panose="02020500000000000000" pitchFamily="18" charset="-120"/>
              <a:ea typeface="新細明體" panose="02020500000000000000" pitchFamily="18" charset="-120"/>
            </a:rPr>
            <a:t>1969 </a:t>
          </a:r>
          <a:endParaRPr lang="zh-HK" altLang="en-US" sz="1600" kern="1200"/>
        </a:p>
      </dsp:txBody>
      <dsp:txXfrm rot="5400000">
        <a:off x="-176238" y="3356883"/>
        <a:ext cx="1174924" cy="822447"/>
      </dsp:txXfrm>
    </dsp:sp>
    <dsp:sp modelId="{7AEA8A8D-5FD1-49D4-88BF-BAF42BD56985}">
      <dsp:nvSpPr>
        <dsp:cNvPr id="0" name=""/>
        <dsp:cNvSpPr/>
      </dsp:nvSpPr>
      <dsp:spPr>
        <a:xfrm rot="5400000">
          <a:off x="4093373" y="-90281"/>
          <a:ext cx="763700" cy="73055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ja-JP" sz="1800" kern="1200" dirty="0">
              <a:latin typeface="+mn-lt"/>
              <a:ea typeface="新細明體" panose="02020500000000000000" pitchFamily="18" charset="-120"/>
            </a:rPr>
            <a:t>SRI Labs designed the </a:t>
          </a:r>
          <a:r>
            <a:rPr lang="en-US" altLang="ja-JP" sz="1800" b="1" kern="1200" dirty="0">
              <a:latin typeface="+mn-lt"/>
              <a:ea typeface="新細明體" panose="02020500000000000000" pitchFamily="18" charset="-120"/>
            </a:rPr>
            <a:t>Shakey Robot</a:t>
          </a:r>
          <a:r>
            <a:rPr lang="en-US" altLang="ja-JP" sz="1800" kern="1200" dirty="0">
              <a:latin typeface="+mn-lt"/>
              <a:ea typeface="新細明體" panose="02020500000000000000" pitchFamily="18" charset="-120"/>
            </a:rPr>
            <a:t>, which can use vision sensors to grasp blocks and have the ability to </a:t>
          </a:r>
          <a:r>
            <a:rPr lang="en-US" altLang="ja-JP" sz="1800" kern="1200" dirty="0" smtClean="0">
              <a:latin typeface="+mn-lt"/>
              <a:ea typeface="新細明體" panose="02020500000000000000" pitchFamily="18" charset="-120"/>
            </a:rPr>
            <a:t>walk.</a:t>
          </a:r>
          <a:endParaRPr lang="zh-HK" altLang="en-US" sz="1800" kern="1200" dirty="0">
            <a:latin typeface="+mn-lt"/>
          </a:endParaRPr>
        </a:p>
      </dsp:txBody>
      <dsp:txXfrm rot="5400000">
        <a:off x="4093373" y="-90281"/>
        <a:ext cx="763700" cy="7305552"/>
      </dsp:txXfrm>
    </dsp:sp>
    <dsp:sp modelId="{3B591D9B-569F-4BBA-B895-34D2AAA791CD}">
      <dsp:nvSpPr>
        <dsp:cNvPr id="0" name=""/>
        <dsp:cNvSpPr/>
      </dsp:nvSpPr>
      <dsp:spPr>
        <a:xfrm rot="5400000">
          <a:off x="-176238" y="4415656"/>
          <a:ext cx="1174924" cy="822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ja-JP" sz="1600" kern="1200">
              <a:latin typeface="新細明體" panose="02020500000000000000" pitchFamily="18" charset="-120"/>
              <a:ea typeface="新細明體" panose="02020500000000000000" pitchFamily="18" charset="-120"/>
            </a:rPr>
            <a:t>1979</a:t>
          </a:r>
          <a:endParaRPr lang="zh-HK" altLang="en-US" sz="1600" kern="1200"/>
        </a:p>
      </dsp:txBody>
      <dsp:txXfrm rot="5400000">
        <a:off x="-176238" y="4415656"/>
        <a:ext cx="1174924" cy="822447"/>
      </dsp:txXfrm>
    </dsp:sp>
    <dsp:sp modelId="{127251A5-572E-4F8D-86B2-F41B6A856DE8}">
      <dsp:nvSpPr>
        <dsp:cNvPr id="0" name=""/>
        <dsp:cNvSpPr/>
      </dsp:nvSpPr>
      <dsp:spPr>
        <a:xfrm rot="5400000">
          <a:off x="4093373" y="968492"/>
          <a:ext cx="763700" cy="73055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altLang="ja-JP" sz="1600" kern="1200" dirty="0" err="1">
              <a:latin typeface="+mn-lt"/>
              <a:ea typeface="新細明體" panose="02020500000000000000" pitchFamily="18" charset="-120"/>
            </a:rPr>
            <a:t>Unimation</a:t>
          </a:r>
          <a:r>
            <a:rPr lang="en-US" altLang="ja-JP" sz="1600" kern="1200" dirty="0">
              <a:latin typeface="+mn-lt"/>
              <a:ea typeface="新細明體" panose="02020500000000000000" pitchFamily="18" charset="-120"/>
            </a:rPr>
            <a:t> introduces the </a:t>
          </a:r>
          <a:r>
            <a:rPr lang="en-US" altLang="ja-JP" sz="1600" b="1" kern="1200" dirty="0">
              <a:latin typeface="+mn-lt"/>
              <a:ea typeface="新細明體" panose="02020500000000000000" pitchFamily="18" charset="-120"/>
            </a:rPr>
            <a:t>PUMA series of industrial robots</a:t>
          </a:r>
          <a:r>
            <a:rPr lang="en-US" altLang="ja-JP" sz="1600" kern="1200" dirty="0">
              <a:latin typeface="+mn-lt"/>
              <a:ea typeface="新細明體" panose="02020500000000000000" pitchFamily="18" charset="-120"/>
            </a:rPr>
            <a:t>, a programmable, universal industrial robotic arm with configurable vision, haptic, and force sensors. The introduction of PUMA marks the maturity of industrial robotics </a:t>
          </a:r>
          <a:r>
            <a:rPr lang="en-US" altLang="ja-JP" sz="1600" kern="1200" dirty="0" smtClean="0">
              <a:latin typeface="+mn-lt"/>
              <a:ea typeface="新細明體" panose="02020500000000000000" pitchFamily="18" charset="-120"/>
            </a:rPr>
            <a:t>technology. </a:t>
          </a:r>
          <a:endParaRPr lang="zh-HK" altLang="en-US" sz="1600" kern="1200" dirty="0">
            <a:latin typeface="+mn-lt"/>
          </a:endParaRPr>
        </a:p>
      </dsp:txBody>
      <dsp:txXfrm rot="5400000">
        <a:off x="4093373" y="968492"/>
        <a:ext cx="763700" cy="730555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2381711-3172-4255-B03D-80CA32793312}">
      <dsp:nvSpPr>
        <dsp:cNvPr id="0" name=""/>
        <dsp:cNvSpPr/>
      </dsp:nvSpPr>
      <dsp:spPr>
        <a:xfrm>
          <a:off x="2182" y="1048771"/>
          <a:ext cx="2659187" cy="1312053"/>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altLang="zh-CN" sz="1600" kern="1200" dirty="0"/>
            <a:t>Interact with the environment actively</a:t>
          </a:r>
          <a:endParaRPr lang="zh-HK" altLang="en-US" sz="1600" kern="1200" dirty="0"/>
        </a:p>
      </dsp:txBody>
      <dsp:txXfrm>
        <a:off x="2182" y="1048771"/>
        <a:ext cx="2659187" cy="1312053"/>
      </dsp:txXfrm>
    </dsp:sp>
    <dsp:sp modelId="{16FF3D74-DC88-442B-8F28-24EC51CDA0A6}">
      <dsp:nvSpPr>
        <dsp:cNvPr id="0" name=""/>
        <dsp:cNvSpPr/>
      </dsp:nvSpPr>
      <dsp:spPr>
        <a:xfrm>
          <a:off x="2395450" y="1048771"/>
          <a:ext cx="2659187" cy="1312053"/>
        </a:xfrm>
        <a:prstGeom prst="chevron">
          <a:avLst/>
        </a:prstGeom>
        <a:solidFill>
          <a:schemeClr val="accent5">
            <a:hueOff val="-3676673"/>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altLang="zh-CN" sz="1300" kern="1200" dirty="0"/>
            <a:t>Learn behavioral strategies using feedback (rewards or punishments) given by the environment.</a:t>
          </a:r>
          <a:endParaRPr lang="zh-HK" altLang="en-US" sz="1300" kern="1200" dirty="0"/>
        </a:p>
      </dsp:txBody>
      <dsp:txXfrm>
        <a:off x="2395450" y="1048771"/>
        <a:ext cx="2659187" cy="1312053"/>
      </dsp:txXfrm>
    </dsp:sp>
    <dsp:sp modelId="{2EA278F4-95EB-4A78-AF8F-A5DCF4BDC344}">
      <dsp:nvSpPr>
        <dsp:cNvPr id="0" name=""/>
        <dsp:cNvSpPr/>
      </dsp:nvSpPr>
      <dsp:spPr>
        <a:xfrm>
          <a:off x="4788719" y="1048771"/>
          <a:ext cx="2659187" cy="1312053"/>
        </a:xfrm>
        <a:prstGeom prst="chevron">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altLang="zh-CN" sz="1800" kern="1200" dirty="0"/>
            <a:t>Maximize the final benefits</a:t>
          </a:r>
          <a:endParaRPr lang="zh-HK" altLang="en-US" sz="1800" kern="1200" dirty="0"/>
        </a:p>
      </dsp:txBody>
      <dsp:txXfrm>
        <a:off x="4788719" y="1048771"/>
        <a:ext cx="2659187" cy="131205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BDFD3-3D8E-4778-A33D-AF015482BA1F}" type="datetimeFigureOut">
              <a:rPr lang="en-US" smtClean="0"/>
              <a:pPr/>
              <a:t>3/6/2022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ACE91-EB50-4076-84F3-688DED67C57C}" type="slidenum">
              <a:rPr lang="en-US" smtClean="0"/>
              <a:pPr/>
              <a:t>‹#›</a:t>
            </a:fld>
            <a:endParaRPr lang="en-US"/>
          </a:p>
        </p:txBody>
      </p:sp>
    </p:spTree>
    <p:extLst>
      <p:ext uri="{BB962C8B-B14F-4D97-AF65-F5344CB8AC3E}">
        <p14:creationId xmlns="" xmlns:p14="http://schemas.microsoft.com/office/powerpoint/2010/main" val="2618374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ACE91-EB50-4076-84F3-688DED67C57C}" type="slidenum">
              <a:rPr lang="en-US" smtClean="0"/>
              <a:pPr/>
              <a:t>1</a:t>
            </a:fld>
            <a:endParaRPr lang="en-US" dirty="0"/>
          </a:p>
        </p:txBody>
      </p:sp>
    </p:spTree>
    <p:extLst>
      <p:ext uri="{BB962C8B-B14F-4D97-AF65-F5344CB8AC3E}">
        <p14:creationId xmlns="" xmlns:p14="http://schemas.microsoft.com/office/powerpoint/2010/main" val="112976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950D64-2097-40D1-9483-18245380299C}" type="datetime1">
              <a:rPr lang="en-US" smtClean="0"/>
              <a:pPr/>
              <a:t>3/6/2022</a:t>
            </a:fld>
            <a:endParaRPr lang="en-US"/>
          </a:p>
        </p:txBody>
      </p:sp>
      <p:sp>
        <p:nvSpPr>
          <p:cNvPr id="5" name="Footer Placeholder 4"/>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1761799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B0FBE7-78F1-41D6-97BA-5A95DB8EE52A}" type="datetime1">
              <a:rPr lang="en-US" smtClean="0"/>
              <a:pPr/>
              <a:t>3/6/2022</a:t>
            </a:fld>
            <a:endParaRPr lang="en-US"/>
          </a:p>
        </p:txBody>
      </p:sp>
      <p:sp>
        <p:nvSpPr>
          <p:cNvPr id="5" name="Footer Placeholder 4"/>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208745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7C9C65-B173-422D-BA96-818DB8C5DC98}" type="datetime1">
              <a:rPr lang="en-US" smtClean="0"/>
              <a:pPr/>
              <a:t>3/6/2022</a:t>
            </a:fld>
            <a:endParaRPr lang="en-US"/>
          </a:p>
        </p:txBody>
      </p:sp>
      <p:sp>
        <p:nvSpPr>
          <p:cNvPr id="5" name="Footer Placeholder 4"/>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2753692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AC4A39-C6E6-497F-8459-2B9AB83B463D}" type="datetime1">
              <a:rPr lang="en-US" smtClean="0"/>
              <a:pPr/>
              <a:t>3/6/2022</a:t>
            </a:fld>
            <a:endParaRPr lang="en-US"/>
          </a:p>
        </p:txBody>
      </p:sp>
      <p:sp>
        <p:nvSpPr>
          <p:cNvPr id="5" name="Footer Placeholder 4"/>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1232626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B17B71-047A-4AD3-BDCF-2C25B94B938D}" type="datetime1">
              <a:rPr lang="en-US" smtClean="0"/>
              <a:pPr/>
              <a:t>3/6/2022</a:t>
            </a:fld>
            <a:endParaRPr lang="en-US"/>
          </a:p>
        </p:txBody>
      </p:sp>
      <p:sp>
        <p:nvSpPr>
          <p:cNvPr id="5" name="Footer Placeholder 4"/>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402351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9FB39-07EF-4532-BAB5-A973F403E966}" type="datetime1">
              <a:rPr lang="en-US" smtClean="0"/>
              <a:pPr/>
              <a:t>3/6/2022</a:t>
            </a:fld>
            <a:endParaRPr lang="en-US"/>
          </a:p>
        </p:txBody>
      </p:sp>
      <p:sp>
        <p:nvSpPr>
          <p:cNvPr id="6" name="Footer Placeholder 5"/>
          <p:cNvSpPr>
            <a:spLocks noGrp="1"/>
          </p:cNvSpPr>
          <p:nvPr>
            <p:ph type="ftr" sz="quarter" idx="11"/>
          </p:nvPr>
        </p:nvSpPr>
        <p:spPr/>
        <p:txBody>
          <a:bodyPr/>
          <a:lstStyle/>
          <a:p>
            <a:r>
              <a:rPr lang="en-US"/>
              <a:t>Edit by Hammond Lai </a:t>
            </a:r>
          </a:p>
        </p:txBody>
      </p:sp>
      <p:sp>
        <p:nvSpPr>
          <p:cNvPr id="7" name="Slide Number Placeholder 6"/>
          <p:cNvSpPr>
            <a:spLocks noGrp="1"/>
          </p:cNvSpPr>
          <p:nvPr>
            <p:ph type="sldNum" sz="quarter" idx="12"/>
          </p:nvPr>
        </p:nvSpPr>
        <p:spPr/>
        <p:txBody>
          <a:body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1341822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701796-AEF0-4271-8C8A-FBE75BE7A474}" type="datetime1">
              <a:rPr lang="en-US" smtClean="0"/>
              <a:pPr/>
              <a:t>3/6/2022</a:t>
            </a:fld>
            <a:endParaRPr lang="en-US"/>
          </a:p>
        </p:txBody>
      </p:sp>
      <p:sp>
        <p:nvSpPr>
          <p:cNvPr id="8" name="Footer Placeholder 7"/>
          <p:cNvSpPr>
            <a:spLocks noGrp="1"/>
          </p:cNvSpPr>
          <p:nvPr>
            <p:ph type="ftr" sz="quarter" idx="11"/>
          </p:nvPr>
        </p:nvSpPr>
        <p:spPr/>
        <p:txBody>
          <a:bodyPr/>
          <a:lstStyle/>
          <a:p>
            <a:r>
              <a:rPr lang="en-US"/>
              <a:t>Edit by Hammond Lai </a:t>
            </a:r>
          </a:p>
        </p:txBody>
      </p:sp>
      <p:sp>
        <p:nvSpPr>
          <p:cNvPr id="9" name="Slide Number Placeholder 8"/>
          <p:cNvSpPr>
            <a:spLocks noGrp="1"/>
          </p:cNvSpPr>
          <p:nvPr>
            <p:ph type="sldNum" sz="quarter" idx="12"/>
          </p:nvPr>
        </p:nvSpPr>
        <p:spPr/>
        <p:txBody>
          <a:body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1003745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642B51-932C-4388-8416-509B287BECCF}" type="datetime1">
              <a:rPr lang="en-US" smtClean="0"/>
              <a:pPr/>
              <a:t>3/6/2022</a:t>
            </a:fld>
            <a:endParaRPr lang="en-US"/>
          </a:p>
        </p:txBody>
      </p:sp>
      <p:sp>
        <p:nvSpPr>
          <p:cNvPr id="4" name="Footer Placeholder 3"/>
          <p:cNvSpPr>
            <a:spLocks noGrp="1"/>
          </p:cNvSpPr>
          <p:nvPr>
            <p:ph type="ftr" sz="quarter" idx="11"/>
          </p:nvPr>
        </p:nvSpPr>
        <p:spPr/>
        <p:txBody>
          <a:bodyPr/>
          <a:lstStyle/>
          <a:p>
            <a:r>
              <a:rPr lang="en-US"/>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846879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7F442-48F8-4379-81C8-C998A9F119B7}" type="datetime1">
              <a:rPr lang="en-US" smtClean="0"/>
              <a:pPr/>
              <a:t>3/6/2022</a:t>
            </a:fld>
            <a:endParaRPr lang="en-US"/>
          </a:p>
        </p:txBody>
      </p:sp>
      <p:sp>
        <p:nvSpPr>
          <p:cNvPr id="3" name="Footer Placeholder 2"/>
          <p:cNvSpPr>
            <a:spLocks noGrp="1"/>
          </p:cNvSpPr>
          <p:nvPr>
            <p:ph type="ftr" sz="quarter" idx="11"/>
          </p:nvPr>
        </p:nvSpPr>
        <p:spPr/>
        <p:txBody>
          <a:bodyPr/>
          <a:lstStyle/>
          <a:p>
            <a:r>
              <a:rPr lang="en-US"/>
              <a:t>Edit by Hammond Lai </a:t>
            </a:r>
          </a:p>
        </p:txBody>
      </p:sp>
      <p:sp>
        <p:nvSpPr>
          <p:cNvPr id="4" name="Slide Number Placeholder 3"/>
          <p:cNvSpPr>
            <a:spLocks noGrp="1"/>
          </p:cNvSpPr>
          <p:nvPr>
            <p:ph type="sldNum" sz="quarter" idx="12"/>
          </p:nvPr>
        </p:nvSpPr>
        <p:spPr/>
        <p:txBody>
          <a:body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94757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38739-FA56-4681-97CA-6C4A9F4F0F39}" type="datetime1">
              <a:rPr lang="en-US" smtClean="0"/>
              <a:pPr/>
              <a:t>3/6/2022</a:t>
            </a:fld>
            <a:endParaRPr lang="en-US"/>
          </a:p>
        </p:txBody>
      </p:sp>
      <p:sp>
        <p:nvSpPr>
          <p:cNvPr id="6" name="Footer Placeholder 5"/>
          <p:cNvSpPr>
            <a:spLocks noGrp="1"/>
          </p:cNvSpPr>
          <p:nvPr>
            <p:ph type="ftr" sz="quarter" idx="11"/>
          </p:nvPr>
        </p:nvSpPr>
        <p:spPr/>
        <p:txBody>
          <a:bodyPr/>
          <a:lstStyle/>
          <a:p>
            <a:r>
              <a:rPr lang="en-US"/>
              <a:t>Edit by Hammond Lai </a:t>
            </a:r>
          </a:p>
        </p:txBody>
      </p:sp>
      <p:sp>
        <p:nvSpPr>
          <p:cNvPr id="7" name="Slide Number Placeholder 6"/>
          <p:cNvSpPr>
            <a:spLocks noGrp="1"/>
          </p:cNvSpPr>
          <p:nvPr>
            <p:ph type="sldNum" sz="quarter" idx="12"/>
          </p:nvPr>
        </p:nvSpPr>
        <p:spPr/>
        <p:txBody>
          <a:body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3085174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14D9FC-D9E5-4B12-82A7-D0969924D630}" type="datetime1">
              <a:rPr lang="en-US" smtClean="0"/>
              <a:pPr/>
              <a:t>3/6/2022</a:t>
            </a:fld>
            <a:endParaRPr lang="en-US"/>
          </a:p>
        </p:txBody>
      </p:sp>
      <p:sp>
        <p:nvSpPr>
          <p:cNvPr id="6" name="Footer Placeholder 5"/>
          <p:cNvSpPr>
            <a:spLocks noGrp="1"/>
          </p:cNvSpPr>
          <p:nvPr>
            <p:ph type="ftr" sz="quarter" idx="11"/>
          </p:nvPr>
        </p:nvSpPr>
        <p:spPr/>
        <p:txBody>
          <a:bodyPr/>
          <a:lstStyle/>
          <a:p>
            <a:r>
              <a:rPr lang="en-US"/>
              <a:t>Edit by Hammond Lai </a:t>
            </a:r>
          </a:p>
        </p:txBody>
      </p:sp>
      <p:sp>
        <p:nvSpPr>
          <p:cNvPr id="7" name="Slide Number Placeholder 6"/>
          <p:cNvSpPr>
            <a:spLocks noGrp="1"/>
          </p:cNvSpPr>
          <p:nvPr>
            <p:ph type="sldNum" sz="quarter" idx="12"/>
          </p:nvPr>
        </p:nvSpPr>
        <p:spPr/>
        <p:txBody>
          <a:body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3960610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DF3C9-3293-44FF-99FA-B11137E2D0A8}" type="datetime1">
              <a:rPr lang="en-US" smtClean="0"/>
              <a:pPr/>
              <a:t>3/6/2022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Edit by Hammond Lai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AF3BD-B680-4D71-9FCA-A246A57934F9}" type="slidenum">
              <a:rPr lang="en-US" smtClean="0"/>
              <a:pPr/>
              <a:t>‹#›</a:t>
            </a:fld>
            <a:endParaRPr lang="en-US"/>
          </a:p>
        </p:txBody>
      </p:sp>
    </p:spTree>
    <p:extLst>
      <p:ext uri="{BB962C8B-B14F-4D97-AF65-F5344CB8AC3E}">
        <p14:creationId xmlns="" xmlns:p14="http://schemas.microsoft.com/office/powerpoint/2010/main" val="287742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saVZtgPyyJQ"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GPOe-dZhUU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V1eYniJ0Rn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youtube.com/watch?v=tXlM99xPQC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xpRcixf7gLo&amp;t=337s"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hyperlink" Target="https://www.youtube.com/watch?v=mRtS812bKgk&amp;t=17s" TargetMode="Externa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W0_DPi0PmF0&amp;t=3s"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youtu.be/tF4DML7FIWk"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hyperlink" Target="https://stylenculture.hk01.com/%E7%94%9F%E6%B4%BB%E6%99%82%E5%B0%9A/206262/%E5%86%8D%E8%A6%8Basimo-%E6%9C%AC%E7%94%B0%E7%B5%82%E6%AD%A2%E6%A9%9F%E6%A2%B0%E4%BA%BA%E7%A0%94%E7%99%BC%E8%A8%88%E5%8A%83-%E6%97%A5%E5%BE%8C%E5%8F%AF%E5%9C%A8%E5%93%AA%E8%A3%8F%E5%86%8D%E9%81%87asimo" TargetMode="External"/><Relationship Id="rId9" Type="http://schemas.openxmlformats.org/officeDocument/2006/relationships/image" Target="NUL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7.jpeg"/><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2.jpeg"/><Relationship Id="rId5" Type="http://schemas.openxmlformats.org/officeDocument/2006/relationships/oleObject" Target="../embeddings/oleObject9.bin"/><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機械人逼真模擬人類呼吸引起的頭部擺動，以至眼球轉動、眨眼等潛意識動作。（迪士尼圖片）"/>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25259" y="2437519"/>
            <a:ext cx="7119486" cy="397504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2049857" y="659768"/>
            <a:ext cx="8131743" cy="1089272"/>
          </a:xfrm>
        </p:spPr>
        <p:txBody>
          <a:bodyPr>
            <a:normAutofit fontScale="90000"/>
          </a:bodyPr>
          <a:lstStyle/>
          <a:p>
            <a:r>
              <a:rPr lang="en-US" altLang="zh-CN" dirty="0">
                <a:latin typeface="+mn-lt"/>
                <a:ea typeface="新細明體" panose="02020500000000000000" pitchFamily="18" charset="-120"/>
              </a:rPr>
              <a:t>Session</a:t>
            </a:r>
            <a:r>
              <a:rPr lang="en-US" altLang="ja-JP" dirty="0">
                <a:latin typeface="+mn-lt"/>
                <a:ea typeface="新細明體" panose="02020500000000000000" pitchFamily="18" charset="-120"/>
              </a:rPr>
              <a:t> 4: </a:t>
            </a:r>
            <a:br>
              <a:rPr lang="en-US" altLang="ja-JP" dirty="0">
                <a:latin typeface="+mn-lt"/>
                <a:ea typeface="新細明體" panose="02020500000000000000" pitchFamily="18" charset="-120"/>
              </a:rPr>
            </a:br>
            <a:r>
              <a:rPr lang="en-US" altLang="ja-JP" dirty="0">
                <a:latin typeface="+mn-lt"/>
                <a:ea typeface="新細明體" panose="02020500000000000000" pitchFamily="18" charset="-120"/>
              </a:rPr>
              <a:t>Imitate your </a:t>
            </a:r>
            <a:r>
              <a:rPr lang="en-US" altLang="ja-JP" dirty="0" err="1" smtClean="0">
                <a:latin typeface="+mn-lt"/>
                <a:ea typeface="新細明體" panose="02020500000000000000" pitchFamily="18" charset="-120"/>
              </a:rPr>
              <a:t>behaviour</a:t>
            </a:r>
            <a:endParaRPr lang="en-US" dirty="0">
              <a:latin typeface="+mn-lt"/>
            </a:endParaRPr>
          </a:p>
        </p:txBody>
      </p:sp>
      <p:sp>
        <p:nvSpPr>
          <p:cNvPr id="3" name="Footer Placeholder 2"/>
          <p:cNvSpPr>
            <a:spLocks noGrp="1"/>
          </p:cNvSpPr>
          <p:nvPr>
            <p:ph type="ftr" sz="quarter" idx="11"/>
          </p:nvPr>
        </p:nvSpPr>
        <p:spPr/>
        <p:txBody>
          <a:bodyPr/>
          <a:lstStyle/>
          <a:p>
            <a:r>
              <a:rPr lang="en-US" dirty="0"/>
              <a:t>Edit by Hammond Lai </a:t>
            </a:r>
          </a:p>
        </p:txBody>
      </p:sp>
      <p:sp>
        <p:nvSpPr>
          <p:cNvPr id="4" name="Slide Number Placeholder 3"/>
          <p:cNvSpPr>
            <a:spLocks noGrp="1"/>
          </p:cNvSpPr>
          <p:nvPr>
            <p:ph type="sldNum" sz="quarter" idx="12"/>
          </p:nvPr>
        </p:nvSpPr>
        <p:spPr/>
        <p:txBody>
          <a:bodyPr/>
          <a:lstStyle/>
          <a:p>
            <a:fld id="{14AAF3BD-B680-4D71-9FCA-A246A57934F9}" type="slidenum">
              <a:rPr lang="en-US" smtClean="0"/>
              <a:pPr/>
              <a:t>1</a:t>
            </a:fld>
            <a:endParaRPr lang="en-US" dirty="0"/>
          </a:p>
        </p:txBody>
      </p:sp>
    </p:spTree>
    <p:extLst>
      <p:ext uri="{BB962C8B-B14F-4D97-AF65-F5344CB8AC3E}">
        <p14:creationId xmlns="" xmlns:p14="http://schemas.microsoft.com/office/powerpoint/2010/main" val="203278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836CBC-78A4-8A4B-BADB-E784B94B98D1}"/>
              </a:ext>
            </a:extLst>
          </p:cNvPr>
          <p:cNvSpPr>
            <a:spLocks noGrp="1"/>
          </p:cNvSpPr>
          <p:nvPr>
            <p:ph type="title"/>
          </p:nvPr>
        </p:nvSpPr>
        <p:spPr/>
        <p:txBody>
          <a:bodyPr>
            <a:normAutofit/>
          </a:bodyPr>
          <a:lstStyle/>
          <a:p>
            <a:r>
              <a:rPr lang="en-US" altLang="zh-TW" sz="3900" dirty="0">
                <a:latin typeface="+mn-lt"/>
              </a:rPr>
              <a:t>The History of </a:t>
            </a:r>
            <a:r>
              <a:rPr lang="en-US" altLang="zh-TW" sz="3900" dirty="0" smtClean="0">
                <a:latin typeface="+mn-lt"/>
              </a:rPr>
              <a:t>Modern Robot Development</a:t>
            </a:r>
            <a:endParaRPr lang="en-US" sz="3900"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C03D1837-225B-1740-9CAC-DD2EFE369B2D}"/>
              </a:ext>
            </a:extLst>
          </p:cNvPr>
          <p:cNvSpPr>
            <a:spLocks noGrp="1"/>
          </p:cNvSpPr>
          <p:nvPr>
            <p:ph idx="1"/>
          </p:nvPr>
        </p:nvSpPr>
        <p:spPr>
          <a:xfrm>
            <a:off x="838200" y="1269286"/>
            <a:ext cx="10820400" cy="3676351"/>
          </a:xfrm>
        </p:spPr>
        <p:txBody>
          <a:bodyPr anchor="t">
            <a:normAutofit fontScale="92500" lnSpcReduction="20000"/>
          </a:bodyPr>
          <a:lstStyle/>
          <a:p>
            <a:pPr>
              <a:lnSpc>
                <a:spcPct val="150000"/>
              </a:lnSpc>
              <a:buFont typeface="Wingdings" panose="05000000000000000000" pitchFamily="2" charset="2"/>
              <a:buChar char="v"/>
            </a:pPr>
            <a:r>
              <a:rPr lang="en-US" altLang="ja-JP" sz="2400" dirty="0" smtClean="0">
                <a:ea typeface="新細明體" panose="02020500000000000000" pitchFamily="18" charset="-120"/>
              </a:rPr>
              <a:t> It </a:t>
            </a:r>
            <a:r>
              <a:rPr lang="en-US" altLang="ja-JP" sz="2400" dirty="0">
                <a:ea typeface="新細明體" panose="02020500000000000000" pitchFamily="18" charset="-120"/>
              </a:rPr>
              <a:t>should be noted that the robot is a general term for intelligent machines, and may not have the form of a </a:t>
            </a:r>
            <a:r>
              <a:rPr lang="en-US" altLang="ja-JP" sz="2400" dirty="0" smtClean="0">
                <a:ea typeface="新細明體" panose="02020500000000000000" pitchFamily="18" charset="-120"/>
              </a:rPr>
              <a:t>person.</a:t>
            </a:r>
            <a:r>
              <a:rPr lang="en-US" altLang="ja-JP" sz="2400" dirty="0">
                <a:ea typeface="新細明體" panose="02020500000000000000" pitchFamily="18" charset="-120"/>
              </a:rPr>
              <a:t>
</a:t>
            </a:r>
            <a:r>
              <a:rPr lang="en-US" altLang="ja-JP" sz="2400" dirty="0" smtClean="0">
                <a:ea typeface="新細明體" panose="02020500000000000000" pitchFamily="18" charset="-120"/>
              </a:rPr>
              <a:t> In </a:t>
            </a:r>
            <a:r>
              <a:rPr lang="en-US" altLang="ja-JP" sz="2400" dirty="0">
                <a:ea typeface="新細明體" panose="02020500000000000000" pitchFamily="18" charset="-120"/>
              </a:rPr>
              <a:t>fact, the robots that are widely used today are </a:t>
            </a:r>
            <a:r>
              <a:rPr lang="en-US" altLang="ja-JP" sz="2400" dirty="0" smtClean="0">
                <a:ea typeface="新細明體" panose="02020500000000000000" pitchFamily="18" charset="-120"/>
              </a:rPr>
              <a:t>non-humanoid.</a:t>
            </a:r>
            <a:r>
              <a:rPr lang="en-US" altLang="ja-JP" sz="2400" dirty="0">
                <a:ea typeface="新細明體" panose="02020500000000000000" pitchFamily="18" charset="-120"/>
              </a:rPr>
              <a:t>
</a:t>
            </a:r>
            <a:r>
              <a:rPr lang="en-US" altLang="ja-JP" sz="2400" dirty="0" smtClean="0">
                <a:ea typeface="新細明體" panose="02020500000000000000" pitchFamily="18" charset="-120"/>
              </a:rPr>
              <a:t> Industrial </a:t>
            </a:r>
            <a:r>
              <a:rPr lang="en-US" altLang="ja-JP" sz="2400" dirty="0">
                <a:ea typeface="新細明體" panose="02020500000000000000" pitchFamily="18" charset="-120"/>
              </a:rPr>
              <a:t>robots are mostly just a robotic arm.
</a:t>
            </a:r>
            <a:r>
              <a:rPr lang="en-US" altLang="ja-JP" sz="2400" dirty="0" smtClean="0">
                <a:ea typeface="新細明體" panose="02020500000000000000" pitchFamily="18" charset="-120"/>
              </a:rPr>
              <a:t> Most </a:t>
            </a:r>
            <a:r>
              <a:rPr lang="en-US" altLang="ja-JP" sz="2400" dirty="0">
                <a:ea typeface="新細明體" panose="02020500000000000000" pitchFamily="18" charset="-120"/>
              </a:rPr>
              <a:t>of the sweeping robots are discs that move close to the ground.
</a:t>
            </a:r>
            <a:r>
              <a:rPr lang="en-US" altLang="ja-JP" sz="2400" dirty="0" smtClean="0">
                <a:ea typeface="新細明體" panose="02020500000000000000" pitchFamily="18" charset="-120"/>
              </a:rPr>
              <a:t> Many </a:t>
            </a:r>
            <a:r>
              <a:rPr lang="en-US" altLang="ja-JP" sz="2400" dirty="0">
                <a:ea typeface="新細明體" panose="02020500000000000000" pitchFamily="18" charset="-120"/>
              </a:rPr>
              <a:t>robots are actually animal forms, such as robotic dogs, mechanical butterflies, and mechanical </a:t>
            </a:r>
            <a:r>
              <a:rPr lang="en-US" altLang="ja-JP" sz="2400" dirty="0" smtClean="0">
                <a:ea typeface="新細明體" panose="02020500000000000000" pitchFamily="18" charset="-120"/>
              </a:rPr>
              <a:t>snakes.</a:t>
            </a:r>
            <a:endParaRPr lang="ja-JP" altLang="en-US" sz="2400" dirty="0">
              <a:ea typeface="新細明體" panose="02020500000000000000" pitchFamily="18" charset="-120"/>
            </a:endParaRPr>
          </a:p>
        </p:txBody>
      </p:sp>
      <p:pic>
        <p:nvPicPr>
          <p:cNvPr id="2050" name="Picture 2" descr="缺工影響 中國工業機器人增長力道旺"/>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64673" y="4867262"/>
            <a:ext cx="2760023" cy="1535263"/>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遠程、語音無所不能！石頭掃地機械人玩法體驗：懶人如此養成"/>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74443" y="4876130"/>
            <a:ext cx="1959429" cy="153815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983620" y="4876885"/>
            <a:ext cx="3370180" cy="1536635"/>
          </a:xfrm>
          <a:prstGeom prst="rect">
            <a:avLst/>
          </a:prstGeom>
        </p:spPr>
      </p:pic>
      <p:sp>
        <p:nvSpPr>
          <p:cNvPr id="4" name="Footer Placeholder 3"/>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10</a:t>
            </a:fld>
            <a:endParaRPr lang="en-US"/>
          </a:p>
        </p:txBody>
      </p:sp>
    </p:spTree>
    <p:extLst>
      <p:ext uri="{BB962C8B-B14F-4D97-AF65-F5344CB8AC3E}">
        <p14:creationId xmlns="" xmlns:p14="http://schemas.microsoft.com/office/powerpoint/2010/main" val="4159419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920015-543B-264D-9AC2-03238D030ABB}"/>
              </a:ext>
            </a:extLst>
          </p:cNvPr>
          <p:cNvSpPr>
            <a:spLocks noGrp="1"/>
          </p:cNvSpPr>
          <p:nvPr>
            <p:ph type="title"/>
          </p:nvPr>
        </p:nvSpPr>
        <p:spPr>
          <a:xfrm>
            <a:off x="506988" y="298185"/>
            <a:ext cx="5614679" cy="1325563"/>
          </a:xfrm>
        </p:spPr>
        <p:txBody>
          <a:bodyPr>
            <a:noAutofit/>
          </a:bodyPr>
          <a:lstStyle/>
          <a:p>
            <a:r>
              <a:rPr lang="en-US" altLang="zh-TW" sz="3200" dirty="0">
                <a:latin typeface="+mn-lt"/>
              </a:rPr>
              <a:t>The History of </a:t>
            </a:r>
            <a:r>
              <a:rPr lang="en-US" altLang="zh-TW" sz="3200" dirty="0" smtClean="0">
                <a:latin typeface="+mn-lt"/>
              </a:rPr>
              <a:t>Modern Robot Development</a:t>
            </a:r>
            <a:endParaRPr lang="en-US" sz="3200"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7B2EAA38-2A6C-5743-8C89-7E3076F7BDC0}"/>
              </a:ext>
            </a:extLst>
          </p:cNvPr>
          <p:cNvSpPr>
            <a:spLocks noGrp="1"/>
          </p:cNvSpPr>
          <p:nvPr>
            <p:ph idx="1"/>
          </p:nvPr>
        </p:nvSpPr>
        <p:spPr>
          <a:xfrm>
            <a:off x="318655" y="1565564"/>
            <a:ext cx="5733412" cy="5041184"/>
          </a:xfrm>
        </p:spPr>
        <p:txBody>
          <a:bodyPr anchor="ctr">
            <a:normAutofit lnSpcReduction="10000"/>
          </a:bodyPr>
          <a:lstStyle/>
          <a:p>
            <a:pPr algn="just">
              <a:lnSpc>
                <a:spcPct val="100000"/>
              </a:lnSpc>
              <a:buFont typeface="Wingdings" panose="05000000000000000000" pitchFamily="2" charset="2"/>
              <a:buChar char="v"/>
            </a:pPr>
            <a:r>
              <a:rPr lang="en-US" altLang="ja-JP" sz="2600" dirty="0">
                <a:ea typeface="新細明體" panose="02020500000000000000" pitchFamily="18" charset="-120"/>
              </a:rPr>
              <a:t>At present, the most widely used field of robots is </a:t>
            </a:r>
            <a:r>
              <a:rPr lang="en-US" altLang="ja-JP" sz="2600" b="1" dirty="0">
                <a:ea typeface="新細明體" panose="02020500000000000000" pitchFamily="18" charset="-120"/>
              </a:rPr>
              <a:t>industrial manufacturing </a:t>
            </a:r>
            <a:r>
              <a:rPr lang="en-US" altLang="ja-JP" sz="2600" dirty="0">
                <a:ea typeface="新細明體" panose="02020500000000000000" pitchFamily="18" charset="-120"/>
                <a:sym typeface="Wingdings" panose="05000000000000000000" pitchFamily="2" charset="2"/>
              </a:rPr>
              <a:t></a:t>
            </a:r>
            <a:r>
              <a:rPr lang="en-US" altLang="ja-JP" sz="2600" dirty="0">
                <a:ea typeface="新細明體" panose="02020500000000000000" pitchFamily="18" charset="-120"/>
              </a:rPr>
              <a:t> </a:t>
            </a:r>
            <a:r>
              <a:rPr lang="en-US" altLang="ja-JP" sz="2600" dirty="0" smtClean="0">
                <a:ea typeface="新細明體" panose="02020500000000000000" pitchFamily="18" charset="-120"/>
              </a:rPr>
              <a:t>especially </a:t>
            </a:r>
            <a:r>
              <a:rPr lang="en-US" altLang="ja-JP" sz="2600" dirty="0">
                <a:ea typeface="新細明體" panose="02020500000000000000" pitchFamily="18" charset="-120"/>
              </a:rPr>
              <a:t>in the automobile manufacturing industry, </a:t>
            </a:r>
            <a:r>
              <a:rPr lang="en-US" altLang="ja-JP" sz="2600" dirty="0" smtClean="0">
                <a:ea typeface="新細明體" panose="02020500000000000000" pitchFamily="18" charset="-120"/>
              </a:rPr>
              <a:t>in which many </a:t>
            </a:r>
            <a:r>
              <a:rPr lang="en-US" altLang="ja-JP" sz="2600" dirty="0">
                <a:ea typeface="新細明體" panose="02020500000000000000" pitchFamily="18" charset="-120"/>
              </a:rPr>
              <a:t>jobs are done by robots </a:t>
            </a:r>
            <a:r>
              <a:rPr lang="en-US" altLang="ja-JP" sz="2600" dirty="0" smtClean="0">
                <a:ea typeface="新細明體" panose="02020500000000000000" pitchFamily="18" charset="-120"/>
              </a:rPr>
              <a:t>automatically.</a:t>
            </a:r>
            <a:r>
              <a:rPr lang="en-US" altLang="ja-JP" sz="2600" dirty="0">
                <a:ea typeface="新細明體" panose="02020500000000000000" pitchFamily="18" charset="-120"/>
              </a:rPr>
              <a:t>
Another is the medical field, such as </a:t>
            </a:r>
            <a:r>
              <a:rPr lang="en-US" altLang="ja-JP" sz="2600" b="1" dirty="0">
                <a:ea typeface="新細明體" panose="02020500000000000000" pitchFamily="18" charset="-120"/>
              </a:rPr>
              <a:t>surgical robots </a:t>
            </a:r>
            <a:r>
              <a:rPr lang="en-US" altLang="ja-JP" sz="2600" dirty="0">
                <a:ea typeface="新細明體" panose="02020500000000000000" pitchFamily="18" charset="-120"/>
              </a:rPr>
              <a:t>can help doctors complete very delicate surgeries, </a:t>
            </a:r>
            <a:r>
              <a:rPr lang="en-US" altLang="ja-JP" sz="2600" dirty="0" smtClean="0">
                <a:ea typeface="新細明體" panose="02020500000000000000" pitchFamily="18" charset="-120"/>
              </a:rPr>
              <a:t>and </a:t>
            </a:r>
            <a:r>
              <a:rPr lang="en-US" altLang="ja-JP" sz="2600" b="1" dirty="0" smtClean="0">
                <a:ea typeface="新細明體" panose="02020500000000000000" pitchFamily="18" charset="-120"/>
              </a:rPr>
              <a:t>capsule </a:t>
            </a:r>
            <a:r>
              <a:rPr lang="en-US" altLang="ja-JP" sz="2600" b="1" dirty="0">
                <a:ea typeface="新細明體" panose="02020500000000000000" pitchFamily="18" charset="-120"/>
              </a:rPr>
              <a:t>robots </a:t>
            </a:r>
            <a:r>
              <a:rPr lang="en-US" altLang="ja-JP" sz="2600" dirty="0">
                <a:ea typeface="新細明體" panose="02020500000000000000" pitchFamily="18" charset="-120"/>
              </a:rPr>
              <a:t>can assist doctors in finding </a:t>
            </a:r>
            <a:r>
              <a:rPr lang="en-US" altLang="ja-JP" sz="2600" dirty="0" smtClean="0">
                <a:ea typeface="新細明體" panose="02020500000000000000" pitchFamily="18" charset="-120"/>
              </a:rPr>
              <a:t>symptoms.</a:t>
            </a:r>
            <a:r>
              <a:rPr lang="en-US" altLang="ja-JP" sz="2600" dirty="0">
                <a:ea typeface="新細明體" panose="02020500000000000000" pitchFamily="18" charset="-120"/>
              </a:rPr>
              <a:t>
In the field of high-risk operations, robots also play a big role, such as </a:t>
            </a:r>
            <a:r>
              <a:rPr lang="en-US" altLang="ja-JP" sz="2600" b="1" dirty="0">
                <a:ea typeface="新細明體" panose="02020500000000000000" pitchFamily="18" charset="-120"/>
              </a:rPr>
              <a:t>fire-fighting robots</a:t>
            </a:r>
            <a:r>
              <a:rPr lang="en-US" altLang="ja-JP" sz="2600" dirty="0">
                <a:ea typeface="新細明體" panose="02020500000000000000" pitchFamily="18" charset="-120"/>
              </a:rPr>
              <a:t> and </a:t>
            </a:r>
            <a:r>
              <a:rPr lang="en-US" altLang="ja-JP" sz="2600" b="1" dirty="0">
                <a:ea typeface="新細明體" panose="02020500000000000000" pitchFamily="18" charset="-120"/>
              </a:rPr>
              <a:t>underwater </a:t>
            </a:r>
            <a:r>
              <a:rPr lang="en-US" altLang="ja-JP" sz="2600" b="1" dirty="0" smtClean="0">
                <a:ea typeface="新細明體" panose="02020500000000000000" pitchFamily="18" charset="-120"/>
              </a:rPr>
              <a:t>robots</a:t>
            </a:r>
            <a:r>
              <a:rPr lang="en-US" altLang="ja-JP" sz="2600" dirty="0" smtClean="0">
                <a:ea typeface="新細明體" panose="02020500000000000000" pitchFamily="18" charset="-120"/>
              </a:rPr>
              <a:t>.</a:t>
            </a:r>
            <a:endParaRPr lang="en-US" sz="2600" dirty="0">
              <a:ea typeface="新細明體" panose="02020500000000000000" pitchFamily="18" charset="-120"/>
            </a:endParaRPr>
          </a:p>
        </p:txBody>
      </p:sp>
      <p:sp>
        <p:nvSpPr>
          <p:cNvPr id="4" name="Oval 3"/>
          <p:cNvSpPr/>
          <p:nvPr/>
        </p:nvSpPr>
        <p:spPr>
          <a:xfrm>
            <a:off x="6052067" y="250253"/>
            <a:ext cx="3960000" cy="3960000"/>
          </a:xfrm>
          <a:prstGeom prst="ellipse">
            <a:avLst/>
          </a:prstGeom>
          <a:blipFill>
            <a:blip r:embed="rId2" cstate="print">
              <a:extLst>
                <a:ext uri="{28A0092B-C50C-407E-A947-70E740481C1C}">
                  <a14:useLocalDpi xmlns=""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22067" y="2826748"/>
            <a:ext cx="3780000" cy="3780000"/>
          </a:xfrm>
          <a:prstGeom prst="ellipse">
            <a:avLst/>
          </a:prstGeom>
          <a:blipFill>
            <a:blip r:embed="rId3" cstate="print">
              <a:extLst>
                <a:ext uri="{28A0092B-C50C-407E-A947-70E740481C1C}">
                  <a14:useLocalDpi xmlns="" xmlns:a14="http://schemas.microsoft.com/office/drawing/2010/main" val="0"/>
                </a:ext>
              </a:extLst>
            </a:blip>
            <a:srcRect/>
            <a:stretch>
              <a:fillRect t="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dirty="0"/>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11</a:t>
            </a:fld>
            <a:endParaRPr lang="en-US"/>
          </a:p>
        </p:txBody>
      </p:sp>
    </p:spTree>
    <p:extLst>
      <p:ext uri="{BB962C8B-B14F-4D97-AF65-F5344CB8AC3E}">
        <p14:creationId xmlns="" xmlns:p14="http://schemas.microsoft.com/office/powerpoint/2010/main" val="1640348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7B07D9-0617-5642-B535-C3BB242EBC28}"/>
              </a:ext>
            </a:extLst>
          </p:cNvPr>
          <p:cNvSpPr>
            <a:spLocks noGrp="1"/>
          </p:cNvSpPr>
          <p:nvPr>
            <p:ph type="title"/>
          </p:nvPr>
        </p:nvSpPr>
        <p:spPr>
          <a:xfrm>
            <a:off x="533400" y="288925"/>
            <a:ext cx="10515600" cy="1325563"/>
          </a:xfrm>
        </p:spPr>
        <p:txBody>
          <a:bodyPr>
            <a:noAutofit/>
          </a:bodyPr>
          <a:lstStyle/>
          <a:p>
            <a:pPr>
              <a:lnSpc>
                <a:spcPct val="100000"/>
              </a:lnSpc>
            </a:pPr>
            <a:r>
              <a:rPr lang="en-US" altLang="ja-JP" dirty="0">
                <a:latin typeface="+mn-lt"/>
                <a:ea typeface="新細明體" panose="02020500000000000000" pitchFamily="18" charset="-120"/>
              </a:rPr>
              <a:t>Robots </a:t>
            </a:r>
            <a:r>
              <a:rPr lang="en-US" altLang="ja-JP" dirty="0" smtClean="0">
                <a:latin typeface="+mn-lt"/>
                <a:ea typeface="新細明體" panose="02020500000000000000" pitchFamily="18" charset="-120"/>
              </a:rPr>
              <a:t>Based </a:t>
            </a:r>
            <a:r>
              <a:rPr lang="en-US" altLang="ja-JP" dirty="0">
                <a:latin typeface="+mn-lt"/>
                <a:ea typeface="新細明體" panose="02020500000000000000" pitchFamily="18" charset="-120"/>
              </a:rPr>
              <a:t>on Design</a:t>
            </a:r>
            <a:endParaRPr lang="en-US" dirty="0">
              <a:latin typeface="+mn-lt"/>
              <a:ea typeface="新細明體" panose="02020500000000000000" pitchFamily="18" charset="-120"/>
            </a:endParaRPr>
          </a:p>
        </p:txBody>
      </p:sp>
      <p:sp>
        <p:nvSpPr>
          <p:cNvPr id="3" name="Content Placeholder 2">
            <a:extLst>
              <a:ext uri="{FF2B5EF4-FFF2-40B4-BE49-F238E27FC236}">
                <a16:creationId xmlns="" xmlns:a16="http://schemas.microsoft.com/office/drawing/2014/main" id="{1BBB51B3-5F09-6844-8A9D-5865A531A481}"/>
              </a:ext>
            </a:extLst>
          </p:cNvPr>
          <p:cNvSpPr>
            <a:spLocks noGrp="1"/>
          </p:cNvSpPr>
          <p:nvPr>
            <p:ph idx="1"/>
          </p:nvPr>
        </p:nvSpPr>
        <p:spPr>
          <a:xfrm>
            <a:off x="533400" y="1614488"/>
            <a:ext cx="8436429" cy="4924507"/>
          </a:xfrm>
        </p:spPr>
        <p:txBody>
          <a:bodyPr anchor="t">
            <a:noAutofit/>
          </a:bodyPr>
          <a:lstStyle/>
          <a:p>
            <a:pPr algn="just">
              <a:lnSpc>
                <a:spcPct val="100000"/>
              </a:lnSpc>
              <a:buFont typeface="Wingdings" panose="05000000000000000000" pitchFamily="2" charset="2"/>
              <a:buChar char="v"/>
            </a:pPr>
            <a:r>
              <a:rPr lang="en-US" altLang="ja-JP" sz="2200" dirty="0">
                <a:ea typeface="新細明體" panose="02020500000000000000" pitchFamily="18" charset="-120"/>
              </a:rPr>
              <a:t>Robots can be divided into two categories according to behavior: operating robots and mobile </a:t>
            </a:r>
            <a:r>
              <a:rPr lang="en-US" altLang="ja-JP" sz="2200" dirty="0" smtClean="0">
                <a:ea typeface="新細明體" panose="02020500000000000000" pitchFamily="18" charset="-120"/>
              </a:rPr>
              <a:t>robots:</a:t>
            </a:r>
            <a:endParaRPr lang="en-US" altLang="ja-JP" sz="2200" dirty="0">
              <a:ea typeface="新細明體" panose="02020500000000000000" pitchFamily="18" charset="-120"/>
            </a:endParaRPr>
          </a:p>
          <a:p>
            <a:pPr lvl="1" algn="just">
              <a:lnSpc>
                <a:spcPct val="100000"/>
              </a:lnSpc>
              <a:buFont typeface="Wingdings" panose="05000000000000000000" pitchFamily="2" charset="2"/>
              <a:buChar char="v"/>
            </a:pPr>
            <a:r>
              <a:rPr lang="en-US" altLang="ja-JP" sz="2200" dirty="0" smtClean="0">
                <a:ea typeface="新細明體" panose="02020500000000000000" pitchFamily="18" charset="-120"/>
              </a:rPr>
              <a:t> </a:t>
            </a:r>
            <a:r>
              <a:rPr lang="en-US" altLang="ja-JP" sz="2200" b="1" dirty="0" smtClean="0">
                <a:ea typeface="新細明體" panose="02020500000000000000" pitchFamily="18" charset="-120"/>
              </a:rPr>
              <a:t>Operating robots </a:t>
            </a:r>
            <a:r>
              <a:rPr lang="en-US" altLang="ja-JP" sz="2200" dirty="0" smtClean="0">
                <a:ea typeface="新細明體" panose="02020500000000000000" pitchFamily="18" charset="-120"/>
              </a:rPr>
              <a:t>focus how </a:t>
            </a:r>
            <a:r>
              <a:rPr lang="en-US" altLang="ja-JP" sz="2200" dirty="0">
                <a:ea typeface="新細明體" panose="02020500000000000000" pitchFamily="18" charset="-120"/>
              </a:rPr>
              <a:t>to accomplish a certain action through joint </a:t>
            </a:r>
            <a:r>
              <a:rPr lang="en-US" altLang="ja-JP" sz="2200" dirty="0" smtClean="0">
                <a:ea typeface="新細明體" panose="02020500000000000000" pitchFamily="18" charset="-120"/>
              </a:rPr>
              <a:t>movements. E.g., Robotic arms </a:t>
            </a:r>
            <a:r>
              <a:rPr lang="en-US" altLang="ja-JP" sz="2200" dirty="0">
                <a:ea typeface="新細明體" panose="02020500000000000000" pitchFamily="18" charset="-120"/>
              </a:rPr>
              <a:t>for automotive </a:t>
            </a:r>
            <a:r>
              <a:rPr lang="en-US" altLang="ja-JP" sz="2200" dirty="0" smtClean="0">
                <a:ea typeface="新細明體" panose="02020500000000000000" pitchFamily="18" charset="-120"/>
              </a:rPr>
              <a:t>processing.</a:t>
            </a:r>
            <a:endParaRPr lang="en-US" altLang="ja-JP" sz="2200" dirty="0">
              <a:ea typeface="新細明體" panose="02020500000000000000" pitchFamily="18" charset="-120"/>
            </a:endParaRPr>
          </a:p>
          <a:p>
            <a:pPr lvl="1" algn="just">
              <a:lnSpc>
                <a:spcPct val="100000"/>
              </a:lnSpc>
              <a:buFont typeface="Wingdings" panose="05000000000000000000" pitchFamily="2" charset="2"/>
              <a:buChar char="v"/>
            </a:pPr>
            <a:r>
              <a:rPr lang="en-US" altLang="ja-JP" sz="2200" dirty="0" smtClean="0">
                <a:ea typeface="新細明體" panose="02020500000000000000" pitchFamily="18" charset="-120"/>
              </a:rPr>
              <a:t> </a:t>
            </a:r>
            <a:r>
              <a:rPr lang="en-US" altLang="ja-JP" sz="2200" b="1" dirty="0" smtClean="0">
                <a:ea typeface="新細明體" panose="02020500000000000000" pitchFamily="18" charset="-120"/>
              </a:rPr>
              <a:t>Mobile </a:t>
            </a:r>
            <a:r>
              <a:rPr lang="en-US" altLang="ja-JP" sz="2200" b="1" dirty="0">
                <a:ea typeface="新細明體" panose="02020500000000000000" pitchFamily="18" charset="-120"/>
              </a:rPr>
              <a:t>robots </a:t>
            </a:r>
            <a:r>
              <a:rPr lang="en-US" altLang="ja-JP" sz="2200" dirty="0">
                <a:ea typeface="新細明體" panose="02020500000000000000" pitchFamily="18" charset="-120"/>
              </a:rPr>
              <a:t>focus on how to plan a route to reach their </a:t>
            </a:r>
            <a:r>
              <a:rPr lang="en-US" altLang="ja-JP" sz="2200" dirty="0" smtClean="0">
                <a:ea typeface="新細明體" panose="02020500000000000000" pitchFamily="18" charset="-120"/>
              </a:rPr>
              <a:t>destination. </a:t>
            </a:r>
            <a:r>
              <a:rPr lang="en-US" altLang="ja-JP" sz="2200" dirty="0" smtClean="0">
                <a:ea typeface="新細明體" panose="02020500000000000000" pitchFamily="18" charset="-120"/>
              </a:rPr>
              <a:t>E.g., </a:t>
            </a:r>
            <a:r>
              <a:rPr lang="en-US" altLang="ja-JP" sz="2200" dirty="0" smtClean="0">
                <a:ea typeface="新細明體" panose="02020500000000000000" pitchFamily="18" charset="-120"/>
              </a:rPr>
              <a:t>Driverless cars.</a:t>
            </a:r>
            <a:endParaRPr lang="en-US" altLang="ja-JP" sz="2200" dirty="0">
              <a:ea typeface="新細明體" panose="02020500000000000000" pitchFamily="18" charset="-120"/>
            </a:endParaRPr>
          </a:p>
          <a:p>
            <a:pPr algn="just">
              <a:lnSpc>
                <a:spcPct val="100000"/>
              </a:lnSpc>
              <a:buFont typeface="Wingdings" panose="05000000000000000000" pitchFamily="2" charset="2"/>
              <a:buChar char="v"/>
            </a:pPr>
            <a:r>
              <a:rPr lang="en-US" altLang="ja-JP" sz="2200" dirty="0">
                <a:ea typeface="新細明體" panose="02020500000000000000" pitchFamily="18" charset="-120"/>
              </a:rPr>
              <a:t>In fact, many robots need to do both operation and movement at the same </a:t>
            </a:r>
            <a:r>
              <a:rPr lang="en-US" altLang="ja-JP" sz="2200" dirty="0" smtClean="0">
                <a:ea typeface="新細明體" panose="02020500000000000000" pitchFamily="18" charset="-120"/>
              </a:rPr>
              <a:t>time.</a:t>
            </a:r>
            <a:r>
              <a:rPr lang="en-US" altLang="ja-JP" sz="2200" dirty="0">
                <a:ea typeface="新細明體" panose="02020500000000000000" pitchFamily="18" charset="-120"/>
              </a:rPr>
              <a:t>
Boston Dynamics </a:t>
            </a:r>
            <a:r>
              <a:rPr lang="en-US" altLang="ja-JP" sz="2200" b="1" dirty="0">
                <a:ea typeface="新細明體" panose="02020500000000000000" pitchFamily="18" charset="-120"/>
              </a:rPr>
              <a:t>Big Dog </a:t>
            </a:r>
            <a:r>
              <a:rPr lang="en-US" altLang="ja-JP" sz="2200" dirty="0">
                <a:ea typeface="新細明體" panose="02020500000000000000" pitchFamily="18" charset="-120"/>
              </a:rPr>
              <a:t>Robot: Opening the door, stepping, raising </a:t>
            </a:r>
            <a:r>
              <a:rPr lang="en-US" altLang="ja-JP" sz="2200" dirty="0" smtClean="0">
                <a:ea typeface="新細明體" panose="02020500000000000000" pitchFamily="18" charset="-120"/>
              </a:rPr>
              <a:t>legs, planning routes </a:t>
            </a:r>
            <a:r>
              <a:rPr lang="en-US" altLang="ja-JP" sz="2200" dirty="0">
                <a:ea typeface="新細明體" panose="02020500000000000000" pitchFamily="18" charset="-120"/>
              </a:rPr>
              <a:t>to get around obstacles </a:t>
            </a:r>
            <a:r>
              <a:rPr lang="en-US" altLang="ja-JP" sz="2200" dirty="0" smtClean="0">
                <a:ea typeface="新細明體" panose="02020500000000000000" pitchFamily="18" charset="-120"/>
              </a:rPr>
              <a:t> </a:t>
            </a:r>
            <a:r>
              <a:rPr lang="en-US" altLang="ja-JP" sz="2200" dirty="0" smtClean="0">
                <a:ea typeface="新細明體" panose="02020500000000000000" pitchFamily="18" charset="-120"/>
              </a:rPr>
              <a:t>and </a:t>
            </a:r>
            <a:r>
              <a:rPr lang="en-US" altLang="ja-JP" sz="2200" dirty="0" smtClean="0">
                <a:ea typeface="新細明體" panose="02020500000000000000" pitchFamily="18" charset="-120"/>
              </a:rPr>
              <a:t>prevent collisions.</a:t>
            </a:r>
            <a:endParaRPr lang="en-US" sz="2200" dirty="0">
              <a:ea typeface="新細明體" panose="02020500000000000000" pitchFamily="18" charset="-120"/>
            </a:endParaRPr>
          </a:p>
        </p:txBody>
      </p:sp>
      <p:pic>
        <p:nvPicPr>
          <p:cNvPr id="5" name="Picture 4"/>
          <p:cNvPicPr>
            <a:picLocks noChangeAspect="1"/>
          </p:cNvPicPr>
          <p:nvPr/>
        </p:nvPicPr>
        <p:blipFill rotWithShape="1">
          <a:blip r:embed="rId2" cstate="print">
            <a:extLst>
              <a:ext uri="{28A0092B-C50C-407E-A947-70E740481C1C}">
                <a14:useLocalDpi xmlns="" xmlns:a14="http://schemas.microsoft.com/office/drawing/2010/main" val="0"/>
              </a:ext>
            </a:extLst>
          </a:blip>
          <a:srcRect t="4310"/>
          <a:stretch/>
        </p:blipFill>
        <p:spPr>
          <a:xfrm>
            <a:off x="9110529" y="998515"/>
            <a:ext cx="2597932" cy="1729040"/>
          </a:xfrm>
          <a:prstGeom prst="rect">
            <a:avLst/>
          </a:prstGeom>
        </p:spPr>
      </p:pic>
      <p:pic>
        <p:nvPicPr>
          <p:cNvPr id="4098" name="Picture 2" descr="https://i1.kknews.cc/SIG=3sg2e2g/ctp-vzntr/5r2n6os1p3ns414p8qp0np435270oo8q.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10529" y="2884189"/>
            <a:ext cx="2597932" cy="173330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110529" y="4774131"/>
            <a:ext cx="2597932" cy="1184528"/>
          </a:xfrm>
          <a:prstGeom prst="rect">
            <a:avLst/>
          </a:prstGeom>
        </p:spPr>
      </p:pic>
      <p:sp>
        <p:nvSpPr>
          <p:cNvPr id="4" name="Footer Placeholder 3"/>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12</a:t>
            </a:fld>
            <a:endParaRPr lang="en-US"/>
          </a:p>
        </p:txBody>
      </p:sp>
    </p:spTree>
    <p:extLst>
      <p:ext uri="{BB962C8B-B14F-4D97-AF65-F5344CB8AC3E}">
        <p14:creationId xmlns="" xmlns:p14="http://schemas.microsoft.com/office/powerpoint/2010/main" val="2176944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990DC-EE71-894D-8E3D-10E73A86492F}"/>
              </a:ext>
            </a:extLst>
          </p:cNvPr>
          <p:cNvSpPr>
            <a:spLocks noGrp="1"/>
          </p:cNvSpPr>
          <p:nvPr>
            <p:ph type="title"/>
          </p:nvPr>
        </p:nvSpPr>
        <p:spPr>
          <a:xfrm>
            <a:off x="643467" y="321734"/>
            <a:ext cx="11154262" cy="1193593"/>
          </a:xfrm>
        </p:spPr>
        <p:txBody>
          <a:bodyPr>
            <a:normAutofit/>
          </a:bodyPr>
          <a:lstStyle/>
          <a:p>
            <a:r>
              <a:rPr lang="en-US" altLang="ja-JP" dirty="0">
                <a:latin typeface="+mn-lt"/>
                <a:ea typeface="新細明體" panose="02020500000000000000" pitchFamily="18" charset="-120"/>
              </a:rPr>
              <a:t>Operating Robots </a:t>
            </a:r>
            <a:r>
              <a:rPr lang="en-US" altLang="ja-JP" dirty="0" smtClean="0">
                <a:latin typeface="+mn-lt"/>
                <a:ea typeface="新細明體" panose="02020500000000000000" pitchFamily="18" charset="-120"/>
              </a:rPr>
              <a:t>Based </a:t>
            </a:r>
            <a:r>
              <a:rPr lang="en-US" altLang="ja-JP" dirty="0">
                <a:latin typeface="+mn-lt"/>
                <a:ea typeface="新細明體" panose="02020500000000000000" pitchFamily="18" charset="-120"/>
              </a:rPr>
              <a:t>on Design</a:t>
            </a:r>
            <a:endParaRPr lang="en-US" dirty="0">
              <a:latin typeface="+mn-lt"/>
              <a:ea typeface="新細明體" panose="02020500000000000000" pitchFamily="18" charset="-120"/>
            </a:endParaRPr>
          </a:p>
        </p:txBody>
      </p:sp>
      <p:sp>
        <p:nvSpPr>
          <p:cNvPr id="3" name="Content Placeholder 2">
            <a:extLst>
              <a:ext uri="{FF2B5EF4-FFF2-40B4-BE49-F238E27FC236}">
                <a16:creationId xmlns="" xmlns:a16="http://schemas.microsoft.com/office/drawing/2014/main" id="{0389D947-20E0-5940-B5C0-C645B420EDA5}"/>
              </a:ext>
            </a:extLst>
          </p:cNvPr>
          <p:cNvSpPr>
            <a:spLocks noGrp="1"/>
          </p:cNvSpPr>
          <p:nvPr>
            <p:ph idx="1"/>
          </p:nvPr>
        </p:nvSpPr>
        <p:spPr>
          <a:xfrm>
            <a:off x="643467" y="1409452"/>
            <a:ext cx="11388111" cy="4617819"/>
          </a:xfrm>
        </p:spPr>
        <p:txBody>
          <a:bodyPr>
            <a:normAutofit/>
          </a:bodyPr>
          <a:lstStyle/>
          <a:p>
            <a:pPr>
              <a:buFont typeface="Wingdings" panose="05000000000000000000" pitchFamily="2" charset="2"/>
              <a:buChar char="v"/>
            </a:pPr>
            <a:r>
              <a:rPr lang="en-US" altLang="ja-JP" sz="2000" dirty="0">
                <a:ea typeface="新細明體" panose="02020500000000000000" pitchFamily="18" charset="-120"/>
              </a:rPr>
              <a:t>Operating a robot requires the completion of certain specified actions, such as grasping, welding, etc. 
The key to achieving the action: how to place the end of the robotic arm in a preset position.
The end refers to the working point of the robotic arm, generally the end of the robotic arm.
This problem seems simple, but it is quite complex to solve, involving a </a:t>
            </a:r>
            <a:r>
              <a:rPr lang="en-US" altLang="ja-JP" sz="2000" dirty="0" smtClean="0">
                <a:ea typeface="新細明體" panose="02020500000000000000" pitchFamily="18" charset="-120"/>
              </a:rPr>
              <a:t>lot </a:t>
            </a:r>
            <a:r>
              <a:rPr lang="en-US" altLang="ja-JP" sz="2000" dirty="0">
                <a:ea typeface="新細明體" panose="02020500000000000000" pitchFamily="18" charset="-120"/>
              </a:rPr>
              <a:t>of knowledge such as kinematics, dynamics, and cybernetics. </a:t>
            </a:r>
            <a:r>
              <a:rPr lang="en-US" altLang="ja-JP" sz="2000" dirty="0" smtClean="0">
                <a:ea typeface="新細明體" panose="02020500000000000000" pitchFamily="18" charset="-120"/>
              </a:rPr>
              <a:t> </a:t>
            </a:r>
            <a:endParaRPr lang="en-HK" altLang="ja-JP" sz="2000" dirty="0">
              <a:ea typeface="新細明體" panose="02020500000000000000" pitchFamily="18" charset="-120"/>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60900" y="3587163"/>
            <a:ext cx="4201989" cy="3222712"/>
          </a:xfrm>
          <a:prstGeom prst="rect">
            <a:avLst/>
          </a:prstGeom>
        </p:spPr>
      </p:pic>
      <p:pic>
        <p:nvPicPr>
          <p:cNvPr id="5124" name="Picture 4" descr="机械臂基本原理概览（从上层轨迹规划到底层驱动器控制）"/>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6946817" y="3230088"/>
            <a:ext cx="4047724" cy="362791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13</a:t>
            </a:fld>
            <a:endParaRPr lang="en-US"/>
          </a:p>
        </p:txBody>
      </p:sp>
    </p:spTree>
    <p:extLst>
      <p:ext uri="{BB962C8B-B14F-4D97-AF65-F5344CB8AC3E}">
        <p14:creationId xmlns="" xmlns:p14="http://schemas.microsoft.com/office/powerpoint/2010/main" val="1499602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AE0F5A-CBB5-3744-9AB7-5D2A65E23458}"/>
              </a:ext>
            </a:extLst>
          </p:cNvPr>
          <p:cNvSpPr>
            <a:spLocks noGrp="1"/>
          </p:cNvSpPr>
          <p:nvPr>
            <p:ph type="title"/>
          </p:nvPr>
        </p:nvSpPr>
        <p:spPr>
          <a:xfrm>
            <a:off x="838200" y="293875"/>
            <a:ext cx="10515600" cy="1325563"/>
          </a:xfrm>
        </p:spPr>
        <p:txBody>
          <a:bodyPr/>
          <a:lstStyle/>
          <a:p>
            <a:r>
              <a:rPr lang="en-US" altLang="zh-TW" dirty="0" smtClean="0">
                <a:latin typeface="+mn-lt"/>
              </a:rPr>
              <a:t>Mobile </a:t>
            </a:r>
            <a:r>
              <a:rPr lang="en-US" altLang="zh-TW" dirty="0">
                <a:latin typeface="+mn-lt"/>
              </a:rPr>
              <a:t>Robots </a:t>
            </a:r>
            <a:r>
              <a:rPr lang="en-US" altLang="ja-JP" dirty="0" smtClean="0">
                <a:latin typeface="+mn-lt"/>
                <a:ea typeface="新細明體" panose="02020500000000000000" pitchFamily="18" charset="-120"/>
              </a:rPr>
              <a:t>Based </a:t>
            </a:r>
            <a:r>
              <a:rPr lang="en-US" altLang="ja-JP" dirty="0">
                <a:latin typeface="+mn-lt"/>
                <a:ea typeface="新細明體" panose="02020500000000000000" pitchFamily="18" charset="-120"/>
              </a:rPr>
              <a:t>on Design</a:t>
            </a:r>
            <a:endParaRPr lang="en-US" dirty="0">
              <a:latin typeface="+mn-lt"/>
              <a:ea typeface="新細明體" panose="02020500000000000000" pitchFamily="18" charset="-120"/>
            </a:endParaRPr>
          </a:p>
        </p:txBody>
      </p:sp>
      <p:sp>
        <p:nvSpPr>
          <p:cNvPr id="3" name="Content Placeholder 2">
            <a:extLst>
              <a:ext uri="{FF2B5EF4-FFF2-40B4-BE49-F238E27FC236}">
                <a16:creationId xmlns="" xmlns:a16="http://schemas.microsoft.com/office/drawing/2014/main" id="{4F3E52AE-E145-0B47-B44C-0A391C81292D}"/>
              </a:ext>
            </a:extLst>
          </p:cNvPr>
          <p:cNvSpPr>
            <a:spLocks noGrp="1"/>
          </p:cNvSpPr>
          <p:nvPr>
            <p:ph idx="1"/>
          </p:nvPr>
        </p:nvSpPr>
        <p:spPr>
          <a:xfrm>
            <a:off x="838200" y="1556116"/>
            <a:ext cx="11126002" cy="4889500"/>
          </a:xfrm>
        </p:spPr>
        <p:txBody>
          <a:bodyPr>
            <a:noAutofit/>
          </a:bodyPr>
          <a:lstStyle/>
          <a:p>
            <a:pPr algn="just">
              <a:lnSpc>
                <a:spcPct val="100000"/>
              </a:lnSpc>
              <a:buFont typeface="Wingdings" panose="05000000000000000000" pitchFamily="2" charset="2"/>
              <a:buChar char="v"/>
            </a:pPr>
            <a:r>
              <a:rPr lang="en-US" altLang="ja-JP" sz="2400" dirty="0">
                <a:ea typeface="新細明體" panose="02020500000000000000" pitchFamily="18" charset="-120"/>
              </a:rPr>
              <a:t>A robot moving on the ground 
Mission:</a:t>
            </a:r>
          </a:p>
          <a:p>
            <a:pPr lvl="1" algn="just">
              <a:lnSpc>
                <a:spcPct val="100000"/>
              </a:lnSpc>
              <a:buFont typeface="Wingdings" panose="05000000000000000000" pitchFamily="2" charset="2"/>
              <a:buChar char="v"/>
            </a:pPr>
            <a:r>
              <a:rPr lang="en-US" altLang="ja-JP" dirty="0">
                <a:ea typeface="新細明體" panose="02020500000000000000" pitchFamily="18" charset="-120"/>
              </a:rPr>
              <a:t>Enable effective mobility
Build a map of your environment and estimate your own position in the map</a:t>
            </a:r>
          </a:p>
          <a:p>
            <a:pPr algn="just">
              <a:lnSpc>
                <a:spcPct val="100000"/>
              </a:lnSpc>
              <a:buFont typeface="Wingdings" panose="05000000000000000000" pitchFamily="2" charset="2"/>
              <a:buChar char="v"/>
            </a:pPr>
            <a:r>
              <a:rPr lang="en-US" altLang="ja-JP" sz="2400" b="1" dirty="0">
                <a:ea typeface="新細明體" panose="02020500000000000000" pitchFamily="18" charset="-120"/>
              </a:rPr>
              <a:t>Mission 1</a:t>
            </a:r>
            <a:r>
              <a:rPr lang="en-US" altLang="ja-JP" sz="2400" dirty="0">
                <a:ea typeface="新細明體" panose="02020500000000000000" pitchFamily="18" charset="-120"/>
              </a:rPr>
              <a:t>: Different kinds of robots achieve effective movement in different ways</a:t>
            </a:r>
          </a:p>
          <a:p>
            <a:pPr lvl="1" algn="just">
              <a:lnSpc>
                <a:spcPct val="100000"/>
              </a:lnSpc>
              <a:buFont typeface="Wingdings" panose="05000000000000000000" pitchFamily="2" charset="2"/>
              <a:buChar char="v"/>
            </a:pPr>
            <a:r>
              <a:rPr lang="en-US" altLang="ja-JP" b="1" dirty="0">
                <a:ea typeface="新細明體" panose="02020500000000000000" pitchFamily="18" charset="-120"/>
              </a:rPr>
              <a:t>Autonomous vehicles: </a:t>
            </a:r>
            <a:r>
              <a:rPr lang="en-US" altLang="ja-JP" dirty="0">
                <a:ea typeface="新細明體" panose="02020500000000000000" pitchFamily="18" charset="-120"/>
              </a:rPr>
              <a:t>Effective movement can be achieved by refueling, but the restrictions when moving should be considered (such as not being able to move in parallel, considering the space occupied by the tail when moving, etc.)
</a:t>
            </a:r>
            <a:r>
              <a:rPr lang="en-US" altLang="ja-JP" b="1" dirty="0">
                <a:ea typeface="新細明體" panose="02020500000000000000" pitchFamily="18" charset="-120"/>
              </a:rPr>
              <a:t>Humanoid robot: </a:t>
            </a:r>
            <a:r>
              <a:rPr lang="en-US" altLang="ja-JP" dirty="0">
                <a:ea typeface="新細明體" panose="02020500000000000000" pitchFamily="18" charset="-120"/>
              </a:rPr>
              <a:t>Design a reasonable limb movement (such as a leg </a:t>
            </a:r>
            <a:r>
              <a:rPr lang="en-US" altLang="ja-JP" dirty="0" smtClean="0">
                <a:ea typeface="新細明體" panose="02020500000000000000" pitchFamily="18" charset="-120"/>
              </a:rPr>
              <a:t>lifting </a:t>
            </a:r>
            <a:r>
              <a:rPr lang="en-US" altLang="ja-JP" dirty="0">
                <a:ea typeface="新細明體" panose="02020500000000000000" pitchFamily="18" charset="-120"/>
              </a:rPr>
              <a:t>trajectory) and achieve this action through the power </a:t>
            </a:r>
            <a:r>
              <a:rPr lang="en-US" altLang="ja-JP" dirty="0" smtClean="0">
                <a:ea typeface="新細明體" panose="02020500000000000000" pitchFamily="18" charset="-120"/>
              </a:rPr>
              <a:t>system.</a:t>
            </a:r>
            <a:r>
              <a:rPr lang="en-US" altLang="ja-JP" dirty="0">
                <a:ea typeface="新細明體" panose="02020500000000000000" pitchFamily="18" charset="-120"/>
              </a:rPr>
              <a:t>
Effective movement can be achieved by </a:t>
            </a:r>
            <a:r>
              <a:rPr lang="en-US" altLang="ja-JP" dirty="0" smtClean="0">
                <a:ea typeface="新細明體" panose="02020500000000000000" pitchFamily="18" charset="-120"/>
              </a:rPr>
              <a:t>supplying reasonable power.</a:t>
            </a:r>
            <a:endParaRPr lang="en-US" dirty="0">
              <a:ea typeface="新細明體" panose="02020500000000000000" pitchFamily="18" charset="-120"/>
            </a:endParaRPr>
          </a:p>
        </p:txBody>
      </p:sp>
      <p:sp>
        <p:nvSpPr>
          <p:cNvPr id="4" name="Footer Placeholder 3"/>
          <p:cNvSpPr>
            <a:spLocks noGrp="1"/>
          </p:cNvSpPr>
          <p:nvPr>
            <p:ph type="ftr" sz="quarter" idx="11"/>
          </p:nvPr>
        </p:nvSpPr>
        <p:spPr/>
        <p:txBody>
          <a:bodyPr/>
          <a:lstStyle/>
          <a:p>
            <a:r>
              <a:rPr lang="en-US"/>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14</a:t>
            </a:fld>
            <a:endParaRPr lang="en-US"/>
          </a:p>
        </p:txBody>
      </p:sp>
    </p:spTree>
    <p:extLst>
      <p:ext uri="{BB962C8B-B14F-4D97-AF65-F5344CB8AC3E}">
        <p14:creationId xmlns="" xmlns:p14="http://schemas.microsoft.com/office/powerpoint/2010/main" val="361944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AE0F5A-CBB5-3744-9AB7-5D2A65E23458}"/>
              </a:ext>
            </a:extLst>
          </p:cNvPr>
          <p:cNvSpPr>
            <a:spLocks noGrp="1"/>
          </p:cNvSpPr>
          <p:nvPr>
            <p:ph type="title"/>
          </p:nvPr>
        </p:nvSpPr>
        <p:spPr>
          <a:xfrm>
            <a:off x="782782" y="0"/>
            <a:ext cx="10515600" cy="1325563"/>
          </a:xfrm>
        </p:spPr>
        <p:txBody>
          <a:bodyPr>
            <a:normAutofit/>
          </a:bodyPr>
          <a:lstStyle/>
          <a:p>
            <a:pPr>
              <a:lnSpc>
                <a:spcPct val="100000"/>
              </a:lnSpc>
            </a:pPr>
            <a:r>
              <a:rPr lang="en-US" altLang="zh-TW" dirty="0" smtClean="0">
                <a:latin typeface="+mn-lt"/>
              </a:rPr>
              <a:t>Mobile Robots </a:t>
            </a:r>
            <a:r>
              <a:rPr lang="en-US" altLang="ja-JP" dirty="0" smtClean="0">
                <a:latin typeface="+mn-lt"/>
                <a:ea typeface="新細明體" panose="02020500000000000000" pitchFamily="18" charset="-120"/>
              </a:rPr>
              <a:t>Based </a:t>
            </a:r>
            <a:r>
              <a:rPr lang="en-US" altLang="ja-JP" dirty="0">
                <a:latin typeface="+mn-lt"/>
                <a:ea typeface="新細明體" panose="02020500000000000000" pitchFamily="18" charset="-120"/>
              </a:rPr>
              <a:t>on Design</a:t>
            </a:r>
            <a:endParaRPr lang="en-US"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4F3E52AE-E145-0B47-B44C-0A391C81292D}"/>
              </a:ext>
            </a:extLst>
          </p:cNvPr>
          <p:cNvSpPr>
            <a:spLocks noGrp="1"/>
          </p:cNvSpPr>
          <p:nvPr>
            <p:ph idx="1"/>
          </p:nvPr>
        </p:nvSpPr>
        <p:spPr>
          <a:xfrm>
            <a:off x="838201" y="1382864"/>
            <a:ext cx="8132544" cy="5338611"/>
          </a:xfrm>
        </p:spPr>
        <p:txBody>
          <a:bodyPr>
            <a:noAutofit/>
          </a:bodyPr>
          <a:lstStyle/>
          <a:p>
            <a:pPr algn="just">
              <a:lnSpc>
                <a:spcPct val="100000"/>
              </a:lnSpc>
              <a:buFont typeface="Wingdings" panose="05000000000000000000" pitchFamily="2" charset="2"/>
              <a:buChar char="v"/>
            </a:pPr>
            <a:r>
              <a:rPr lang="en-US" altLang="zh-CN" sz="2600" b="1" dirty="0">
                <a:ea typeface="新細明體" panose="02020500000000000000" pitchFamily="18" charset="-120"/>
              </a:rPr>
              <a:t>Mission 2: </a:t>
            </a:r>
            <a:r>
              <a:rPr lang="en-US" altLang="zh-CN" sz="2600" dirty="0">
                <a:ea typeface="新細明體" panose="02020500000000000000" pitchFamily="18" charset="-120"/>
              </a:rPr>
              <a:t>Build a map of the environment and estimate the robot's own position on the map</a:t>
            </a:r>
          </a:p>
          <a:p>
            <a:pPr lvl="1" algn="just">
              <a:lnSpc>
                <a:spcPct val="100000"/>
              </a:lnSpc>
              <a:buFont typeface="Wingdings" panose="05000000000000000000" pitchFamily="2" charset="2"/>
              <a:buChar char="v"/>
            </a:pPr>
            <a:r>
              <a:rPr lang="en-US" altLang="zh-CN" sz="2200" dirty="0">
                <a:ea typeface="新細明體" panose="02020500000000000000" pitchFamily="18" charset="-120"/>
              </a:rPr>
              <a:t>A common way: </a:t>
            </a:r>
            <a:r>
              <a:rPr lang="en-US" altLang="zh-CN" sz="2200" dirty="0" smtClean="0">
                <a:ea typeface="新細明體" panose="02020500000000000000" pitchFamily="18" charset="-120"/>
              </a:rPr>
              <a:t>carry</a:t>
            </a:r>
            <a:r>
              <a:rPr lang="en-US" altLang="zh-CN" sz="2200" dirty="0" smtClean="0">
                <a:ea typeface="新細明體" panose="02020500000000000000" pitchFamily="18" charset="-120"/>
              </a:rPr>
              <a:t> </a:t>
            </a:r>
            <a:r>
              <a:rPr lang="en-US" altLang="zh-CN" sz="2200" dirty="0">
                <a:ea typeface="新細明體" panose="02020500000000000000" pitchFamily="18" charset="-120"/>
              </a:rPr>
              <a:t>the robot through the established route first, and let it record the scene it sees.
Recording of the scene = observation variables: photos taken by the camera, feedback signals from the radar, etc.
After several observations, the robot can build an internal map, which is in fact a record of the observed variables corresponding to the location.
When the robot moves autonomously </a:t>
            </a:r>
            <a:r>
              <a:rPr lang="en-US" altLang="zh-CN" sz="2200" dirty="0">
                <a:ea typeface="新細明體" panose="02020500000000000000" pitchFamily="18" charset="-120"/>
                <a:sym typeface="Wingdings" panose="05000000000000000000" pitchFamily="2" charset="2"/>
              </a:rPr>
              <a:t> E</a:t>
            </a:r>
            <a:r>
              <a:rPr lang="en-US" altLang="zh-CN" sz="2200" dirty="0">
                <a:ea typeface="新細明體" panose="02020500000000000000" pitchFamily="18" charset="-120"/>
              </a:rPr>
              <a:t>stimates the position it will arrive at the next moment based on its own dynamic model, and corrects the location based on the observed variables recorded on the map.</a:t>
            </a:r>
            <a:endParaRPr lang="en-US" sz="2200" dirty="0">
              <a:ea typeface="新細明體" panose="02020500000000000000" pitchFamily="18" charset="-120"/>
            </a:endParaRPr>
          </a:p>
        </p:txBody>
      </p:sp>
      <p:graphicFrame>
        <p:nvGraphicFramePr>
          <p:cNvPr id="6" name="Object 5"/>
          <p:cNvGraphicFramePr>
            <a:graphicFrameLocks noChangeAspect="1"/>
          </p:cNvGraphicFramePr>
          <p:nvPr>
            <p:extLst>
              <p:ext uri="{D42A27DB-BD31-4B8C-83A1-F6EECF244321}">
                <p14:modId xmlns="" xmlns:p14="http://schemas.microsoft.com/office/powerpoint/2010/main" val="1402888029"/>
              </p:ext>
            </p:extLst>
          </p:nvPr>
        </p:nvGraphicFramePr>
        <p:xfrm>
          <a:off x="8970745" y="2208865"/>
          <a:ext cx="3041583" cy="4116704"/>
        </p:xfrm>
        <a:graphic>
          <a:graphicData uri="http://schemas.openxmlformats.org/presentationml/2006/ole">
            <p:oleObj spid="_x0000_s33823" name="Bitmap Image" r:id="rId3" imgW="2101680" imgH="2844720" progId="PBrush">
              <p:embed/>
            </p:oleObj>
          </a:graphicData>
        </a:graphic>
      </p:graphicFrame>
      <p:sp>
        <p:nvSpPr>
          <p:cNvPr id="4" name="Footer Placeholder 3"/>
          <p:cNvSpPr>
            <a:spLocks noGrp="1"/>
          </p:cNvSpPr>
          <p:nvPr>
            <p:ph type="ftr" sz="quarter" idx="11"/>
          </p:nvPr>
        </p:nvSpPr>
        <p:spPr/>
        <p:txBody>
          <a:bodyPr/>
          <a:lstStyle/>
          <a:p>
            <a:r>
              <a:rPr lang="en-US"/>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15</a:t>
            </a:fld>
            <a:endParaRPr lang="en-US" dirty="0"/>
          </a:p>
        </p:txBody>
      </p:sp>
    </p:spTree>
    <p:extLst>
      <p:ext uri="{BB962C8B-B14F-4D97-AF65-F5344CB8AC3E}">
        <p14:creationId xmlns="" xmlns:p14="http://schemas.microsoft.com/office/powerpoint/2010/main" val="248623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D93C29-2952-1A4D-895B-09DAF11E93CB}"/>
              </a:ext>
            </a:extLst>
          </p:cNvPr>
          <p:cNvSpPr>
            <a:spLocks noGrp="1"/>
          </p:cNvSpPr>
          <p:nvPr>
            <p:ph type="title"/>
          </p:nvPr>
        </p:nvSpPr>
        <p:spPr>
          <a:xfrm>
            <a:off x="558638" y="-177097"/>
            <a:ext cx="11018520" cy="1434415"/>
          </a:xfrm>
        </p:spPr>
        <p:txBody>
          <a:bodyPr anchor="b">
            <a:normAutofit/>
          </a:bodyPr>
          <a:lstStyle/>
          <a:p>
            <a:r>
              <a:rPr lang="en-US" altLang="zh-TW" dirty="0" smtClean="0">
                <a:latin typeface="+mn-lt"/>
              </a:rPr>
              <a:t>Mobile </a:t>
            </a:r>
            <a:r>
              <a:rPr lang="en-US" altLang="zh-TW" dirty="0">
                <a:latin typeface="+mn-lt"/>
              </a:rPr>
              <a:t>Robots </a:t>
            </a:r>
            <a:r>
              <a:rPr lang="en-US" altLang="ja-JP" dirty="0" smtClean="0">
                <a:latin typeface="+mn-lt"/>
                <a:ea typeface="新細明體" panose="02020500000000000000" pitchFamily="18" charset="-120"/>
              </a:rPr>
              <a:t>Based </a:t>
            </a:r>
            <a:r>
              <a:rPr lang="en-US" altLang="ja-JP" dirty="0">
                <a:latin typeface="+mn-lt"/>
                <a:ea typeface="新細明體" panose="02020500000000000000" pitchFamily="18" charset="-120"/>
              </a:rPr>
              <a:t>on Design</a:t>
            </a:r>
            <a:endParaRPr lang="en-US" dirty="0">
              <a:solidFill>
                <a:schemeClr val="bg1"/>
              </a:solidFill>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AC3AA446-7F2A-3949-91AC-F0A31BC24130}"/>
              </a:ext>
            </a:extLst>
          </p:cNvPr>
          <p:cNvSpPr>
            <a:spLocks noGrp="1"/>
          </p:cNvSpPr>
          <p:nvPr>
            <p:ph idx="1"/>
          </p:nvPr>
        </p:nvSpPr>
        <p:spPr>
          <a:xfrm>
            <a:off x="267692" y="1508582"/>
            <a:ext cx="7310744" cy="4989199"/>
          </a:xfrm>
        </p:spPr>
        <p:txBody>
          <a:bodyPr anchor="t">
            <a:noAutofit/>
          </a:bodyPr>
          <a:lstStyle/>
          <a:p>
            <a:pPr marL="0" indent="0" algn="just">
              <a:lnSpc>
                <a:spcPct val="100000"/>
              </a:lnSpc>
              <a:buNone/>
            </a:pPr>
            <a:r>
              <a:rPr lang="en-HK" altLang="ja-JP" sz="2000" dirty="0">
                <a:ea typeface="新細明體" panose="02020500000000000000" pitchFamily="18" charset="-120"/>
              </a:rPr>
              <a:t>Simultaneous localization and mapping </a:t>
            </a:r>
            <a:r>
              <a:rPr lang="en-US" altLang="ja-JP" sz="2000" dirty="0">
                <a:ea typeface="新細明體" panose="02020500000000000000" pitchFamily="18" charset="-120"/>
              </a:rPr>
              <a:t>(</a:t>
            </a:r>
            <a:r>
              <a:rPr lang="en-US" altLang="zh-CN" sz="2000" b="1" dirty="0">
                <a:ea typeface="新細明體" panose="02020500000000000000" pitchFamily="18" charset="-120"/>
              </a:rPr>
              <a:t>SLAM</a:t>
            </a:r>
            <a:r>
              <a:rPr lang="en-US" altLang="zh-CN" sz="2000" dirty="0">
                <a:ea typeface="新細明體" panose="02020500000000000000" pitchFamily="18" charset="-120"/>
              </a:rPr>
              <a:t>)</a:t>
            </a:r>
            <a:endParaRPr lang="en-US" altLang="ja-JP" sz="2000" dirty="0">
              <a:ea typeface="新細明體" panose="02020500000000000000" pitchFamily="18" charset="-120"/>
            </a:endParaRPr>
          </a:p>
          <a:p>
            <a:pPr algn="just">
              <a:lnSpc>
                <a:spcPct val="100000"/>
              </a:lnSpc>
              <a:buFont typeface="Wingdings" panose="05000000000000000000" pitchFamily="2" charset="2"/>
              <a:buChar char="v"/>
            </a:pPr>
            <a:r>
              <a:rPr lang="en-US" altLang="ja-JP" sz="2000" dirty="0">
                <a:ea typeface="新細明體" panose="02020500000000000000" pitchFamily="18" charset="-120"/>
              </a:rPr>
              <a:t>The robot is able to learn maps in real time (for location estimation and map construction) </a:t>
            </a:r>
            <a:r>
              <a:rPr lang="en-US" altLang="ja-JP" sz="2000" dirty="0">
                <a:ea typeface="新細明體" panose="02020500000000000000" pitchFamily="18" charset="-120"/>
                <a:sym typeface="Wingdings" panose="05000000000000000000" pitchFamily="2" charset="2"/>
              </a:rPr>
              <a:t> </a:t>
            </a:r>
            <a:r>
              <a:rPr lang="en-US" altLang="ja-JP" sz="2000" dirty="0">
                <a:ea typeface="新細明體" panose="02020500000000000000" pitchFamily="18" charset="-120"/>
              </a:rPr>
              <a:t> Simultaneous localization and mapping (</a:t>
            </a:r>
            <a:r>
              <a:rPr lang="en-US" altLang="ja-JP" sz="2000" b="1" dirty="0">
                <a:ea typeface="新細明體" panose="02020500000000000000" pitchFamily="18" charset="-120"/>
              </a:rPr>
              <a:t>SLAM</a:t>
            </a:r>
            <a:r>
              <a:rPr lang="en-US" altLang="ja-JP" sz="2000" dirty="0">
                <a:ea typeface="新細明體" panose="02020500000000000000" pitchFamily="18" charset="-120"/>
              </a:rPr>
              <a:t>) algorithms </a:t>
            </a:r>
          </a:p>
          <a:p>
            <a:pPr lvl="1" algn="just">
              <a:lnSpc>
                <a:spcPct val="100000"/>
              </a:lnSpc>
              <a:buFont typeface="Wingdings" panose="05000000000000000000" pitchFamily="2" charset="2"/>
              <a:buChar char="v"/>
            </a:pPr>
            <a:r>
              <a:rPr lang="en-US" altLang="ja-JP" sz="2000" dirty="0">
                <a:ea typeface="新細明體" panose="02020500000000000000" pitchFamily="18" charset="-120"/>
              </a:rPr>
              <a:t>First estimate the location of the robot based on the current map.
This location </a:t>
            </a:r>
            <a:r>
              <a:rPr lang="en-US" altLang="ja-JP" sz="2000" dirty="0" smtClean="0">
                <a:ea typeface="新細明體" panose="02020500000000000000" pitchFamily="18" charset="-120"/>
              </a:rPr>
              <a:t>estimate </a:t>
            </a:r>
            <a:r>
              <a:rPr lang="en-US" altLang="ja-JP" sz="2000" dirty="0">
                <a:ea typeface="新細明體" panose="02020500000000000000" pitchFamily="18" charset="-120"/>
              </a:rPr>
              <a:t>and the resulting observation variable can in turn be used to refine the map, especially when passing through similar locations multiple times.
The location </a:t>
            </a:r>
            <a:r>
              <a:rPr lang="en-US" altLang="ja-JP" sz="2000" dirty="0" smtClean="0">
                <a:ea typeface="新細明體" panose="02020500000000000000" pitchFamily="18" charset="-120"/>
              </a:rPr>
              <a:t>estimate </a:t>
            </a:r>
            <a:r>
              <a:rPr lang="en-US" altLang="ja-JP" sz="2000" dirty="0">
                <a:ea typeface="新細明體" panose="02020500000000000000" pitchFamily="18" charset="-120"/>
              </a:rPr>
              <a:t>is repeatedly corrected by multiple observed variables, thereby gradually improving the accuracy of the map.</a:t>
            </a:r>
          </a:p>
          <a:p>
            <a:pPr algn="just">
              <a:lnSpc>
                <a:spcPct val="100000"/>
              </a:lnSpc>
              <a:buFont typeface="Wingdings" panose="05000000000000000000" pitchFamily="2" charset="2"/>
              <a:buChar char="v"/>
            </a:pPr>
            <a:r>
              <a:rPr lang="en-US" altLang="ja-JP" sz="2000" dirty="0">
                <a:ea typeface="新細明體" panose="02020500000000000000" pitchFamily="18" charset="-120"/>
              </a:rPr>
              <a:t>In the figure on the right, the observation variables </a:t>
            </a:r>
            <a:r>
              <a:rPr lang="en-US" altLang="ja-JP" sz="2000" dirty="0" smtClean="0">
                <a:ea typeface="新細明體" panose="02020500000000000000" pitchFamily="18" charset="-120"/>
              </a:rPr>
              <a:t>A</a:t>
            </a:r>
            <a:r>
              <a:rPr lang="en-US" altLang="ja-JP" sz="2000" dirty="0">
                <a:ea typeface="新細明體" panose="02020500000000000000" pitchFamily="18" charset="-120"/>
              </a:rPr>
              <a:t>, B, and C can be used together to correct the position estimates of these three points.</a:t>
            </a:r>
            <a:endParaRPr lang="en-US" sz="2000" dirty="0">
              <a:ea typeface="新細明體" panose="02020500000000000000" pitchFamily="18" charset="-120"/>
            </a:endParaRPr>
          </a:p>
        </p:txBody>
      </p:sp>
      <p:pic>
        <p:nvPicPr>
          <p:cNvPr id="5" name="Picture 4">
            <a:extLst>
              <a:ext uri="{FF2B5EF4-FFF2-40B4-BE49-F238E27FC236}">
                <a16:creationId xmlns="" xmlns:a16="http://schemas.microsoft.com/office/drawing/2014/main" id="{A96F259B-B24C-F243-BE94-D01DD27C776B}"/>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4"/>
          <a:stretch/>
        </p:blipFill>
        <p:spPr>
          <a:xfrm>
            <a:off x="7754003" y="2071316"/>
            <a:ext cx="4167519" cy="4119172"/>
          </a:xfrm>
          <a:prstGeom prst="rect">
            <a:avLst/>
          </a:prstGeom>
        </p:spPr>
      </p:pic>
      <p:sp>
        <p:nvSpPr>
          <p:cNvPr id="4" name="Footer Placeholder 3"/>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16</a:t>
            </a:fld>
            <a:endParaRPr lang="en-US"/>
          </a:p>
        </p:txBody>
      </p:sp>
    </p:spTree>
    <p:extLst>
      <p:ext uri="{BB962C8B-B14F-4D97-AF65-F5344CB8AC3E}">
        <p14:creationId xmlns="" xmlns:p14="http://schemas.microsoft.com/office/powerpoint/2010/main" val="3984647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latin typeface="+mn-lt"/>
              </a:rPr>
              <a:t>Robots </a:t>
            </a:r>
            <a:r>
              <a:rPr lang="en-US" altLang="ja-JP" dirty="0" smtClean="0">
                <a:latin typeface="+mn-lt"/>
                <a:ea typeface="新細明體" panose="02020500000000000000" pitchFamily="18" charset="-120"/>
              </a:rPr>
              <a:t>Based </a:t>
            </a:r>
            <a:r>
              <a:rPr lang="en-US" altLang="ja-JP" dirty="0">
                <a:latin typeface="+mn-lt"/>
                <a:ea typeface="新細明體" panose="02020500000000000000" pitchFamily="18" charset="-120"/>
              </a:rPr>
              <a:t>on Design</a:t>
            </a:r>
            <a:endParaRPr lang="en-US" dirty="0">
              <a:solidFill>
                <a:schemeClr val="bg1"/>
              </a:solidFill>
            </a:endParaRPr>
          </a:p>
        </p:txBody>
      </p:sp>
      <p:sp>
        <p:nvSpPr>
          <p:cNvPr id="6" name="Rectangle 2"/>
          <p:cNvSpPr>
            <a:spLocks noGrp="1" noChangeArrowheads="1"/>
          </p:cNvSpPr>
          <p:nvPr>
            <p:ph idx="1"/>
          </p:nvPr>
        </p:nvSpPr>
        <p:spPr bwMode="auto">
          <a:xfrm>
            <a:off x="838199" y="2017326"/>
            <a:ext cx="6546273" cy="3667679"/>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zh-CN" sz="2400" dirty="0">
                <a:ea typeface="PMingLiU" panose="02020500000000000000" pitchFamily="18" charset="-120"/>
              </a:rPr>
              <a:t>The origin of map construction
</a:t>
            </a:r>
            <a:endParaRPr lang="en-US" altLang="zh-TW" sz="2400" dirty="0">
              <a:ea typeface="PMingLiU" panose="02020500000000000000" pitchFamily="18" charset="-120"/>
            </a:endParaRPr>
          </a:p>
          <a:p>
            <a:pPr eaLnBrk="0" fontAlgn="base" hangingPunct="0">
              <a:lnSpc>
                <a:spcPct val="100000"/>
              </a:lnSpc>
              <a:spcBef>
                <a:spcPct val="0"/>
              </a:spcBef>
              <a:spcAft>
                <a:spcPct val="0"/>
              </a:spcAft>
              <a:buFont typeface="Wingdings" panose="05000000000000000000" pitchFamily="2" charset="2"/>
              <a:buChar char="v"/>
            </a:pPr>
            <a:r>
              <a:rPr lang="en-US" altLang="zh-TW" sz="2400" dirty="0">
                <a:ea typeface="PMingLiU" panose="02020500000000000000" pitchFamily="18" charset="-120"/>
              </a:rPr>
              <a:t>LiDAR or </a:t>
            </a:r>
            <a:r>
              <a:rPr lang="en-US" altLang="zh-TW" sz="2400" b="1" dirty="0">
                <a:ea typeface="PMingLiU" panose="02020500000000000000" pitchFamily="18" charset="-120"/>
              </a:rPr>
              <a:t>lidar</a:t>
            </a:r>
            <a:r>
              <a:rPr lang="en-US" altLang="zh-TW" sz="2400" dirty="0">
                <a:ea typeface="PMingLiU" panose="02020500000000000000" pitchFamily="18" charset="-120"/>
              </a:rPr>
              <a:t>, is an optical remote sensing technique that measures parameters such as the distance to a target by shining a beam of light, usually a pulsed laser, on a target.</a:t>
            </a:r>
          </a:p>
          <a:p>
            <a:pPr eaLnBrk="0" fontAlgn="base" hangingPunct="0">
              <a:lnSpc>
                <a:spcPct val="100000"/>
              </a:lnSpc>
              <a:spcBef>
                <a:spcPct val="0"/>
              </a:spcBef>
              <a:spcAft>
                <a:spcPct val="0"/>
              </a:spcAft>
              <a:buFont typeface="Wingdings" panose="05000000000000000000" pitchFamily="2" charset="2"/>
              <a:buChar char="v"/>
            </a:pPr>
            <a:endParaRPr lang="en-US" altLang="zh-TW" sz="2400" dirty="0">
              <a:ea typeface="PMingLiU" panose="02020500000000000000" pitchFamily="18" charset="-120"/>
            </a:endParaRPr>
          </a:p>
          <a:p>
            <a:pPr eaLnBrk="0" fontAlgn="base" hangingPunct="0">
              <a:lnSpc>
                <a:spcPct val="100000"/>
              </a:lnSpc>
              <a:spcBef>
                <a:spcPct val="0"/>
              </a:spcBef>
              <a:spcAft>
                <a:spcPct val="0"/>
              </a:spcAft>
              <a:buFont typeface="Wingdings" panose="05000000000000000000" pitchFamily="2" charset="2"/>
              <a:buChar char="v"/>
            </a:pPr>
            <a:r>
              <a:rPr lang="en-US" altLang="zh-TW" sz="2400" b="1" dirty="0">
                <a:ea typeface="PMingLiU" panose="02020500000000000000" pitchFamily="18" charset="-120"/>
              </a:rPr>
              <a:t>Lidar</a:t>
            </a:r>
            <a:r>
              <a:rPr lang="en-US" altLang="zh-TW" sz="2400" dirty="0">
                <a:ea typeface="PMingLiU" panose="02020500000000000000" pitchFamily="18" charset="-120"/>
              </a:rPr>
              <a:t> has applications in geomatics, archaeology, geography, geomorphology, earthquakes, forestry, remote sensing, and atmospheric physics .</a:t>
            </a:r>
            <a:endParaRPr lang="zh-TW" altLang="en-US" sz="2400" dirty="0">
              <a:latin typeface="PMingLiU" panose="02020500000000000000" pitchFamily="18" charset="-120"/>
              <a:ea typeface="PMingLiU" panose="02020500000000000000" pitchFamily="18" charset="-120"/>
            </a:endParaRPr>
          </a:p>
        </p:txBody>
      </p:sp>
      <p:graphicFrame>
        <p:nvGraphicFramePr>
          <p:cNvPr id="7" name="Object 6"/>
          <p:cNvGraphicFramePr>
            <a:graphicFrameLocks noChangeAspect="1"/>
          </p:cNvGraphicFramePr>
          <p:nvPr>
            <p:extLst>
              <p:ext uri="{D42A27DB-BD31-4B8C-83A1-F6EECF244321}">
                <p14:modId xmlns="" xmlns:p14="http://schemas.microsoft.com/office/powerpoint/2010/main" val="1971665851"/>
              </p:ext>
            </p:extLst>
          </p:nvPr>
        </p:nvGraphicFramePr>
        <p:xfrm>
          <a:off x="7512265" y="1955486"/>
          <a:ext cx="2934252" cy="3197777"/>
        </p:xfrm>
        <a:graphic>
          <a:graphicData uri="http://schemas.openxmlformats.org/presentationml/2006/ole">
            <p:oleObj spid="_x0000_s2108" name="Bitmap Image" r:id="rId3" imgW="3676680" imgH="4006800" progId="PBrush">
              <p:embed/>
            </p:oleObj>
          </a:graphicData>
        </a:graphic>
      </p:graphicFrame>
      <p:sp>
        <p:nvSpPr>
          <p:cNvPr id="3" name="Footer Placeholder 2"/>
          <p:cNvSpPr>
            <a:spLocks noGrp="1"/>
          </p:cNvSpPr>
          <p:nvPr>
            <p:ph type="ftr" sz="quarter" idx="11"/>
          </p:nvPr>
        </p:nvSpPr>
        <p:spPr/>
        <p:txBody>
          <a:bodyPr/>
          <a:lstStyle/>
          <a:p>
            <a:r>
              <a:rPr lang="en-US"/>
              <a:t>Edit by Hammond Lai </a:t>
            </a:r>
          </a:p>
        </p:txBody>
      </p:sp>
      <p:sp>
        <p:nvSpPr>
          <p:cNvPr id="4" name="Slide Number Placeholder 3"/>
          <p:cNvSpPr>
            <a:spLocks noGrp="1"/>
          </p:cNvSpPr>
          <p:nvPr>
            <p:ph type="sldNum" sz="quarter" idx="12"/>
          </p:nvPr>
        </p:nvSpPr>
        <p:spPr/>
        <p:txBody>
          <a:bodyPr/>
          <a:lstStyle/>
          <a:p>
            <a:fld id="{14AAF3BD-B680-4D71-9FCA-A246A57934F9}" type="slidenum">
              <a:rPr lang="en-US" smtClean="0"/>
              <a:pPr/>
              <a:t>17</a:t>
            </a:fld>
            <a:endParaRPr lang="en-US"/>
          </a:p>
        </p:txBody>
      </p:sp>
    </p:spTree>
    <p:extLst>
      <p:ext uri="{BB962C8B-B14F-4D97-AF65-F5344CB8AC3E}">
        <p14:creationId xmlns="" xmlns:p14="http://schemas.microsoft.com/office/powerpoint/2010/main" val="2923985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4C62C6-5EAE-C24D-B965-6DA3A9F1BD65}"/>
              </a:ext>
            </a:extLst>
          </p:cNvPr>
          <p:cNvSpPr>
            <a:spLocks noGrp="1"/>
          </p:cNvSpPr>
          <p:nvPr>
            <p:ph type="title"/>
          </p:nvPr>
        </p:nvSpPr>
        <p:spPr/>
        <p:txBody>
          <a:bodyPr/>
          <a:lstStyle/>
          <a:p>
            <a:r>
              <a:rPr lang="en-US" altLang="zh-TW" dirty="0">
                <a:latin typeface="+mn-lt"/>
              </a:rPr>
              <a:t>Robots </a:t>
            </a:r>
            <a:r>
              <a:rPr lang="en-US" altLang="ja-JP" dirty="0" smtClean="0">
                <a:latin typeface="+mn-lt"/>
                <a:ea typeface="新細明體" panose="02020500000000000000" pitchFamily="18" charset="-120"/>
              </a:rPr>
              <a:t>Based </a:t>
            </a:r>
            <a:r>
              <a:rPr lang="en-US" altLang="ja-JP" dirty="0">
                <a:latin typeface="+mn-lt"/>
                <a:ea typeface="新細明體" panose="02020500000000000000" pitchFamily="18" charset="-120"/>
              </a:rPr>
              <a:t>on Design</a:t>
            </a:r>
            <a:endParaRPr lang="en-US" dirty="0">
              <a:solidFill>
                <a:schemeClr val="bg1"/>
              </a:solidFill>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0DA08C4C-E61E-BF49-B023-E1EC0A4E3740}"/>
              </a:ext>
            </a:extLst>
          </p:cNvPr>
          <p:cNvSpPr>
            <a:spLocks noGrp="1"/>
          </p:cNvSpPr>
          <p:nvPr>
            <p:ph idx="1"/>
          </p:nvPr>
        </p:nvSpPr>
        <p:spPr>
          <a:xfrm>
            <a:off x="838199" y="1690688"/>
            <a:ext cx="4860293" cy="4902619"/>
          </a:xfrm>
        </p:spPr>
        <p:txBody>
          <a:bodyPr>
            <a:normAutofit fontScale="92500" lnSpcReduction="20000"/>
          </a:bodyPr>
          <a:lstStyle/>
          <a:p>
            <a:pPr marL="0" indent="0" algn="just">
              <a:buNone/>
            </a:pPr>
            <a:r>
              <a:rPr lang="en-US" altLang="ja-JP" sz="2600" dirty="0">
                <a:ea typeface="新細明體" panose="02020500000000000000" pitchFamily="18" charset="-120"/>
              </a:rPr>
              <a:t>Map constructed by SLAM algorithm</a:t>
            </a:r>
          </a:p>
          <a:p>
            <a:pPr algn="just">
              <a:buFont typeface="Wingdings" panose="05000000000000000000" pitchFamily="2" charset="2"/>
              <a:buChar char="v"/>
            </a:pPr>
            <a:r>
              <a:rPr lang="en-US" altLang="ja-JP" sz="2600" dirty="0" smtClean="0">
                <a:ea typeface="新細明體" panose="02020500000000000000" pitchFamily="18" charset="-120"/>
              </a:rPr>
              <a:t> Each </a:t>
            </a:r>
            <a:r>
              <a:rPr lang="en-US" altLang="ja-JP" sz="2600" dirty="0">
                <a:ea typeface="新細明體" panose="02020500000000000000" pitchFamily="18" charset="-120"/>
              </a:rPr>
              <a:t>point (the mesh part of the plot) = </a:t>
            </a:r>
            <a:r>
              <a:rPr lang="en-US" altLang="ja-JP" sz="2600" b="1" dirty="0">
                <a:solidFill>
                  <a:srgbClr val="00B0F0"/>
                </a:solidFill>
                <a:ea typeface="新細明體" panose="02020500000000000000" pitchFamily="18" charset="-120"/>
              </a:rPr>
              <a:t>position point</a:t>
            </a:r>
            <a:r>
              <a:rPr lang="en-US" altLang="ja-JP" sz="2600" dirty="0">
                <a:ea typeface="新細明體" panose="02020500000000000000" pitchFamily="18" charset="-120"/>
              </a:rPr>
              <a:t>
</a:t>
            </a:r>
            <a:r>
              <a:rPr lang="en-US" altLang="ja-JP" sz="2600" dirty="0" smtClean="0">
                <a:ea typeface="新細明體" panose="02020500000000000000" pitchFamily="18" charset="-120"/>
              </a:rPr>
              <a:t> Connection </a:t>
            </a:r>
            <a:r>
              <a:rPr lang="en-US" altLang="ja-JP" sz="2600" dirty="0">
                <a:ea typeface="新細明體" panose="02020500000000000000" pitchFamily="18" charset="-120"/>
              </a:rPr>
              <a:t>between points = </a:t>
            </a:r>
            <a:r>
              <a:rPr lang="en-US" altLang="ja-JP" sz="2600" b="1" dirty="0">
                <a:solidFill>
                  <a:schemeClr val="accent2">
                    <a:lumMod val="75000"/>
                  </a:schemeClr>
                </a:solidFill>
                <a:ea typeface="新細明體" panose="02020500000000000000" pitchFamily="18" charset="-120"/>
              </a:rPr>
              <a:t>relationship between two points </a:t>
            </a:r>
            <a:r>
              <a:rPr lang="en-US" altLang="ja-JP" sz="2600" dirty="0">
                <a:ea typeface="新細明體" panose="02020500000000000000" pitchFamily="18" charset="-120"/>
              </a:rPr>
              <a:t>(e.g. path length, difference between images captured by the camera, etc.)
</a:t>
            </a:r>
            <a:r>
              <a:rPr lang="en-US" altLang="ja-JP" sz="2600" dirty="0" smtClean="0">
                <a:ea typeface="新細明體" panose="02020500000000000000" pitchFamily="18" charset="-120"/>
              </a:rPr>
              <a:t> These </a:t>
            </a:r>
            <a:r>
              <a:rPr lang="en-US" altLang="ja-JP" sz="2600" dirty="0">
                <a:ea typeface="新細明體" panose="02020500000000000000" pitchFamily="18" charset="-120"/>
              </a:rPr>
              <a:t>points and lines form a location map.
</a:t>
            </a:r>
            <a:r>
              <a:rPr lang="en-US" altLang="ja-JP" sz="2600" dirty="0" smtClean="0">
                <a:ea typeface="新細明體" panose="02020500000000000000" pitchFamily="18" charset="-120"/>
              </a:rPr>
              <a:t> Once </a:t>
            </a:r>
            <a:r>
              <a:rPr lang="en-US" altLang="ja-JP" sz="2600" dirty="0">
                <a:ea typeface="新細明體" panose="02020500000000000000" pitchFamily="18" charset="-120"/>
              </a:rPr>
              <a:t>you have an initial map, you can correct the map based on data from multiple observations </a:t>
            </a:r>
            <a:r>
              <a:rPr lang="en-US" altLang="ja-JP" sz="2600" dirty="0">
                <a:ea typeface="新細明體" panose="02020500000000000000" pitchFamily="18" charset="-120"/>
                <a:sym typeface="Wingdings" panose="05000000000000000000" pitchFamily="2" charset="2"/>
              </a:rPr>
              <a:t></a:t>
            </a:r>
            <a:r>
              <a:rPr lang="en-US" altLang="ja-JP" sz="2600" dirty="0">
                <a:ea typeface="新細明體" panose="02020500000000000000" pitchFamily="18" charset="-120"/>
              </a:rPr>
              <a:t> to get the refined map</a:t>
            </a:r>
          </a:p>
          <a:p>
            <a:pPr algn="just"/>
            <a:endParaRPr lang="en-US" sz="2600" dirty="0">
              <a:ea typeface="新細明體" panose="02020500000000000000" pitchFamily="18" charset="-120"/>
              <a:hlinkClick r:id="rId2"/>
            </a:endParaRPr>
          </a:p>
          <a:p>
            <a:pPr marL="0" indent="0">
              <a:buNone/>
            </a:pPr>
            <a:r>
              <a:rPr lang="en-US" sz="1200" dirty="0">
                <a:latin typeface="新細明體" panose="02020500000000000000" pitchFamily="18" charset="-120"/>
                <a:ea typeface="新細明體" panose="02020500000000000000" pitchFamily="18" charset="-120"/>
                <a:hlinkClick r:id="rId2"/>
              </a:rPr>
              <a:t>https://www.youtube.com/watch?v=saVZtgPyyJQ</a:t>
            </a:r>
            <a:endParaRPr lang="en-US" sz="1200" dirty="0">
              <a:latin typeface="新細明體" panose="02020500000000000000" pitchFamily="18" charset="-120"/>
              <a:ea typeface="新細明體" panose="02020500000000000000" pitchFamily="18" charset="-120"/>
            </a:endParaRP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514608" y="33288"/>
            <a:ext cx="3652798" cy="3222720"/>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512098" y="3240164"/>
            <a:ext cx="4502032" cy="3617836"/>
          </a:xfrm>
          <a:prstGeom prst="rect">
            <a:avLst/>
          </a:prstGeom>
        </p:spPr>
      </p:pic>
      <p:sp>
        <p:nvSpPr>
          <p:cNvPr id="5" name="Footer Placeholder 4"/>
          <p:cNvSpPr>
            <a:spLocks noGrp="1"/>
          </p:cNvSpPr>
          <p:nvPr>
            <p:ph type="ftr" sz="quarter" idx="11"/>
          </p:nvPr>
        </p:nvSpPr>
        <p:spPr/>
        <p:txBody>
          <a:bodyPr/>
          <a:lstStyle/>
          <a:p>
            <a:r>
              <a:rPr lang="en-US"/>
              <a:t>Edit by Hammond Lai </a:t>
            </a:r>
          </a:p>
        </p:txBody>
      </p:sp>
      <p:sp>
        <p:nvSpPr>
          <p:cNvPr id="7" name="Slide Number Placeholder 6"/>
          <p:cNvSpPr>
            <a:spLocks noGrp="1"/>
          </p:cNvSpPr>
          <p:nvPr>
            <p:ph type="sldNum" sz="quarter" idx="12"/>
          </p:nvPr>
        </p:nvSpPr>
        <p:spPr/>
        <p:txBody>
          <a:bodyPr/>
          <a:lstStyle/>
          <a:p>
            <a:fld id="{14AAF3BD-B680-4D71-9FCA-A246A57934F9}" type="slidenum">
              <a:rPr lang="en-US" smtClean="0"/>
              <a:pPr/>
              <a:t>18</a:t>
            </a:fld>
            <a:endParaRPr lang="en-US"/>
          </a:p>
        </p:txBody>
      </p:sp>
    </p:spTree>
    <p:extLst>
      <p:ext uri="{BB962C8B-B14F-4D97-AF65-F5344CB8AC3E}">
        <p14:creationId xmlns="" xmlns:p14="http://schemas.microsoft.com/office/powerpoint/2010/main" val="3338077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 xmlns:a16="http://schemas.microsoft.com/office/drawing/2014/main" id="{A1F6AB95-8E74-415A-AC4F-5E13B9C8D994}"/>
              </a:ext>
            </a:extLst>
          </p:cNvPr>
          <p:cNvSpPr>
            <a:spLocks noGrp="1"/>
          </p:cNvSpPr>
          <p:nvPr>
            <p:ph type="title"/>
          </p:nvPr>
        </p:nvSpPr>
        <p:spPr/>
        <p:txBody>
          <a:bodyPr/>
          <a:lstStyle/>
          <a:p>
            <a:r>
              <a:rPr lang="en-US" altLang="zh-CN" dirty="0">
                <a:latin typeface="+mn-lt"/>
                <a:ea typeface="新細明體" panose="02020500000000000000" pitchFamily="18" charset="-120"/>
              </a:rPr>
              <a:t>Learning-based Robots</a:t>
            </a:r>
            <a:endParaRPr lang="zh-HK" altLang="en-US" dirty="0">
              <a:latin typeface="+mn-lt"/>
              <a:ea typeface="新細明體" panose="02020500000000000000" pitchFamily="18" charset="-120"/>
            </a:endParaRPr>
          </a:p>
        </p:txBody>
      </p:sp>
      <p:sp>
        <p:nvSpPr>
          <p:cNvPr id="5" name="內容版面配置區 4">
            <a:extLst>
              <a:ext uri="{FF2B5EF4-FFF2-40B4-BE49-F238E27FC236}">
                <a16:creationId xmlns="" xmlns:a16="http://schemas.microsoft.com/office/drawing/2014/main" id="{D04E5B48-B5D7-4B4C-B56B-D67C6E941AEC}"/>
              </a:ext>
            </a:extLst>
          </p:cNvPr>
          <p:cNvSpPr>
            <a:spLocks noGrp="1"/>
          </p:cNvSpPr>
          <p:nvPr>
            <p:ph idx="1"/>
          </p:nvPr>
        </p:nvSpPr>
        <p:spPr>
          <a:xfrm>
            <a:off x="838200" y="1463040"/>
            <a:ext cx="9865093" cy="5171941"/>
          </a:xfrm>
        </p:spPr>
        <p:txBody>
          <a:bodyPr>
            <a:normAutofit/>
          </a:bodyPr>
          <a:lstStyle/>
          <a:p>
            <a:pPr>
              <a:lnSpc>
                <a:spcPct val="150000"/>
              </a:lnSpc>
              <a:buFont typeface="Wingdings" panose="05000000000000000000" pitchFamily="2" charset="2"/>
              <a:buChar char="v"/>
            </a:pPr>
            <a:r>
              <a:rPr lang="en-US" altLang="zh-CN" dirty="0" smtClean="0">
                <a:ea typeface="新細明體" panose="02020500000000000000" pitchFamily="18" charset="-120"/>
              </a:rPr>
              <a:t> Much </a:t>
            </a:r>
            <a:r>
              <a:rPr lang="en-US" altLang="zh-CN" dirty="0">
                <a:ea typeface="新細明體" panose="02020500000000000000" pitchFamily="18" charset="-120"/>
              </a:rPr>
              <a:t>of this robotic behavior stems from outside experience.
</a:t>
            </a:r>
            <a:r>
              <a:rPr lang="en-US" altLang="zh-CN" dirty="0" smtClean="0">
                <a:ea typeface="新細明體" panose="02020500000000000000" pitchFamily="18" charset="-120"/>
              </a:rPr>
              <a:t> The </a:t>
            </a:r>
            <a:r>
              <a:rPr lang="en-US" altLang="zh-CN" dirty="0">
                <a:ea typeface="新細明體" panose="02020500000000000000" pitchFamily="18" charset="-120"/>
              </a:rPr>
              <a:t>experience imparted by </a:t>
            </a:r>
            <a:r>
              <a:rPr lang="en-US" altLang="zh-CN" dirty="0" smtClean="0">
                <a:ea typeface="新細明體" panose="02020500000000000000" pitchFamily="18" charset="-120"/>
              </a:rPr>
              <a:t>hu</a:t>
            </a:r>
            <a:r>
              <a:rPr lang="en-US" altLang="zh-CN" dirty="0" smtClean="0">
                <a:ea typeface="新細明體" panose="02020500000000000000" pitchFamily="18" charset="-120"/>
              </a:rPr>
              <a:t>man </a:t>
            </a:r>
            <a:r>
              <a:rPr lang="en-US" altLang="zh-CN" dirty="0">
                <a:ea typeface="新細明體" panose="02020500000000000000" pitchFamily="18" charset="-120"/>
              </a:rPr>
              <a:t>/ the robot tries it out on his own.
</a:t>
            </a:r>
            <a:r>
              <a:rPr lang="en-US" altLang="zh-CN" dirty="0" smtClean="0">
                <a:ea typeface="新細明體" panose="02020500000000000000" pitchFamily="18" charset="-120"/>
              </a:rPr>
              <a:t> There </a:t>
            </a:r>
            <a:r>
              <a:rPr lang="en-US" altLang="zh-CN" dirty="0">
                <a:ea typeface="新細明體" panose="02020500000000000000" pitchFamily="18" charset="-120"/>
              </a:rPr>
              <a:t>is </a:t>
            </a:r>
            <a:r>
              <a:rPr lang="en-US" altLang="zh-CN" i="1" u="sng" dirty="0">
                <a:ea typeface="新細明體" panose="02020500000000000000" pitchFamily="18" charset="-120"/>
              </a:rPr>
              <a:t>no</a:t>
            </a:r>
            <a:r>
              <a:rPr lang="en-US" altLang="zh-CN" dirty="0">
                <a:ea typeface="新細明體" panose="02020500000000000000" pitchFamily="18" charset="-120"/>
              </a:rPr>
              <a:t> need to design every action of the </a:t>
            </a:r>
            <a:r>
              <a:rPr lang="en-US" altLang="zh-CN" dirty="0" smtClean="0">
                <a:ea typeface="新細明體" panose="02020500000000000000" pitchFamily="18" charset="-120"/>
              </a:rPr>
              <a:t>robot; just </a:t>
            </a:r>
            <a:r>
              <a:rPr lang="en-US" altLang="zh-CN" dirty="0">
                <a:ea typeface="新細明體" panose="02020500000000000000" pitchFamily="18" charset="-120"/>
              </a:rPr>
              <a:t>tell it what goal to complete, and the rest is for the robot to learn on its own </a:t>
            </a:r>
            <a:r>
              <a:rPr lang="en-US" altLang="zh-CN" dirty="0">
                <a:ea typeface="新細明體" panose="02020500000000000000" pitchFamily="18" charset="-120"/>
                <a:sym typeface="Wingdings" panose="05000000000000000000" pitchFamily="2" charset="2"/>
              </a:rPr>
              <a:t></a:t>
            </a:r>
            <a:r>
              <a:rPr lang="en-US" altLang="zh-CN" dirty="0">
                <a:ea typeface="新細明體" panose="02020500000000000000" pitchFamily="18" charset="-120"/>
              </a:rPr>
              <a:t> </a:t>
            </a:r>
            <a:r>
              <a:rPr lang="en-US" altLang="zh-CN" b="1" dirty="0">
                <a:ea typeface="新細明體" panose="02020500000000000000" pitchFamily="18" charset="-120"/>
              </a:rPr>
              <a:t>reinforcement learning</a:t>
            </a:r>
            <a:r>
              <a:rPr lang="en-US" altLang="zh-CN" dirty="0">
                <a:ea typeface="新細明體" panose="02020500000000000000" pitchFamily="18" charset="-120"/>
              </a:rPr>
              <a:t>.</a:t>
            </a:r>
            <a:endParaRPr lang="zh-HK" altLang="en-US" dirty="0">
              <a:ea typeface="新細明體" panose="02020500000000000000" pitchFamily="18" charset="-120"/>
            </a:endParaRPr>
          </a:p>
        </p:txBody>
      </p:sp>
      <p:sp>
        <p:nvSpPr>
          <p:cNvPr id="2" name="Footer Placeholder 1"/>
          <p:cNvSpPr>
            <a:spLocks noGrp="1"/>
          </p:cNvSpPr>
          <p:nvPr>
            <p:ph type="ftr" sz="quarter" idx="11"/>
          </p:nvPr>
        </p:nvSpPr>
        <p:spPr/>
        <p:txBody>
          <a:bodyPr/>
          <a:lstStyle/>
          <a:p>
            <a:r>
              <a:rPr lang="en-US"/>
              <a:t>Edit by Hammond Lai </a:t>
            </a:r>
          </a:p>
        </p:txBody>
      </p:sp>
      <p:sp>
        <p:nvSpPr>
          <p:cNvPr id="3" name="Slide Number Placeholder 2"/>
          <p:cNvSpPr>
            <a:spLocks noGrp="1"/>
          </p:cNvSpPr>
          <p:nvPr>
            <p:ph type="sldNum" sz="quarter" idx="12"/>
          </p:nvPr>
        </p:nvSpPr>
        <p:spPr/>
        <p:txBody>
          <a:bodyPr/>
          <a:lstStyle/>
          <a:p>
            <a:fld id="{14AAF3BD-B680-4D71-9FCA-A246A57934F9}" type="slidenum">
              <a:rPr lang="en-US" smtClean="0"/>
              <a:pPr/>
              <a:t>19</a:t>
            </a:fld>
            <a:endParaRPr lang="en-US"/>
          </a:p>
        </p:txBody>
      </p:sp>
    </p:spTree>
    <p:extLst>
      <p:ext uri="{BB962C8B-B14F-4D97-AF65-F5344CB8AC3E}">
        <p14:creationId xmlns="" xmlns:p14="http://schemas.microsoft.com/office/powerpoint/2010/main" val="4281407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C54E83-BE0B-574A-83C8-4ABB55344848}"/>
              </a:ext>
            </a:extLst>
          </p:cNvPr>
          <p:cNvSpPr>
            <a:spLocks noGrp="1"/>
          </p:cNvSpPr>
          <p:nvPr>
            <p:ph type="title"/>
          </p:nvPr>
        </p:nvSpPr>
        <p:spPr/>
        <p:txBody>
          <a:bodyPr/>
          <a:lstStyle/>
          <a:p>
            <a:r>
              <a:rPr lang="en-US" altLang="zh-CN" dirty="0" smtClean="0">
                <a:latin typeface="+mn-lt"/>
                <a:ea typeface="新細明體" panose="02020500000000000000" pitchFamily="18" charset="-120"/>
              </a:rPr>
              <a:t>Contents</a:t>
            </a:r>
            <a:endParaRPr lang="en-US" dirty="0">
              <a:latin typeface="+mn-lt"/>
              <a:ea typeface="新細明體" panose="02020500000000000000" pitchFamily="18" charset="-120"/>
            </a:endParaRPr>
          </a:p>
        </p:txBody>
      </p:sp>
      <p:sp>
        <p:nvSpPr>
          <p:cNvPr id="3" name="Content Placeholder 2">
            <a:extLst>
              <a:ext uri="{FF2B5EF4-FFF2-40B4-BE49-F238E27FC236}">
                <a16:creationId xmlns="" xmlns:a16="http://schemas.microsoft.com/office/drawing/2014/main" id="{1E5D743D-A96B-FA41-BEE5-799B5EE7A80D}"/>
              </a:ext>
            </a:extLst>
          </p:cNvPr>
          <p:cNvSpPr>
            <a:spLocks noGrp="1"/>
          </p:cNvSpPr>
          <p:nvPr>
            <p:ph idx="1"/>
          </p:nvPr>
        </p:nvSpPr>
        <p:spPr/>
        <p:txBody>
          <a:bodyPr>
            <a:normAutofit/>
          </a:bodyPr>
          <a:lstStyle/>
          <a:p>
            <a:pPr>
              <a:lnSpc>
                <a:spcPct val="150000"/>
              </a:lnSpc>
              <a:buFont typeface="Wingdings" panose="05000000000000000000" pitchFamily="2" charset="2"/>
              <a:buChar char="v"/>
            </a:pPr>
            <a:r>
              <a:rPr lang="en-US" altLang="zh-TW" dirty="0" smtClean="0"/>
              <a:t> The </a:t>
            </a:r>
            <a:r>
              <a:rPr lang="en-US" altLang="zh-TW" dirty="0"/>
              <a:t>history of </a:t>
            </a:r>
            <a:r>
              <a:rPr lang="en-US" altLang="zh-TW" dirty="0" smtClean="0"/>
              <a:t>modern robot development</a:t>
            </a:r>
            <a:r>
              <a:rPr lang="en-US" altLang="zh-TW" dirty="0"/>
              <a:t>
</a:t>
            </a:r>
            <a:r>
              <a:rPr lang="en-US" altLang="zh-TW" dirty="0" smtClean="0"/>
              <a:t> Robots based </a:t>
            </a:r>
            <a:r>
              <a:rPr lang="en-US" altLang="zh-TW" dirty="0"/>
              <a:t>on design
</a:t>
            </a:r>
            <a:r>
              <a:rPr lang="en-US" altLang="zh-TW" dirty="0" smtClean="0"/>
              <a:t> Robots based </a:t>
            </a:r>
            <a:r>
              <a:rPr lang="en-US" altLang="zh-TW" dirty="0"/>
              <a:t>on learning
</a:t>
            </a:r>
            <a:r>
              <a:rPr lang="en-US" altLang="zh-TW" dirty="0" smtClean="0"/>
              <a:t> Deep reinforcement </a:t>
            </a:r>
            <a:r>
              <a:rPr lang="en-US" altLang="zh-TW" dirty="0"/>
              <a:t>learning
</a:t>
            </a:r>
            <a:r>
              <a:rPr lang="en-US" altLang="zh-TW" dirty="0" smtClean="0"/>
              <a:t> Introduction </a:t>
            </a:r>
            <a:r>
              <a:rPr lang="en-US" altLang="zh-TW" dirty="0"/>
              <a:t>to Design Thinking</a:t>
            </a:r>
            <a:endParaRPr lang="en-US" dirty="0">
              <a:ea typeface="新細明體" panose="02020500000000000000" pitchFamily="18" charset="-120"/>
            </a:endParaRPr>
          </a:p>
        </p:txBody>
      </p:sp>
      <p:sp>
        <p:nvSpPr>
          <p:cNvPr id="4" name="Footer Placeholder 3"/>
          <p:cNvSpPr>
            <a:spLocks noGrp="1"/>
          </p:cNvSpPr>
          <p:nvPr>
            <p:ph type="ftr" sz="quarter" idx="11"/>
          </p:nvPr>
        </p:nvSpPr>
        <p:spPr/>
        <p:txBody>
          <a:bodyPr/>
          <a:lstStyle/>
          <a:p>
            <a:r>
              <a:rPr lang="en-US" dirty="0"/>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2</a:t>
            </a:fld>
            <a:endParaRPr lang="en-US" dirty="0"/>
          </a:p>
        </p:txBody>
      </p:sp>
    </p:spTree>
    <p:extLst>
      <p:ext uri="{BB962C8B-B14F-4D97-AF65-F5344CB8AC3E}">
        <p14:creationId xmlns="" xmlns:p14="http://schemas.microsoft.com/office/powerpoint/2010/main" val="421991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 xmlns:a16="http://schemas.microsoft.com/office/drawing/2014/main" id="{A1F6AB95-8E74-415A-AC4F-5E13B9C8D994}"/>
              </a:ext>
            </a:extLst>
          </p:cNvPr>
          <p:cNvSpPr>
            <a:spLocks noGrp="1"/>
          </p:cNvSpPr>
          <p:nvPr>
            <p:ph type="title"/>
          </p:nvPr>
        </p:nvSpPr>
        <p:spPr/>
        <p:txBody>
          <a:bodyPr/>
          <a:lstStyle/>
          <a:p>
            <a:r>
              <a:rPr lang="en-US" altLang="zh-CN" dirty="0">
                <a:latin typeface="+mn-lt"/>
                <a:ea typeface="新細明體" panose="02020500000000000000" pitchFamily="18" charset="-120"/>
              </a:rPr>
              <a:t>Learning-based Robots - Imitation Learning</a:t>
            </a:r>
            <a:endParaRPr lang="zh-HK" altLang="en-US" dirty="0">
              <a:latin typeface="+mn-lt"/>
              <a:ea typeface="新細明體" panose="02020500000000000000" pitchFamily="18" charset="-120"/>
            </a:endParaRPr>
          </a:p>
        </p:txBody>
      </p:sp>
      <p:sp>
        <p:nvSpPr>
          <p:cNvPr id="5" name="內容版面配置區 4">
            <a:extLst>
              <a:ext uri="{FF2B5EF4-FFF2-40B4-BE49-F238E27FC236}">
                <a16:creationId xmlns="" xmlns:a16="http://schemas.microsoft.com/office/drawing/2014/main" id="{D04E5B48-B5D7-4B4C-B56B-D67C6E941AEC}"/>
              </a:ext>
            </a:extLst>
          </p:cNvPr>
          <p:cNvSpPr>
            <a:spLocks noGrp="1"/>
          </p:cNvSpPr>
          <p:nvPr>
            <p:ph idx="1"/>
          </p:nvPr>
        </p:nvSpPr>
        <p:spPr>
          <a:xfrm>
            <a:off x="838199" y="1825624"/>
            <a:ext cx="10692866" cy="4835057"/>
          </a:xfrm>
        </p:spPr>
        <p:txBody>
          <a:bodyPr>
            <a:normAutofit/>
          </a:bodyPr>
          <a:lstStyle/>
          <a:p>
            <a:pPr algn="just">
              <a:lnSpc>
                <a:spcPct val="100000"/>
              </a:lnSpc>
              <a:buFont typeface="Wingdings" panose="05000000000000000000" pitchFamily="2" charset="2"/>
              <a:buChar char="v"/>
            </a:pPr>
            <a:r>
              <a:rPr lang="en-US" altLang="zh-HK" sz="2600" b="1" dirty="0" smtClean="0"/>
              <a:t> Teaching </a:t>
            </a:r>
            <a:r>
              <a:rPr lang="en-US" altLang="zh-HK" sz="2600" b="1" dirty="0"/>
              <a:t>the robot</a:t>
            </a:r>
            <a:r>
              <a:rPr lang="en-US" altLang="zh-HK" sz="2600" dirty="0"/>
              <a:t>: </a:t>
            </a:r>
            <a:r>
              <a:rPr lang="en-US" altLang="zh-HK" sz="2600" dirty="0" smtClean="0"/>
              <a:t>human leads the </a:t>
            </a:r>
            <a:r>
              <a:rPr lang="en-US" altLang="zh-HK" sz="2600" dirty="0"/>
              <a:t>robot to perform the task again, and the robot remembers the angle, angular velocity, etc. of each connection point in the </a:t>
            </a:r>
            <a:r>
              <a:rPr lang="en-US" altLang="zh-HK" sz="2600" dirty="0" smtClean="0"/>
              <a:t>process. Instead </a:t>
            </a:r>
            <a:r>
              <a:rPr lang="en-US" altLang="zh-HK" sz="2600" dirty="0"/>
              <a:t>of learning on its own, the magnitude of the moment is calculated 
</a:t>
            </a:r>
            <a:r>
              <a:rPr lang="en-US" altLang="zh-HK" sz="2600" dirty="0" smtClean="0"/>
              <a:t> </a:t>
            </a:r>
            <a:r>
              <a:rPr lang="en-US" altLang="zh-HK" sz="2600" b="1" dirty="0" smtClean="0"/>
              <a:t>Imitation </a:t>
            </a:r>
            <a:r>
              <a:rPr lang="en-US" altLang="zh-HK" sz="2600" b="1" dirty="0"/>
              <a:t>learning robot</a:t>
            </a:r>
            <a:r>
              <a:rPr lang="en-US" altLang="zh-HK" sz="2600" dirty="0"/>
              <a:t>: by constantly trying to apply torques on each connection, you can obtain a motion trajectory consistent with the teaching process, and finally obtain the operation skills to complete the teaching process.
The torque size is obtained through learning.</a:t>
            </a:r>
            <a:endParaRPr lang="zh-HK" altLang="en-US" sz="2600" dirty="0">
              <a:ea typeface="新細明體" panose="02020500000000000000" pitchFamily="18" charset="-120"/>
            </a:endParaRPr>
          </a:p>
        </p:txBody>
      </p:sp>
      <p:sp>
        <p:nvSpPr>
          <p:cNvPr id="7" name="Rectangle 6"/>
          <p:cNvSpPr/>
          <p:nvPr/>
        </p:nvSpPr>
        <p:spPr>
          <a:xfrm>
            <a:off x="1122256" y="5852082"/>
            <a:ext cx="4732386" cy="369332"/>
          </a:xfrm>
          <a:prstGeom prst="rect">
            <a:avLst/>
          </a:prstGeom>
        </p:spPr>
        <p:txBody>
          <a:bodyPr wrap="none">
            <a:spAutoFit/>
          </a:bodyPr>
          <a:lstStyle/>
          <a:p>
            <a:r>
              <a:rPr lang="en-US" altLang="zh-HK" dirty="0">
                <a:latin typeface="新細明體" panose="02020500000000000000" pitchFamily="18" charset="-120"/>
                <a:hlinkClick r:id="rId2"/>
              </a:rPr>
              <a:t>https://www.youtube.com/watch?v=GPOe-dZhUU4</a:t>
            </a:r>
            <a:endParaRPr lang="zh-HK" altLang="en-US" dirty="0">
              <a:latin typeface="新細明體" panose="02020500000000000000" pitchFamily="18" charset="-120"/>
            </a:endParaRPr>
          </a:p>
        </p:txBody>
      </p:sp>
      <p:sp>
        <p:nvSpPr>
          <p:cNvPr id="2" name="Footer Placeholder 1"/>
          <p:cNvSpPr>
            <a:spLocks noGrp="1"/>
          </p:cNvSpPr>
          <p:nvPr>
            <p:ph type="ftr" sz="quarter" idx="11"/>
          </p:nvPr>
        </p:nvSpPr>
        <p:spPr/>
        <p:txBody>
          <a:bodyPr/>
          <a:lstStyle/>
          <a:p>
            <a:r>
              <a:rPr lang="en-US"/>
              <a:t>Edit by Hammond Lai </a:t>
            </a:r>
          </a:p>
        </p:txBody>
      </p:sp>
      <p:sp>
        <p:nvSpPr>
          <p:cNvPr id="3" name="Slide Number Placeholder 2"/>
          <p:cNvSpPr>
            <a:spLocks noGrp="1"/>
          </p:cNvSpPr>
          <p:nvPr>
            <p:ph type="sldNum" sz="quarter" idx="12"/>
          </p:nvPr>
        </p:nvSpPr>
        <p:spPr/>
        <p:txBody>
          <a:bodyPr/>
          <a:lstStyle/>
          <a:p>
            <a:fld id="{14AAF3BD-B680-4D71-9FCA-A246A57934F9}" type="slidenum">
              <a:rPr lang="en-US" smtClean="0"/>
              <a:pPr/>
              <a:t>20</a:t>
            </a:fld>
            <a:endParaRPr lang="en-US"/>
          </a:p>
        </p:txBody>
      </p:sp>
    </p:spTree>
    <p:extLst>
      <p:ext uri="{BB962C8B-B14F-4D97-AF65-F5344CB8AC3E}">
        <p14:creationId xmlns="" xmlns:p14="http://schemas.microsoft.com/office/powerpoint/2010/main" val="163797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 xmlns:a16="http://schemas.microsoft.com/office/drawing/2014/main" id="{A1F6AB95-8E74-415A-AC4F-5E13B9C8D994}"/>
              </a:ext>
            </a:extLst>
          </p:cNvPr>
          <p:cNvSpPr>
            <a:spLocks noGrp="1"/>
          </p:cNvSpPr>
          <p:nvPr>
            <p:ph type="title"/>
          </p:nvPr>
        </p:nvSpPr>
        <p:spPr>
          <a:xfrm>
            <a:off x="838200" y="365125"/>
            <a:ext cx="5722257" cy="1325563"/>
          </a:xfrm>
        </p:spPr>
        <p:txBody>
          <a:bodyPr/>
          <a:lstStyle/>
          <a:p>
            <a:r>
              <a:rPr lang="en-US" altLang="zh-CN" dirty="0">
                <a:latin typeface="+mn-lt"/>
                <a:ea typeface="新細明體" panose="02020500000000000000" pitchFamily="18" charset="-120"/>
              </a:rPr>
              <a:t>Learning-based Robots - Imitation Learning</a:t>
            </a:r>
            <a:endParaRPr lang="zh-HK" altLang="en-US" dirty="0">
              <a:solidFill>
                <a:schemeClr val="bg1"/>
              </a:solidFill>
              <a:latin typeface="新細明體" panose="02020500000000000000" pitchFamily="18" charset="-120"/>
              <a:ea typeface="新細明體" panose="02020500000000000000" pitchFamily="18" charset="-120"/>
            </a:endParaRPr>
          </a:p>
        </p:txBody>
      </p:sp>
      <p:sp>
        <p:nvSpPr>
          <p:cNvPr id="5" name="內容版面配置區 4">
            <a:extLst>
              <a:ext uri="{FF2B5EF4-FFF2-40B4-BE49-F238E27FC236}">
                <a16:creationId xmlns="" xmlns:a16="http://schemas.microsoft.com/office/drawing/2014/main" id="{D04E5B48-B5D7-4B4C-B56B-D67C6E941AEC}"/>
              </a:ext>
            </a:extLst>
          </p:cNvPr>
          <p:cNvSpPr>
            <a:spLocks noGrp="1"/>
          </p:cNvSpPr>
          <p:nvPr>
            <p:ph idx="1"/>
          </p:nvPr>
        </p:nvSpPr>
        <p:spPr>
          <a:xfrm>
            <a:off x="290946" y="1690256"/>
            <a:ext cx="5832764" cy="4987636"/>
          </a:xfrm>
        </p:spPr>
        <p:txBody>
          <a:bodyPr>
            <a:normAutofit fontScale="92500" lnSpcReduction="10000"/>
          </a:bodyPr>
          <a:lstStyle/>
          <a:p>
            <a:pPr algn="just">
              <a:lnSpc>
                <a:spcPct val="100000"/>
              </a:lnSpc>
              <a:buFont typeface="Wingdings" panose="05000000000000000000" pitchFamily="2" charset="2"/>
              <a:buChar char="v"/>
            </a:pPr>
            <a:r>
              <a:rPr lang="en-US" altLang="zh-CN" sz="2600" dirty="0">
                <a:ea typeface="新細明體" panose="02020500000000000000" pitchFamily="18" charset="-120"/>
              </a:rPr>
              <a:t>Learn behavioral strategies: </a:t>
            </a:r>
            <a:r>
              <a:rPr lang="en-US" altLang="zh-CN" sz="2600" dirty="0" smtClean="0">
                <a:ea typeface="新細明體" panose="02020500000000000000" pitchFamily="18" charset="-120"/>
              </a:rPr>
              <a:t>E.g., how </a:t>
            </a:r>
            <a:r>
              <a:rPr lang="en-US" altLang="zh-CN" sz="2600" dirty="0">
                <a:ea typeface="新細明體" panose="02020500000000000000" pitchFamily="18" charset="-120"/>
              </a:rPr>
              <a:t>to wrap the ball around
By connecting the ball to the end of the machine by means of a soft wire, the person will make several </a:t>
            </a:r>
            <a:r>
              <a:rPr lang="en-US" altLang="zh-CN" sz="2600" dirty="0" smtClean="0">
                <a:ea typeface="新細明體" panose="02020500000000000000" pitchFamily="18" charset="-120"/>
              </a:rPr>
              <a:t>demos</a:t>
            </a:r>
            <a:r>
              <a:rPr lang="en-US" altLang="zh-CN" sz="2600" dirty="0">
                <a:ea typeface="新細明體" panose="02020500000000000000" pitchFamily="18" charset="-120"/>
              </a:rPr>
              <a:t>, and the machine needs to learn to wrap the ball around by learning </a:t>
            </a:r>
            <a:r>
              <a:rPr lang="en-US" altLang="zh-CN" sz="2600" dirty="0" smtClean="0">
                <a:ea typeface="新細明體" panose="02020500000000000000" pitchFamily="18" charset="-120"/>
              </a:rPr>
              <a:t> from these demos </a:t>
            </a:r>
            <a:r>
              <a:rPr lang="en-US" altLang="zh-CN" sz="2600" dirty="0">
                <a:ea typeface="新細明體" panose="02020500000000000000" pitchFamily="18" charset="-120"/>
              </a:rPr>
              <a:t>(Fig. 1).
It is difficult to imitate the movements of human fingers (Fig. 2) </a:t>
            </a:r>
            <a:r>
              <a:rPr lang="en-US" altLang="zh-CN" sz="2600" dirty="0">
                <a:ea typeface="新細明體" panose="02020500000000000000" pitchFamily="18" charset="-120"/>
                <a:sym typeface="Wingdings" panose="05000000000000000000" pitchFamily="2" charset="2"/>
              </a:rPr>
              <a:t></a:t>
            </a:r>
            <a:r>
              <a:rPr lang="en-US" altLang="zh-CN" sz="2600" dirty="0">
                <a:ea typeface="新細明體" panose="02020500000000000000" pitchFamily="18" charset="-120"/>
              </a:rPr>
              <a:t> The machine imitates the shape of the trajectory of the ball after it is successfully wrapped. Try it out until you learn the art of winding up the ball.</a:t>
            </a:r>
            <a:endParaRPr lang="zh-HK" altLang="en-US" sz="2600" dirty="0">
              <a:ea typeface="新細明體" panose="02020500000000000000" pitchFamily="18" charset="-120"/>
            </a:endParaRPr>
          </a:p>
        </p:txBody>
      </p:sp>
      <p:pic>
        <p:nvPicPr>
          <p:cNvPr id="3" name="圖片 2">
            <a:extLst>
              <a:ext uri="{FF2B5EF4-FFF2-40B4-BE49-F238E27FC236}">
                <a16:creationId xmlns="" xmlns:a16="http://schemas.microsoft.com/office/drawing/2014/main" id="{1EDF41EA-6741-4DBE-8D09-80C7F77C69B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622689" y="216246"/>
            <a:ext cx="3307236" cy="2726522"/>
          </a:xfrm>
          <a:prstGeom prst="rect">
            <a:avLst/>
          </a:prstGeom>
        </p:spPr>
      </p:pic>
      <p:pic>
        <p:nvPicPr>
          <p:cNvPr id="7" name="圖片 6">
            <a:extLst>
              <a:ext uri="{FF2B5EF4-FFF2-40B4-BE49-F238E27FC236}">
                <a16:creationId xmlns="" xmlns:a16="http://schemas.microsoft.com/office/drawing/2014/main" id="{D9F523AF-645E-43D8-A353-0CFDD309374A}"/>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a:stretch/>
        </p:blipFill>
        <p:spPr>
          <a:xfrm>
            <a:off x="6294120" y="3487938"/>
            <a:ext cx="5897880" cy="2800350"/>
          </a:xfrm>
          <a:prstGeom prst="rect">
            <a:avLst/>
          </a:prstGeom>
        </p:spPr>
      </p:pic>
      <p:sp>
        <p:nvSpPr>
          <p:cNvPr id="9" name="文字方塊 8">
            <a:extLst>
              <a:ext uri="{FF2B5EF4-FFF2-40B4-BE49-F238E27FC236}">
                <a16:creationId xmlns="" xmlns:a16="http://schemas.microsoft.com/office/drawing/2014/main" id="{E83CA75D-CB20-47EC-8BAF-5068C22AB700}"/>
              </a:ext>
            </a:extLst>
          </p:cNvPr>
          <p:cNvSpPr txBox="1"/>
          <p:nvPr/>
        </p:nvSpPr>
        <p:spPr>
          <a:xfrm>
            <a:off x="7674896" y="3023936"/>
            <a:ext cx="3457575" cy="923330"/>
          </a:xfrm>
          <a:prstGeom prst="rect">
            <a:avLst/>
          </a:prstGeom>
          <a:noFill/>
        </p:spPr>
        <p:txBody>
          <a:bodyPr wrap="square">
            <a:spAutoFit/>
          </a:bodyPr>
          <a:lstStyle/>
          <a:p>
            <a:pPr algn="ctr"/>
            <a:r>
              <a:rPr lang="en-US" altLang="zh-CN" dirty="0"/>
              <a:t>Fig. 1: Experiment of a machine learner circling a small ball. 
</a:t>
            </a:r>
          </a:p>
        </p:txBody>
      </p:sp>
      <p:sp>
        <p:nvSpPr>
          <p:cNvPr id="11" name="文字方塊 10">
            <a:extLst>
              <a:ext uri="{FF2B5EF4-FFF2-40B4-BE49-F238E27FC236}">
                <a16:creationId xmlns="" xmlns:a16="http://schemas.microsoft.com/office/drawing/2014/main" id="{E0413E5F-3D26-4F9F-BE17-8EF791A8687E}"/>
              </a:ext>
            </a:extLst>
          </p:cNvPr>
          <p:cNvSpPr txBox="1"/>
          <p:nvPr/>
        </p:nvSpPr>
        <p:spPr>
          <a:xfrm>
            <a:off x="7183755" y="6163837"/>
            <a:ext cx="5008245" cy="923330"/>
          </a:xfrm>
          <a:prstGeom prst="rect">
            <a:avLst/>
          </a:prstGeom>
          <a:noFill/>
        </p:spPr>
        <p:txBody>
          <a:bodyPr wrap="square">
            <a:spAutoFit/>
          </a:bodyPr>
          <a:lstStyle/>
          <a:p>
            <a:pPr algn="ctr"/>
            <a:r>
              <a:rPr lang="en-US" altLang="zh-CN" dirty="0"/>
              <a:t>Figure 2: The trajectory of the fingers in several demonstrations of a person circling a small ball. 
</a:t>
            </a:r>
            <a:endParaRPr lang="zh-HK" altLang="en-US" dirty="0"/>
          </a:p>
        </p:txBody>
      </p:sp>
      <p:sp>
        <p:nvSpPr>
          <p:cNvPr id="2" name="Footer Placeholder 1"/>
          <p:cNvSpPr>
            <a:spLocks noGrp="1"/>
          </p:cNvSpPr>
          <p:nvPr>
            <p:ph type="ftr" sz="quarter" idx="11"/>
          </p:nvPr>
        </p:nvSpPr>
        <p:spPr/>
        <p:txBody>
          <a:bodyPr/>
          <a:lstStyle/>
          <a:p>
            <a:r>
              <a:rPr lang="en-US" dirty="0"/>
              <a:t>Edit by Hammond Lai </a:t>
            </a:r>
          </a:p>
        </p:txBody>
      </p:sp>
    </p:spTree>
    <p:extLst>
      <p:ext uri="{BB962C8B-B14F-4D97-AF65-F5344CB8AC3E}">
        <p14:creationId xmlns="" xmlns:p14="http://schemas.microsoft.com/office/powerpoint/2010/main" val="370378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0B1C8BF-2901-48E7-B152-28050DF1BBC7}"/>
              </a:ext>
            </a:extLst>
          </p:cNvPr>
          <p:cNvSpPr>
            <a:spLocks noGrp="1"/>
          </p:cNvSpPr>
          <p:nvPr>
            <p:ph type="title"/>
          </p:nvPr>
        </p:nvSpPr>
        <p:spPr>
          <a:xfrm>
            <a:off x="755073" y="188931"/>
            <a:ext cx="10515600" cy="1325563"/>
          </a:xfrm>
        </p:spPr>
        <p:txBody>
          <a:bodyPr>
            <a:normAutofit/>
          </a:bodyPr>
          <a:lstStyle/>
          <a:p>
            <a:r>
              <a:rPr lang="en-US" altLang="zh-CN" dirty="0">
                <a:latin typeface="+mn-lt"/>
                <a:ea typeface="新細明體" panose="02020500000000000000" pitchFamily="18" charset="-120"/>
              </a:rPr>
              <a:t>Learning-based Robotics –</a:t>
            </a:r>
            <a:br>
              <a:rPr lang="en-US" altLang="zh-CN" dirty="0">
                <a:latin typeface="+mn-lt"/>
                <a:ea typeface="新細明體" panose="02020500000000000000" pitchFamily="18" charset="-120"/>
              </a:rPr>
            </a:br>
            <a:r>
              <a:rPr lang="en-US" altLang="zh-CN" dirty="0">
                <a:latin typeface="+mn-lt"/>
                <a:ea typeface="新細明體" panose="02020500000000000000" pitchFamily="18" charset="-120"/>
              </a:rPr>
              <a:t>Deep Reinforcement Learning</a:t>
            </a:r>
            <a:endParaRPr lang="zh-HK" altLang="en-US" dirty="0">
              <a:latin typeface="+mn-lt"/>
            </a:endParaRPr>
          </a:p>
        </p:txBody>
      </p:sp>
      <p:sp>
        <p:nvSpPr>
          <p:cNvPr id="3" name="內容版面配置區 2">
            <a:extLst>
              <a:ext uri="{FF2B5EF4-FFF2-40B4-BE49-F238E27FC236}">
                <a16:creationId xmlns="" xmlns:a16="http://schemas.microsoft.com/office/drawing/2014/main" id="{110580AC-B51D-4186-B26E-938DC02F319B}"/>
              </a:ext>
            </a:extLst>
          </p:cNvPr>
          <p:cNvSpPr>
            <a:spLocks noGrp="1"/>
          </p:cNvSpPr>
          <p:nvPr>
            <p:ph idx="1"/>
          </p:nvPr>
        </p:nvSpPr>
        <p:spPr>
          <a:xfrm>
            <a:off x="741218" y="1673225"/>
            <a:ext cx="10515600" cy="1744889"/>
          </a:xfrm>
        </p:spPr>
        <p:txBody>
          <a:bodyPr>
            <a:normAutofit fontScale="92500" lnSpcReduction="20000"/>
          </a:bodyPr>
          <a:lstStyle/>
          <a:p>
            <a:pPr algn="just">
              <a:buFont typeface="Wingdings" panose="05000000000000000000" pitchFamily="2" charset="2"/>
              <a:buChar char="v"/>
            </a:pPr>
            <a:r>
              <a:rPr lang="en-US" altLang="zh-CN" dirty="0" smtClean="0">
                <a:ea typeface="新細明體" panose="02020500000000000000" pitchFamily="18" charset="-120"/>
              </a:rPr>
              <a:t> There </a:t>
            </a:r>
            <a:r>
              <a:rPr lang="en-US" altLang="zh-CN" dirty="0">
                <a:ea typeface="新細明體" panose="02020500000000000000" pitchFamily="18" charset="-120"/>
              </a:rPr>
              <a:t>are no examples for robots to imitate, and robots need to actively contact the environment, get feedback from it, and constantly revise their behavior based on this until they get the optimal </a:t>
            </a:r>
            <a:r>
              <a:rPr lang="en-US" altLang="zh-CN" dirty="0" smtClean="0">
                <a:ea typeface="新細明體" panose="02020500000000000000" pitchFamily="18" charset="-120"/>
              </a:rPr>
              <a:t>solution.</a:t>
            </a:r>
            <a:r>
              <a:rPr lang="en-US" altLang="zh-CN" dirty="0">
                <a:ea typeface="新細明體" panose="02020500000000000000" pitchFamily="18" charset="-120"/>
              </a:rPr>
              <a:t>
</a:t>
            </a:r>
            <a:r>
              <a:rPr lang="en-US" altLang="zh-CN" dirty="0" smtClean="0">
                <a:ea typeface="新細明體" panose="02020500000000000000" pitchFamily="18" charset="-120"/>
              </a:rPr>
              <a:t> We use the case of </a:t>
            </a:r>
            <a:r>
              <a:rPr lang="en-US" altLang="zh-CN" b="1" dirty="0" smtClean="0">
                <a:ea typeface="新細明體" panose="02020500000000000000" pitchFamily="18" charset="-120"/>
              </a:rPr>
              <a:t>Learning to Walk </a:t>
            </a:r>
            <a:r>
              <a:rPr lang="en-US" altLang="zh-CN" dirty="0" smtClean="0">
                <a:ea typeface="新細明體" panose="02020500000000000000" pitchFamily="18" charset="-120"/>
              </a:rPr>
              <a:t>to show the </a:t>
            </a:r>
            <a:r>
              <a:rPr lang="en-US" altLang="zh-CN" dirty="0">
                <a:ea typeface="新細明體" panose="02020500000000000000" pitchFamily="18" charset="-120"/>
              </a:rPr>
              <a:t>characteristics of reinforcement learning:</a:t>
            </a:r>
            <a:endParaRPr lang="zh-HK" altLang="en-US" dirty="0">
              <a:ea typeface="新細明體" panose="02020500000000000000" pitchFamily="18" charset="-120"/>
            </a:endParaRPr>
          </a:p>
        </p:txBody>
      </p:sp>
      <p:graphicFrame>
        <p:nvGraphicFramePr>
          <p:cNvPr id="4" name="表格 4">
            <a:extLst>
              <a:ext uri="{FF2B5EF4-FFF2-40B4-BE49-F238E27FC236}">
                <a16:creationId xmlns="" xmlns:a16="http://schemas.microsoft.com/office/drawing/2014/main" id="{0C1BAA39-3D4A-4C79-B5DA-16073FD528B5}"/>
              </a:ext>
            </a:extLst>
          </p:cNvPr>
          <p:cNvGraphicFramePr>
            <a:graphicFrameLocks noGrp="1"/>
          </p:cNvGraphicFramePr>
          <p:nvPr>
            <p:extLst>
              <p:ext uri="{D42A27DB-BD31-4B8C-83A1-F6EECF244321}">
                <p14:modId xmlns="" xmlns:p14="http://schemas.microsoft.com/office/powerpoint/2010/main" val="1817347889"/>
              </p:ext>
            </p:extLst>
          </p:nvPr>
        </p:nvGraphicFramePr>
        <p:xfrm>
          <a:off x="375385" y="3453379"/>
          <a:ext cx="11425188" cy="3596640"/>
        </p:xfrm>
        <a:graphic>
          <a:graphicData uri="http://schemas.openxmlformats.org/drawingml/2006/table">
            <a:tbl>
              <a:tblPr firstRow="1" bandRow="1">
                <a:tableStyleId>{5C22544A-7EE6-4342-B048-85BDC9FD1C3A}</a:tableStyleId>
              </a:tblPr>
              <a:tblGrid>
                <a:gridCol w="5712594">
                  <a:extLst>
                    <a:ext uri="{9D8B030D-6E8A-4147-A177-3AD203B41FA5}">
                      <a16:colId xmlns="" xmlns:a16="http://schemas.microsoft.com/office/drawing/2014/main" val="1970666832"/>
                    </a:ext>
                  </a:extLst>
                </a:gridCol>
                <a:gridCol w="5712594">
                  <a:extLst>
                    <a:ext uri="{9D8B030D-6E8A-4147-A177-3AD203B41FA5}">
                      <a16:colId xmlns="" xmlns:a16="http://schemas.microsoft.com/office/drawing/2014/main" val="87987798"/>
                    </a:ext>
                  </a:extLst>
                </a:gridCol>
              </a:tblGrid>
              <a:tr h="421425">
                <a:tc>
                  <a:txBody>
                    <a:bodyPr/>
                    <a:lstStyle/>
                    <a:p>
                      <a:pPr algn="ctr"/>
                      <a:r>
                        <a:rPr lang="en-US" altLang="zh-HK" sz="2400" dirty="0"/>
                        <a:t>Learning to Walk</a:t>
                      </a:r>
                      <a:endParaRPr lang="zh-HK" altLang="en-US" sz="2400" dirty="0"/>
                    </a:p>
                  </a:txBody>
                  <a:tcPr/>
                </a:tc>
                <a:tc>
                  <a:txBody>
                    <a:bodyPr/>
                    <a:lstStyle/>
                    <a:p>
                      <a:pPr algn="ctr"/>
                      <a:r>
                        <a:rPr lang="en-US" altLang="zh-CN" sz="2400" dirty="0" smtClean="0"/>
                        <a:t>Reinforcement </a:t>
                      </a:r>
                      <a:r>
                        <a:rPr lang="en-US" altLang="zh-CN" sz="2400" dirty="0"/>
                        <a:t>Learning</a:t>
                      </a:r>
                      <a:endParaRPr lang="zh-HK" altLang="en-US" sz="2400" dirty="0"/>
                    </a:p>
                  </a:txBody>
                  <a:tcPr/>
                </a:tc>
                <a:extLst>
                  <a:ext uri="{0D108BD9-81ED-4DB2-BD59-A6C34878D82A}">
                    <a16:rowId xmlns="" xmlns:a16="http://schemas.microsoft.com/office/drawing/2014/main" val="2158953700"/>
                  </a:ext>
                </a:extLst>
              </a:tr>
              <a:tr h="274786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000" kern="1200" dirty="0">
                          <a:solidFill>
                            <a:schemeClr val="dk1"/>
                          </a:solidFill>
                          <a:latin typeface="+mn-lt"/>
                          <a:ea typeface="新細明體" panose="02020500000000000000" pitchFamily="18" charset="-120"/>
                          <a:cs typeface="+mn-cs"/>
                        </a:rPr>
                        <a:t>When learning to walk, the child will not have any purposeful movements, only random movements of limbs, parents will not deliberately help him raise his legs, step, and will not explain the benefits of walking. When the child occasionally stands and moves against the wall, the parents will give a clapping or hug, so that the child is inclined to continue to try these movements; when the child falls, he will feel pain.
</a:t>
                      </a:r>
                      <a:endParaRPr lang="zh-HK" altLang="en-US" sz="2000" kern="1200" dirty="0">
                        <a:solidFill>
                          <a:schemeClr val="dk1"/>
                        </a:solidFill>
                        <a:latin typeface="+mn-lt"/>
                        <a:ea typeface="新細明體" panose="02020500000000000000" pitchFamily="18" charset="-120"/>
                        <a:cs typeface="+mn-cs"/>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000" kern="1200" dirty="0">
                          <a:solidFill>
                            <a:schemeClr val="dk1"/>
                          </a:solidFill>
                          <a:latin typeface="+mn-lt"/>
                          <a:ea typeface="新細明體" panose="02020500000000000000" pitchFamily="18" charset="-120"/>
                          <a:cs typeface="+mn-cs"/>
                        </a:rPr>
                        <a:t>During the learning process, there is no specific guidance for each action, nor is there a clear definition of the goal. But when the child's movements move closer or farther away from the target, there is a corresponding reward or punishment.
</a:t>
                      </a:r>
                      <a:endParaRPr lang="zh-HK" altLang="en-US" sz="2000" kern="1200" dirty="0">
                        <a:solidFill>
                          <a:schemeClr val="dk1"/>
                        </a:solidFill>
                        <a:latin typeface="+mn-lt"/>
                        <a:ea typeface="新細明體" panose="02020500000000000000" pitchFamily="18" charset="-120"/>
                        <a:cs typeface="+mn-cs"/>
                      </a:endParaRPr>
                    </a:p>
                  </a:txBody>
                  <a:tcPr/>
                </a:tc>
                <a:extLst>
                  <a:ext uri="{0D108BD9-81ED-4DB2-BD59-A6C34878D82A}">
                    <a16:rowId xmlns="" xmlns:a16="http://schemas.microsoft.com/office/drawing/2014/main" val="3420094458"/>
                  </a:ext>
                </a:extLst>
              </a:tr>
            </a:tbl>
          </a:graphicData>
        </a:graphic>
      </p:graphicFrame>
      <p:sp>
        <p:nvSpPr>
          <p:cNvPr id="5" name="Footer Placeholder 4"/>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22</a:t>
            </a:fld>
            <a:endParaRPr lang="en-US"/>
          </a:p>
        </p:txBody>
      </p:sp>
    </p:spTree>
    <p:extLst>
      <p:ext uri="{BB962C8B-B14F-4D97-AF65-F5344CB8AC3E}">
        <p14:creationId xmlns="" xmlns:p14="http://schemas.microsoft.com/office/powerpoint/2010/main" val="9508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4">
            <a:extLst>
              <a:ext uri="{FF2B5EF4-FFF2-40B4-BE49-F238E27FC236}">
                <a16:creationId xmlns="" xmlns:a16="http://schemas.microsoft.com/office/drawing/2014/main" id="{19D46BB3-B387-4E8D-86CA-935B5233C35C}"/>
              </a:ext>
            </a:extLst>
          </p:cNvPr>
          <p:cNvGraphicFramePr>
            <a:graphicFrameLocks noGrp="1"/>
          </p:cNvGraphicFramePr>
          <p:nvPr>
            <p:ph idx="1"/>
            <p:extLst>
              <p:ext uri="{D42A27DB-BD31-4B8C-83A1-F6EECF244321}">
                <p14:modId xmlns="" xmlns:p14="http://schemas.microsoft.com/office/powerpoint/2010/main" val="4094301121"/>
              </p:ext>
            </p:extLst>
          </p:nvPr>
        </p:nvGraphicFramePr>
        <p:xfrm>
          <a:off x="420914" y="1164189"/>
          <a:ext cx="11524343" cy="5516880"/>
        </p:xfrm>
        <a:graphic>
          <a:graphicData uri="http://schemas.openxmlformats.org/drawingml/2006/table">
            <a:tbl>
              <a:tblPr firstRow="1" bandRow="1">
                <a:tableStyleId>{5C22544A-7EE6-4342-B048-85BDC9FD1C3A}</a:tableStyleId>
              </a:tblPr>
              <a:tblGrid>
                <a:gridCol w="5499280">
                  <a:extLst>
                    <a:ext uri="{9D8B030D-6E8A-4147-A177-3AD203B41FA5}">
                      <a16:colId xmlns="" xmlns:a16="http://schemas.microsoft.com/office/drawing/2014/main" val="1847083832"/>
                    </a:ext>
                  </a:extLst>
                </a:gridCol>
                <a:gridCol w="6025063">
                  <a:extLst>
                    <a:ext uri="{9D8B030D-6E8A-4147-A177-3AD203B41FA5}">
                      <a16:colId xmlns="" xmlns:a16="http://schemas.microsoft.com/office/drawing/2014/main" val="2266139024"/>
                    </a:ext>
                  </a:extLst>
                </a:gridCol>
              </a:tblGrid>
              <a:tr h="370840">
                <a:tc>
                  <a:txBody>
                    <a:bodyPr/>
                    <a:lstStyle/>
                    <a:p>
                      <a:pPr algn="ctr"/>
                      <a:r>
                        <a:rPr lang="en-US" altLang="zh-HK" sz="2400" dirty="0"/>
                        <a:t>Learning to Walk</a:t>
                      </a:r>
                      <a:endParaRPr lang="zh-HK" altLang="en-US" sz="2400" dirty="0"/>
                    </a:p>
                  </a:txBody>
                  <a:tcPr/>
                </a:tc>
                <a:tc>
                  <a:txBody>
                    <a:bodyPr/>
                    <a:lstStyle/>
                    <a:p>
                      <a:pPr algn="ctr"/>
                      <a:r>
                        <a:rPr lang="en-US" altLang="zh-CN" sz="2400" dirty="0" smtClean="0"/>
                        <a:t>Reinforcement </a:t>
                      </a:r>
                      <a:r>
                        <a:rPr lang="en-US" altLang="zh-CN" sz="2400" dirty="0"/>
                        <a:t>Learning</a:t>
                      </a:r>
                      <a:endParaRPr lang="zh-HK" altLang="en-US" sz="2400" dirty="0"/>
                    </a:p>
                  </a:txBody>
                  <a:tcPr/>
                </a:tc>
                <a:extLst>
                  <a:ext uri="{0D108BD9-81ED-4DB2-BD59-A6C34878D82A}">
                    <a16:rowId xmlns="" xmlns:a16="http://schemas.microsoft.com/office/drawing/2014/main" val="1087731455"/>
                  </a:ext>
                </a:extLst>
              </a:tr>
              <a:tr h="7219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200" dirty="0">
                          <a:latin typeface="+mn-lt"/>
                          <a:ea typeface="新細明體" panose="02020500000000000000" pitchFamily="18" charset="-120"/>
                        </a:rPr>
                        <a:t>Parental applause and hugs, and the pain of falling appear after success and failure respectively.
</a:t>
                      </a:r>
                      <a:endParaRPr lang="zh-HK" altLang="en-US" sz="2200" dirty="0">
                        <a:latin typeface="+mn-lt"/>
                        <a:ea typeface="新細明體" panose="02020500000000000000" pitchFamily="18" charset="-12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200" dirty="0">
                          <a:latin typeface="+mn-lt"/>
                          <a:ea typeface="新細明體" panose="02020500000000000000" pitchFamily="18" charset="-120"/>
                        </a:rPr>
                        <a:t>Rewards or punishments do not appear immediately, but only after completing a series of actions.
</a:t>
                      </a:r>
                      <a:endParaRPr lang="zh-HK" altLang="en-US" sz="2200" dirty="0">
                        <a:solidFill>
                          <a:schemeClr val="tx1"/>
                        </a:solidFill>
                        <a:latin typeface="+mn-lt"/>
                        <a:ea typeface="新細明體" panose="02020500000000000000" pitchFamily="18" charset="-120"/>
                      </a:endParaRPr>
                    </a:p>
                  </a:txBody>
                  <a:tcPr/>
                </a:tc>
                <a:extLst>
                  <a:ext uri="{0D108BD9-81ED-4DB2-BD59-A6C34878D82A}">
                    <a16:rowId xmlns="" xmlns:a16="http://schemas.microsoft.com/office/drawing/2014/main" val="2990995193"/>
                  </a:ext>
                </a:extLst>
              </a:tr>
              <a:tr h="370840">
                <a:tc>
                  <a:txBody>
                    <a:bodyPr/>
                    <a:lstStyle/>
                    <a:p>
                      <a:pPr algn="just"/>
                      <a:r>
                        <a:rPr lang="en-US" altLang="zh-CN" sz="2200" dirty="0">
                          <a:latin typeface="+mn-lt"/>
                          <a:ea typeface="新細明體" panose="02020500000000000000" pitchFamily="18" charset="-120"/>
                        </a:rPr>
                        <a:t>Cannot learn to walk in a day. You need to keep trying.
</a:t>
                      </a:r>
                      <a:endParaRPr lang="zh-HK" altLang="en-US" sz="2200" dirty="0">
                        <a:latin typeface="+mn-lt"/>
                        <a:ea typeface="新細明體" panose="02020500000000000000" pitchFamily="18" charset="-12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200" dirty="0">
                          <a:latin typeface="+mn-lt"/>
                          <a:ea typeface="新細明體" panose="02020500000000000000" pitchFamily="18" charset="-120"/>
                        </a:rPr>
                        <a:t>The learning process must be constantly </a:t>
                      </a:r>
                      <a:r>
                        <a:rPr lang="en-US" altLang="zh-CN" sz="2200" dirty="0" smtClean="0">
                          <a:latin typeface="+mn-lt"/>
                          <a:ea typeface="新細明體" panose="02020500000000000000" pitchFamily="18" charset="-120"/>
                        </a:rPr>
                        <a:t>trying</a:t>
                      </a:r>
                      <a:r>
                        <a:rPr lang="en-US" altLang="zh-CN" sz="2200" baseline="0" dirty="0" smtClean="0">
                          <a:latin typeface="+mn-lt"/>
                          <a:ea typeface="新細明體" panose="02020500000000000000" pitchFamily="18" charset="-120"/>
                        </a:rPr>
                        <a:t> in order to </a:t>
                      </a:r>
                      <a:r>
                        <a:rPr lang="en-US" altLang="zh-CN" sz="2200" dirty="0" smtClean="0">
                          <a:latin typeface="+mn-lt"/>
                          <a:ea typeface="新細明體" panose="02020500000000000000" pitchFamily="18" charset="-120"/>
                        </a:rPr>
                        <a:t>gain experience.</a:t>
                      </a:r>
                      <a:r>
                        <a:rPr lang="en-US" altLang="zh-CN" sz="2200" dirty="0">
                          <a:latin typeface="+mn-lt"/>
                          <a:ea typeface="新細明體" panose="02020500000000000000" pitchFamily="18" charset="-120"/>
                        </a:rPr>
                        <a:t>
</a:t>
                      </a:r>
                      <a:endParaRPr lang="zh-HK" altLang="en-US" sz="2200" dirty="0">
                        <a:latin typeface="+mn-lt"/>
                        <a:ea typeface="新細明體" panose="02020500000000000000" pitchFamily="18" charset="-120"/>
                      </a:endParaRPr>
                    </a:p>
                  </a:txBody>
                  <a:tcPr/>
                </a:tc>
                <a:extLst>
                  <a:ext uri="{0D108BD9-81ED-4DB2-BD59-A6C34878D82A}">
                    <a16:rowId xmlns="" xmlns:a16="http://schemas.microsoft.com/office/drawing/2014/main" val="3873661863"/>
                  </a:ext>
                </a:extLst>
              </a:tr>
              <a:tr h="370840">
                <a:tc>
                  <a:txBody>
                    <a:bodyPr/>
                    <a:lstStyle/>
                    <a:p>
                      <a:pPr algn="just"/>
                      <a:r>
                        <a:rPr lang="en-US" altLang="zh-CN" sz="2200" dirty="0">
                          <a:latin typeface="+mn-lt"/>
                          <a:ea typeface="新細明體" panose="02020500000000000000" pitchFamily="18" charset="-120"/>
                        </a:rPr>
                        <a:t>If you are unstable, you will fall, and a certain action may have a series of effects on subsequent actions.
</a:t>
                      </a:r>
                      <a:endParaRPr lang="en-US" altLang="zh-HK" sz="2200" dirty="0">
                        <a:latin typeface="+mn-lt"/>
                        <a:ea typeface="新細明體" panose="02020500000000000000" pitchFamily="18" charset="-120"/>
                      </a:endParaRPr>
                    </a:p>
                  </a:txBody>
                  <a:tcPr/>
                </a:tc>
                <a:tc>
                  <a:txBody>
                    <a:bodyPr/>
                    <a:lstStyle/>
                    <a:p>
                      <a:pPr algn="just"/>
                      <a:r>
                        <a:rPr lang="en-US" altLang="zh-CN" sz="2200" dirty="0">
                          <a:latin typeface="+mn-lt"/>
                          <a:ea typeface="新細明體" panose="02020500000000000000" pitchFamily="18" charset="-120"/>
                        </a:rPr>
                        <a:t>A certain joint movement directly affects subsequent movements.
</a:t>
                      </a:r>
                      <a:endParaRPr lang="zh-HK" altLang="en-US" sz="2200" dirty="0">
                        <a:solidFill>
                          <a:schemeClr val="tx1"/>
                        </a:solidFill>
                        <a:latin typeface="+mn-lt"/>
                        <a:ea typeface="新細明體" panose="02020500000000000000" pitchFamily="18" charset="-120"/>
                      </a:endParaRPr>
                    </a:p>
                  </a:txBody>
                  <a:tcPr/>
                </a:tc>
                <a:extLst>
                  <a:ext uri="{0D108BD9-81ED-4DB2-BD59-A6C34878D82A}">
                    <a16:rowId xmlns="" xmlns:a16="http://schemas.microsoft.com/office/drawing/2014/main" val="2320363483"/>
                  </a:ext>
                </a:extLst>
              </a:tr>
              <a:tr h="370840">
                <a:tc>
                  <a:txBody>
                    <a:bodyPr/>
                    <a:lstStyle/>
                    <a:p>
                      <a:pPr algn="just"/>
                      <a:r>
                        <a:rPr lang="en-US" altLang="zh-CN" sz="2200" dirty="0">
                          <a:latin typeface="+mn-lt"/>
                          <a:ea typeface="新細明體" panose="02020500000000000000" pitchFamily="18" charset="-120"/>
                        </a:rPr>
                        <a:t>Children will gradually learn the skills of standing and walking, and eventually learn to walk little by little.</a:t>
                      </a:r>
                      <a:endParaRPr lang="zh-HK" altLang="en-US" sz="2200" dirty="0">
                        <a:latin typeface="+mn-lt"/>
                        <a:ea typeface="新細明體" panose="02020500000000000000" pitchFamily="18" charset="-120"/>
                      </a:endParaRPr>
                    </a:p>
                  </a:txBody>
                  <a:tcPr/>
                </a:tc>
                <a:tc>
                  <a:txBody>
                    <a:bodyPr/>
                    <a:lstStyle/>
                    <a:p>
                      <a:pPr algn="just"/>
                      <a:r>
                        <a:rPr lang="en-US" altLang="zh-CN" sz="2200" dirty="0">
                          <a:latin typeface="+mn-lt"/>
                          <a:ea typeface="新細明體" panose="02020500000000000000" pitchFamily="18" charset="-120"/>
                        </a:rPr>
                        <a:t>Usually not focusing on the success or failure of a particular action, but the overall effect of all actions (eventually learning to walk).</a:t>
                      </a:r>
                      <a:endParaRPr lang="zh-HK" altLang="en-US" sz="2200" dirty="0">
                        <a:latin typeface="+mn-lt"/>
                        <a:ea typeface="新細明體" panose="02020500000000000000" pitchFamily="18" charset="-120"/>
                      </a:endParaRPr>
                    </a:p>
                  </a:txBody>
                  <a:tcPr/>
                </a:tc>
                <a:extLst>
                  <a:ext uri="{0D108BD9-81ED-4DB2-BD59-A6C34878D82A}">
                    <a16:rowId xmlns="" xmlns:a16="http://schemas.microsoft.com/office/drawing/2014/main" val="1015197559"/>
                  </a:ext>
                </a:extLst>
              </a:tr>
            </a:tbl>
          </a:graphicData>
        </a:graphic>
      </p:graphicFrame>
      <p:sp>
        <p:nvSpPr>
          <p:cNvPr id="2" name="Rectangle 1"/>
          <p:cNvSpPr/>
          <p:nvPr/>
        </p:nvSpPr>
        <p:spPr>
          <a:xfrm>
            <a:off x="484910" y="387927"/>
            <a:ext cx="11124884" cy="590931"/>
          </a:xfrm>
          <a:prstGeom prst="rect">
            <a:avLst/>
          </a:prstGeom>
        </p:spPr>
        <p:txBody>
          <a:bodyPr wrap="square">
            <a:spAutoFit/>
          </a:bodyPr>
          <a:lstStyle/>
          <a:p>
            <a:pPr>
              <a:lnSpc>
                <a:spcPct val="90000"/>
              </a:lnSpc>
              <a:spcBef>
                <a:spcPct val="0"/>
              </a:spcBef>
            </a:pPr>
            <a:r>
              <a:rPr lang="en-US" altLang="zh-CN" sz="3600" dirty="0">
                <a:latin typeface="+mn-lt"/>
                <a:ea typeface="新細明體" panose="02020500000000000000" pitchFamily="18" charset="-120"/>
              </a:rPr>
              <a:t>Learning-based Robotics </a:t>
            </a:r>
            <a:r>
              <a:rPr lang="en-US" altLang="zh-CN" sz="3600" dirty="0" smtClean="0">
                <a:latin typeface="+mn-lt"/>
                <a:ea typeface="新細明體" panose="02020500000000000000" pitchFamily="18" charset="-120"/>
              </a:rPr>
              <a:t> </a:t>
            </a:r>
            <a:r>
              <a:rPr lang="en-US" altLang="zh-CN" sz="3600" dirty="0" err="1" smtClean="0">
                <a:latin typeface="+mn-lt"/>
                <a:ea typeface="新細明體" panose="02020500000000000000" pitchFamily="18" charset="-120"/>
              </a:rPr>
              <a:t>vs</a:t>
            </a:r>
            <a:r>
              <a:rPr lang="en-US" altLang="zh-CN" sz="3600" dirty="0" smtClean="0">
                <a:latin typeface="+mn-lt"/>
                <a:ea typeface="新細明體" panose="02020500000000000000" pitchFamily="18" charset="-120"/>
              </a:rPr>
              <a:t>  Deep </a:t>
            </a:r>
            <a:r>
              <a:rPr lang="en-US" altLang="zh-CN" sz="3600" dirty="0">
                <a:latin typeface="+mn-lt"/>
                <a:ea typeface="新細明體" panose="02020500000000000000" pitchFamily="18" charset="-120"/>
              </a:rPr>
              <a:t>Reinforcement Learning</a:t>
            </a:r>
            <a:endParaRPr lang="en-US" sz="1400" dirty="0">
              <a:latin typeface="新細明體" panose="02020500000000000000" pitchFamily="18" charset="-120"/>
              <a:ea typeface="+mj-ea"/>
              <a:cs typeface="+mj-cs"/>
            </a:endParaRPr>
          </a:p>
        </p:txBody>
      </p:sp>
      <p:sp>
        <p:nvSpPr>
          <p:cNvPr id="3" name="Footer Placeholder 2"/>
          <p:cNvSpPr>
            <a:spLocks noGrp="1"/>
          </p:cNvSpPr>
          <p:nvPr>
            <p:ph type="ftr" sz="quarter" idx="11"/>
          </p:nvPr>
        </p:nvSpPr>
        <p:spPr/>
        <p:txBody>
          <a:bodyPr/>
          <a:lstStyle/>
          <a:p>
            <a:r>
              <a:rPr lang="en-US"/>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23</a:t>
            </a:fld>
            <a:endParaRPr lang="en-US"/>
          </a:p>
        </p:txBody>
      </p:sp>
    </p:spTree>
    <p:extLst>
      <p:ext uri="{BB962C8B-B14F-4D97-AF65-F5344CB8AC3E}">
        <p14:creationId xmlns="" xmlns:p14="http://schemas.microsoft.com/office/powerpoint/2010/main" val="2466362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强化学习的10个现实应用"/>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926814" y="3011063"/>
            <a:ext cx="3433029" cy="331859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Freeform: Shape 11">
            <a:extLst>
              <a:ext uri="{FF2B5EF4-FFF2-40B4-BE49-F238E27FC236}">
                <a16:creationId xmlns=""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內容版面配置區 7">
            <a:extLst>
              <a:ext uri="{FF2B5EF4-FFF2-40B4-BE49-F238E27FC236}">
                <a16:creationId xmlns="" xmlns:a16="http://schemas.microsoft.com/office/drawing/2014/main" id="{383E80BD-D771-4F4F-8B0F-838DFB9015F9}"/>
              </a:ext>
            </a:extLst>
          </p:cNvPr>
          <p:cNvGraphicFramePr>
            <a:graphicFrameLocks noGrp="1"/>
          </p:cNvGraphicFramePr>
          <p:nvPr>
            <p:ph idx="1"/>
            <p:extLst>
              <p:ext uri="{D42A27DB-BD31-4B8C-83A1-F6EECF244321}">
                <p14:modId xmlns="" xmlns:p14="http://schemas.microsoft.com/office/powerpoint/2010/main" val="3578316458"/>
              </p:ext>
            </p:extLst>
          </p:nvPr>
        </p:nvGraphicFramePr>
        <p:xfrm>
          <a:off x="775508" y="923123"/>
          <a:ext cx="7450089" cy="3409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文字方塊 18">
            <a:extLst>
              <a:ext uri="{FF2B5EF4-FFF2-40B4-BE49-F238E27FC236}">
                <a16:creationId xmlns="" xmlns:a16="http://schemas.microsoft.com/office/drawing/2014/main" id="{7E5B2F5F-8A14-4DD3-A5E7-3601227D6702}"/>
              </a:ext>
            </a:extLst>
          </p:cNvPr>
          <p:cNvSpPr txBox="1"/>
          <p:nvPr/>
        </p:nvSpPr>
        <p:spPr>
          <a:xfrm>
            <a:off x="757979" y="720219"/>
            <a:ext cx="8712878" cy="769441"/>
          </a:xfrm>
          <a:prstGeom prst="rect">
            <a:avLst/>
          </a:prstGeom>
          <a:noFill/>
        </p:spPr>
        <p:txBody>
          <a:bodyPr wrap="square">
            <a:spAutoFit/>
          </a:bodyPr>
          <a:lstStyle/>
          <a:p>
            <a:r>
              <a:rPr lang="en-US" altLang="zh-HK" sz="4400" dirty="0"/>
              <a:t>Flowchart of reinforcement learning</a:t>
            </a:r>
            <a:endParaRPr lang="zh-HK" altLang="en-US" sz="4400" dirty="0">
              <a:ea typeface="新細明體" panose="02020500000000000000" pitchFamily="18" charset="-120"/>
            </a:endParaRPr>
          </a:p>
        </p:txBody>
      </p:sp>
      <p:grpSp>
        <p:nvGrpSpPr>
          <p:cNvPr id="23" name="Group 22"/>
          <p:cNvGrpSpPr/>
          <p:nvPr/>
        </p:nvGrpSpPr>
        <p:grpSpPr>
          <a:xfrm>
            <a:off x="2193240" y="3804097"/>
            <a:ext cx="4768807" cy="1944304"/>
            <a:chOff x="3505198" y="4841507"/>
            <a:chExt cx="4768807" cy="1944304"/>
          </a:xfrm>
        </p:grpSpPr>
        <p:pic>
          <p:nvPicPr>
            <p:cNvPr id="24" name="Picture 2" descr="http://i2.kknews.cc/Vk-d-Wf_ov3NdOWTphh2aGgrHAKlZ5lSmYkOjlQ/0.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505198" y="4841507"/>
              <a:ext cx="4768807" cy="1836636"/>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Rectangle 24"/>
            <p:cNvSpPr/>
            <p:nvPr/>
          </p:nvSpPr>
          <p:spPr>
            <a:xfrm>
              <a:off x="7392202" y="6516303"/>
              <a:ext cx="881803" cy="269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p:cNvSpPr>
            <a:spLocks noGrp="1"/>
          </p:cNvSpPr>
          <p:nvPr>
            <p:ph type="ftr" sz="quarter" idx="11"/>
          </p:nvPr>
        </p:nvSpPr>
        <p:spPr/>
        <p:txBody>
          <a:bodyPr/>
          <a:lstStyle/>
          <a:p>
            <a:r>
              <a:rPr lang="en-US"/>
              <a:t>Edit by Hammond Lai </a:t>
            </a:r>
          </a:p>
        </p:txBody>
      </p:sp>
      <p:sp>
        <p:nvSpPr>
          <p:cNvPr id="3" name="Slide Number Placeholder 2"/>
          <p:cNvSpPr>
            <a:spLocks noGrp="1"/>
          </p:cNvSpPr>
          <p:nvPr>
            <p:ph type="sldNum" sz="quarter" idx="12"/>
          </p:nvPr>
        </p:nvSpPr>
        <p:spPr/>
        <p:txBody>
          <a:bodyPr/>
          <a:lstStyle/>
          <a:p>
            <a:fld id="{14AAF3BD-B680-4D71-9FCA-A246A57934F9}" type="slidenum">
              <a:rPr lang="en-US" smtClean="0"/>
              <a:pPr/>
              <a:t>24</a:t>
            </a:fld>
            <a:endParaRPr lang="en-US"/>
          </a:p>
        </p:txBody>
      </p:sp>
    </p:spTree>
    <p:extLst>
      <p:ext uri="{BB962C8B-B14F-4D97-AF65-F5344CB8AC3E}">
        <p14:creationId xmlns="" xmlns:p14="http://schemas.microsoft.com/office/powerpoint/2010/main" val="3872570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BACE3F44-963A-4797-B003-8763E4DF4F7B}"/>
              </a:ext>
            </a:extLst>
          </p:cNvPr>
          <p:cNvSpPr>
            <a:spLocks noGrp="1"/>
          </p:cNvSpPr>
          <p:nvPr>
            <p:ph type="title"/>
          </p:nvPr>
        </p:nvSpPr>
        <p:spPr>
          <a:xfrm>
            <a:off x="803564" y="365125"/>
            <a:ext cx="10550236" cy="881784"/>
          </a:xfrm>
        </p:spPr>
        <p:txBody>
          <a:bodyPr/>
          <a:lstStyle/>
          <a:p>
            <a:pPr algn="just"/>
            <a:r>
              <a:rPr lang="en-US" altLang="zh-TW" dirty="0">
                <a:latin typeface="+mn-lt"/>
              </a:rPr>
              <a:t>Deep Reinforcement Learning: Atari</a:t>
            </a:r>
            <a:endParaRPr lang="zh-HK" altLang="en-US" dirty="0">
              <a:latin typeface="+mn-lt"/>
              <a:ea typeface="新細明體" panose="02020500000000000000" pitchFamily="18" charset="-120"/>
            </a:endParaRPr>
          </a:p>
        </p:txBody>
      </p:sp>
      <p:sp>
        <p:nvSpPr>
          <p:cNvPr id="3" name="內容版面配置區 2">
            <a:extLst>
              <a:ext uri="{FF2B5EF4-FFF2-40B4-BE49-F238E27FC236}">
                <a16:creationId xmlns="" xmlns:a16="http://schemas.microsoft.com/office/drawing/2014/main" id="{6D9D7219-8D3D-4A57-BD43-409E24F0DDC2}"/>
              </a:ext>
            </a:extLst>
          </p:cNvPr>
          <p:cNvSpPr>
            <a:spLocks noGrp="1"/>
          </p:cNvSpPr>
          <p:nvPr>
            <p:ph idx="1"/>
          </p:nvPr>
        </p:nvSpPr>
        <p:spPr>
          <a:xfrm>
            <a:off x="207818" y="1454727"/>
            <a:ext cx="6666016" cy="5076702"/>
          </a:xfrm>
        </p:spPr>
        <p:txBody>
          <a:bodyPr>
            <a:noAutofit/>
          </a:bodyPr>
          <a:lstStyle/>
          <a:p>
            <a:pPr algn="just">
              <a:lnSpc>
                <a:spcPct val="100000"/>
              </a:lnSpc>
              <a:buFont typeface="Wingdings" panose="05000000000000000000" pitchFamily="2" charset="2"/>
              <a:buChar char="v"/>
            </a:pPr>
            <a:r>
              <a:rPr lang="en-US" altLang="zh-HK" sz="2200" dirty="0"/>
              <a:t>DeepMind uses the </a:t>
            </a:r>
            <a:r>
              <a:rPr lang="en-US" altLang="zh-HK" sz="2200" b="1" dirty="0"/>
              <a:t>Deep Q-Learning Network </a:t>
            </a:r>
            <a:r>
              <a:rPr lang="en-US" altLang="zh-HK" sz="2200" dirty="0"/>
              <a:t>(DQN) to teach machines to play Atari games.
Learning Method:</a:t>
            </a:r>
          </a:p>
          <a:p>
            <a:pPr lvl="1" algn="just">
              <a:lnSpc>
                <a:spcPct val="100000"/>
              </a:lnSpc>
              <a:buFont typeface="Wingdings" panose="05000000000000000000" pitchFamily="2" charset="2"/>
              <a:buChar char="v"/>
            </a:pPr>
            <a:r>
              <a:rPr lang="en-US" altLang="zh-HK" sz="2200" dirty="0"/>
              <a:t>Pass the game footage to the computer and let it control the joystick by observing the footage, operating the game like a human.
Typical reinforcement learning tasks: the observation value is the game screen seen; the movement is the manipulation of the play pole; the feedback is the reward score given on the screen, and the total gain is the total score obtained after the game is over.
</a:t>
            </a:r>
            <a:r>
              <a:rPr lang="en-US" altLang="zh-HK" sz="2200" dirty="0">
                <a:hlinkClick r:id="rId2"/>
              </a:rPr>
              <a:t>https://</a:t>
            </a:r>
            <a:r>
              <a:rPr lang="en-US" altLang="zh-HK" sz="2200" dirty="0" smtClean="0">
                <a:hlinkClick r:id="rId2"/>
              </a:rPr>
              <a:t>www.youtube.com/watch?v=V1eYniJ0Rnk</a:t>
            </a:r>
            <a:endParaRPr lang="en-US" altLang="zh-HK" sz="2200" dirty="0" smtClean="0"/>
          </a:p>
          <a:p>
            <a:pPr lvl="1" algn="just">
              <a:lnSpc>
                <a:spcPct val="100000"/>
              </a:lnSpc>
              <a:buNone/>
            </a:pPr>
            <a:r>
              <a:rPr lang="en-US" altLang="zh-HK" sz="2200" dirty="0" smtClean="0"/>
              <a:t> </a:t>
            </a:r>
            <a:endParaRPr lang="zh-HK" altLang="en-US" sz="2200" dirty="0">
              <a:ea typeface="新細明體" panose="02020500000000000000" pitchFamily="18" charset="-120"/>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47907" y="2575449"/>
            <a:ext cx="4569836" cy="2194473"/>
          </a:xfrm>
          <a:prstGeom prst="rect">
            <a:avLst/>
          </a:prstGeom>
        </p:spPr>
      </p:pic>
      <p:sp>
        <p:nvSpPr>
          <p:cNvPr id="4" name="Footer Placeholder 3"/>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25</a:t>
            </a:fld>
            <a:endParaRPr lang="en-US"/>
          </a:p>
        </p:txBody>
      </p:sp>
    </p:spTree>
    <p:extLst>
      <p:ext uri="{BB962C8B-B14F-4D97-AF65-F5344CB8AC3E}">
        <p14:creationId xmlns="" xmlns:p14="http://schemas.microsoft.com/office/powerpoint/2010/main" val="3937127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B35CE81-F40D-4E9F-8514-3A57AB35F2AF}"/>
              </a:ext>
            </a:extLst>
          </p:cNvPr>
          <p:cNvSpPr>
            <a:spLocks noGrp="1"/>
          </p:cNvSpPr>
          <p:nvPr>
            <p:ph type="title"/>
          </p:nvPr>
        </p:nvSpPr>
        <p:spPr>
          <a:xfrm>
            <a:off x="838200" y="365125"/>
            <a:ext cx="10515600" cy="1380210"/>
          </a:xfrm>
        </p:spPr>
        <p:txBody>
          <a:bodyPr>
            <a:normAutofit/>
          </a:bodyPr>
          <a:lstStyle/>
          <a:p>
            <a:pPr>
              <a:lnSpc>
                <a:spcPct val="100000"/>
              </a:lnSpc>
            </a:pPr>
            <a:r>
              <a:rPr lang="en-US" altLang="zh-TW" dirty="0">
                <a:latin typeface="+mn-lt"/>
              </a:rPr>
              <a:t>Deep Reinforcement Learning: </a:t>
            </a:r>
            <a:r>
              <a:rPr lang="en-US" altLang="zh-HK" dirty="0">
                <a:latin typeface="+mn-lt"/>
                <a:ea typeface="新細明體" panose="02020500000000000000" pitchFamily="18" charset="-120"/>
              </a:rPr>
              <a:t>AlphaGo Zero</a:t>
            </a:r>
            <a:endParaRPr lang="zh-HK" altLang="en-US" dirty="0">
              <a:latin typeface="+mn-lt"/>
              <a:ea typeface="新細明體" panose="02020500000000000000" pitchFamily="18" charset="-120"/>
            </a:endParaRPr>
          </a:p>
        </p:txBody>
      </p:sp>
      <p:sp>
        <p:nvSpPr>
          <p:cNvPr id="3" name="內容版面配置區 2">
            <a:extLst>
              <a:ext uri="{FF2B5EF4-FFF2-40B4-BE49-F238E27FC236}">
                <a16:creationId xmlns="" xmlns:a16="http://schemas.microsoft.com/office/drawing/2014/main" id="{F6DC1479-8F79-444A-B918-BF85BECACC8E}"/>
              </a:ext>
            </a:extLst>
          </p:cNvPr>
          <p:cNvSpPr>
            <a:spLocks noGrp="1"/>
          </p:cNvSpPr>
          <p:nvPr>
            <p:ph idx="1"/>
          </p:nvPr>
        </p:nvSpPr>
        <p:spPr>
          <a:xfrm>
            <a:off x="284018" y="1811770"/>
            <a:ext cx="8032667" cy="4530725"/>
          </a:xfrm>
        </p:spPr>
        <p:txBody>
          <a:bodyPr>
            <a:normAutofit fontScale="85000" lnSpcReduction="10000"/>
          </a:bodyPr>
          <a:lstStyle/>
          <a:p>
            <a:pPr algn="just">
              <a:lnSpc>
                <a:spcPct val="100000"/>
              </a:lnSpc>
            </a:pPr>
            <a:r>
              <a:rPr lang="en-US" altLang="zh-CN" dirty="0">
                <a:ea typeface="新細明體" panose="02020500000000000000" pitchFamily="18" charset="-120"/>
              </a:rPr>
              <a:t>Go program developed by DeepMind.
Using the deep reinforcement learning method, the entire chessboard is used as input, the chess game state is extracted by several layers of </a:t>
            </a:r>
            <a:r>
              <a:rPr lang="en-US" altLang="zh-CN" b="1" dirty="0">
                <a:ea typeface="新細明體" panose="02020500000000000000" pitchFamily="18" charset="-120"/>
              </a:rPr>
              <a:t>convolutional neural network </a:t>
            </a:r>
            <a:r>
              <a:rPr lang="en-US" altLang="zh-CN" dirty="0">
                <a:ea typeface="新細明體" panose="02020500000000000000" pitchFamily="18" charset="-120"/>
              </a:rPr>
              <a:t>(CNN), and the training is based on the reinforcement learning method. A large number of supervised learning has also been added to mimic the human way of moving chess.
</a:t>
            </a:r>
            <a:r>
              <a:rPr lang="en-US" altLang="zh-CN" b="1" dirty="0">
                <a:solidFill>
                  <a:srgbClr val="0070C0"/>
                </a:solidFill>
                <a:ea typeface="新細明體" panose="02020500000000000000" pitchFamily="18" charset="-120"/>
              </a:rPr>
              <a:t>AlphaGo Zero </a:t>
            </a:r>
            <a:r>
              <a:rPr lang="en-US" altLang="zh-CN" dirty="0">
                <a:ea typeface="新細明體" panose="02020500000000000000" pitchFamily="18" charset="-120"/>
              </a:rPr>
              <a:t>completed 4.9 million self-games in three days. Within days it had developed the skills to beat the top human players, and the early AlphaGo took months of training to reach the same level.
</a:t>
            </a:r>
            <a:r>
              <a:rPr lang="en-US" altLang="zh-HK" dirty="0">
                <a:hlinkClick r:id="rId2"/>
              </a:rPr>
              <a:t>https://www.youtube.com/watch?v=tXlM99xPQC8</a:t>
            </a:r>
            <a:endParaRPr lang="zh-HK" altLang="en-US" dirty="0">
              <a:ea typeface="新細明體" panose="02020500000000000000" pitchFamily="18" charset="-120"/>
            </a:endParaRPr>
          </a:p>
        </p:txBody>
      </p:sp>
      <p:pic>
        <p:nvPicPr>
          <p:cNvPr id="6146" name="Picture 2" descr="Go board par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860972" y="2636321"/>
            <a:ext cx="3040082" cy="304008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26</a:t>
            </a:fld>
            <a:endParaRPr lang="en-US"/>
          </a:p>
        </p:txBody>
      </p:sp>
    </p:spTree>
    <p:extLst>
      <p:ext uri="{BB962C8B-B14F-4D97-AF65-F5344CB8AC3E}">
        <p14:creationId xmlns="" xmlns:p14="http://schemas.microsoft.com/office/powerpoint/2010/main" val="3294636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2EF30A5-BBA7-4B1F-96A7-DB830F5F3B09}"/>
              </a:ext>
            </a:extLst>
          </p:cNvPr>
          <p:cNvSpPr>
            <a:spLocks noGrp="1"/>
          </p:cNvSpPr>
          <p:nvPr>
            <p:ph type="title"/>
          </p:nvPr>
        </p:nvSpPr>
        <p:spPr>
          <a:xfrm>
            <a:off x="838200" y="365125"/>
            <a:ext cx="10860314" cy="1448882"/>
          </a:xfrm>
        </p:spPr>
        <p:txBody>
          <a:bodyPr/>
          <a:lstStyle/>
          <a:p>
            <a:pPr>
              <a:lnSpc>
                <a:spcPct val="100000"/>
              </a:lnSpc>
            </a:pPr>
            <a:r>
              <a:rPr lang="en-US" altLang="zh-TW" dirty="0">
                <a:latin typeface="+mn-lt"/>
              </a:rPr>
              <a:t>Deep Reinforcement Learning: </a:t>
            </a:r>
            <a:r>
              <a:rPr lang="en-US" altLang="zh-HK" dirty="0">
                <a:latin typeface="+mn-lt"/>
              </a:rPr>
              <a:t>Physical Robots</a:t>
            </a:r>
            <a:endParaRPr lang="zh-HK" altLang="en-US" dirty="0">
              <a:latin typeface="+mn-lt"/>
              <a:ea typeface="新細明體" panose="02020500000000000000" pitchFamily="18" charset="-120"/>
            </a:endParaRPr>
          </a:p>
        </p:txBody>
      </p:sp>
      <p:sp>
        <p:nvSpPr>
          <p:cNvPr id="3" name="內容版面配置區 2">
            <a:extLst>
              <a:ext uri="{FF2B5EF4-FFF2-40B4-BE49-F238E27FC236}">
                <a16:creationId xmlns="" xmlns:a16="http://schemas.microsoft.com/office/drawing/2014/main" id="{557638C4-22CC-4E16-BEA5-C442C591A8CD}"/>
              </a:ext>
            </a:extLst>
          </p:cNvPr>
          <p:cNvSpPr>
            <a:spLocks noGrp="1"/>
          </p:cNvSpPr>
          <p:nvPr>
            <p:ph idx="1"/>
          </p:nvPr>
        </p:nvSpPr>
        <p:spPr>
          <a:xfrm>
            <a:off x="838200" y="1576243"/>
            <a:ext cx="10515600" cy="4916632"/>
          </a:xfrm>
        </p:spPr>
        <p:txBody>
          <a:bodyPr>
            <a:normAutofit/>
          </a:bodyPr>
          <a:lstStyle/>
          <a:p>
            <a:pPr>
              <a:lnSpc>
                <a:spcPct val="100000"/>
              </a:lnSpc>
            </a:pPr>
            <a:r>
              <a:rPr lang="en-US" altLang="zh-CN" sz="2400" dirty="0">
                <a:ea typeface="新細明體" panose="02020500000000000000" pitchFamily="18" charset="-120"/>
              </a:rPr>
              <a:t>In 2008, Oita University in Japan asked a mechanical dog named </a:t>
            </a:r>
            <a:r>
              <a:rPr lang="en-US" altLang="zh-CN" sz="2400" dirty="0">
                <a:solidFill>
                  <a:srgbClr val="0070C0"/>
                </a:solidFill>
                <a:ea typeface="新細明體" panose="02020500000000000000" pitchFamily="18" charset="-120"/>
              </a:rPr>
              <a:t>AIBO</a:t>
            </a:r>
            <a:r>
              <a:rPr lang="en-US" altLang="zh-CN" sz="2400" dirty="0">
                <a:ea typeface="新細明體" panose="02020500000000000000" pitchFamily="18" charset="-120"/>
              </a:rPr>
              <a:t> to kiss a white mechanical dog.
Adopts a similar structure to the Atari Game Network:</a:t>
            </a:r>
          </a:p>
          <a:p>
            <a:pPr>
              <a:lnSpc>
                <a:spcPct val="100000"/>
              </a:lnSpc>
            </a:pPr>
            <a:endParaRPr lang="en-US" altLang="zh-CN" sz="2400" dirty="0">
              <a:ea typeface="新細明體" panose="02020500000000000000" pitchFamily="18" charset="-120"/>
            </a:endParaRPr>
          </a:p>
          <a:p>
            <a:pPr>
              <a:lnSpc>
                <a:spcPct val="100000"/>
              </a:lnSpc>
            </a:pPr>
            <a:endParaRPr lang="en-US" altLang="zh-CN" sz="2400" dirty="0">
              <a:ea typeface="新細明體" panose="02020500000000000000" pitchFamily="18" charset="-120"/>
            </a:endParaRPr>
          </a:p>
          <a:p>
            <a:pPr>
              <a:lnSpc>
                <a:spcPct val="100000"/>
              </a:lnSpc>
            </a:pPr>
            <a:endParaRPr lang="en-US" altLang="zh-CN" sz="2400" dirty="0">
              <a:ea typeface="新細明體" panose="02020500000000000000" pitchFamily="18" charset="-120"/>
            </a:endParaRPr>
          </a:p>
          <a:p>
            <a:pPr>
              <a:lnSpc>
                <a:spcPct val="100000"/>
              </a:lnSpc>
            </a:pPr>
            <a:endParaRPr lang="en-US" altLang="zh-CN" sz="2400" dirty="0">
              <a:ea typeface="新細明體" panose="02020500000000000000" pitchFamily="18" charset="-120"/>
            </a:endParaRPr>
          </a:p>
          <a:p>
            <a:pPr marL="514350" indent="-514350">
              <a:lnSpc>
                <a:spcPct val="100000"/>
              </a:lnSpc>
              <a:buFont typeface="+mj-lt"/>
              <a:buAutoNum type="arabicPeriod" startAt="4"/>
            </a:pPr>
            <a:r>
              <a:rPr lang="en-US" altLang="zh-CN" sz="2400" dirty="0">
                <a:ea typeface="新細明體" panose="02020500000000000000" pitchFamily="18" charset="-120"/>
              </a:rPr>
              <a:t>During training, contact with the white dog will give the system a big reward, if the white dog disappears from the field of vision </a:t>
            </a:r>
            <a:r>
              <a:rPr lang="en-US" altLang="zh-CN" sz="2400" dirty="0" smtClean="0">
                <a:ea typeface="新細明體" panose="02020500000000000000" pitchFamily="18" charset="-120"/>
              </a:rPr>
              <a:t>it will </a:t>
            </a:r>
            <a:r>
              <a:rPr lang="en-US" altLang="zh-CN" sz="2400" dirty="0">
                <a:ea typeface="新細明體" panose="02020500000000000000" pitchFamily="18" charset="-120"/>
              </a:rPr>
              <a:t>be punished accordingly </a:t>
            </a:r>
            <a:r>
              <a:rPr lang="en-US" altLang="zh-CN" sz="2400" dirty="0">
                <a:ea typeface="新細明體" panose="02020500000000000000" pitchFamily="18" charset="-120"/>
                <a:sym typeface="Wingdings" panose="05000000000000000000" pitchFamily="2" charset="2"/>
              </a:rPr>
              <a:t></a:t>
            </a:r>
            <a:r>
              <a:rPr lang="en-US" altLang="zh-CN" sz="2400" dirty="0">
                <a:ea typeface="新細明體" panose="02020500000000000000" pitchFamily="18" charset="-120"/>
              </a:rPr>
              <a:t> Through multiple trainings, </a:t>
            </a:r>
            <a:r>
              <a:rPr lang="en-US" altLang="zh-CN" sz="2400" dirty="0">
                <a:solidFill>
                  <a:srgbClr val="0070C0"/>
                </a:solidFill>
                <a:ea typeface="新細明體" panose="02020500000000000000" pitchFamily="18" charset="-120"/>
              </a:rPr>
              <a:t>AIBO</a:t>
            </a:r>
            <a:r>
              <a:rPr lang="en-US" altLang="zh-CN" sz="2400" dirty="0">
                <a:ea typeface="新細明體" panose="02020500000000000000" pitchFamily="18" charset="-120"/>
              </a:rPr>
              <a:t> learns how to approach the behavior of the white dog.</a:t>
            </a:r>
          </a:p>
        </p:txBody>
      </p:sp>
      <p:graphicFrame>
        <p:nvGraphicFramePr>
          <p:cNvPr id="4" name="Object 3"/>
          <p:cNvGraphicFramePr>
            <a:graphicFrameLocks noChangeAspect="1"/>
          </p:cNvGraphicFramePr>
          <p:nvPr>
            <p:extLst>
              <p:ext uri="{D42A27DB-BD31-4B8C-83A1-F6EECF244321}">
                <p14:modId xmlns="" xmlns:p14="http://schemas.microsoft.com/office/powerpoint/2010/main" val="1904153931"/>
              </p:ext>
            </p:extLst>
          </p:nvPr>
        </p:nvGraphicFramePr>
        <p:xfrm>
          <a:off x="7152387" y="2898103"/>
          <a:ext cx="3694364" cy="1983458"/>
        </p:xfrm>
        <a:graphic>
          <a:graphicData uri="http://schemas.openxmlformats.org/presentationml/2006/ole">
            <p:oleObj spid="_x0000_s46103" name="點陣圖影像" r:id="rId3" imgW="11791800" imgH="6330960" progId="PBrush">
              <p:embed/>
            </p:oleObj>
          </a:graphicData>
        </a:graphic>
      </p:graphicFrame>
      <p:sp>
        <p:nvSpPr>
          <p:cNvPr id="5" name="Footer Placeholder 4"/>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27</a:t>
            </a:fld>
            <a:endParaRPr lang="en-US"/>
          </a:p>
        </p:txBody>
      </p:sp>
      <p:sp>
        <p:nvSpPr>
          <p:cNvPr id="8" name="文字方塊 7">
            <a:extLst>
              <a:ext uri="{FF2B5EF4-FFF2-40B4-BE49-F238E27FC236}">
                <a16:creationId xmlns="" xmlns:a16="http://schemas.microsoft.com/office/drawing/2014/main" id="{CBCDABE5-DB82-41D4-877B-778CE5DCC648}"/>
              </a:ext>
            </a:extLst>
          </p:cNvPr>
          <p:cNvSpPr txBox="1"/>
          <p:nvPr/>
        </p:nvSpPr>
        <p:spPr>
          <a:xfrm>
            <a:off x="1056387" y="2735670"/>
            <a:ext cx="6096000" cy="2308324"/>
          </a:xfrm>
          <a:prstGeom prst="rect">
            <a:avLst/>
          </a:prstGeom>
          <a:noFill/>
        </p:spPr>
        <p:txBody>
          <a:bodyPr wrap="square">
            <a:spAutoFit/>
          </a:bodyPr>
          <a:lstStyle/>
          <a:p>
            <a:pPr marL="342900" indent="-342900">
              <a:buFont typeface="+mj-lt"/>
              <a:buAutoNum type="arabicPeriod"/>
            </a:pPr>
            <a:r>
              <a:rPr lang="en-US" altLang="zh-CN" sz="2400" dirty="0">
                <a:ea typeface="新細明體" panose="02020500000000000000" pitchFamily="18" charset="-120"/>
              </a:rPr>
              <a:t>The network input is a photo taken by the camera.
The output is three commands: go straight, turn left, and turn right.
The network structure is a fully connected network.</a:t>
            </a:r>
            <a:endParaRPr lang="zh-HK" altLang="en-US" sz="2400" dirty="0"/>
          </a:p>
        </p:txBody>
      </p:sp>
    </p:spTree>
    <p:extLst>
      <p:ext uri="{BB962C8B-B14F-4D97-AF65-F5344CB8AC3E}">
        <p14:creationId xmlns="" xmlns:p14="http://schemas.microsoft.com/office/powerpoint/2010/main" val="2023988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52C86B9-1063-4A6D-A6D4-6B67D07AE6B2}"/>
              </a:ext>
            </a:extLst>
          </p:cNvPr>
          <p:cNvSpPr>
            <a:spLocks noGrp="1"/>
          </p:cNvSpPr>
          <p:nvPr>
            <p:ph type="title"/>
          </p:nvPr>
        </p:nvSpPr>
        <p:spPr/>
        <p:txBody>
          <a:bodyPr/>
          <a:lstStyle/>
          <a:p>
            <a:r>
              <a:rPr lang="en-US" altLang="zh-HK" dirty="0"/>
              <a:t> </a:t>
            </a:r>
            <a:endParaRPr lang="zh-HK" alt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84180" y="2308998"/>
            <a:ext cx="5175352" cy="3014677"/>
          </a:xfrm>
          <a:prstGeom prst="rect">
            <a:avLst/>
          </a:prstGeom>
        </p:spPr>
      </p:pic>
      <p:sp>
        <p:nvSpPr>
          <p:cNvPr id="6" name="Rectangle 5"/>
          <p:cNvSpPr/>
          <p:nvPr/>
        </p:nvSpPr>
        <p:spPr>
          <a:xfrm>
            <a:off x="531848" y="5831433"/>
            <a:ext cx="5564152" cy="369332"/>
          </a:xfrm>
          <a:prstGeom prst="rect">
            <a:avLst/>
          </a:prstGeom>
        </p:spPr>
        <p:txBody>
          <a:bodyPr wrap="none">
            <a:spAutoFit/>
          </a:bodyPr>
          <a:lstStyle/>
          <a:p>
            <a:r>
              <a:rPr lang="en-US" dirty="0">
                <a:ea typeface="MingLiU" panose="02020509000000000000" pitchFamily="49" charset="-120"/>
                <a:hlinkClick r:id="rId3"/>
              </a:rPr>
              <a:t>https://www.youtube.com/watch?v=xpRcixf7gLo&amp;t=337s</a:t>
            </a:r>
            <a:endParaRPr lang="en-US" dirty="0">
              <a:ea typeface="MingLiU" panose="02020509000000000000" pitchFamily="49" charset="-120"/>
            </a:endParaRPr>
          </a:p>
        </p:txBody>
      </p:sp>
      <p:pic>
        <p:nvPicPr>
          <p:cNvPr id="7" name="Picture 2" descr="https://cdn.unwire.hk/wp-content/uploads/2018/08/0827-1a-1200x90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92056" y="2308997"/>
            <a:ext cx="4019569" cy="301467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6711471" y="5772054"/>
            <a:ext cx="5633081" cy="369332"/>
          </a:xfrm>
          <a:prstGeom prst="rect">
            <a:avLst/>
          </a:prstGeom>
        </p:spPr>
        <p:txBody>
          <a:bodyPr wrap="none">
            <a:spAutoFit/>
          </a:bodyPr>
          <a:lstStyle/>
          <a:p>
            <a:pPr>
              <a:lnSpc>
                <a:spcPct val="100000"/>
              </a:lnSpc>
            </a:pPr>
            <a:r>
              <a:rPr lang="en-US" altLang="zh-HK" dirty="0">
                <a:hlinkClick r:id="rId5"/>
              </a:rPr>
              <a:t>https://www.youtube.com/watch?v=mRtS812bKgk&amp;t=17s</a:t>
            </a:r>
            <a:endParaRPr lang="zh-HK" altLang="en-US" dirty="0"/>
          </a:p>
        </p:txBody>
      </p:sp>
      <p:sp>
        <p:nvSpPr>
          <p:cNvPr id="10" name="TextBox 9"/>
          <p:cNvSpPr txBox="1"/>
          <p:nvPr/>
        </p:nvSpPr>
        <p:spPr>
          <a:xfrm>
            <a:off x="584180" y="556657"/>
            <a:ext cx="915635" cy="523220"/>
          </a:xfrm>
          <a:prstGeom prst="rect">
            <a:avLst/>
          </a:prstGeom>
          <a:noFill/>
        </p:spPr>
        <p:txBody>
          <a:bodyPr wrap="none" rtlCol="0">
            <a:spAutoFit/>
          </a:bodyPr>
          <a:lstStyle/>
          <a:p>
            <a:r>
              <a:rPr lang="en-US" sz="2800" dirty="0">
                <a:ea typeface="PMingLiU" panose="02020500000000000000" pitchFamily="18" charset="-120"/>
              </a:rPr>
              <a:t>2008</a:t>
            </a:r>
            <a:endParaRPr lang="en-US" sz="2800" dirty="0"/>
          </a:p>
        </p:txBody>
      </p:sp>
      <p:sp>
        <p:nvSpPr>
          <p:cNvPr id="11" name="TextBox 10"/>
          <p:cNvSpPr txBox="1"/>
          <p:nvPr/>
        </p:nvSpPr>
        <p:spPr>
          <a:xfrm>
            <a:off x="6757370" y="556657"/>
            <a:ext cx="915635" cy="523220"/>
          </a:xfrm>
          <a:prstGeom prst="rect">
            <a:avLst/>
          </a:prstGeom>
          <a:noFill/>
        </p:spPr>
        <p:txBody>
          <a:bodyPr wrap="none" rtlCol="0">
            <a:spAutoFit/>
          </a:bodyPr>
          <a:lstStyle/>
          <a:p>
            <a:r>
              <a:rPr lang="en-US" sz="2800" dirty="0">
                <a:ea typeface="PMingLiU" panose="02020500000000000000" pitchFamily="18" charset="-120"/>
              </a:rPr>
              <a:t>20</a:t>
            </a:r>
            <a:r>
              <a:rPr lang="en-US" altLang="zh-TW" sz="2800" dirty="0">
                <a:ea typeface="PMingLiU" panose="02020500000000000000" pitchFamily="18" charset="-120"/>
              </a:rPr>
              <a:t>19</a:t>
            </a:r>
            <a:endParaRPr lang="en-US" sz="2800" dirty="0">
              <a:ea typeface="PMingLiU" panose="02020500000000000000" pitchFamily="18" charset="-120"/>
            </a:endParaRPr>
          </a:p>
        </p:txBody>
      </p:sp>
      <p:sp>
        <p:nvSpPr>
          <p:cNvPr id="12" name="Rectangle 11"/>
          <p:cNvSpPr/>
          <p:nvPr/>
        </p:nvSpPr>
        <p:spPr>
          <a:xfrm>
            <a:off x="6715496" y="1407484"/>
            <a:ext cx="5434630" cy="646331"/>
          </a:xfrm>
          <a:prstGeom prst="rect">
            <a:avLst/>
          </a:prstGeom>
        </p:spPr>
        <p:txBody>
          <a:bodyPr wrap="square">
            <a:spAutoFit/>
          </a:bodyPr>
          <a:lstStyle/>
          <a:p>
            <a:r>
              <a:rPr lang="en-US" b="1" i="0" dirty="0">
                <a:solidFill>
                  <a:srgbClr val="000000"/>
                </a:solidFill>
                <a:effectLst/>
              </a:rPr>
              <a:t>With new APIs, Sony’s robot dog could be the smart home assistant you’ve always wanted</a:t>
            </a:r>
          </a:p>
        </p:txBody>
      </p:sp>
      <p:sp>
        <p:nvSpPr>
          <p:cNvPr id="13" name="Rectangle 12"/>
          <p:cNvSpPr/>
          <p:nvPr/>
        </p:nvSpPr>
        <p:spPr>
          <a:xfrm>
            <a:off x="531848" y="1439619"/>
            <a:ext cx="5955475" cy="369332"/>
          </a:xfrm>
          <a:prstGeom prst="rect">
            <a:avLst/>
          </a:prstGeom>
        </p:spPr>
        <p:txBody>
          <a:bodyPr wrap="square">
            <a:spAutoFit/>
          </a:bodyPr>
          <a:lstStyle/>
          <a:p>
            <a:r>
              <a:rPr lang="en-US" b="1" dirty="0">
                <a:solidFill>
                  <a:srgbClr val="000000"/>
                </a:solidFill>
              </a:rPr>
              <a:t>The world's first Deep Q Network applied to a Real Robot!</a:t>
            </a:r>
          </a:p>
        </p:txBody>
      </p:sp>
      <p:sp>
        <p:nvSpPr>
          <p:cNvPr id="3" name="Footer Placeholder 2"/>
          <p:cNvSpPr>
            <a:spLocks noGrp="1"/>
          </p:cNvSpPr>
          <p:nvPr>
            <p:ph type="ftr" sz="quarter" idx="11"/>
          </p:nvPr>
        </p:nvSpPr>
        <p:spPr/>
        <p:txBody>
          <a:bodyPr/>
          <a:lstStyle/>
          <a:p>
            <a:r>
              <a:rPr lang="en-US"/>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28</a:t>
            </a:fld>
            <a:endParaRPr lang="en-US"/>
          </a:p>
        </p:txBody>
      </p:sp>
    </p:spTree>
    <p:extLst>
      <p:ext uri="{BB962C8B-B14F-4D97-AF65-F5344CB8AC3E}">
        <p14:creationId xmlns="" xmlns:p14="http://schemas.microsoft.com/office/powerpoint/2010/main" val="581727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latin typeface="+mn-lt"/>
              </a:rPr>
              <a:t>Deep Reinforcement Learning: Social robots</a:t>
            </a:r>
            <a:endParaRPr lang="en-US" dirty="0">
              <a:latin typeface="+mn-lt"/>
            </a:endParaRPr>
          </a:p>
        </p:txBody>
      </p:sp>
      <p:sp>
        <p:nvSpPr>
          <p:cNvPr id="5" name="Rectangle 2"/>
          <p:cNvSpPr>
            <a:spLocks noChangeArrowheads="1"/>
          </p:cNvSpPr>
          <p:nvPr/>
        </p:nvSpPr>
        <p:spPr bwMode="auto">
          <a:xfrm>
            <a:off x="838200" y="1514138"/>
            <a:ext cx="6756133" cy="5575893"/>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228600" marR="0" lvl="0" indent="-228600" fontAlgn="base">
              <a:spcBef>
                <a:spcPts val="1000"/>
              </a:spcBef>
              <a:spcAft>
                <a:spcPct val="0"/>
              </a:spcAft>
              <a:buClrTx/>
              <a:buSzTx/>
              <a:buFont typeface="Arial" panose="020B0604020202020204" pitchFamily="34" charset="0"/>
              <a:buChar char="•"/>
              <a:tabLst/>
            </a:pPr>
            <a:endParaRPr lang="en-US" altLang="zh-TW" sz="2800" dirty="0">
              <a:latin typeface="新細明體" panose="02020500000000000000" pitchFamily="18" charset="-120"/>
              <a:ea typeface="新細明體" panose="02020500000000000000" pitchFamily="18" charset="-120"/>
            </a:endParaRPr>
          </a:p>
          <a:p>
            <a:pPr marL="228600" indent="-228600" algn="just" fontAlgn="base">
              <a:spcBef>
                <a:spcPts val="1000"/>
              </a:spcBef>
              <a:spcAft>
                <a:spcPct val="0"/>
              </a:spcAft>
              <a:buFont typeface="Arial" panose="020B0604020202020204" pitchFamily="34" charset="0"/>
              <a:buChar char="•"/>
            </a:pPr>
            <a:r>
              <a:rPr lang="en-US" altLang="zh-TW" sz="2400" dirty="0">
                <a:solidFill>
                  <a:srgbClr val="0070C0"/>
                </a:solidFill>
              </a:rPr>
              <a:t>Sophia</a:t>
            </a:r>
            <a:r>
              <a:rPr lang="en-US" altLang="zh-TW" sz="2400" dirty="0"/>
              <a:t> is a social humanoid robot developed by Hong Kong-based company Hanson Robotics.
Hanson designed Sophia as a suitable companion for the elderly in nursing homes, or to help the crowds at large events or parks.
Hopefully, robots will eventually be able to fully interact with other humans to gain social skills.
 Sophia is known as a "social robot" that mimics social behavior and triggers feelings of love in humans.
</a:t>
            </a:r>
            <a:r>
              <a:rPr lang="en-US" dirty="0">
                <a:ea typeface="PMingLiU" panose="02020500000000000000" pitchFamily="18" charset="-120"/>
                <a:hlinkClick r:id="rId3"/>
              </a:rPr>
              <a:t>https://www.youtube.com/watch?v=W0_DPi0PmF0&amp;t=3s</a:t>
            </a:r>
            <a:endParaRPr lang="en-US" dirty="0">
              <a:ea typeface="PMingLiU" panose="02020500000000000000" pitchFamily="18" charset="-120"/>
            </a:endParaRPr>
          </a:p>
          <a:p>
            <a:pPr marL="228600" marR="0" lvl="0" indent="-228600" fontAlgn="base">
              <a:spcBef>
                <a:spcPts val="1000"/>
              </a:spcBef>
              <a:spcAft>
                <a:spcPct val="0"/>
              </a:spcAft>
              <a:buClrTx/>
              <a:buSzTx/>
              <a:buFont typeface="Arial" panose="020B0604020202020204" pitchFamily="34" charset="0"/>
              <a:buChar char="•"/>
              <a:tabLst/>
            </a:pPr>
            <a:endParaRPr lang="zh-TW" altLang="en-US" sz="2800" dirty="0">
              <a:latin typeface="新細明體" panose="02020500000000000000" pitchFamily="18" charset="-120"/>
              <a:ea typeface="新細明體" panose="02020500000000000000" pitchFamily="18" charset="-120"/>
            </a:endParaRPr>
          </a:p>
        </p:txBody>
      </p:sp>
      <p:graphicFrame>
        <p:nvGraphicFramePr>
          <p:cNvPr id="7" name="Object 6"/>
          <p:cNvGraphicFramePr>
            <a:graphicFrameLocks noChangeAspect="1"/>
          </p:cNvGraphicFramePr>
          <p:nvPr>
            <p:extLst>
              <p:ext uri="{D42A27DB-BD31-4B8C-83A1-F6EECF244321}">
                <p14:modId xmlns="" xmlns:p14="http://schemas.microsoft.com/office/powerpoint/2010/main" val="3111636036"/>
              </p:ext>
            </p:extLst>
          </p:nvPr>
        </p:nvGraphicFramePr>
        <p:xfrm>
          <a:off x="8436297" y="2134727"/>
          <a:ext cx="2842761" cy="4051494"/>
        </p:xfrm>
        <a:graphic>
          <a:graphicData uri="http://schemas.openxmlformats.org/presentationml/2006/ole">
            <p:oleObj spid="_x0000_s4158" name="Bitmap Image" r:id="rId4" imgW="2419200" imgH="3448080" progId="PBrush">
              <p:embed/>
            </p:oleObj>
          </a:graphicData>
        </a:graphic>
      </p:graphicFrame>
      <p:sp>
        <p:nvSpPr>
          <p:cNvPr id="3" name="Footer Placeholder 2"/>
          <p:cNvSpPr>
            <a:spLocks noGrp="1"/>
          </p:cNvSpPr>
          <p:nvPr>
            <p:ph type="ftr" sz="quarter" idx="11"/>
          </p:nvPr>
        </p:nvSpPr>
        <p:spPr/>
        <p:txBody>
          <a:bodyPr/>
          <a:lstStyle/>
          <a:p>
            <a:r>
              <a:rPr lang="en-US" dirty="0"/>
              <a:t>Edit by Hammond Lai </a:t>
            </a:r>
          </a:p>
        </p:txBody>
      </p:sp>
      <p:sp>
        <p:nvSpPr>
          <p:cNvPr id="4" name="Slide Number Placeholder 3"/>
          <p:cNvSpPr>
            <a:spLocks noGrp="1"/>
          </p:cNvSpPr>
          <p:nvPr>
            <p:ph type="sldNum" sz="quarter" idx="12"/>
          </p:nvPr>
        </p:nvSpPr>
        <p:spPr/>
        <p:txBody>
          <a:bodyPr/>
          <a:lstStyle/>
          <a:p>
            <a:fld id="{14AAF3BD-B680-4D71-9FCA-A246A57934F9}" type="slidenum">
              <a:rPr lang="en-US" smtClean="0"/>
              <a:pPr/>
              <a:t>29</a:t>
            </a:fld>
            <a:endParaRPr lang="en-US"/>
          </a:p>
        </p:txBody>
      </p:sp>
    </p:spTree>
    <p:extLst>
      <p:ext uri="{BB962C8B-B14F-4D97-AF65-F5344CB8AC3E}">
        <p14:creationId xmlns="" xmlns:p14="http://schemas.microsoft.com/office/powerpoint/2010/main" val="879535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00657" cy="1325563"/>
          </a:xfrm>
        </p:spPr>
        <p:txBody>
          <a:bodyPr>
            <a:normAutofit/>
          </a:bodyPr>
          <a:lstStyle/>
          <a:p>
            <a:r>
              <a:rPr lang="en-US" altLang="zh-TW" sz="4000" dirty="0">
                <a:latin typeface="+mn-lt"/>
              </a:rPr>
              <a:t>The History of </a:t>
            </a:r>
            <a:r>
              <a:rPr lang="en-US" altLang="zh-TW" sz="4000" dirty="0" smtClean="0">
                <a:latin typeface="+mn-lt"/>
              </a:rPr>
              <a:t>Modern Robot Development</a:t>
            </a:r>
            <a:endParaRPr lang="en-US" sz="4000" dirty="0">
              <a:latin typeface="+mn-lt"/>
            </a:endParaRPr>
          </a:p>
        </p:txBody>
      </p:sp>
      <p:sp>
        <p:nvSpPr>
          <p:cNvPr id="3" name="Content Placeholder 2"/>
          <p:cNvSpPr>
            <a:spLocks noGrp="1"/>
          </p:cNvSpPr>
          <p:nvPr>
            <p:ph idx="1"/>
          </p:nvPr>
        </p:nvSpPr>
        <p:spPr>
          <a:xfrm>
            <a:off x="838201" y="1469490"/>
            <a:ext cx="10413732" cy="4351338"/>
          </a:xfrm>
        </p:spPr>
        <p:txBody>
          <a:bodyPr/>
          <a:lstStyle/>
          <a:p>
            <a:pPr>
              <a:buFont typeface="Wingdings" panose="05000000000000000000" pitchFamily="2" charset="2"/>
              <a:buChar char="v"/>
            </a:pPr>
            <a:r>
              <a:rPr lang="en-US" altLang="zh-HK" dirty="0"/>
              <a:t>Boston Dynamics' Atlas robot
</a:t>
            </a:r>
            <a:r>
              <a:rPr lang="en-US" altLang="zh-HK" dirty="0">
                <a:hlinkClick r:id="rId2"/>
              </a:rPr>
              <a:t>https://youtu.be/tF4DML7FIWk</a:t>
            </a:r>
            <a:endParaRPr lang="en-US" altLang="zh-HK" dirty="0"/>
          </a:p>
          <a:p>
            <a:endParaRPr lang="en-US" altLang="zh-HK" dirty="0"/>
          </a:p>
          <a:p>
            <a:endParaRPr lang="en-US" dirty="0"/>
          </a:p>
        </p:txBody>
      </p:sp>
      <p:pic>
        <p:nvPicPr>
          <p:cNvPr id="4" name="圖片 3">
            <a:extLst>
              <a:ext uri="{FF2B5EF4-FFF2-40B4-BE49-F238E27FC236}">
                <a16:creationId xmlns="" xmlns:a16="http://schemas.microsoft.com/office/drawing/2014/main" id="{008673E6-B79F-4AF5-A2F6-5F00B2CF322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93867" y="2554995"/>
            <a:ext cx="6788133" cy="3801355"/>
          </a:xfrm>
          <a:prstGeom prst="rect">
            <a:avLst/>
          </a:prstGeom>
        </p:spPr>
      </p:pic>
      <p:sp>
        <p:nvSpPr>
          <p:cNvPr id="5" name="Footer Placeholder 4"/>
          <p:cNvSpPr>
            <a:spLocks noGrp="1"/>
          </p:cNvSpPr>
          <p:nvPr>
            <p:ph type="ftr" sz="quarter" idx="11"/>
          </p:nvPr>
        </p:nvSpPr>
        <p:spPr/>
        <p:txBody>
          <a:bodyPr/>
          <a:lstStyle/>
          <a:p>
            <a:r>
              <a:rPr lang="en-US" dirty="0"/>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3</a:t>
            </a:fld>
            <a:endParaRPr lang="en-US" dirty="0"/>
          </a:p>
        </p:txBody>
      </p:sp>
    </p:spTree>
    <p:extLst>
      <p:ext uri="{BB962C8B-B14F-4D97-AF65-F5344CB8AC3E}">
        <p14:creationId xmlns="" xmlns:p14="http://schemas.microsoft.com/office/powerpoint/2010/main" val="4060853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9308" y="433195"/>
            <a:ext cx="915635" cy="523220"/>
          </a:xfrm>
          <a:prstGeom prst="rect">
            <a:avLst/>
          </a:prstGeom>
          <a:noFill/>
        </p:spPr>
        <p:txBody>
          <a:bodyPr wrap="none" rtlCol="0">
            <a:spAutoFit/>
          </a:bodyPr>
          <a:lstStyle/>
          <a:p>
            <a:pPr algn="just"/>
            <a:r>
              <a:rPr lang="en-US" sz="2800" dirty="0">
                <a:ea typeface="PMingLiU" panose="02020500000000000000" pitchFamily="18" charset="-120"/>
              </a:rPr>
              <a:t>20</a:t>
            </a:r>
            <a:r>
              <a:rPr lang="en-US" altLang="zh-TW" sz="2800" dirty="0">
                <a:ea typeface="PMingLiU" panose="02020500000000000000" pitchFamily="18" charset="-120"/>
              </a:rPr>
              <a:t>16</a:t>
            </a:r>
            <a:endParaRPr lang="en-US" sz="2800" dirty="0"/>
          </a:p>
        </p:txBody>
      </p:sp>
      <p:sp>
        <p:nvSpPr>
          <p:cNvPr id="5" name="TextBox 4"/>
          <p:cNvSpPr txBox="1"/>
          <p:nvPr/>
        </p:nvSpPr>
        <p:spPr>
          <a:xfrm>
            <a:off x="6041458" y="476276"/>
            <a:ext cx="915635" cy="523220"/>
          </a:xfrm>
          <a:prstGeom prst="rect">
            <a:avLst/>
          </a:prstGeom>
          <a:noFill/>
        </p:spPr>
        <p:txBody>
          <a:bodyPr wrap="none" rtlCol="0">
            <a:spAutoFit/>
          </a:bodyPr>
          <a:lstStyle/>
          <a:p>
            <a:pPr algn="just"/>
            <a:r>
              <a:rPr lang="en-US" sz="2800" dirty="0">
                <a:ea typeface="PMingLiU" panose="02020500000000000000" pitchFamily="18" charset="-120"/>
              </a:rPr>
              <a:t>20</a:t>
            </a:r>
            <a:r>
              <a:rPr lang="en-US" altLang="zh-TW" sz="2800" dirty="0">
                <a:ea typeface="PMingLiU" panose="02020500000000000000" pitchFamily="18" charset="-120"/>
              </a:rPr>
              <a:t>22</a:t>
            </a:r>
            <a:endParaRPr lang="en-US" sz="2800" dirty="0">
              <a:ea typeface="PMingLiU" panose="02020500000000000000" pitchFamily="18" charset="-120"/>
            </a:endParaRPr>
          </a:p>
        </p:txBody>
      </p:sp>
      <p:sp>
        <p:nvSpPr>
          <p:cNvPr id="7" name="Rectangle 6"/>
          <p:cNvSpPr/>
          <p:nvPr/>
        </p:nvSpPr>
        <p:spPr>
          <a:xfrm>
            <a:off x="6041458" y="1042576"/>
            <a:ext cx="5638364" cy="2031325"/>
          </a:xfrm>
          <a:prstGeom prst="rect">
            <a:avLst/>
          </a:prstGeom>
        </p:spPr>
        <p:txBody>
          <a:bodyPr wrap="square">
            <a:spAutoFit/>
          </a:bodyPr>
          <a:lstStyle/>
          <a:p>
            <a:pPr algn="just"/>
            <a:r>
              <a:rPr lang="en-US" dirty="0">
                <a:solidFill>
                  <a:srgbClr val="404040"/>
                </a:solidFill>
                <a:ea typeface="PMingLiU" panose="02020500000000000000" pitchFamily="18" charset="-120"/>
              </a:rPr>
              <a:t>The main use case is for humanoid robot right now is entertainment, communication and interaction with other people," explained Engineered Arts Director of Operations, Morgan Roe, in his video. "</a:t>
            </a:r>
            <a:r>
              <a:rPr lang="en-US" b="1" dirty="0" err="1">
                <a:solidFill>
                  <a:srgbClr val="404040"/>
                </a:solidFill>
                <a:ea typeface="PMingLiU" panose="02020500000000000000" pitchFamily="18" charset="-120"/>
              </a:rPr>
              <a:t>Ameca</a:t>
            </a:r>
            <a:r>
              <a:rPr lang="en-US" dirty="0">
                <a:solidFill>
                  <a:srgbClr val="404040"/>
                </a:solidFill>
                <a:ea typeface="PMingLiU" panose="02020500000000000000" pitchFamily="18" charset="-120"/>
              </a:rPr>
              <a:t> is the pinnacle of what we can do. We didn't make her exactly like a human, we designed her as we envision robots of the future."</a:t>
            </a:r>
            <a:endParaRPr lang="en-US" dirty="0">
              <a:ea typeface="PMingLiU" panose="02020500000000000000" pitchFamily="18" charset="-120"/>
            </a:endParaRPr>
          </a:p>
        </p:txBody>
      </p:sp>
      <p:pic>
        <p:nvPicPr>
          <p:cNvPr id="31748" name="Picture 4" descr="CES 2022: The humanoid robot, Ameca, revealed at CES show - CBBC Newsround"/>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50543" y="3073901"/>
            <a:ext cx="5621120" cy="3161881"/>
          </a:xfrm>
          <a:prstGeom prst="rect">
            <a:avLst/>
          </a:prstGeom>
          <a:noFill/>
          <a:extLst>
            <a:ext uri="{909E8E84-426E-40DD-AFC4-6F175D3DCCD1}">
              <a14:hiddenFill xmlns="" xmlns:a14="http://schemas.microsoft.com/office/drawing/2010/main">
                <a:solidFill>
                  <a:srgbClr val="FFFFFF"/>
                </a:solidFill>
              </a14:hiddenFill>
            </a:ext>
          </a:extLst>
        </p:spPr>
      </p:pic>
      <p:pic>
        <p:nvPicPr>
          <p:cNvPr id="31750" name="Picture 6" descr="Makers of Sophia the robot plan mass rollout amid pandemic | Reuter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3055" y="3073901"/>
            <a:ext cx="4754880" cy="317186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569308" y="999496"/>
            <a:ext cx="4754880" cy="646331"/>
          </a:xfrm>
          <a:prstGeom prst="rect">
            <a:avLst/>
          </a:prstGeom>
        </p:spPr>
        <p:txBody>
          <a:bodyPr wrap="square">
            <a:spAutoFit/>
          </a:bodyPr>
          <a:lstStyle/>
          <a:p>
            <a:pPr algn="just"/>
            <a:r>
              <a:rPr lang="en-US" b="1" dirty="0">
                <a:solidFill>
                  <a:srgbClr val="404040"/>
                </a:solidFill>
                <a:ea typeface="PMingLiU" panose="02020500000000000000" pitchFamily="18" charset="-120"/>
              </a:rPr>
              <a:t>Sophia</a:t>
            </a:r>
            <a:r>
              <a:rPr lang="en-US" dirty="0">
                <a:solidFill>
                  <a:srgbClr val="404040"/>
                </a:solidFill>
                <a:ea typeface="PMingLiU" panose="02020500000000000000" pitchFamily="18" charset="-120"/>
              </a:rPr>
              <a:t> is a social humanoid robot developed by the Hong Kong-based company Hanson Robotics.</a:t>
            </a:r>
          </a:p>
        </p:txBody>
      </p:sp>
      <p:sp>
        <p:nvSpPr>
          <p:cNvPr id="2" name="Footer Placeholder 1"/>
          <p:cNvSpPr>
            <a:spLocks noGrp="1"/>
          </p:cNvSpPr>
          <p:nvPr>
            <p:ph type="ftr" sz="quarter" idx="11"/>
          </p:nvPr>
        </p:nvSpPr>
        <p:spPr/>
        <p:txBody>
          <a:bodyPr/>
          <a:lstStyle/>
          <a:p>
            <a:r>
              <a:rPr lang="en-US"/>
              <a:t>Edit by Hammond Lai </a:t>
            </a:r>
          </a:p>
        </p:txBody>
      </p:sp>
      <p:sp>
        <p:nvSpPr>
          <p:cNvPr id="3" name="Slide Number Placeholder 2"/>
          <p:cNvSpPr>
            <a:spLocks noGrp="1"/>
          </p:cNvSpPr>
          <p:nvPr>
            <p:ph type="sldNum" sz="quarter" idx="12"/>
          </p:nvPr>
        </p:nvSpPr>
        <p:spPr/>
        <p:txBody>
          <a:bodyPr/>
          <a:lstStyle/>
          <a:p>
            <a:fld id="{14AAF3BD-B680-4D71-9FCA-A246A57934F9}" type="slidenum">
              <a:rPr lang="en-US" smtClean="0"/>
              <a:pPr/>
              <a:t>30</a:t>
            </a:fld>
            <a:endParaRPr lang="en-US"/>
          </a:p>
        </p:txBody>
      </p:sp>
    </p:spTree>
    <p:extLst>
      <p:ext uri="{BB962C8B-B14F-4D97-AF65-F5344CB8AC3E}">
        <p14:creationId xmlns="" xmlns:p14="http://schemas.microsoft.com/office/powerpoint/2010/main" val="1231169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 xmlns:a16="http://schemas.microsoft.com/office/drawing/2014/main" id="{A1F6AB95-8E74-415A-AC4F-5E13B9C8D994}"/>
              </a:ext>
            </a:extLst>
          </p:cNvPr>
          <p:cNvSpPr>
            <a:spLocks noGrp="1"/>
          </p:cNvSpPr>
          <p:nvPr>
            <p:ph type="title"/>
          </p:nvPr>
        </p:nvSpPr>
        <p:spPr/>
        <p:txBody>
          <a:bodyPr/>
          <a:lstStyle/>
          <a:p>
            <a:r>
              <a:rPr lang="en-US" altLang="zh-CN" dirty="0">
                <a:latin typeface="+mn-lt"/>
                <a:ea typeface="新細明體" panose="02020500000000000000" pitchFamily="18" charset="-120"/>
              </a:rPr>
              <a:t>Comparison of Two Types of Robots</a:t>
            </a:r>
            <a:endParaRPr lang="zh-HK" altLang="en-US" dirty="0">
              <a:latin typeface="+mn-lt"/>
              <a:ea typeface="新細明體" panose="02020500000000000000" pitchFamily="18" charset="-120"/>
            </a:endParaRPr>
          </a:p>
        </p:txBody>
      </p:sp>
      <p:sp>
        <p:nvSpPr>
          <p:cNvPr id="5" name="內容版面配置區 4">
            <a:extLst>
              <a:ext uri="{FF2B5EF4-FFF2-40B4-BE49-F238E27FC236}">
                <a16:creationId xmlns="" xmlns:a16="http://schemas.microsoft.com/office/drawing/2014/main" id="{D04E5B48-B5D7-4B4C-B56B-D67C6E941AEC}"/>
              </a:ext>
            </a:extLst>
          </p:cNvPr>
          <p:cNvSpPr>
            <a:spLocks noGrp="1"/>
          </p:cNvSpPr>
          <p:nvPr>
            <p:ph idx="1"/>
          </p:nvPr>
        </p:nvSpPr>
        <p:spPr/>
        <p:txBody>
          <a:bodyPr/>
          <a:lstStyle/>
          <a:p>
            <a:pPr>
              <a:lnSpc>
                <a:spcPct val="100000"/>
              </a:lnSpc>
            </a:pPr>
            <a:r>
              <a:rPr lang="en-US" altLang="zh-CN" b="1" dirty="0">
                <a:ea typeface="新細明體" panose="02020500000000000000" pitchFamily="18" charset="-120"/>
              </a:rPr>
              <a:t>Robots based on human design </a:t>
            </a:r>
            <a:r>
              <a:rPr lang="en-US" altLang="zh-CN" dirty="0">
                <a:ea typeface="新細明體" panose="02020500000000000000" pitchFamily="18" charset="-120"/>
              </a:rPr>
              <a:t>are safe and reliable, but more difficult to handle complex tasks in complex </a:t>
            </a:r>
            <a:r>
              <a:rPr lang="en-US" altLang="zh-CN" dirty="0" smtClean="0">
                <a:ea typeface="新細明體" panose="02020500000000000000" pitchFamily="18" charset="-120"/>
              </a:rPr>
              <a:t>environments.</a:t>
            </a:r>
          </a:p>
          <a:p>
            <a:pPr>
              <a:lnSpc>
                <a:spcPct val="100000"/>
              </a:lnSpc>
              <a:buNone/>
            </a:pPr>
            <a:endParaRPr lang="en-US" altLang="zh-CN" dirty="0" smtClean="0">
              <a:ea typeface="新細明體" panose="02020500000000000000" pitchFamily="18" charset="-120"/>
            </a:endParaRPr>
          </a:p>
          <a:p>
            <a:pPr>
              <a:lnSpc>
                <a:spcPct val="100000"/>
              </a:lnSpc>
            </a:pPr>
            <a:r>
              <a:rPr lang="en-US" altLang="zh-CN" b="1" dirty="0" smtClean="0">
                <a:ea typeface="新細明體" panose="02020500000000000000" pitchFamily="18" charset="-120"/>
              </a:rPr>
              <a:t>Learning-based </a:t>
            </a:r>
            <a:r>
              <a:rPr lang="en-US" altLang="zh-CN" b="1" dirty="0">
                <a:ea typeface="新細明體" panose="02020500000000000000" pitchFamily="18" charset="-120"/>
              </a:rPr>
              <a:t>robots </a:t>
            </a:r>
            <a:r>
              <a:rPr lang="en-US" altLang="zh-CN" dirty="0">
                <a:ea typeface="新細明體" panose="02020500000000000000" pitchFamily="18" charset="-120"/>
              </a:rPr>
              <a:t>can adapt to complex scenarios, but require a lot of experimentation.</a:t>
            </a:r>
            <a:endParaRPr lang="en-HK" altLang="zh-CN" dirty="0">
              <a:ea typeface="新細明體" panose="02020500000000000000" pitchFamily="18" charset="-120"/>
            </a:endParaRPr>
          </a:p>
        </p:txBody>
      </p:sp>
      <p:sp>
        <p:nvSpPr>
          <p:cNvPr id="2" name="Footer Placeholder 1"/>
          <p:cNvSpPr>
            <a:spLocks noGrp="1"/>
          </p:cNvSpPr>
          <p:nvPr>
            <p:ph type="ftr" sz="quarter" idx="11"/>
          </p:nvPr>
        </p:nvSpPr>
        <p:spPr/>
        <p:txBody>
          <a:bodyPr/>
          <a:lstStyle/>
          <a:p>
            <a:r>
              <a:rPr lang="en-US"/>
              <a:t>Edit by Hammond Lai </a:t>
            </a:r>
          </a:p>
        </p:txBody>
      </p:sp>
      <p:sp>
        <p:nvSpPr>
          <p:cNvPr id="3" name="Slide Number Placeholder 2"/>
          <p:cNvSpPr>
            <a:spLocks noGrp="1"/>
          </p:cNvSpPr>
          <p:nvPr>
            <p:ph type="sldNum" sz="quarter" idx="12"/>
          </p:nvPr>
        </p:nvSpPr>
        <p:spPr/>
        <p:txBody>
          <a:bodyPr/>
          <a:lstStyle/>
          <a:p>
            <a:fld id="{14AAF3BD-B680-4D71-9FCA-A246A57934F9}" type="slidenum">
              <a:rPr lang="en-US" smtClean="0"/>
              <a:pPr/>
              <a:t>31</a:t>
            </a:fld>
            <a:endParaRPr lang="en-US"/>
          </a:p>
        </p:txBody>
      </p:sp>
    </p:spTree>
    <p:extLst>
      <p:ext uri="{BB962C8B-B14F-4D97-AF65-F5344CB8AC3E}">
        <p14:creationId xmlns="" xmlns:p14="http://schemas.microsoft.com/office/powerpoint/2010/main" val="2968481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702" y="2024390"/>
            <a:ext cx="3799003" cy="2800767"/>
          </a:xfrm>
          <a:prstGeom prst="rect">
            <a:avLst/>
          </a:prstGeom>
        </p:spPr>
        <p:txBody>
          <a:bodyPr wrap="square">
            <a:spAutoFit/>
          </a:bodyPr>
          <a:lstStyle/>
          <a:p>
            <a:pPr algn="ctr"/>
            <a:r>
              <a:rPr lang="en-US" altLang="zh-TW" sz="4400" dirty="0"/>
              <a:t>Introduction </a:t>
            </a:r>
          </a:p>
          <a:p>
            <a:pPr algn="ctr"/>
            <a:r>
              <a:rPr lang="en-US" altLang="zh-TW" sz="4400" dirty="0"/>
              <a:t>to </a:t>
            </a:r>
          </a:p>
          <a:p>
            <a:pPr algn="ctr"/>
            <a:r>
              <a:rPr lang="en-US" altLang="zh-TW" sz="4400" dirty="0"/>
              <a:t>Design Thinking
</a:t>
            </a:r>
            <a:endParaRPr lang="en-US" sz="4400" dirty="0"/>
          </a:p>
        </p:txBody>
      </p:sp>
      <p:pic>
        <p:nvPicPr>
          <p:cNvPr id="29700" name="Picture 4" descr="31.05.2018 - Design Thinking Workshop"/>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5339" b="3747"/>
          <a:stretch/>
        </p:blipFill>
        <p:spPr bwMode="auto">
          <a:xfrm>
            <a:off x="4543125" y="-1"/>
            <a:ext cx="7648876" cy="68495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775629" y="6356350"/>
            <a:ext cx="4114800" cy="365125"/>
          </a:xfrm>
        </p:spPr>
        <p:txBody>
          <a:bodyPr/>
          <a:lstStyle/>
          <a:p>
            <a:r>
              <a:rPr lang="en-US" dirty="0"/>
              <a:t>Edit by Hammond Lai </a:t>
            </a:r>
          </a:p>
        </p:txBody>
      </p:sp>
      <p:sp>
        <p:nvSpPr>
          <p:cNvPr id="3" name="Slide Number Placeholder 2"/>
          <p:cNvSpPr>
            <a:spLocks noGrp="1"/>
          </p:cNvSpPr>
          <p:nvPr>
            <p:ph type="sldNum" sz="quarter" idx="12"/>
          </p:nvPr>
        </p:nvSpPr>
        <p:spPr/>
        <p:txBody>
          <a:bodyPr/>
          <a:lstStyle/>
          <a:p>
            <a:fld id="{14AAF3BD-B680-4D71-9FCA-A246A57934F9}" type="slidenum">
              <a:rPr lang="en-US" smtClean="0"/>
              <a:pPr/>
              <a:t>32</a:t>
            </a:fld>
            <a:endParaRPr lang="en-US"/>
          </a:p>
        </p:txBody>
      </p:sp>
    </p:spTree>
    <p:extLst>
      <p:ext uri="{BB962C8B-B14F-4D97-AF65-F5344CB8AC3E}">
        <p14:creationId xmlns="" xmlns:p14="http://schemas.microsoft.com/office/powerpoint/2010/main" val="1130334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dirty="0">
                <a:latin typeface="+mn-lt"/>
              </a:rPr>
              <a:t>Introduction to Design Thinking</a:t>
            </a:r>
            <a:endParaRPr lang="en-US" dirty="0">
              <a:latin typeface="+mn-lt"/>
              <a:ea typeface="新細明體" panose="02020500000000000000" pitchFamily="18" charset="-120"/>
            </a:endParaRPr>
          </a:p>
        </p:txBody>
      </p:sp>
      <p:sp>
        <p:nvSpPr>
          <p:cNvPr id="4" name="Content Placeholder 3"/>
          <p:cNvSpPr>
            <a:spLocks noGrp="1"/>
          </p:cNvSpPr>
          <p:nvPr>
            <p:ph idx="1"/>
          </p:nvPr>
        </p:nvSpPr>
        <p:spPr>
          <a:xfrm>
            <a:off x="838200" y="1584994"/>
            <a:ext cx="6582878" cy="5123814"/>
          </a:xfrm>
        </p:spPr>
        <p:txBody>
          <a:bodyPr>
            <a:noAutofit/>
          </a:bodyPr>
          <a:lstStyle/>
          <a:p>
            <a:pPr marL="0" indent="0">
              <a:buNone/>
            </a:pPr>
            <a:r>
              <a:rPr lang="en-US" altLang="zh-TW" sz="2000" dirty="0"/>
              <a:t>What is Design Thinking?</a:t>
            </a:r>
          </a:p>
          <a:p>
            <a:pPr algn="just"/>
            <a:r>
              <a:rPr lang="en-US" altLang="zh-TW" sz="2000" dirty="0"/>
              <a:t>It is a people-oriented problem-solving methodology that seeks innovative solutions to various issues and creates more possibilities by starting from people's needs. Involving five stages — </a:t>
            </a:r>
            <a:r>
              <a:rPr lang="en-US" altLang="zh-TW" sz="2000" b="1" dirty="0"/>
              <a:t>empathy</a:t>
            </a:r>
            <a:r>
              <a:rPr lang="en-US" altLang="zh-TW" sz="2000" dirty="0"/>
              <a:t>, </a:t>
            </a:r>
            <a:r>
              <a:rPr lang="en-US" altLang="zh-TW" sz="2000" b="1" dirty="0"/>
              <a:t>definition</a:t>
            </a:r>
            <a:r>
              <a:rPr lang="en-US" altLang="zh-TW" sz="2000" dirty="0"/>
              <a:t>, </a:t>
            </a:r>
            <a:r>
              <a:rPr lang="en-US" altLang="zh-TW" sz="2000" b="1" dirty="0"/>
              <a:t>ideation</a:t>
            </a:r>
            <a:r>
              <a:rPr lang="en-US" altLang="zh-TW" sz="2000" dirty="0"/>
              <a:t>, </a:t>
            </a:r>
            <a:r>
              <a:rPr lang="en-US" altLang="zh-TW" sz="2000" b="1" dirty="0"/>
              <a:t>prototype</a:t>
            </a:r>
            <a:r>
              <a:rPr lang="en-US" altLang="zh-TW" sz="2000" dirty="0"/>
              <a:t>, and </a:t>
            </a:r>
            <a:r>
              <a:rPr lang="en-US" altLang="zh-TW" sz="2000" b="1" dirty="0"/>
              <a:t>testing</a:t>
            </a:r>
            <a:r>
              <a:rPr lang="en-US" altLang="zh-TW" sz="2000" dirty="0"/>
              <a:t> — it's most useful to address ill-defined or unknown problems.
The value of design thinking as a business driver of progress in the world (which global heavyweights such as Google and Apple have applied to remarkable effect) matches its status as a popular discipline among leading international universities. With design thinking, teams have the freedom to generate breakthrough solutions. With it, your team can gain hard-to-reach insights and apply a range of hands-on approaches to help find innovative answers.</a:t>
            </a:r>
            <a:endParaRPr lang="en-US" sz="2000" dirty="0">
              <a:ea typeface="新細明體" panose="02020500000000000000" pitchFamily="18" charset="-120"/>
            </a:endParaRPr>
          </a:p>
        </p:txBody>
      </p:sp>
      <p:pic>
        <p:nvPicPr>
          <p:cNvPr id="5" name="Picture 6" descr="https://miro.medium.com/max/1050/0*kmwOOQb4RVb3WoY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7203" r="6854"/>
          <a:stretch/>
        </p:blipFill>
        <p:spPr bwMode="auto">
          <a:xfrm>
            <a:off x="7421078" y="2086403"/>
            <a:ext cx="4452974" cy="345421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1"/>
          <p:cNvSpPr>
            <a:spLocks noChangeArrowheads="1"/>
          </p:cNvSpPr>
          <p:nvPr/>
        </p:nvSpPr>
        <p:spPr bwMode="auto">
          <a:xfrm>
            <a:off x="0" y="102920"/>
            <a:ext cx="253274" cy="251359"/>
          </a:xfrm>
          <a:prstGeom prst="rect">
            <a:avLst/>
          </a:prstGeom>
          <a:solidFill>
            <a:srgbClr val="F8F9FA"/>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202124"/>
                </a:solidFill>
                <a:effectLst/>
                <a:latin typeface="Arial Unicode MS" panose="020B0604020202020204" pitchFamily="34" charset="-128"/>
                <a:ea typeface="inherit"/>
              </a:rPr>
              <a:t>。</a:t>
            </a:r>
            <a:r>
              <a:rPr kumimoji="0" lang="zh-TW" altLang="en-US" sz="800" b="0" i="0" u="none" strike="noStrike" cap="none" normalizeH="0" baseline="0" dirty="0">
                <a:ln>
                  <a:noFill/>
                </a:ln>
                <a:solidFill>
                  <a:schemeClr val="tx1"/>
                </a:solidFill>
                <a:effectLst/>
              </a:rPr>
              <a:t> </a:t>
            </a:r>
            <a:endParaRPr kumimoji="0" lang="zh-TW" altLang="en-US" sz="1800" b="0" i="0" u="none" strike="noStrike" cap="none" normalizeH="0" baseline="0" dirty="0">
              <a:ln>
                <a:noFill/>
              </a:ln>
              <a:solidFill>
                <a:schemeClr val="tx1"/>
              </a:solidFill>
              <a:effectLst/>
              <a:latin typeface="Arial" panose="020B0604020202020204" pitchFamily="34" charset="0"/>
            </a:endParaRPr>
          </a:p>
        </p:txBody>
      </p:sp>
      <p:sp>
        <p:nvSpPr>
          <p:cNvPr id="6" name="Footer Placeholder 5"/>
          <p:cNvSpPr>
            <a:spLocks noGrp="1"/>
          </p:cNvSpPr>
          <p:nvPr>
            <p:ph type="ftr" sz="quarter" idx="11"/>
          </p:nvPr>
        </p:nvSpPr>
        <p:spPr/>
        <p:txBody>
          <a:bodyPr/>
          <a:lstStyle/>
          <a:p>
            <a:r>
              <a:rPr lang="en-US"/>
              <a:t>Edit by Hammond Lai </a:t>
            </a:r>
          </a:p>
        </p:txBody>
      </p:sp>
      <p:sp>
        <p:nvSpPr>
          <p:cNvPr id="7" name="Slide Number Placeholder 6"/>
          <p:cNvSpPr>
            <a:spLocks noGrp="1"/>
          </p:cNvSpPr>
          <p:nvPr>
            <p:ph type="sldNum" sz="quarter" idx="12"/>
          </p:nvPr>
        </p:nvSpPr>
        <p:spPr/>
        <p:txBody>
          <a:bodyPr/>
          <a:lstStyle/>
          <a:p>
            <a:fld id="{14AAF3BD-B680-4D71-9FCA-A246A57934F9}" type="slidenum">
              <a:rPr lang="en-US" smtClean="0"/>
              <a:pPr/>
              <a:t>33</a:t>
            </a:fld>
            <a:endParaRPr lang="en-US"/>
          </a:p>
        </p:txBody>
      </p:sp>
    </p:spTree>
    <p:extLst>
      <p:ext uri="{BB962C8B-B14F-4D97-AF65-F5344CB8AC3E}">
        <p14:creationId xmlns="" xmlns:p14="http://schemas.microsoft.com/office/powerpoint/2010/main" val="447551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iagram of the 5 stages of the design thinking process"/>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93982"/>
          <a:stretch/>
        </p:blipFill>
        <p:spPr bwMode="auto">
          <a:xfrm>
            <a:off x="0" y="-17776"/>
            <a:ext cx="12192000" cy="144010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506552" y="249161"/>
            <a:ext cx="7178895" cy="814789"/>
          </a:xfrm>
        </p:spPr>
        <p:txBody>
          <a:bodyPr>
            <a:normAutofit/>
          </a:bodyPr>
          <a:lstStyle/>
          <a:p>
            <a:pPr algn="ctr"/>
            <a:r>
              <a:rPr lang="en-US" altLang="zh-TW" dirty="0">
                <a:latin typeface="+mn-lt"/>
              </a:rPr>
              <a:t>The Process of design thinking</a:t>
            </a:r>
            <a:endParaRPr lang="en-US" dirty="0">
              <a:latin typeface="+mn-lt"/>
            </a:endParaRPr>
          </a:p>
        </p:txBody>
      </p:sp>
      <p:pic>
        <p:nvPicPr>
          <p:cNvPr id="13314" name="Picture 2" descr="Diagram of the 5 stages of the design thinking proces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085448"/>
            <a:ext cx="12192000" cy="573405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2338940" y="3296518"/>
            <a:ext cx="1011053" cy="646331"/>
          </a:xfrm>
          <a:prstGeom prst="rect">
            <a:avLst/>
          </a:prstGeom>
          <a:noFill/>
        </p:spPr>
        <p:txBody>
          <a:bodyPr wrap="square" rtlCol="0">
            <a:spAutoFit/>
          </a:bodyPr>
          <a:lstStyle/>
          <a:p>
            <a:r>
              <a:rPr lang="en-US" altLang="zh-TW" sz="1200" dirty="0"/>
              <a:t>Empathise to help define the problem</a:t>
            </a:r>
            <a:endParaRPr lang="en-US" sz="1200" dirty="0"/>
          </a:p>
        </p:txBody>
      </p:sp>
      <p:sp>
        <p:nvSpPr>
          <p:cNvPr id="5" name="TextBox 4"/>
          <p:cNvSpPr txBox="1"/>
          <p:nvPr/>
        </p:nvSpPr>
        <p:spPr>
          <a:xfrm>
            <a:off x="3927108" y="2897376"/>
            <a:ext cx="2367813" cy="276999"/>
          </a:xfrm>
          <a:prstGeom prst="rect">
            <a:avLst/>
          </a:prstGeom>
          <a:noFill/>
        </p:spPr>
        <p:txBody>
          <a:bodyPr wrap="square" rtlCol="0">
            <a:spAutoFit/>
          </a:bodyPr>
          <a:lstStyle/>
          <a:p>
            <a:r>
              <a:rPr lang="en-US" altLang="zh-TW" sz="1200" dirty="0"/>
              <a:t>Learn about  users through  testing</a:t>
            </a:r>
            <a:endParaRPr lang="en-US" sz="1200" dirty="0"/>
          </a:p>
        </p:txBody>
      </p:sp>
      <p:sp>
        <p:nvSpPr>
          <p:cNvPr id="6" name="TextBox 5"/>
          <p:cNvSpPr txBox="1"/>
          <p:nvPr/>
        </p:nvSpPr>
        <p:spPr>
          <a:xfrm>
            <a:off x="6514700" y="5413490"/>
            <a:ext cx="1657149" cy="461665"/>
          </a:xfrm>
          <a:prstGeom prst="rect">
            <a:avLst/>
          </a:prstGeom>
          <a:noFill/>
        </p:spPr>
        <p:txBody>
          <a:bodyPr wrap="square" rtlCol="0">
            <a:spAutoFit/>
          </a:bodyPr>
          <a:lstStyle/>
          <a:p>
            <a:r>
              <a:rPr lang="en-US" altLang="zh-TW" sz="1200" dirty="0"/>
              <a:t>Learn from prototypes to spark new ideas</a:t>
            </a:r>
            <a:endParaRPr lang="en-US" sz="1200" dirty="0"/>
          </a:p>
        </p:txBody>
      </p:sp>
      <p:sp>
        <p:nvSpPr>
          <p:cNvPr id="7" name="TextBox 6"/>
          <p:cNvSpPr txBox="1"/>
          <p:nvPr/>
        </p:nvSpPr>
        <p:spPr>
          <a:xfrm>
            <a:off x="7380974" y="6217849"/>
            <a:ext cx="3486751" cy="276999"/>
          </a:xfrm>
          <a:prstGeom prst="rect">
            <a:avLst/>
          </a:prstGeom>
          <a:noFill/>
        </p:spPr>
        <p:txBody>
          <a:bodyPr wrap="square" rtlCol="0">
            <a:spAutoFit/>
          </a:bodyPr>
          <a:lstStyle/>
          <a:p>
            <a:r>
              <a:rPr lang="en-US" altLang="zh-TW" sz="1200" dirty="0"/>
              <a:t>Test reveal insights that redefine the problem</a:t>
            </a:r>
            <a:endParaRPr lang="en-US" sz="1200" dirty="0"/>
          </a:p>
        </p:txBody>
      </p:sp>
      <p:sp>
        <p:nvSpPr>
          <p:cNvPr id="4" name="Footer Placeholder 3"/>
          <p:cNvSpPr>
            <a:spLocks noGrp="1"/>
          </p:cNvSpPr>
          <p:nvPr>
            <p:ph type="ftr" sz="quarter" idx="11"/>
          </p:nvPr>
        </p:nvSpPr>
        <p:spPr/>
        <p:txBody>
          <a:bodyPr/>
          <a:lstStyle/>
          <a:p>
            <a:r>
              <a:rPr lang="en-US"/>
              <a:t>Edit by Hammond Lai </a:t>
            </a:r>
          </a:p>
        </p:txBody>
      </p:sp>
      <p:sp>
        <p:nvSpPr>
          <p:cNvPr id="8" name="Slide Number Placeholder 7"/>
          <p:cNvSpPr>
            <a:spLocks noGrp="1"/>
          </p:cNvSpPr>
          <p:nvPr>
            <p:ph type="sldNum" sz="quarter" idx="12"/>
          </p:nvPr>
        </p:nvSpPr>
        <p:spPr/>
        <p:txBody>
          <a:bodyPr/>
          <a:lstStyle/>
          <a:p>
            <a:fld id="{14AAF3BD-B680-4D71-9FCA-A246A57934F9}" type="slidenum">
              <a:rPr lang="en-US" smtClean="0"/>
              <a:pPr/>
              <a:t>34</a:t>
            </a:fld>
            <a:endParaRPr lang="en-US"/>
          </a:p>
        </p:txBody>
      </p:sp>
    </p:spTree>
    <p:extLst>
      <p:ext uri="{BB962C8B-B14F-4D97-AF65-F5344CB8AC3E}">
        <p14:creationId xmlns="" xmlns:p14="http://schemas.microsoft.com/office/powerpoint/2010/main" val="2294046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582" y="365125"/>
            <a:ext cx="10647218" cy="812511"/>
          </a:xfrm>
        </p:spPr>
        <p:txBody>
          <a:bodyPr/>
          <a:lstStyle/>
          <a:p>
            <a:r>
              <a:rPr lang="en-US" altLang="zh-TW" dirty="0">
                <a:latin typeface="+mn-lt"/>
                <a:ea typeface="PMingLiU" panose="02020500000000000000" pitchFamily="18" charset="-120"/>
              </a:rPr>
              <a:t>The Process of Design Thinking – Empathise</a:t>
            </a:r>
            <a:endParaRPr lang="en-US" dirty="0">
              <a:latin typeface="+mn-lt"/>
              <a:ea typeface="PMingLiU" panose="02020500000000000000" pitchFamily="18" charset="-120"/>
            </a:endParaRPr>
          </a:p>
        </p:txBody>
      </p:sp>
      <p:sp>
        <p:nvSpPr>
          <p:cNvPr id="4" name="Rectangle 1"/>
          <p:cNvSpPr>
            <a:spLocks noGrp="1" noChangeArrowheads="1"/>
          </p:cNvSpPr>
          <p:nvPr>
            <p:ph idx="1"/>
          </p:nvPr>
        </p:nvSpPr>
        <p:spPr bwMode="auto">
          <a:xfrm>
            <a:off x="745757" y="2163347"/>
            <a:ext cx="5944916" cy="4375565"/>
          </a:xfrm>
          <a:prstGeom prst="rect">
            <a:avLst/>
          </a:prstGeom>
          <a:noFill/>
          <a:ln>
            <a:noFill/>
          </a:ln>
          <a:effectLst/>
        </p:spPr>
        <p:txBody>
          <a:bodyPr vert="horz" wrap="square" lIns="0" tIns="-12696" rIns="0" bIns="-12696" numCol="1" anchor="ctr" anchorCtr="0" compatLnSpc="1">
            <a:prstTxWarp prst="textNoShape">
              <a:avLst/>
            </a:prstTxWarp>
            <a:spAutoFit/>
          </a:bodyPr>
          <a:lstStyle/>
          <a:p>
            <a:pPr lvl="0" algn="just" eaLnBrk="0" fontAlgn="base" hangingPunct="0">
              <a:lnSpc>
                <a:spcPct val="100000"/>
              </a:lnSpc>
              <a:spcBef>
                <a:spcPct val="0"/>
              </a:spcBef>
              <a:spcAft>
                <a:spcPct val="0"/>
              </a:spcAft>
              <a:buFont typeface="Wingdings" panose="05000000000000000000" pitchFamily="2" charset="2"/>
              <a:buChar char="v"/>
            </a:pPr>
            <a:r>
              <a:rPr lang="en-US" altLang="zh-TW" sz="2200" dirty="0"/>
              <a:t>This involves consulting experts to learn more about the area of interest by observing, engaging, and empathizing with people to understand their experiences and motivations, as well as immersing yourself in a physical environment so that you have a deeper personal understanding of the issues involved.</a:t>
            </a:r>
          </a:p>
          <a:p>
            <a:pPr lvl="0" algn="just" eaLnBrk="0" fontAlgn="base" hangingPunct="0">
              <a:lnSpc>
                <a:spcPct val="100000"/>
              </a:lnSpc>
              <a:spcBef>
                <a:spcPct val="0"/>
              </a:spcBef>
              <a:spcAft>
                <a:spcPct val="0"/>
              </a:spcAft>
              <a:buFont typeface="Wingdings" panose="05000000000000000000" pitchFamily="2" charset="2"/>
              <a:buChar char="v"/>
            </a:pPr>
            <a:endParaRPr lang="en-US" altLang="zh-TW" sz="2200" dirty="0"/>
          </a:p>
          <a:p>
            <a:pPr lvl="0" algn="just" eaLnBrk="0" fontAlgn="base" hangingPunct="0">
              <a:lnSpc>
                <a:spcPct val="100000"/>
              </a:lnSpc>
              <a:spcBef>
                <a:spcPct val="0"/>
              </a:spcBef>
              <a:spcAft>
                <a:spcPct val="0"/>
              </a:spcAft>
              <a:buFont typeface="Wingdings" panose="05000000000000000000" pitchFamily="2" charset="2"/>
              <a:buChar char="v"/>
            </a:pPr>
            <a:r>
              <a:rPr lang="en-US" altLang="zh-TW" sz="2200" b="1" dirty="0"/>
              <a:t>Empathy</a:t>
            </a:r>
            <a:r>
              <a:rPr lang="en-US" altLang="zh-TW" sz="2200" dirty="0"/>
              <a:t> is essential for human-centered design processes, such as design thinking, and allows design thinkers to set aside their own assumptions about the world in order to gain insight into users and their needs. </a:t>
            </a:r>
            <a:endParaRPr lang="zh-TW" altLang="en-US" sz="2200" dirty="0">
              <a:ea typeface="新細明體" panose="02020500000000000000" pitchFamily="18" charset="-120"/>
            </a:endParaRPr>
          </a:p>
        </p:txBody>
      </p:sp>
      <p:pic>
        <p:nvPicPr>
          <p:cNvPr id="27650" name="Picture 2" descr="1. Design Thinking: Empathize - YouTube"/>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8969" r="5999"/>
          <a:stretch/>
        </p:blipFill>
        <p:spPr bwMode="auto">
          <a:xfrm>
            <a:off x="7032498" y="2154315"/>
            <a:ext cx="4930829" cy="326181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560872" y="1382801"/>
            <a:ext cx="10885371" cy="769441"/>
          </a:xfrm>
          <a:prstGeom prst="rect">
            <a:avLst/>
          </a:prstGeom>
        </p:spPr>
        <p:txBody>
          <a:bodyPr wrap="square">
            <a:spAutoFit/>
          </a:bodyPr>
          <a:lstStyle/>
          <a:p>
            <a:pPr marL="342900" lvl="0" indent="-342900" eaLnBrk="0" fontAlgn="base" hangingPunct="0">
              <a:spcBef>
                <a:spcPct val="0"/>
              </a:spcBef>
              <a:spcAft>
                <a:spcPct val="0"/>
              </a:spcAft>
              <a:buFont typeface="Wingdings" panose="05000000000000000000" pitchFamily="2" charset="2"/>
              <a:buChar char="v"/>
            </a:pPr>
            <a:r>
              <a:rPr lang="en-US" altLang="zh-TW" sz="2200" dirty="0"/>
              <a:t>The first stage of the design thinking process is to have an </a:t>
            </a:r>
            <a:r>
              <a:rPr lang="en-US" altLang="zh-TW" sz="2200" b="1" dirty="0">
                <a:solidFill>
                  <a:srgbClr val="00B0F0"/>
                </a:solidFill>
              </a:rPr>
              <a:t>empathetic understanding </a:t>
            </a:r>
            <a:r>
              <a:rPr lang="en-US" altLang="zh-TW" sz="2200" dirty="0"/>
              <a:t>of the problem you are trying to solve.</a:t>
            </a:r>
            <a:endParaRPr lang="en-US" altLang="zh-TW" sz="2200" dirty="0">
              <a:ea typeface="新細明體" panose="02020500000000000000" pitchFamily="18" charset="-120"/>
            </a:endParaRPr>
          </a:p>
        </p:txBody>
      </p:sp>
      <p:pic>
        <p:nvPicPr>
          <p:cNvPr id="6" name="Picture 2" descr="Diagram of the 5 stages of the design thinking proces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868" t="45025" r="74658" b="24256"/>
          <a:stretch/>
        </p:blipFill>
        <p:spPr bwMode="auto">
          <a:xfrm>
            <a:off x="11196995" y="0"/>
            <a:ext cx="995005" cy="77814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dirty="0"/>
              <a:t>Edit by Hammond Lai </a:t>
            </a:r>
          </a:p>
        </p:txBody>
      </p:sp>
      <p:sp>
        <p:nvSpPr>
          <p:cNvPr id="7" name="Slide Number Placeholder 6"/>
          <p:cNvSpPr>
            <a:spLocks noGrp="1"/>
          </p:cNvSpPr>
          <p:nvPr>
            <p:ph type="sldNum" sz="quarter" idx="12"/>
          </p:nvPr>
        </p:nvSpPr>
        <p:spPr/>
        <p:txBody>
          <a:bodyPr/>
          <a:lstStyle/>
          <a:p>
            <a:fld id="{14AAF3BD-B680-4D71-9FCA-A246A57934F9}" type="slidenum">
              <a:rPr lang="en-US" smtClean="0"/>
              <a:pPr/>
              <a:t>35</a:t>
            </a:fld>
            <a:endParaRPr lang="en-US"/>
          </a:p>
        </p:txBody>
      </p:sp>
    </p:spTree>
    <p:extLst>
      <p:ext uri="{BB962C8B-B14F-4D97-AF65-F5344CB8AC3E}">
        <p14:creationId xmlns="" xmlns:p14="http://schemas.microsoft.com/office/powerpoint/2010/main" val="2836283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latin typeface="+mn-lt"/>
                <a:ea typeface="PMingLiU" panose="02020500000000000000" pitchFamily="18" charset="-120"/>
              </a:rPr>
              <a:t>The Process of Design Thinking - Empathise</a:t>
            </a:r>
            <a:endParaRPr lang="en-US" dirty="0">
              <a:latin typeface="+mn-lt"/>
              <a:ea typeface="PMingLiU" panose="02020500000000000000" pitchFamily="18" charset="-120"/>
            </a:endParaRPr>
          </a:p>
        </p:txBody>
      </p:sp>
      <p:sp>
        <p:nvSpPr>
          <p:cNvPr id="3" name="Content Placeholder 2"/>
          <p:cNvSpPr>
            <a:spLocks noGrp="1"/>
          </p:cNvSpPr>
          <p:nvPr>
            <p:ph idx="1"/>
          </p:nvPr>
        </p:nvSpPr>
        <p:spPr>
          <a:xfrm>
            <a:off x="838200" y="1690688"/>
            <a:ext cx="10515600" cy="4941118"/>
          </a:xfrm>
        </p:spPr>
        <p:txBody>
          <a:bodyPr>
            <a:normAutofit lnSpcReduction="10000"/>
          </a:bodyPr>
          <a:lstStyle/>
          <a:p>
            <a:pPr>
              <a:buFont typeface="Wingdings" panose="05000000000000000000" pitchFamily="2" charset="2"/>
              <a:buChar char="v"/>
            </a:pPr>
            <a:r>
              <a:rPr lang="en-US" altLang="zh-TW" dirty="0">
                <a:solidFill>
                  <a:srgbClr val="202124"/>
                </a:solidFill>
                <a:ea typeface="PMingLiU" panose="02020500000000000000" pitchFamily="18" charset="-120"/>
              </a:rPr>
              <a:t>Understand user behavior in the following ways: </a:t>
            </a:r>
          </a:p>
          <a:p>
            <a:pPr marL="0" indent="0">
              <a:buNone/>
            </a:pPr>
            <a:r>
              <a:rPr lang="en-US" altLang="zh-TW" dirty="0">
                <a:solidFill>
                  <a:srgbClr val="202124"/>
                </a:solidFill>
                <a:ea typeface="PMingLiU" panose="02020500000000000000" pitchFamily="18" charset="-120"/>
              </a:rPr>
              <a:t>       </a:t>
            </a:r>
            <a:r>
              <a:rPr lang="en-US" altLang="zh-TW" b="1" dirty="0" smtClean="0">
                <a:solidFill>
                  <a:srgbClr val="202124"/>
                </a:solidFill>
                <a:ea typeface="PMingLiU" panose="02020500000000000000" pitchFamily="18" charset="-120"/>
              </a:rPr>
              <a:t>Main </a:t>
            </a:r>
            <a:r>
              <a:rPr lang="en-US" altLang="zh-TW" b="1" dirty="0">
                <a:solidFill>
                  <a:srgbClr val="202124"/>
                </a:solidFill>
                <a:ea typeface="PMingLiU" panose="02020500000000000000" pitchFamily="18" charset="-120"/>
              </a:rPr>
              <a:t>sources of information:</a:t>
            </a:r>
            <a:r>
              <a:rPr lang="en-US" altLang="zh-TW" dirty="0">
                <a:solidFill>
                  <a:srgbClr val="202124"/>
                </a:solidFill>
                <a:ea typeface="PMingLiU" panose="02020500000000000000" pitchFamily="18" charset="-120"/>
              </a:rPr>
              <a:t>
	1. Interview 
	2. Questionnaire surveys
	3. </a:t>
            </a:r>
            <a:r>
              <a:rPr lang="en-US" altLang="zh-TW" dirty="0" smtClean="0">
                <a:solidFill>
                  <a:srgbClr val="202124"/>
                </a:solidFill>
                <a:ea typeface="PMingLiU" panose="02020500000000000000" pitchFamily="18" charset="-120"/>
              </a:rPr>
              <a:t>Observe
       </a:t>
            </a:r>
            <a:r>
              <a:rPr lang="en-US" altLang="zh-TW" b="1" dirty="0" smtClean="0">
                <a:solidFill>
                  <a:srgbClr val="202124"/>
                </a:solidFill>
                <a:ea typeface="PMingLiU" panose="02020500000000000000" pitchFamily="18" charset="-120"/>
              </a:rPr>
              <a:t>Secondary </a:t>
            </a:r>
            <a:r>
              <a:rPr lang="en-US" altLang="zh-TW" b="1" dirty="0">
                <a:solidFill>
                  <a:srgbClr val="202124"/>
                </a:solidFill>
                <a:ea typeface="PMingLiU" panose="02020500000000000000" pitchFamily="18" charset="-120"/>
              </a:rPr>
              <a:t>sources of information:</a:t>
            </a:r>
            <a:r>
              <a:rPr lang="en-US" altLang="zh-TW" dirty="0">
                <a:solidFill>
                  <a:srgbClr val="202124"/>
                </a:solidFill>
                <a:ea typeface="PMingLiU" panose="02020500000000000000" pitchFamily="18" charset="-120"/>
              </a:rPr>
              <a:t>
	</a:t>
            </a:r>
            <a:r>
              <a:rPr lang="en-US" altLang="zh-TW" dirty="0" smtClean="0">
                <a:solidFill>
                  <a:srgbClr val="202124"/>
                </a:solidFill>
                <a:ea typeface="PMingLiU" panose="02020500000000000000" pitchFamily="18" charset="-120"/>
              </a:rPr>
              <a:t>4. </a:t>
            </a:r>
            <a:r>
              <a:rPr lang="en-US" altLang="zh-TW" dirty="0">
                <a:solidFill>
                  <a:srgbClr val="202124"/>
                </a:solidFill>
                <a:ea typeface="PMingLiU" panose="02020500000000000000" pitchFamily="18" charset="-120"/>
              </a:rPr>
              <a:t>Journals or magazines
	</a:t>
            </a:r>
            <a:r>
              <a:rPr lang="en-US" altLang="zh-TW" dirty="0" smtClean="0">
                <a:solidFill>
                  <a:srgbClr val="202124"/>
                </a:solidFill>
                <a:ea typeface="PMingLiU" panose="02020500000000000000" pitchFamily="18" charset="-120"/>
              </a:rPr>
              <a:t>5. </a:t>
            </a:r>
            <a:r>
              <a:rPr lang="en-US" altLang="zh-TW" dirty="0">
                <a:solidFill>
                  <a:srgbClr val="202124"/>
                </a:solidFill>
                <a:ea typeface="PMingLiU" panose="02020500000000000000" pitchFamily="18" charset="-120"/>
              </a:rPr>
              <a:t>Online research or offline news</a:t>
            </a:r>
          </a:p>
          <a:p>
            <a:pPr>
              <a:buFont typeface="Wingdings" panose="05000000000000000000" pitchFamily="2" charset="2"/>
              <a:buChar char="v"/>
            </a:pPr>
            <a:r>
              <a:rPr lang="en-US" altLang="zh-TW" dirty="0" smtClean="0">
                <a:solidFill>
                  <a:srgbClr val="202124"/>
                </a:solidFill>
                <a:ea typeface="PMingLiU" panose="02020500000000000000" pitchFamily="18" charset="-120"/>
              </a:rPr>
              <a:t>Using the </a:t>
            </a:r>
            <a:r>
              <a:rPr lang="en-US" altLang="zh-TW" dirty="0">
                <a:solidFill>
                  <a:srgbClr val="202124"/>
                </a:solidFill>
                <a:ea typeface="PMingLiU" panose="02020500000000000000" pitchFamily="18" charset="-120"/>
              </a:rPr>
              <a:t>above methods, we can understand the user's pain points or user </a:t>
            </a:r>
            <a:r>
              <a:rPr lang="en-US" altLang="zh-TW" dirty="0" smtClean="0">
                <a:solidFill>
                  <a:srgbClr val="202124"/>
                </a:solidFill>
                <a:ea typeface="PMingLiU" panose="02020500000000000000" pitchFamily="18" charset="-120"/>
              </a:rPr>
              <a:t>needs. </a:t>
            </a:r>
            <a:endParaRPr lang="en-US" dirty="0">
              <a:ea typeface="PMingLiU" panose="02020500000000000000" pitchFamily="18" charset="-120"/>
            </a:endParaRPr>
          </a:p>
        </p:txBody>
      </p:sp>
      <p:sp>
        <p:nvSpPr>
          <p:cNvPr id="6" name="Rectangle 2"/>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2" descr="Diagram of the 5 stages of the design thinking process"/>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868" t="45025" r="74658" b="24256"/>
          <a:stretch/>
        </p:blipFill>
        <p:spPr bwMode="auto">
          <a:xfrm>
            <a:off x="11196995" y="0"/>
            <a:ext cx="995005" cy="77814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36</a:t>
            </a:fld>
            <a:endParaRPr lang="en-US"/>
          </a:p>
        </p:txBody>
      </p:sp>
    </p:spTree>
    <p:extLst>
      <p:ext uri="{BB962C8B-B14F-4D97-AF65-F5344CB8AC3E}">
        <p14:creationId xmlns="" xmlns:p14="http://schemas.microsoft.com/office/powerpoint/2010/main" val="385269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324" y="365125"/>
            <a:ext cx="9951145" cy="1325563"/>
          </a:xfrm>
        </p:spPr>
        <p:txBody>
          <a:bodyPr>
            <a:normAutofit/>
          </a:bodyPr>
          <a:lstStyle/>
          <a:p>
            <a:r>
              <a:rPr lang="en-US" altLang="zh-TW" dirty="0">
                <a:latin typeface="+mn-lt"/>
              </a:rPr>
              <a:t>The Process of Design Thinking </a:t>
            </a:r>
            <a:br>
              <a:rPr lang="en-US" altLang="zh-TW" dirty="0">
                <a:latin typeface="+mn-lt"/>
              </a:rPr>
            </a:br>
            <a:r>
              <a:rPr lang="en-US" altLang="zh-TW" dirty="0">
                <a:latin typeface="+mn-lt"/>
              </a:rPr>
              <a:t>– Define the Problem</a:t>
            </a:r>
            <a:endParaRPr lang="en-US" dirty="0">
              <a:latin typeface="+mn-lt"/>
            </a:endParaRPr>
          </a:p>
        </p:txBody>
      </p:sp>
      <p:sp>
        <p:nvSpPr>
          <p:cNvPr id="4" name="Rectangle 1"/>
          <p:cNvSpPr>
            <a:spLocks noGrp="1" noChangeArrowheads="1"/>
          </p:cNvSpPr>
          <p:nvPr>
            <p:ph idx="1"/>
          </p:nvPr>
        </p:nvSpPr>
        <p:spPr bwMode="auto">
          <a:xfrm>
            <a:off x="324414" y="1936270"/>
            <a:ext cx="8016021" cy="4132021"/>
          </a:xfrm>
          <a:prstGeom prst="rect">
            <a:avLst/>
          </a:prstGeom>
          <a:noFill/>
          <a:ln>
            <a:noFill/>
          </a:ln>
          <a:effectLst/>
        </p:spPr>
        <p:txBody>
          <a:bodyPr vert="horz" wrap="square" lIns="0" tIns="-12696" rIns="0" bIns="-12696" numCol="1" anchor="ctr" anchorCtr="0" compatLnSpc="1">
            <a:prstTxWarp prst="textNoShape">
              <a:avLst/>
            </a:prstTxWarp>
            <a:spAutoFit/>
          </a:bodyPr>
          <a:lstStyle/>
          <a:p>
            <a:pPr lvl="0" algn="just" eaLnBrk="0" fontAlgn="base" hangingPunct="0">
              <a:lnSpc>
                <a:spcPct val="100000"/>
              </a:lnSpc>
              <a:spcBef>
                <a:spcPct val="0"/>
              </a:spcBef>
              <a:spcAft>
                <a:spcPct val="0"/>
              </a:spcAft>
              <a:buFont typeface="Wingdings" panose="05000000000000000000" pitchFamily="2" charset="2"/>
              <a:buChar char="v"/>
            </a:pPr>
            <a:r>
              <a:rPr lang="en-US" altLang="zh-TW" sz="2400" dirty="0"/>
              <a:t>In the </a:t>
            </a:r>
            <a:r>
              <a:rPr lang="en-US" altLang="zh-TW" sz="2400" b="1" dirty="0">
                <a:solidFill>
                  <a:srgbClr val="00B0F0"/>
                </a:solidFill>
              </a:rPr>
              <a:t>definition</a:t>
            </a:r>
            <a:r>
              <a:rPr lang="en-US" altLang="zh-TW" sz="2400" dirty="0"/>
              <a:t> phase, you put together the information you create and collect during the empathy phase. Here, you'll analyze your observations and synthesize them to define the core issues you and your team have identified to date. You should seek to define the problem as a problem statement in a </a:t>
            </a:r>
            <a:r>
              <a:rPr lang="en-US" altLang="zh-TW" sz="2400" b="1" dirty="0"/>
              <a:t>human-centered </a:t>
            </a:r>
            <a:r>
              <a:rPr lang="en-US" altLang="zh-TW" sz="2400" dirty="0"/>
              <a:t>manner.</a:t>
            </a:r>
          </a:p>
          <a:p>
            <a:pPr lvl="0" algn="just" eaLnBrk="0" fontAlgn="base" hangingPunct="0">
              <a:lnSpc>
                <a:spcPct val="100000"/>
              </a:lnSpc>
              <a:spcBef>
                <a:spcPct val="0"/>
              </a:spcBef>
              <a:spcAft>
                <a:spcPct val="0"/>
              </a:spcAft>
              <a:buFont typeface="Wingdings" panose="05000000000000000000" pitchFamily="2" charset="2"/>
              <a:buChar char="v"/>
            </a:pPr>
            <a:endParaRPr lang="en-US" altLang="zh-TW" sz="2400" dirty="0"/>
          </a:p>
          <a:p>
            <a:pPr lvl="0" algn="just" eaLnBrk="0" fontAlgn="base" hangingPunct="0">
              <a:lnSpc>
                <a:spcPct val="100000"/>
              </a:lnSpc>
              <a:spcBef>
                <a:spcPct val="0"/>
              </a:spcBef>
              <a:spcAft>
                <a:spcPct val="0"/>
              </a:spcAft>
              <a:buFont typeface="Wingdings" panose="05000000000000000000" pitchFamily="2" charset="2"/>
              <a:buChar char="v"/>
            </a:pPr>
            <a:r>
              <a:rPr lang="en-US" altLang="zh-TW" sz="2400" dirty="0"/>
              <a:t>The definition phase will help your team gather great ideas to build features, functionality, and any other elements that will enable them to solve the problem, or at least allow the user to solve the problem themselves with minimal difficulty.</a:t>
            </a:r>
            <a:endParaRPr lang="zh-TW" altLang="en-US" sz="2400" dirty="0">
              <a:ea typeface="新細明體" panose="02020500000000000000" pitchFamily="18" charset="-120"/>
            </a:endParaRPr>
          </a:p>
        </p:txBody>
      </p:sp>
      <p:pic>
        <p:nvPicPr>
          <p:cNvPr id="14339" name="Picture 3" descr="Define The Problem - Research Problem Png - Free Transparent PNG Clipart  Images Download"/>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7956" r="7890"/>
          <a:stretch/>
        </p:blipFill>
        <p:spPr bwMode="auto">
          <a:xfrm>
            <a:off x="8787720" y="2262347"/>
            <a:ext cx="3060835" cy="347412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Diagram of the 5 stages of the design thinking proces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5137" t="45311" r="56925" b="24648"/>
          <a:stretch/>
        </p:blipFill>
        <p:spPr bwMode="auto">
          <a:xfrm>
            <a:off x="11225871" y="0"/>
            <a:ext cx="966129" cy="76098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37</a:t>
            </a:fld>
            <a:endParaRPr lang="en-US"/>
          </a:p>
        </p:txBody>
      </p:sp>
    </p:spTree>
    <p:extLst>
      <p:ext uri="{BB962C8B-B14F-4D97-AF65-F5344CB8AC3E}">
        <p14:creationId xmlns="" xmlns:p14="http://schemas.microsoft.com/office/powerpoint/2010/main" val="3750066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latin typeface="+mn-lt"/>
              </a:rPr>
              <a:t>The Process of Design Thinking </a:t>
            </a:r>
            <a:br>
              <a:rPr lang="en-US" altLang="zh-TW" dirty="0">
                <a:latin typeface="+mn-lt"/>
              </a:rPr>
            </a:br>
            <a:r>
              <a:rPr lang="en-US" altLang="zh-TW" dirty="0">
                <a:latin typeface="+mn-lt"/>
              </a:rPr>
              <a:t>– Define the Problem</a:t>
            </a:r>
            <a:endParaRPr lang="en-US" dirty="0"/>
          </a:p>
        </p:txBody>
      </p:sp>
      <p:sp>
        <p:nvSpPr>
          <p:cNvPr id="3" name="Content Placeholder 2"/>
          <p:cNvSpPr>
            <a:spLocks noGrp="1"/>
          </p:cNvSpPr>
          <p:nvPr>
            <p:ph idx="1"/>
          </p:nvPr>
        </p:nvSpPr>
        <p:spPr>
          <a:xfrm>
            <a:off x="838200" y="1982315"/>
            <a:ext cx="10515600" cy="3289384"/>
          </a:xfrm>
        </p:spPr>
        <p:txBody>
          <a:bodyPr/>
          <a:lstStyle/>
          <a:p>
            <a:r>
              <a:rPr lang="en-US" altLang="zh-TW" dirty="0"/>
              <a:t>For example, rather than defining a question as your own desire or the needs of your company, such as </a:t>
            </a:r>
            <a:r>
              <a:rPr lang="en-US" altLang="zh-TW" i="1" dirty="0"/>
              <a:t>"</a:t>
            </a:r>
            <a:r>
              <a:rPr lang="en-US" altLang="zh-TW" i="1" dirty="0">
                <a:solidFill>
                  <a:srgbClr val="0070C0"/>
                </a:solidFill>
              </a:rPr>
              <a:t>We need to increase the market share of our food among young girls by 5%,</a:t>
            </a:r>
            <a:r>
              <a:rPr lang="en-US" altLang="zh-TW" i="1" dirty="0"/>
              <a:t>" </a:t>
            </a:r>
            <a:r>
              <a:rPr lang="en-US" altLang="zh-TW" dirty="0"/>
              <a:t>define the problem as a better approach, </a:t>
            </a:r>
            <a:r>
              <a:rPr lang="en-US" altLang="zh-TW" i="1" dirty="0"/>
              <a:t>"</a:t>
            </a:r>
            <a:r>
              <a:rPr lang="en-US" altLang="zh-TW" i="1" dirty="0">
                <a:solidFill>
                  <a:srgbClr val="7030A0"/>
                </a:solidFill>
              </a:rPr>
              <a:t>Teenage girls need to eat nutritious foods to thrive and grow up healthy.</a:t>
            </a:r>
            <a:r>
              <a:rPr lang="en-US" altLang="zh-TW" i="1" dirty="0"/>
              <a:t>" </a:t>
            </a:r>
            <a:endParaRPr lang="en-US" i="1" dirty="0"/>
          </a:p>
        </p:txBody>
      </p:sp>
      <p:pic>
        <p:nvPicPr>
          <p:cNvPr id="4" name="Picture 2" descr="Diagram of the 5 stages of the design thinking process"/>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5137" t="45311" r="56925" b="24648"/>
          <a:stretch/>
        </p:blipFill>
        <p:spPr bwMode="auto">
          <a:xfrm>
            <a:off x="11225871" y="0"/>
            <a:ext cx="966129" cy="760984"/>
          </a:xfrm>
          <a:prstGeom prst="rect">
            <a:avLst/>
          </a:prstGeom>
          <a:noFill/>
          <a:extLst>
            <a:ext uri="{909E8E84-426E-40DD-AFC4-6F175D3DCCD1}">
              <a14:hiddenFill xmlns="" xmlns:a14="http://schemas.microsoft.com/office/drawing/2010/main">
                <a:solidFill>
                  <a:srgbClr val="FFFFFF"/>
                </a:solidFill>
              </a14:hiddenFill>
            </a:ext>
          </a:extLst>
        </p:spPr>
      </p:pic>
      <p:pic>
        <p:nvPicPr>
          <p:cNvPr id="48130" name="Picture 2" descr="Money Increase Icon on White Background. Income Increase Sign. Flat Style.  Business Growth Profit Logo. Financial Strategy Symbol Stock Illustration -  Illustration of bond, advance: 21304722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71515" y="4709962"/>
            <a:ext cx="1691882" cy="1691882"/>
          </a:xfrm>
          <a:prstGeom prst="rect">
            <a:avLst/>
          </a:prstGeom>
          <a:noFill/>
          <a:extLst>
            <a:ext uri="{909E8E84-426E-40DD-AFC4-6F175D3DCCD1}">
              <a14:hiddenFill xmlns="" xmlns:a14="http://schemas.microsoft.com/office/drawing/2010/main">
                <a:solidFill>
                  <a:srgbClr val="FFFFFF"/>
                </a:solidFill>
              </a14:hiddenFill>
            </a:ext>
          </a:extLst>
        </p:spPr>
      </p:pic>
      <p:pic>
        <p:nvPicPr>
          <p:cNvPr id="48132" name="Picture 4" descr="飲食與健康：植物性飲食怎樣吃最營養？ - BBC News 中文"/>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50545" y="3898792"/>
            <a:ext cx="4461278" cy="250946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ight Arrow 4"/>
          <p:cNvSpPr/>
          <p:nvPr/>
        </p:nvSpPr>
        <p:spPr>
          <a:xfrm>
            <a:off x="4580806" y="5136644"/>
            <a:ext cx="1068405" cy="419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a:t>Edit by Hammond Lai </a:t>
            </a:r>
          </a:p>
        </p:txBody>
      </p:sp>
      <p:sp>
        <p:nvSpPr>
          <p:cNvPr id="7" name="Slide Number Placeholder 6"/>
          <p:cNvSpPr>
            <a:spLocks noGrp="1"/>
          </p:cNvSpPr>
          <p:nvPr>
            <p:ph type="sldNum" sz="quarter" idx="12"/>
          </p:nvPr>
        </p:nvSpPr>
        <p:spPr/>
        <p:txBody>
          <a:bodyPr/>
          <a:lstStyle/>
          <a:p>
            <a:fld id="{14AAF3BD-B680-4D71-9FCA-A246A57934F9}" type="slidenum">
              <a:rPr lang="en-US" smtClean="0"/>
              <a:pPr/>
              <a:t>38</a:t>
            </a:fld>
            <a:endParaRPr lang="en-US"/>
          </a:p>
        </p:txBody>
      </p:sp>
    </p:spTree>
    <p:extLst>
      <p:ext uri="{BB962C8B-B14F-4D97-AF65-F5344CB8AC3E}">
        <p14:creationId xmlns="" xmlns:p14="http://schemas.microsoft.com/office/powerpoint/2010/main" val="3676077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491" y="0"/>
            <a:ext cx="10515600" cy="1325563"/>
          </a:xfrm>
        </p:spPr>
        <p:txBody>
          <a:bodyPr/>
          <a:lstStyle/>
          <a:p>
            <a:pPr algn="just"/>
            <a:r>
              <a:rPr lang="en-US" altLang="zh-TW" dirty="0">
                <a:latin typeface="+mn-lt"/>
              </a:rPr>
              <a:t>The Process of Design Thinking - Ideate</a:t>
            </a:r>
            <a:endParaRPr lang="en-US" dirty="0">
              <a:latin typeface="+mn-lt"/>
            </a:endParaRPr>
          </a:p>
        </p:txBody>
      </p:sp>
      <p:sp>
        <p:nvSpPr>
          <p:cNvPr id="3" name="Content Placeholder 2"/>
          <p:cNvSpPr>
            <a:spLocks noGrp="1"/>
          </p:cNvSpPr>
          <p:nvPr>
            <p:ph idx="1"/>
          </p:nvPr>
        </p:nvSpPr>
        <p:spPr>
          <a:xfrm>
            <a:off x="838199" y="1511859"/>
            <a:ext cx="10933498" cy="4351338"/>
          </a:xfrm>
        </p:spPr>
        <p:txBody>
          <a:bodyPr>
            <a:noAutofit/>
          </a:bodyPr>
          <a:lstStyle/>
          <a:p>
            <a:pPr marL="452438" indent="-452438" algn="just" eaLnBrk="0" fontAlgn="base" hangingPunct="0">
              <a:lnSpc>
                <a:spcPct val="120000"/>
              </a:lnSpc>
              <a:spcBef>
                <a:spcPct val="0"/>
              </a:spcBef>
              <a:spcAft>
                <a:spcPct val="0"/>
              </a:spcAft>
              <a:buFont typeface="Wingdings" panose="05000000000000000000" pitchFamily="2" charset="2"/>
              <a:buChar char="v"/>
            </a:pPr>
            <a:r>
              <a:rPr lang="en-US" altLang="zh-TW" sz="2200" dirty="0"/>
              <a:t>In the third stage of the design thinking process, designers are ready to start </a:t>
            </a:r>
            <a:r>
              <a:rPr lang="en-US" altLang="zh-TW" sz="2200" b="1" dirty="0">
                <a:solidFill>
                  <a:srgbClr val="00B0F0"/>
                </a:solidFill>
              </a:rPr>
              <a:t>generating ideas</a:t>
            </a:r>
            <a:r>
              <a:rPr lang="en-US" altLang="zh-TW" sz="2200" dirty="0">
                <a:solidFill>
                  <a:srgbClr val="00B0F0"/>
                </a:solidFill>
              </a:rPr>
              <a:t>.</a:t>
            </a:r>
            <a:r>
              <a:rPr lang="en-US" altLang="zh-TW" sz="2200" dirty="0"/>
              <a:t> You already know your users and their needs in the Empathize phase, and you analyze and synthesize your observations in the Define phase to arrive at a people-centered problem statement</a:t>
            </a:r>
            <a:r>
              <a:rPr lang="en-US" altLang="zh-TW" sz="2200" dirty="0">
                <a:ea typeface="新細明體" panose="02020500000000000000" pitchFamily="18" charset="-120"/>
              </a:rPr>
              <a:t>.</a:t>
            </a:r>
          </a:p>
        </p:txBody>
      </p:sp>
      <p:pic>
        <p:nvPicPr>
          <p:cNvPr id="15362" name="Picture 2" descr="Make IT — The Ideation Process - Big Idea to Custom Software Design"/>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5096" t="199" r="38037" b="-199"/>
          <a:stretch/>
        </p:blipFill>
        <p:spPr bwMode="auto">
          <a:xfrm>
            <a:off x="8519601" y="3124063"/>
            <a:ext cx="3144029" cy="332743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838197" y="5043479"/>
            <a:ext cx="7681403" cy="2086725"/>
          </a:xfrm>
          <a:prstGeom prst="rect">
            <a:avLst/>
          </a:prstGeom>
        </p:spPr>
        <p:txBody>
          <a:bodyPr wrap="square">
            <a:spAutoFit/>
          </a:bodyPr>
          <a:lstStyle/>
          <a:p>
            <a:pPr algn="just" eaLnBrk="0" fontAlgn="base" hangingPunct="0">
              <a:lnSpc>
                <a:spcPct val="120000"/>
              </a:lnSpc>
              <a:spcBef>
                <a:spcPct val="0"/>
              </a:spcBef>
              <a:spcAft>
                <a:spcPct val="0"/>
              </a:spcAft>
            </a:pPr>
            <a:r>
              <a:rPr lang="en-US" altLang="zh-TW" dirty="0">
                <a:ea typeface="+mj-ea"/>
              </a:rPr>
              <a:t>There are hundreds of ideation techniques such as </a:t>
            </a:r>
            <a:r>
              <a:rPr lang="en-US" altLang="zh-TW" b="1" dirty="0">
                <a:ea typeface="+mj-ea"/>
              </a:rPr>
              <a:t>Brainstorming</a:t>
            </a:r>
            <a:r>
              <a:rPr lang="en-US" altLang="zh-TW" dirty="0">
                <a:ea typeface="+mj-ea"/>
              </a:rPr>
              <a:t>, </a:t>
            </a:r>
            <a:r>
              <a:rPr lang="en-US" altLang="zh-TW" b="1" dirty="0" err="1">
                <a:ea typeface="+mj-ea"/>
              </a:rPr>
              <a:t>Brainwrite</a:t>
            </a:r>
            <a:r>
              <a:rPr lang="en-US" altLang="zh-TW" dirty="0">
                <a:ea typeface="+mj-ea"/>
              </a:rPr>
              <a:t>, </a:t>
            </a:r>
            <a:r>
              <a:rPr lang="en-US" altLang="zh-TW" b="1" dirty="0">
                <a:ea typeface="+mj-ea"/>
              </a:rPr>
              <a:t>Worst Possible Idea</a:t>
            </a:r>
            <a:r>
              <a:rPr lang="en-US" altLang="zh-TW" dirty="0">
                <a:ea typeface="+mj-ea"/>
              </a:rPr>
              <a:t>, and </a:t>
            </a:r>
            <a:r>
              <a:rPr lang="en-US" altLang="zh-TW" b="1" dirty="0">
                <a:ea typeface="+mj-ea"/>
              </a:rPr>
              <a:t>SCAMPER</a:t>
            </a:r>
            <a:r>
              <a:rPr lang="en-US" altLang="zh-TW" dirty="0">
                <a:ea typeface="+mj-ea"/>
              </a:rPr>
              <a:t>. Brainstorming and worst-case possible idea sessions are often used to stimulate free thinking and expand the problem space. It is important to get as many ideas or solutions to a problem as possible at the beginning of the ideation phase.
</a:t>
            </a:r>
            <a:endParaRPr lang="en-US" dirty="0">
              <a:ea typeface="+mj-ea"/>
            </a:endParaRPr>
          </a:p>
        </p:txBody>
      </p:sp>
      <p:sp>
        <p:nvSpPr>
          <p:cNvPr id="5" name="Rectangle 4"/>
          <p:cNvSpPr/>
          <p:nvPr/>
        </p:nvSpPr>
        <p:spPr>
          <a:xfrm>
            <a:off x="838196" y="3263691"/>
            <a:ext cx="7834749" cy="1723945"/>
          </a:xfrm>
          <a:prstGeom prst="rect">
            <a:avLst/>
          </a:prstGeom>
        </p:spPr>
        <p:txBody>
          <a:bodyPr wrap="square">
            <a:spAutoFit/>
          </a:bodyPr>
          <a:lstStyle/>
          <a:p>
            <a:pPr marL="457200" indent="-457200" algn="just" eaLnBrk="0" fontAlgn="base" hangingPunct="0">
              <a:lnSpc>
                <a:spcPct val="120000"/>
              </a:lnSpc>
              <a:spcBef>
                <a:spcPct val="0"/>
              </a:spcBef>
              <a:spcAft>
                <a:spcPct val="0"/>
              </a:spcAft>
              <a:buFont typeface="Wingdings" panose="05000000000000000000" pitchFamily="2" charset="2"/>
              <a:buChar char="v"/>
            </a:pPr>
            <a:r>
              <a:rPr lang="en-US" altLang="zh-TW" sz="2200" dirty="0"/>
              <a:t>With this solid background, you and your team members can begin to "</a:t>
            </a:r>
            <a:r>
              <a:rPr lang="en-US" altLang="zh-TW" sz="2200" b="1" dirty="0"/>
              <a:t>think outside the box</a:t>
            </a:r>
            <a:r>
              <a:rPr lang="en-US" altLang="zh-TW" sz="2200" dirty="0"/>
              <a:t>," identify new solutions to the problem statements you create, and you can start looking for alternative ways to look at problems.</a:t>
            </a:r>
            <a:endParaRPr lang="en-US" altLang="zh-TW" sz="2200" dirty="0">
              <a:ea typeface="新細明體" panose="02020500000000000000" pitchFamily="18" charset="-120"/>
            </a:endParaRPr>
          </a:p>
        </p:txBody>
      </p:sp>
      <p:pic>
        <p:nvPicPr>
          <p:cNvPr id="7" name="Picture 2" descr="Diagram of the 5 stages of the design thinking proces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3187" t="45691" r="38875" b="24268"/>
          <a:stretch/>
        </p:blipFill>
        <p:spPr bwMode="auto">
          <a:xfrm>
            <a:off x="11225871" y="0"/>
            <a:ext cx="966129" cy="76098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a:t>Edit by Hammond Lai </a:t>
            </a:r>
          </a:p>
        </p:txBody>
      </p:sp>
      <p:sp>
        <p:nvSpPr>
          <p:cNvPr id="8" name="Slide Number Placeholder 7"/>
          <p:cNvSpPr>
            <a:spLocks noGrp="1"/>
          </p:cNvSpPr>
          <p:nvPr>
            <p:ph type="sldNum" sz="quarter" idx="12"/>
          </p:nvPr>
        </p:nvSpPr>
        <p:spPr/>
        <p:txBody>
          <a:bodyPr/>
          <a:lstStyle/>
          <a:p>
            <a:fld id="{14AAF3BD-B680-4D71-9FCA-A246A57934F9}" type="slidenum">
              <a:rPr lang="en-US" smtClean="0"/>
              <a:pPr/>
              <a:t>39</a:t>
            </a:fld>
            <a:endParaRPr lang="en-US"/>
          </a:p>
        </p:txBody>
      </p:sp>
    </p:spTree>
    <p:extLst>
      <p:ext uri="{BB962C8B-B14F-4D97-AF65-F5344CB8AC3E}">
        <p14:creationId xmlns="" xmlns:p14="http://schemas.microsoft.com/office/powerpoint/2010/main" val="251575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317" y="365125"/>
            <a:ext cx="10852483" cy="1325563"/>
          </a:xfrm>
        </p:spPr>
        <p:txBody>
          <a:bodyPr>
            <a:normAutofit fontScale="90000"/>
          </a:bodyPr>
          <a:lstStyle/>
          <a:p>
            <a:pPr algn="ctr"/>
            <a:r>
              <a:rPr lang="en-US" altLang="zh-CN" dirty="0">
                <a:latin typeface="+mn-lt"/>
                <a:ea typeface="新細明體" panose="02020500000000000000" pitchFamily="18" charset="-120"/>
              </a:rPr>
              <a:t> What are the Main Problems that Human-designed Robots Need to Solve? </a:t>
            </a:r>
            <a:r>
              <a:rPr lang="en-US" altLang="zh-CN" dirty="0">
                <a:latin typeface="新細明體" panose="02020500000000000000" pitchFamily="18" charset="-120"/>
                <a:ea typeface="新細明體" panose="02020500000000000000" pitchFamily="18" charset="-120"/>
              </a:rPr>
              <a:t>
</a:t>
            </a:r>
            <a:endParaRPr lang="en-US" dirty="0"/>
          </a:p>
        </p:txBody>
      </p:sp>
      <p:pic>
        <p:nvPicPr>
          <p:cNvPr id="21506" name="Picture 2" descr="Robotics 2.0(1) — AI重新定義機器人. 揭開新世代AI 機器人的神秘面紗？AI機器人將如何影響我們的未來？ | by  Bastiane Huang | Marketingdatascience | Medium"/>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6529" y="1582329"/>
            <a:ext cx="2695805" cy="1797765"/>
          </a:xfrm>
          <a:prstGeom prst="rect">
            <a:avLst/>
          </a:prstGeom>
          <a:noFill/>
          <a:extLst>
            <a:ext uri="{909E8E84-426E-40DD-AFC4-6F175D3DCCD1}">
              <a14:hiddenFill xmlns="" xmlns:a14="http://schemas.microsoft.com/office/drawing/2010/main">
                <a:solidFill>
                  <a:srgbClr val="FFFFFF"/>
                </a:solidFill>
              </a14:hiddenFill>
            </a:ext>
          </a:extLst>
        </p:spPr>
      </p:pic>
      <p:pic>
        <p:nvPicPr>
          <p:cNvPr id="21510" name="Picture 6" descr="ASIMO在2000年面世，在那之前本田製造了多個原型，早於1986年已開始研發人形機械人。（Hond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74102" y="3380094"/>
            <a:ext cx="4013495" cy="321079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326529" y="5683168"/>
            <a:ext cx="6998298" cy="461665"/>
          </a:xfrm>
          <a:prstGeom prst="rect">
            <a:avLst/>
          </a:prstGeom>
        </p:spPr>
        <p:txBody>
          <a:bodyPr wrap="square">
            <a:spAutoFit/>
          </a:bodyPr>
          <a:lstStyle/>
          <a:p>
            <a:r>
              <a:rPr lang="en-US" sz="800" dirty="0">
                <a:hlinkClick r:id="rId4"/>
              </a:rPr>
              <a:t>https://stylenculture.hk01.com/%E7%94%9F%E6%B4%BB%E6%99%82%E5%B0%9A/206262/%E5%86%8D%E8%A6%8Basimo-%E6%9C%AC%E7%94%B0%E7%B5%82%E6%AD%A2%E6%A9%9F%E6%A2%B0%E4%BA%BA%E7%A0%94%E7%99%BC%E8%A8%88%E5%8A%83-%E6%97%A5%E5%BE%8C%E5%8F%AF%E5%9C%A8%E5%93%AA%E8%A3%8F%E5%86%8D%E9%81%87asimo</a:t>
            </a:r>
            <a:endParaRPr lang="en-US" sz="800" dirty="0"/>
          </a:p>
        </p:txBody>
      </p:sp>
      <p:pic>
        <p:nvPicPr>
          <p:cNvPr id="7" name="Picture 8" descr="美國消防機械人每分鐘射水1250 加侖- ezone.hk - 科技焦點- 科技汽車- D17051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60214" y="1582329"/>
            <a:ext cx="2400377" cy="180028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NASA 的毅力號火星探測車成功著陸火星表面"/>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6529" y="3478666"/>
            <a:ext cx="3723305" cy="2094360"/>
          </a:xfrm>
          <a:prstGeom prst="rect">
            <a:avLst/>
          </a:prstGeom>
          <a:noFill/>
          <a:extLst>
            <a:ext uri="{909E8E84-426E-40DD-AFC4-6F175D3DCCD1}">
              <a14:hiddenFill xmlns="" xmlns:a14="http://schemas.microsoft.com/office/drawing/2010/main">
                <a:solidFill>
                  <a:srgbClr val="FFFFFF"/>
                </a:solidFill>
              </a14:hiddenFill>
            </a:ext>
          </a:extLst>
        </p:spPr>
      </p:pic>
      <p:pic>
        <p:nvPicPr>
          <p:cNvPr id="21508" name="Picture 4" descr="优傲机器人携手中德智能制造研究院拓展智造边界_SIGinChina的博客-CSDN博客"/>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175615" y="3478666"/>
            <a:ext cx="3149212" cy="209565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Elon Musk：Tesla 全自動駕駛Beta 版即將上線！但僅部分車主可嚐鮮- INSIDE"/>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489486" y="1582329"/>
            <a:ext cx="3398111" cy="177819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0" descr="火了！这个机器人做的披萨居然如此美味"/>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686372" y="1582329"/>
            <a:ext cx="2687608" cy="178619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dirty="0"/>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4</a:t>
            </a:fld>
            <a:endParaRPr lang="en-US" dirty="0"/>
          </a:p>
        </p:txBody>
      </p:sp>
    </p:spTree>
    <p:extLst>
      <p:ext uri="{BB962C8B-B14F-4D97-AF65-F5344CB8AC3E}">
        <p14:creationId xmlns="" xmlns:p14="http://schemas.microsoft.com/office/powerpoint/2010/main" val="1714270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491" y="185016"/>
            <a:ext cx="10515600" cy="1325563"/>
          </a:xfrm>
        </p:spPr>
        <p:txBody>
          <a:bodyPr>
            <a:normAutofit/>
          </a:bodyPr>
          <a:lstStyle/>
          <a:p>
            <a:r>
              <a:rPr lang="en-US" altLang="zh-TW" dirty="0">
                <a:latin typeface="+mn-lt"/>
              </a:rPr>
              <a:t>The Process of Design Thinking - Prototype</a:t>
            </a:r>
            <a:endParaRPr lang="en-US" dirty="0">
              <a:latin typeface="+mn-lt"/>
            </a:endParaRPr>
          </a:p>
        </p:txBody>
      </p:sp>
      <p:sp>
        <p:nvSpPr>
          <p:cNvPr id="3" name="Content Placeholder 2"/>
          <p:cNvSpPr>
            <a:spLocks noGrp="1"/>
          </p:cNvSpPr>
          <p:nvPr>
            <p:ph idx="1"/>
          </p:nvPr>
        </p:nvSpPr>
        <p:spPr>
          <a:xfrm>
            <a:off x="838200" y="1552912"/>
            <a:ext cx="11135627" cy="1325563"/>
          </a:xfrm>
        </p:spPr>
        <p:txBody>
          <a:bodyPr>
            <a:normAutofit/>
          </a:bodyPr>
          <a:lstStyle/>
          <a:p>
            <a:pPr algn="just">
              <a:buFont typeface="Wingdings" panose="05000000000000000000" pitchFamily="2" charset="2"/>
              <a:buChar char="v"/>
            </a:pPr>
            <a:r>
              <a:rPr lang="en-US" altLang="zh-TW" sz="2000" dirty="0"/>
              <a:t>The design team will now produce some inexpensive, scaled-down version of the product or specific features in the product so that they can investigate the solution to the problem that arose in the previous phase. </a:t>
            </a:r>
            <a:r>
              <a:rPr lang="en-US" altLang="zh-TW" sz="2000" b="1" dirty="0">
                <a:solidFill>
                  <a:srgbClr val="00B0F0"/>
                </a:solidFill>
              </a:rPr>
              <a:t>Prototypes</a:t>
            </a:r>
            <a:r>
              <a:rPr lang="en-US" altLang="zh-TW" sz="2000" dirty="0">
                <a:solidFill>
                  <a:srgbClr val="00B0F0"/>
                </a:solidFill>
              </a:rPr>
              <a:t> </a:t>
            </a:r>
            <a:r>
              <a:rPr lang="en-US" altLang="zh-TW" sz="2000" dirty="0"/>
              <a:t>can be shared and tested within the team, in a small group of people outside of other departments, or outside the design team.</a:t>
            </a:r>
          </a:p>
        </p:txBody>
      </p:sp>
      <p:pic>
        <p:nvPicPr>
          <p:cNvPr id="16386" name="Picture 2" descr="Prototype of a rocket - 49939779"/>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299" t="3017" r="43293" b="2790"/>
          <a:stretch/>
        </p:blipFill>
        <p:spPr bwMode="auto">
          <a:xfrm>
            <a:off x="8277726" y="3253339"/>
            <a:ext cx="3455469" cy="316671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617621" y="2878475"/>
            <a:ext cx="7535779" cy="3477875"/>
          </a:xfrm>
          <a:prstGeom prst="rect">
            <a:avLst/>
          </a:prstGeom>
        </p:spPr>
        <p:txBody>
          <a:bodyPr wrap="square">
            <a:spAutoFit/>
          </a:bodyPr>
          <a:lstStyle/>
          <a:p>
            <a:pPr marL="457200" indent="-457200" algn="just">
              <a:buFont typeface="Wingdings" panose="05000000000000000000" pitchFamily="2" charset="2"/>
              <a:buChar char="v"/>
            </a:pPr>
            <a:r>
              <a:rPr lang="en-US" altLang="zh-TW" sz="2000" dirty="0"/>
              <a:t>This is an experimental phase with the aim of determining the best solution for each problem identified in the first three phases. The solution is implemented in the prototype and, based on the user's experience, investigated one by one, accepted, improved and re-examined, or rejected. </a:t>
            </a:r>
          </a:p>
          <a:p>
            <a:pPr marL="457200" indent="-457200" algn="just">
              <a:buFont typeface="Wingdings" panose="05000000000000000000" pitchFamily="2" charset="2"/>
              <a:buChar char="v"/>
            </a:pPr>
            <a:endParaRPr lang="en-US" altLang="zh-TW" sz="2000" dirty="0"/>
          </a:p>
          <a:p>
            <a:pPr marL="457200" indent="-457200" algn="just">
              <a:buFont typeface="Wingdings" panose="05000000000000000000" pitchFamily="2" charset="2"/>
              <a:buChar char="v"/>
            </a:pPr>
            <a:r>
              <a:rPr lang="en-US" altLang="zh-TW" sz="2000" dirty="0"/>
              <a:t>By the end of this phase, the design team will have a better understanding of the constraints and problems inherent in the product, and a clearer understanding of how real users behave, think, and feel about the product when interacting with the final product.</a:t>
            </a:r>
            <a:endParaRPr lang="en-US" sz="2000" dirty="0"/>
          </a:p>
        </p:txBody>
      </p:sp>
      <p:pic>
        <p:nvPicPr>
          <p:cNvPr id="6" name="Picture 2" descr="Diagram of the 5 stages of the design thinking proces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1058" t="45691" r="21004" b="24268"/>
          <a:stretch/>
        </p:blipFill>
        <p:spPr bwMode="auto">
          <a:xfrm>
            <a:off x="11225871" y="0"/>
            <a:ext cx="966129" cy="76098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Edit by Hammond Lai </a:t>
            </a:r>
          </a:p>
        </p:txBody>
      </p:sp>
      <p:sp>
        <p:nvSpPr>
          <p:cNvPr id="7" name="Slide Number Placeholder 6"/>
          <p:cNvSpPr>
            <a:spLocks noGrp="1"/>
          </p:cNvSpPr>
          <p:nvPr>
            <p:ph type="sldNum" sz="quarter" idx="12"/>
          </p:nvPr>
        </p:nvSpPr>
        <p:spPr/>
        <p:txBody>
          <a:bodyPr/>
          <a:lstStyle/>
          <a:p>
            <a:fld id="{14AAF3BD-B680-4D71-9FCA-A246A57934F9}" type="slidenum">
              <a:rPr lang="en-US" smtClean="0"/>
              <a:pPr/>
              <a:t>40</a:t>
            </a:fld>
            <a:endParaRPr lang="en-US"/>
          </a:p>
        </p:txBody>
      </p:sp>
    </p:spTree>
    <p:extLst>
      <p:ext uri="{BB962C8B-B14F-4D97-AF65-F5344CB8AC3E}">
        <p14:creationId xmlns="" xmlns:p14="http://schemas.microsoft.com/office/powerpoint/2010/main" val="2550701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963" y="183121"/>
            <a:ext cx="10515600" cy="1325563"/>
          </a:xfrm>
        </p:spPr>
        <p:txBody>
          <a:bodyPr>
            <a:normAutofit/>
          </a:bodyPr>
          <a:lstStyle/>
          <a:p>
            <a:r>
              <a:rPr lang="en-US" altLang="zh-TW" sz="4800" dirty="0">
                <a:latin typeface="+mn-lt"/>
              </a:rPr>
              <a:t>The Process of Design Thinking - Test</a:t>
            </a:r>
            <a:endParaRPr lang="en-US" sz="4800" dirty="0">
              <a:latin typeface="+mn-lt"/>
            </a:endParaRPr>
          </a:p>
        </p:txBody>
      </p:sp>
      <p:sp>
        <p:nvSpPr>
          <p:cNvPr id="3" name="Content Placeholder 2"/>
          <p:cNvSpPr>
            <a:spLocks noGrp="1"/>
          </p:cNvSpPr>
          <p:nvPr>
            <p:ph idx="1"/>
          </p:nvPr>
        </p:nvSpPr>
        <p:spPr>
          <a:xfrm>
            <a:off x="235526" y="1662545"/>
            <a:ext cx="6968837" cy="4724400"/>
          </a:xfrm>
        </p:spPr>
        <p:txBody>
          <a:bodyPr>
            <a:noAutofit/>
          </a:bodyPr>
          <a:lstStyle/>
          <a:p>
            <a:pPr algn="just">
              <a:buFont typeface="Wingdings" panose="05000000000000000000" pitchFamily="2" charset="2"/>
              <a:buChar char="v"/>
            </a:pPr>
            <a:r>
              <a:rPr lang="en-US" altLang="zh-TW" sz="2500" dirty="0">
                <a:ea typeface="PMingLiU" panose="02020500000000000000" pitchFamily="18" charset="-120"/>
              </a:rPr>
              <a:t>Designers or evaluators rigorously </a:t>
            </a:r>
            <a:r>
              <a:rPr lang="en-US" altLang="zh-TW" sz="2500" b="1" dirty="0">
                <a:solidFill>
                  <a:srgbClr val="00B0F0"/>
                </a:solidFill>
                <a:ea typeface="PMingLiU" panose="02020500000000000000" pitchFamily="18" charset="-120"/>
              </a:rPr>
              <a:t>test</a:t>
            </a:r>
            <a:r>
              <a:rPr lang="en-US" altLang="zh-TW" sz="2500" dirty="0">
                <a:ea typeface="PMingLiU" panose="02020500000000000000" pitchFamily="18" charset="-120"/>
              </a:rPr>
              <a:t> the entire product using the best solution identified during the prototyping phase. This is the final stage of the 5-phase model, but during iteration, the results of the testing phase are often used to redefine one or more problems and inform the user of understanding, conditions of use, people's thoughts, behaviors, feelings, and empathy. 
Even at this stage, changes and improvements are made to troubleshoot problem solutions and gain as deep a look at the product and its users as deeply as possible.</a:t>
            </a:r>
            <a:endParaRPr lang="en-US" sz="2500" dirty="0">
              <a:ea typeface="PMingLiU" panose="02020500000000000000" pitchFamily="18" charset="-120"/>
            </a:endParaRPr>
          </a:p>
        </p:txBody>
      </p:sp>
      <p:pic>
        <p:nvPicPr>
          <p:cNvPr id="17410" name="Picture 2" descr="US unveils &amp;#39;Atlas&amp;#39; humanoid robot test bed - BBC News"/>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5814"/>
          <a:stretch/>
        </p:blipFill>
        <p:spPr bwMode="auto">
          <a:xfrm>
            <a:off x="7463819" y="1726747"/>
            <a:ext cx="4520362" cy="425754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Diagram of the 5 stages of the design thinking proces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8393" t="45311" r="3669" b="24648"/>
          <a:stretch/>
        </p:blipFill>
        <p:spPr bwMode="auto">
          <a:xfrm>
            <a:off x="11225871" y="0"/>
            <a:ext cx="966129" cy="76098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41</a:t>
            </a:fld>
            <a:endParaRPr lang="en-US"/>
          </a:p>
        </p:txBody>
      </p:sp>
    </p:spTree>
    <p:extLst>
      <p:ext uri="{BB962C8B-B14F-4D97-AF65-F5344CB8AC3E}">
        <p14:creationId xmlns="" xmlns:p14="http://schemas.microsoft.com/office/powerpoint/2010/main" val="3055416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4" y="198871"/>
            <a:ext cx="11252200" cy="1325563"/>
          </a:xfrm>
        </p:spPr>
        <p:txBody>
          <a:bodyPr>
            <a:normAutofit fontScale="90000"/>
          </a:bodyPr>
          <a:lstStyle/>
          <a:p>
            <a:pPr fontAlgn="base"/>
            <a:r>
              <a:rPr lang="en-US" dirty="0">
                <a:latin typeface="+mn-lt"/>
              </a:rPr>
              <a:t>Design Thinking Example: </a:t>
            </a:r>
            <a:br>
              <a:rPr lang="en-US" dirty="0">
                <a:latin typeface="+mn-lt"/>
              </a:rPr>
            </a:br>
            <a:r>
              <a:rPr lang="en-US" dirty="0">
                <a:latin typeface="+mn-lt"/>
              </a:rPr>
              <a:t>Bio-signal Processing Based Safety Monitoring System</a:t>
            </a:r>
          </a:p>
        </p:txBody>
      </p:sp>
      <p:sp>
        <p:nvSpPr>
          <p:cNvPr id="3" name="Content Placeholder 2"/>
          <p:cNvSpPr>
            <a:spLocks noGrp="1"/>
          </p:cNvSpPr>
          <p:nvPr>
            <p:ph idx="1"/>
          </p:nvPr>
        </p:nvSpPr>
        <p:spPr>
          <a:xfrm>
            <a:off x="0" y="1745673"/>
            <a:ext cx="7329055" cy="4724400"/>
          </a:xfrm>
        </p:spPr>
        <p:txBody>
          <a:bodyPr>
            <a:noAutofit/>
          </a:bodyPr>
          <a:lstStyle/>
          <a:p>
            <a:pPr algn="just"/>
            <a:r>
              <a:rPr lang="en-US" sz="2400" dirty="0">
                <a:ea typeface="PMingLiU" panose="02020500000000000000" pitchFamily="18" charset="-120"/>
              </a:rPr>
              <a:t>A </a:t>
            </a:r>
            <a:r>
              <a:rPr lang="en-US" sz="2400" b="1" dirty="0">
                <a:solidFill>
                  <a:srgbClr val="FF0000"/>
                </a:solidFill>
                <a:ea typeface="PMingLiU" panose="02020500000000000000" pitchFamily="18" charset="-120"/>
              </a:rPr>
              <a:t>bio-signal processing module </a:t>
            </a:r>
            <a:r>
              <a:rPr lang="en-US" sz="2400" dirty="0">
                <a:ea typeface="PMingLiU" panose="02020500000000000000" pitchFamily="18" charset="-120"/>
              </a:rPr>
              <a:t>of HHS measures the status of workers in industrial sites in real time. It is a safety management system that notifies safety managers by monitoring dangerous situations in real time after measuring workers' status. </a:t>
            </a:r>
            <a:endParaRPr lang="en-US" sz="2400" dirty="0" smtClean="0">
              <a:ea typeface="PMingLiU" panose="02020500000000000000" pitchFamily="18" charset="-120"/>
            </a:endParaRPr>
          </a:p>
          <a:p>
            <a:pPr algn="just"/>
            <a:r>
              <a:rPr lang="en-US" sz="2400" dirty="0" smtClean="0">
                <a:ea typeface="PMingLiU" panose="02020500000000000000" pitchFamily="18" charset="-120"/>
              </a:rPr>
              <a:t>The </a:t>
            </a:r>
            <a:r>
              <a:rPr lang="en-US" sz="2400" dirty="0">
                <a:ea typeface="PMingLiU" panose="02020500000000000000" pitchFamily="18" charset="-120"/>
              </a:rPr>
              <a:t>developed product is effective in preventing accidents and responding quickly without a safety blind spot because the developed product acquires and analyzes the worker's bio-signals to fundamentally analyze the worker's risk situation. Furthermore, we provide a service that statistically analyzes data measured individually for long periods of time, shares it with family members, and manages workers' personal health</a:t>
            </a:r>
          </a:p>
        </p:txBody>
      </p:sp>
      <p:pic>
        <p:nvPicPr>
          <p:cNvPr id="39938" name="Picture 2" descr="https://cdn.ces.tech/ces/media/events-experiences-images/innovation-awards/2021/bio-signal-processing-based-safety-mornitoring-system-956796.jpg?ext=.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3649"/>
          <a:stretch/>
        </p:blipFill>
        <p:spPr bwMode="auto">
          <a:xfrm>
            <a:off x="7396944" y="2170410"/>
            <a:ext cx="4795056" cy="316519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ttps://i0.wp.com/www.sbccobotics.com/wp-content/uploads/2021/11/honoree.png?resize=100%2C139&amp;ssl=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507682" y="5070250"/>
            <a:ext cx="952500" cy="132397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42</a:t>
            </a:fld>
            <a:endParaRPr lang="en-US"/>
          </a:p>
        </p:txBody>
      </p:sp>
    </p:spTree>
    <p:extLst>
      <p:ext uri="{BB962C8B-B14F-4D97-AF65-F5344CB8AC3E}">
        <p14:creationId xmlns="" xmlns:p14="http://schemas.microsoft.com/office/powerpoint/2010/main" val="2427440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Design Thinking Case Study</a:t>
            </a:r>
          </a:p>
        </p:txBody>
      </p:sp>
      <p:sp>
        <p:nvSpPr>
          <p:cNvPr id="3" name="Content Placeholder 2"/>
          <p:cNvSpPr>
            <a:spLocks noGrp="1"/>
          </p:cNvSpPr>
          <p:nvPr>
            <p:ph idx="1"/>
          </p:nvPr>
        </p:nvSpPr>
        <p:spPr>
          <a:xfrm>
            <a:off x="457889" y="5068378"/>
            <a:ext cx="7008628" cy="1656902"/>
          </a:xfrm>
        </p:spPr>
        <p:txBody>
          <a:bodyPr>
            <a:normAutofit lnSpcReduction="10000"/>
          </a:bodyPr>
          <a:lstStyle/>
          <a:p>
            <a:pPr algn="just"/>
            <a:r>
              <a:rPr lang="en-US" sz="1800" dirty="0">
                <a:ea typeface="PMingLiU" panose="02020500000000000000" pitchFamily="18" charset="-120"/>
              </a:rPr>
              <a:t>Construction sites can be dangerous. There are a number of hazards present to those who are working on the job site, those who are visiting the site for inspections, or those who check the progress of the construction project. If your building is undergoing renovations or changes, you may have regular employees who are working in the building, as well as the construction workers who are working to renovate your building.</a:t>
            </a:r>
            <a:endParaRPr lang="en-US" sz="1800" dirty="0"/>
          </a:p>
        </p:txBody>
      </p:sp>
      <p:sp>
        <p:nvSpPr>
          <p:cNvPr id="6" name="Rectangle 5"/>
          <p:cNvSpPr/>
          <p:nvPr/>
        </p:nvSpPr>
        <p:spPr>
          <a:xfrm>
            <a:off x="699975" y="1367130"/>
            <a:ext cx="1645579" cy="430887"/>
          </a:xfrm>
          <a:prstGeom prst="rect">
            <a:avLst/>
          </a:prstGeom>
        </p:spPr>
        <p:txBody>
          <a:bodyPr wrap="none">
            <a:spAutoFit/>
          </a:bodyPr>
          <a:lstStyle/>
          <a:p>
            <a:r>
              <a:rPr lang="en-US" sz="2200" dirty="0"/>
              <a:t>(</a:t>
            </a:r>
            <a:r>
              <a:rPr lang="en-US" sz="2200" b="1" dirty="0">
                <a:solidFill>
                  <a:srgbClr val="00B0F0"/>
                </a:solidFill>
              </a:rPr>
              <a:t>Empathise</a:t>
            </a:r>
            <a:r>
              <a:rPr lang="en-US" sz="2200" dirty="0"/>
              <a:t>) </a:t>
            </a:r>
          </a:p>
        </p:txBody>
      </p:sp>
      <p:sp>
        <p:nvSpPr>
          <p:cNvPr id="7" name="Rectangle 6"/>
          <p:cNvSpPr/>
          <p:nvPr/>
        </p:nvSpPr>
        <p:spPr>
          <a:xfrm>
            <a:off x="7607471" y="1367130"/>
            <a:ext cx="2647841" cy="430887"/>
          </a:xfrm>
          <a:prstGeom prst="rect">
            <a:avLst/>
          </a:prstGeom>
        </p:spPr>
        <p:txBody>
          <a:bodyPr wrap="none">
            <a:spAutoFit/>
          </a:bodyPr>
          <a:lstStyle/>
          <a:p>
            <a:r>
              <a:rPr lang="en-US" sz="2200" dirty="0"/>
              <a:t>(Define the Problem) </a:t>
            </a:r>
          </a:p>
        </p:txBody>
      </p:sp>
      <p:pic>
        <p:nvPicPr>
          <p:cNvPr id="40966" name="Picture 6" descr="Top Safety Tips For On-Site Construction Projects - MH William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749503" y="2070219"/>
            <a:ext cx="3921389" cy="261425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7597846" y="5050568"/>
            <a:ext cx="4424108" cy="1477328"/>
          </a:xfrm>
          <a:prstGeom prst="rect">
            <a:avLst/>
          </a:prstGeom>
        </p:spPr>
        <p:txBody>
          <a:bodyPr wrap="square">
            <a:spAutoFit/>
          </a:bodyPr>
          <a:lstStyle/>
          <a:p>
            <a:pPr marL="285750" indent="-285750" algn="just">
              <a:buFont typeface="Arial" panose="020B0604020202020204" pitchFamily="34" charset="0"/>
              <a:buChar char="•"/>
            </a:pPr>
            <a:r>
              <a:rPr lang="en-US" dirty="0">
                <a:ea typeface="PMingLiU" panose="02020500000000000000" pitchFamily="18" charset="-120"/>
              </a:rPr>
              <a:t>Preventing accidents and responding quickly without a safety blind spot</a:t>
            </a:r>
          </a:p>
          <a:p>
            <a:pPr marL="285750" indent="-285750" algn="just">
              <a:buFont typeface="Arial" panose="020B0604020202020204" pitchFamily="34" charset="0"/>
              <a:buChar char="•"/>
            </a:pPr>
            <a:r>
              <a:rPr lang="en-US" dirty="0">
                <a:ea typeface="PMingLiU" panose="02020500000000000000" pitchFamily="18" charset="-120"/>
              </a:rPr>
              <a:t>Shares it with family members, and manages workers' personal health</a:t>
            </a:r>
          </a:p>
          <a:p>
            <a:pPr marL="285750" indent="-285750" algn="just">
              <a:buFont typeface="Arial" panose="020B0604020202020204" pitchFamily="34" charset="0"/>
              <a:buChar char="•"/>
            </a:pPr>
            <a:endParaRPr lang="en-US" dirty="0">
              <a:ea typeface="PMingLiU" panose="02020500000000000000" pitchFamily="18" charset="-120"/>
            </a:endParaRPr>
          </a:p>
        </p:txBody>
      </p:sp>
      <p:pic>
        <p:nvPicPr>
          <p:cNvPr id="10" name="Picture 2" descr="https://cdn.ces.tech/ces/media/events-experiences-images/innovation-awards/2021/bio-signal-processing-based-safety-mornitoring-system-956796.jpg?ext=.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3649" r="9307"/>
          <a:stretch/>
        </p:blipFill>
        <p:spPr bwMode="auto">
          <a:xfrm>
            <a:off x="10435056" y="594587"/>
            <a:ext cx="1005640" cy="744009"/>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 xmlns:p14="http://schemas.microsoft.com/office/powerpoint/2010/main" val="4084821081"/>
              </p:ext>
            </p:extLst>
          </p:nvPr>
        </p:nvGraphicFramePr>
        <p:xfrm>
          <a:off x="678709" y="1868198"/>
          <a:ext cx="6911303" cy="3218436"/>
        </p:xfrm>
        <a:graphic>
          <a:graphicData uri="http://schemas.openxmlformats.org/presentationml/2006/ole">
            <p:oleObj spid="_x0000_s40993" name="Bitmap Image" r:id="rId5" imgW="6845400" imgH="3187800" progId="PBrush">
              <p:embed/>
            </p:oleObj>
          </a:graphicData>
        </a:graphic>
      </p:graphicFrame>
      <p:sp>
        <p:nvSpPr>
          <p:cNvPr id="8" name="Footer Placeholder 7"/>
          <p:cNvSpPr>
            <a:spLocks noGrp="1"/>
          </p:cNvSpPr>
          <p:nvPr>
            <p:ph type="ftr" sz="quarter" idx="11"/>
          </p:nvPr>
        </p:nvSpPr>
        <p:spPr/>
        <p:txBody>
          <a:bodyPr/>
          <a:lstStyle/>
          <a:p>
            <a:r>
              <a:rPr lang="en-US"/>
              <a:t>Edit by Hammond Lai </a:t>
            </a:r>
          </a:p>
        </p:txBody>
      </p:sp>
      <p:sp>
        <p:nvSpPr>
          <p:cNvPr id="9" name="Slide Number Placeholder 8"/>
          <p:cNvSpPr>
            <a:spLocks noGrp="1"/>
          </p:cNvSpPr>
          <p:nvPr>
            <p:ph type="sldNum" sz="quarter" idx="12"/>
          </p:nvPr>
        </p:nvSpPr>
        <p:spPr/>
        <p:txBody>
          <a:bodyPr/>
          <a:lstStyle/>
          <a:p>
            <a:fld id="{14AAF3BD-B680-4D71-9FCA-A246A57934F9}" type="slidenum">
              <a:rPr lang="en-US" smtClean="0"/>
              <a:pPr/>
              <a:t>43</a:t>
            </a:fld>
            <a:endParaRPr lang="en-US"/>
          </a:p>
        </p:txBody>
      </p:sp>
    </p:spTree>
    <p:extLst>
      <p:ext uri="{BB962C8B-B14F-4D97-AF65-F5344CB8AC3E}">
        <p14:creationId xmlns="" xmlns:p14="http://schemas.microsoft.com/office/powerpoint/2010/main" val="3798376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Design Thinking Case Study</a:t>
            </a:r>
          </a:p>
        </p:txBody>
      </p:sp>
      <p:pic>
        <p:nvPicPr>
          <p:cNvPr id="4" name="Picture 2" descr="https://cdn.ces.tech/ces/media/events-experiences-images/innovation-awards/2021/bio-signal-processing-based-safety-mornitoring-system-956796.jpg?ext=.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3649" r="9307"/>
          <a:stretch/>
        </p:blipFill>
        <p:spPr bwMode="auto">
          <a:xfrm>
            <a:off x="10435056" y="594587"/>
            <a:ext cx="1005640" cy="744009"/>
          </a:xfrm>
          <a:prstGeom prst="rect">
            <a:avLst/>
          </a:prstGeom>
          <a:noFill/>
          <a:extLst>
            <a:ext uri="{909E8E84-426E-40DD-AFC4-6F175D3DCCD1}">
              <a14:hiddenFill xmlns="" xmlns:a14="http://schemas.microsoft.com/office/drawing/2010/main">
                <a:solidFill>
                  <a:srgbClr val="FFFFFF"/>
                </a:solidFill>
              </a14:hiddenFill>
            </a:ext>
          </a:extLst>
        </p:spPr>
      </p:pic>
      <p:pic>
        <p:nvPicPr>
          <p:cNvPr id="43010" name="Picture 2" descr="https://cdn.ces.tech/ces/media/events-experiences-images/innovation-awards/2022/bio-signal-processing-safety-management-system-lerts-1115568.jpg?ext=.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6284" r="12900" b="16454"/>
          <a:stretch/>
        </p:blipFill>
        <p:spPr bwMode="auto">
          <a:xfrm>
            <a:off x="4778783" y="3360840"/>
            <a:ext cx="2223436" cy="174105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ounded Rectangle 5"/>
          <p:cNvSpPr/>
          <p:nvPr/>
        </p:nvSpPr>
        <p:spPr>
          <a:xfrm>
            <a:off x="731119" y="3206627"/>
            <a:ext cx="34530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solidFill>
                  <a:schemeClr val="tx1"/>
                </a:solidFill>
              </a:rPr>
              <a:t>Identify the conditions of worker</a:t>
            </a:r>
            <a:endParaRPr lang="en-US" dirty="0">
              <a:solidFill>
                <a:schemeClr val="tx1"/>
              </a:solidFill>
            </a:endParaRPr>
          </a:p>
        </p:txBody>
      </p:sp>
      <p:sp>
        <p:nvSpPr>
          <p:cNvPr id="7" name="Rounded Rectangle 6"/>
          <p:cNvSpPr/>
          <p:nvPr/>
        </p:nvSpPr>
        <p:spPr>
          <a:xfrm>
            <a:off x="730167" y="2551866"/>
            <a:ext cx="34530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Real time monitoring</a:t>
            </a:r>
          </a:p>
        </p:txBody>
      </p:sp>
      <p:sp>
        <p:nvSpPr>
          <p:cNvPr id="9" name="Rounded Rectangle 8"/>
          <p:cNvSpPr/>
          <p:nvPr/>
        </p:nvSpPr>
        <p:spPr>
          <a:xfrm>
            <a:off x="721935" y="3930549"/>
            <a:ext cx="348387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solidFill>
                  <a:schemeClr val="tx1"/>
                </a:solidFill>
              </a:rPr>
              <a:t>Automatic emergency call request</a:t>
            </a:r>
            <a:endParaRPr lang="en-US" dirty="0">
              <a:solidFill>
                <a:schemeClr val="tx1"/>
              </a:solidFill>
            </a:endParaRPr>
          </a:p>
        </p:txBody>
      </p:sp>
      <p:sp>
        <p:nvSpPr>
          <p:cNvPr id="10" name="Rounded Rectangle 9"/>
          <p:cNvSpPr/>
          <p:nvPr/>
        </p:nvSpPr>
        <p:spPr>
          <a:xfrm>
            <a:off x="730167" y="4852661"/>
            <a:ext cx="3454015"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Apps to receive notification and status monitoring</a:t>
            </a:r>
          </a:p>
        </p:txBody>
      </p:sp>
      <p:sp>
        <p:nvSpPr>
          <p:cNvPr id="11" name="Rounded Rectangle 10"/>
          <p:cNvSpPr/>
          <p:nvPr/>
        </p:nvSpPr>
        <p:spPr>
          <a:xfrm>
            <a:off x="2569698" y="1698616"/>
            <a:ext cx="28913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solidFill>
                  <a:schemeClr val="tx1"/>
                </a:solidFill>
              </a:rPr>
              <a:t>Connect to cloud platform</a:t>
            </a:r>
            <a:endParaRPr lang="en-US" dirty="0">
              <a:solidFill>
                <a:schemeClr val="tx1"/>
              </a:solidFill>
            </a:endParaRPr>
          </a:p>
        </p:txBody>
      </p:sp>
      <p:sp>
        <p:nvSpPr>
          <p:cNvPr id="12" name="Rounded Rectangle 11"/>
          <p:cNvSpPr/>
          <p:nvPr/>
        </p:nvSpPr>
        <p:spPr>
          <a:xfrm>
            <a:off x="2340795" y="5690900"/>
            <a:ext cx="1842435"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Easy to use</a:t>
            </a:r>
          </a:p>
        </p:txBody>
      </p:sp>
      <p:cxnSp>
        <p:nvCxnSpPr>
          <p:cNvPr id="13" name="Elbow Connector 12"/>
          <p:cNvCxnSpPr/>
          <p:nvPr/>
        </p:nvCxnSpPr>
        <p:spPr>
          <a:xfrm rot="16200000" flipV="1">
            <a:off x="4872147" y="2226614"/>
            <a:ext cx="1042820" cy="917206"/>
          </a:xfrm>
          <a:prstGeom prst="bentConnector3">
            <a:avLst>
              <a:gd name="adj1" fmla="val 48154"/>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a:endCxn id="12" idx="3"/>
          </p:cNvCxnSpPr>
          <p:nvPr/>
        </p:nvCxnSpPr>
        <p:spPr>
          <a:xfrm rot="10800000" flipV="1">
            <a:off x="4183231" y="5000491"/>
            <a:ext cx="1351921" cy="929473"/>
          </a:xfrm>
          <a:prstGeom prst="bentConnector3">
            <a:avLst>
              <a:gd name="adj1" fmla="val -53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a:endCxn id="10" idx="3"/>
          </p:cNvCxnSpPr>
          <p:nvPr/>
        </p:nvCxnSpPr>
        <p:spPr>
          <a:xfrm rot="10800000" flipV="1">
            <a:off x="4184183" y="4621038"/>
            <a:ext cx="644993" cy="470688"/>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9" idx="3"/>
          </p:cNvCxnSpPr>
          <p:nvPr/>
        </p:nvCxnSpPr>
        <p:spPr>
          <a:xfrm rot="10800000">
            <a:off x="4205805" y="4169615"/>
            <a:ext cx="635844" cy="98773"/>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6" idx="3"/>
          </p:cNvCxnSpPr>
          <p:nvPr/>
        </p:nvCxnSpPr>
        <p:spPr>
          <a:xfrm rot="10800000">
            <a:off x="4184182" y="3445693"/>
            <a:ext cx="750770" cy="416539"/>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a:endCxn id="7" idx="3"/>
          </p:cNvCxnSpPr>
          <p:nvPr/>
        </p:nvCxnSpPr>
        <p:spPr>
          <a:xfrm rot="10800000">
            <a:off x="4183231" y="2790931"/>
            <a:ext cx="850783" cy="654762"/>
          </a:xfrm>
          <a:prstGeom prst="bentConnector3">
            <a:avLst>
              <a:gd name="adj1" fmla="val 28505"/>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70449" y="1704404"/>
            <a:ext cx="1097095" cy="430887"/>
          </a:xfrm>
          <a:prstGeom prst="rect">
            <a:avLst/>
          </a:prstGeom>
        </p:spPr>
        <p:txBody>
          <a:bodyPr wrap="none">
            <a:spAutoFit/>
          </a:bodyPr>
          <a:lstStyle/>
          <a:p>
            <a:r>
              <a:rPr lang="en-US" sz="2200" dirty="0"/>
              <a:t>(</a:t>
            </a:r>
            <a:r>
              <a:rPr lang="en-US" sz="2200" b="1" dirty="0">
                <a:solidFill>
                  <a:srgbClr val="00B0F0"/>
                </a:solidFill>
              </a:rPr>
              <a:t>Ideate</a:t>
            </a:r>
            <a:r>
              <a:rPr lang="en-US" sz="2200" dirty="0"/>
              <a:t>)</a:t>
            </a:r>
          </a:p>
        </p:txBody>
      </p:sp>
      <p:sp>
        <p:nvSpPr>
          <p:cNvPr id="21" name="Rounded Rectangle 20"/>
          <p:cNvSpPr/>
          <p:nvPr/>
        </p:nvSpPr>
        <p:spPr>
          <a:xfrm>
            <a:off x="7769621" y="2405311"/>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solidFill>
                  <a:schemeClr val="tx1"/>
                </a:solidFill>
              </a:rPr>
              <a:t>Gas leakage sensor to detect </a:t>
            </a:r>
            <a:r>
              <a:rPr lang="en-HK" dirty="0" err="1" smtClean="0">
                <a:solidFill>
                  <a:schemeClr val="tx1"/>
                </a:solidFill>
              </a:rPr>
              <a:t>colourness</a:t>
            </a:r>
            <a:r>
              <a:rPr lang="en-HK" dirty="0" smtClean="0">
                <a:solidFill>
                  <a:schemeClr val="tx1"/>
                </a:solidFill>
              </a:rPr>
              <a:t> </a:t>
            </a:r>
            <a:r>
              <a:rPr lang="en-HK" dirty="0">
                <a:solidFill>
                  <a:schemeClr val="tx1"/>
                </a:solidFill>
              </a:rPr>
              <a:t>of gas</a:t>
            </a:r>
            <a:endParaRPr lang="en-US" dirty="0">
              <a:solidFill>
                <a:schemeClr val="tx1"/>
              </a:solidFill>
            </a:endParaRPr>
          </a:p>
        </p:txBody>
      </p:sp>
      <p:sp>
        <p:nvSpPr>
          <p:cNvPr id="22" name="Rounded Rectangle 21"/>
          <p:cNvSpPr/>
          <p:nvPr/>
        </p:nvSpPr>
        <p:spPr>
          <a:xfrm>
            <a:off x="7742545" y="3221285"/>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solidFill>
                  <a:schemeClr val="tx1"/>
                </a:solidFill>
              </a:rPr>
              <a:t>EEG based brain wave sensor to detect worker</a:t>
            </a:r>
            <a:endParaRPr lang="en-US" dirty="0">
              <a:solidFill>
                <a:schemeClr val="tx1"/>
              </a:solidFill>
            </a:endParaRPr>
          </a:p>
        </p:txBody>
      </p:sp>
      <p:sp>
        <p:nvSpPr>
          <p:cNvPr id="23" name="Rounded Rectangle 22"/>
          <p:cNvSpPr/>
          <p:nvPr/>
        </p:nvSpPr>
        <p:spPr>
          <a:xfrm>
            <a:off x="7742545" y="3930549"/>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solidFill>
                  <a:schemeClr val="tx1"/>
                </a:solidFill>
              </a:rPr>
              <a:t>Sleep detection</a:t>
            </a:r>
            <a:endParaRPr lang="en-US" dirty="0">
              <a:solidFill>
                <a:schemeClr val="tx1"/>
              </a:solidFill>
            </a:endParaRPr>
          </a:p>
        </p:txBody>
      </p:sp>
      <p:sp>
        <p:nvSpPr>
          <p:cNvPr id="24" name="Rounded Rectangle 23"/>
          <p:cNvSpPr/>
          <p:nvPr/>
        </p:nvSpPr>
        <p:spPr>
          <a:xfrm>
            <a:off x="6345177" y="1685676"/>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Long battery operation time</a:t>
            </a:r>
          </a:p>
        </p:txBody>
      </p:sp>
      <p:sp>
        <p:nvSpPr>
          <p:cNvPr id="26" name="Rounded Rectangle 25"/>
          <p:cNvSpPr/>
          <p:nvPr/>
        </p:nvSpPr>
        <p:spPr>
          <a:xfrm>
            <a:off x="7377587" y="5638558"/>
            <a:ext cx="3839678"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solidFill>
                  <a:schemeClr val="tx1"/>
                </a:solidFill>
              </a:rPr>
              <a:t>Compatible to multiple of helmet</a:t>
            </a:r>
            <a:endParaRPr lang="en-US" dirty="0">
              <a:solidFill>
                <a:schemeClr val="tx1"/>
              </a:solidFill>
            </a:endParaRPr>
          </a:p>
        </p:txBody>
      </p:sp>
      <p:cxnSp>
        <p:nvCxnSpPr>
          <p:cNvPr id="28" name="Elbow Connector 27"/>
          <p:cNvCxnSpPr/>
          <p:nvPr/>
        </p:nvCxnSpPr>
        <p:spPr>
          <a:xfrm rot="5400000" flipH="1" flipV="1">
            <a:off x="5990696" y="2362155"/>
            <a:ext cx="1042821" cy="646125"/>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endCxn id="21" idx="1"/>
          </p:cNvCxnSpPr>
          <p:nvPr/>
        </p:nvCxnSpPr>
        <p:spPr>
          <a:xfrm flipV="1">
            <a:off x="6835169" y="2644376"/>
            <a:ext cx="934452" cy="623225"/>
          </a:xfrm>
          <a:prstGeom prst="bentConnector3">
            <a:avLst>
              <a:gd name="adj1" fmla="val 26309"/>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a:endCxn id="22" idx="1"/>
          </p:cNvCxnSpPr>
          <p:nvPr/>
        </p:nvCxnSpPr>
        <p:spPr>
          <a:xfrm flipV="1">
            <a:off x="7057848" y="3460350"/>
            <a:ext cx="684697" cy="312868"/>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endCxn id="23" idx="1"/>
          </p:cNvCxnSpPr>
          <p:nvPr/>
        </p:nvCxnSpPr>
        <p:spPr>
          <a:xfrm>
            <a:off x="7057848" y="4064748"/>
            <a:ext cx="684697" cy="104866"/>
          </a:xfrm>
          <a:prstGeom prst="bentConnector3">
            <a:avLst>
              <a:gd name="adj1" fmla="val 4297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25" idx="1"/>
          </p:cNvCxnSpPr>
          <p:nvPr/>
        </p:nvCxnSpPr>
        <p:spPr>
          <a:xfrm>
            <a:off x="7057850" y="4542629"/>
            <a:ext cx="684695" cy="421063"/>
          </a:xfrm>
          <a:prstGeom prst="bentConnector3">
            <a:avLst>
              <a:gd name="adj1" fmla="val 4297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endCxn id="26" idx="1"/>
          </p:cNvCxnSpPr>
          <p:nvPr/>
        </p:nvCxnSpPr>
        <p:spPr>
          <a:xfrm rot="16200000" flipH="1">
            <a:off x="6477125" y="4977160"/>
            <a:ext cx="920391" cy="880534"/>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742545" y="4724627"/>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solidFill>
                  <a:schemeClr val="tx1"/>
                </a:solidFill>
              </a:rPr>
              <a:t>Alarm to alert the worker</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44</a:t>
            </a:fld>
            <a:endParaRPr lang="en-US"/>
          </a:p>
        </p:txBody>
      </p:sp>
    </p:spTree>
    <p:extLst>
      <p:ext uri="{BB962C8B-B14F-4D97-AF65-F5344CB8AC3E}">
        <p14:creationId xmlns="" xmlns:p14="http://schemas.microsoft.com/office/powerpoint/2010/main" val="2350771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latin typeface="+mn-lt"/>
              </a:rPr>
              <a:t>Design Thinking Case Study</a:t>
            </a:r>
          </a:p>
        </p:txBody>
      </p:sp>
      <p:graphicFrame>
        <p:nvGraphicFramePr>
          <p:cNvPr id="5" name="Object 4"/>
          <p:cNvGraphicFramePr>
            <a:graphicFrameLocks noChangeAspect="1"/>
          </p:cNvGraphicFramePr>
          <p:nvPr>
            <p:extLst>
              <p:ext uri="{D42A27DB-BD31-4B8C-83A1-F6EECF244321}">
                <p14:modId xmlns="" xmlns:p14="http://schemas.microsoft.com/office/powerpoint/2010/main" val="3447369184"/>
              </p:ext>
            </p:extLst>
          </p:nvPr>
        </p:nvGraphicFramePr>
        <p:xfrm>
          <a:off x="2906864" y="1531938"/>
          <a:ext cx="7699408" cy="2197893"/>
        </p:xfrm>
        <a:graphic>
          <a:graphicData uri="http://schemas.openxmlformats.org/presentationml/2006/ole">
            <p:oleObj spid="_x0000_s44103" name="Bitmap Image" r:id="rId3" imgW="7207200" imgH="2057400" progId="PBrush">
              <p:embed/>
            </p:oleObj>
          </a:graphicData>
        </a:graphic>
      </p:graphicFrame>
      <p:sp>
        <p:nvSpPr>
          <p:cNvPr id="6" name="Rectangle 5"/>
          <p:cNvSpPr/>
          <p:nvPr/>
        </p:nvSpPr>
        <p:spPr>
          <a:xfrm>
            <a:off x="838200" y="1364617"/>
            <a:ext cx="1526572" cy="430887"/>
          </a:xfrm>
          <a:prstGeom prst="rect">
            <a:avLst/>
          </a:prstGeom>
        </p:spPr>
        <p:txBody>
          <a:bodyPr wrap="none">
            <a:spAutoFit/>
          </a:bodyPr>
          <a:lstStyle/>
          <a:p>
            <a:r>
              <a:rPr lang="en-US" sz="2200" dirty="0"/>
              <a:t>(</a:t>
            </a:r>
            <a:r>
              <a:rPr lang="en-US" sz="2200" b="1" dirty="0">
                <a:solidFill>
                  <a:srgbClr val="00B0F0"/>
                </a:solidFill>
              </a:rPr>
              <a:t>Prototype</a:t>
            </a:r>
            <a:r>
              <a:rPr lang="en-US" sz="2200" dirty="0"/>
              <a:t>)</a:t>
            </a:r>
          </a:p>
        </p:txBody>
      </p:sp>
      <p:graphicFrame>
        <p:nvGraphicFramePr>
          <p:cNvPr id="7" name="Object 6"/>
          <p:cNvGraphicFramePr>
            <a:graphicFrameLocks noChangeAspect="1"/>
          </p:cNvGraphicFramePr>
          <p:nvPr>
            <p:extLst>
              <p:ext uri="{D42A27DB-BD31-4B8C-83A1-F6EECF244321}">
                <p14:modId xmlns="" xmlns:p14="http://schemas.microsoft.com/office/powerpoint/2010/main" val="2260752972"/>
              </p:ext>
            </p:extLst>
          </p:nvPr>
        </p:nvGraphicFramePr>
        <p:xfrm>
          <a:off x="4783687" y="3956338"/>
          <a:ext cx="1752600" cy="2349500"/>
        </p:xfrm>
        <a:graphic>
          <a:graphicData uri="http://schemas.openxmlformats.org/presentationml/2006/ole">
            <p:oleObj spid="_x0000_s44104" name="Bitmap Image" r:id="rId4" imgW="1752480" imgH="2349360" progId="PBrush">
              <p:embed/>
            </p:oleObj>
          </a:graphicData>
        </a:graphic>
      </p:graphicFrame>
      <p:graphicFrame>
        <p:nvGraphicFramePr>
          <p:cNvPr id="8" name="Object 7"/>
          <p:cNvGraphicFramePr>
            <a:graphicFrameLocks noChangeAspect="1"/>
          </p:cNvGraphicFramePr>
          <p:nvPr>
            <p:extLst>
              <p:ext uri="{D42A27DB-BD31-4B8C-83A1-F6EECF244321}">
                <p14:modId xmlns="" xmlns:p14="http://schemas.microsoft.com/office/powerpoint/2010/main" val="4099116894"/>
              </p:ext>
            </p:extLst>
          </p:nvPr>
        </p:nvGraphicFramePr>
        <p:xfrm>
          <a:off x="6756568" y="3956338"/>
          <a:ext cx="1758950" cy="2349500"/>
        </p:xfrm>
        <a:graphic>
          <a:graphicData uri="http://schemas.openxmlformats.org/presentationml/2006/ole">
            <p:oleObj spid="_x0000_s44105" name="Bitmap Image" r:id="rId5" imgW="1758960" imgH="2349360" progId="PBrush">
              <p:embed/>
            </p:oleObj>
          </a:graphicData>
        </a:graphic>
      </p:graphicFrame>
      <p:pic>
        <p:nvPicPr>
          <p:cNvPr id="9" name="Picture 2" descr="https://cdn.ces.tech/ces/media/events-experiences-images/innovation-awards/2021/bio-signal-processing-based-safety-mornitoring-system-956796.jpg?ext=.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3649" r="9307"/>
          <a:stretch/>
        </p:blipFill>
        <p:spPr bwMode="auto">
          <a:xfrm>
            <a:off x="10435056" y="594587"/>
            <a:ext cx="1005640" cy="74400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ounded Rectangle 9"/>
          <p:cNvSpPr/>
          <p:nvPr/>
        </p:nvSpPr>
        <p:spPr>
          <a:xfrm>
            <a:off x="2444817" y="1388748"/>
            <a:ext cx="8595360" cy="2413336"/>
          </a:xfrm>
          <a:prstGeom prst="roundRect">
            <a:avLst>
              <a:gd name="adj" fmla="val 4231"/>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444817" y="3924420"/>
            <a:ext cx="8595360" cy="2413336"/>
          </a:xfrm>
          <a:prstGeom prst="roundRect">
            <a:avLst>
              <a:gd name="adj" fmla="val 4231"/>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p:txBody>
          <a:bodyPr/>
          <a:lstStyle/>
          <a:p>
            <a:r>
              <a:rPr lang="en-US" dirty="0"/>
              <a:t>Edit by Hammond Lai </a:t>
            </a:r>
          </a:p>
        </p:txBody>
      </p:sp>
      <p:sp>
        <p:nvSpPr>
          <p:cNvPr id="3" name="Slide Number Placeholder 2"/>
          <p:cNvSpPr>
            <a:spLocks noGrp="1"/>
          </p:cNvSpPr>
          <p:nvPr>
            <p:ph type="sldNum" sz="quarter" idx="12"/>
          </p:nvPr>
        </p:nvSpPr>
        <p:spPr/>
        <p:txBody>
          <a:bodyPr/>
          <a:lstStyle/>
          <a:p>
            <a:fld id="{14AAF3BD-B680-4D71-9FCA-A246A57934F9}" type="slidenum">
              <a:rPr lang="en-US" smtClean="0"/>
              <a:pPr/>
              <a:t>45</a:t>
            </a:fld>
            <a:endParaRPr lang="en-US" dirty="0"/>
          </a:p>
        </p:txBody>
      </p:sp>
    </p:spTree>
    <p:extLst>
      <p:ext uri="{BB962C8B-B14F-4D97-AF65-F5344CB8AC3E}">
        <p14:creationId xmlns="" xmlns:p14="http://schemas.microsoft.com/office/powerpoint/2010/main" val="1706828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21131"/>
          </a:xfrm>
        </p:spPr>
        <p:txBody>
          <a:bodyPr/>
          <a:lstStyle/>
          <a:p>
            <a:r>
              <a:rPr lang="en-US" dirty="0">
                <a:latin typeface="+mn-lt"/>
              </a:rPr>
              <a:t>Design Thinking Example: </a:t>
            </a:r>
            <a:br>
              <a:rPr lang="en-US" dirty="0">
                <a:latin typeface="+mn-lt"/>
              </a:rPr>
            </a:br>
            <a:r>
              <a:rPr lang="en-US" dirty="0">
                <a:latin typeface="+mn-lt"/>
              </a:rPr>
              <a:t>Disinfection </a:t>
            </a:r>
            <a:r>
              <a:rPr lang="en-US" dirty="0">
                <a:latin typeface="+mn-lt"/>
              </a:rPr>
              <a:t>R</a:t>
            </a:r>
            <a:r>
              <a:rPr lang="en-US" dirty="0" smtClean="0">
                <a:latin typeface="+mn-lt"/>
              </a:rPr>
              <a:t>obot</a:t>
            </a:r>
            <a:endParaRPr lang="en-US" dirty="0">
              <a:latin typeface="+mn-lt"/>
            </a:endParaRPr>
          </a:p>
        </p:txBody>
      </p:sp>
      <p:sp>
        <p:nvSpPr>
          <p:cNvPr id="3" name="Content Placeholder 2"/>
          <p:cNvSpPr>
            <a:spLocks noGrp="1"/>
          </p:cNvSpPr>
          <p:nvPr>
            <p:ph idx="1"/>
          </p:nvPr>
        </p:nvSpPr>
        <p:spPr>
          <a:xfrm>
            <a:off x="392259" y="2198873"/>
            <a:ext cx="5209644" cy="4076799"/>
          </a:xfrm>
        </p:spPr>
        <p:txBody>
          <a:bodyPr>
            <a:noAutofit/>
          </a:bodyPr>
          <a:lstStyle/>
          <a:p>
            <a:pPr algn="just"/>
            <a:r>
              <a:rPr lang="en-US" sz="2000" b="1" dirty="0" smtClean="0">
                <a:solidFill>
                  <a:srgbClr val="FF0000"/>
                </a:solidFill>
                <a:ea typeface="PMingLiU" panose="02020500000000000000" pitchFamily="18" charset="-120"/>
              </a:rPr>
              <a:t>Whiz Gambit</a:t>
            </a:r>
            <a:r>
              <a:rPr lang="en-US" sz="2000" dirty="0" smtClean="0">
                <a:ea typeface="PMingLiU" panose="02020500000000000000" pitchFamily="18" charset="-120"/>
              </a:rPr>
              <a:t> is a 2-in-1 AI-powered cleaning and disinfection robotic solution jointly developed by Avalon </a:t>
            </a:r>
            <a:r>
              <a:rPr lang="en-US" sz="2000" dirty="0" err="1" smtClean="0">
                <a:ea typeface="PMingLiU" panose="02020500000000000000" pitchFamily="18" charset="-120"/>
              </a:rPr>
              <a:t>SteriTech</a:t>
            </a:r>
            <a:r>
              <a:rPr lang="en-US" sz="2000" dirty="0" smtClean="0">
                <a:ea typeface="PMingLiU" panose="02020500000000000000" pitchFamily="18" charset="-120"/>
              </a:rPr>
              <a:t> and </a:t>
            </a:r>
            <a:r>
              <a:rPr lang="en-US" sz="2000" dirty="0" err="1" smtClean="0">
                <a:ea typeface="PMingLiU" panose="02020500000000000000" pitchFamily="18" charset="-120"/>
              </a:rPr>
              <a:t>SoftBank</a:t>
            </a:r>
            <a:r>
              <a:rPr lang="en-US" sz="2000" dirty="0" smtClean="0">
                <a:ea typeface="PMingLiU" panose="02020500000000000000" pitchFamily="18" charset="-120"/>
              </a:rPr>
              <a:t> Robotics Group. </a:t>
            </a:r>
          </a:p>
          <a:p>
            <a:pPr algn="just"/>
            <a:r>
              <a:rPr lang="en-US" sz="2000" dirty="0" smtClean="0">
                <a:ea typeface="PMingLiU" panose="02020500000000000000" pitchFamily="18" charset="-120"/>
              </a:rPr>
              <a:t>The robot is the first </a:t>
            </a:r>
            <a:r>
              <a:rPr lang="en-US" sz="2000" b="1" dirty="0" smtClean="0">
                <a:ea typeface="PMingLiU" panose="02020500000000000000" pitchFamily="18" charset="-120"/>
              </a:rPr>
              <a:t>disinfection robot</a:t>
            </a:r>
            <a:r>
              <a:rPr lang="en-US" sz="2000" dirty="0" smtClean="0">
                <a:ea typeface="PMingLiU" panose="02020500000000000000" pitchFamily="18" charset="-120"/>
              </a:rPr>
              <a:t> to achieve Performance Mark by SGS, the world’s leading verification and testing company, with proven efficacy to eliminate &gt;99% microbial </a:t>
            </a:r>
            <a:r>
              <a:rPr lang="en-US" sz="2000" dirty="0" err="1" smtClean="0">
                <a:ea typeface="PMingLiU" panose="02020500000000000000" pitchFamily="18" charset="-120"/>
              </a:rPr>
              <a:t>bioburden</a:t>
            </a:r>
            <a:r>
              <a:rPr lang="en-US" sz="2000" dirty="0" smtClean="0">
                <a:ea typeface="PMingLiU" panose="02020500000000000000" pitchFamily="18" charset="-120"/>
              </a:rPr>
              <a:t>. Importantly, Whiz Gambit greatly minimizes potential health risks in communal areas with its effective, consistent cleaning and disinfection performance. It has been a trusted partner for hospitality groups, shopping malls, schools, and offices around the world.</a:t>
            </a:r>
            <a:endParaRPr lang="en-US" sz="2000" dirty="0">
              <a:ea typeface="PMingLiU" panose="02020500000000000000" pitchFamily="18" charset="-120"/>
            </a:endParaRPr>
          </a:p>
        </p:txBody>
      </p:sp>
      <p:pic>
        <p:nvPicPr>
          <p:cNvPr id="18434" name="Picture 2" descr="https://i0.wp.com/cdn.ces.tech/ces/media/events-experiences-images/innovation-awards/2022/whiz-gambit-%E2%80%93-ai-powered-cleaning-disinfection-solution-1108717.jpg?w=1080&amp;ssl=1"/>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0746" b="12242"/>
          <a:stretch/>
        </p:blipFill>
        <p:spPr bwMode="auto">
          <a:xfrm>
            <a:off x="5678088" y="2439506"/>
            <a:ext cx="3896659" cy="2611241"/>
          </a:xfrm>
          <a:prstGeom prst="rect">
            <a:avLst/>
          </a:prstGeom>
          <a:noFill/>
          <a:extLst>
            <a:ext uri="{909E8E84-426E-40DD-AFC4-6F175D3DCCD1}">
              <a14:hiddenFill xmlns="" xmlns:a14="http://schemas.microsoft.com/office/drawing/2010/main">
                <a:solidFill>
                  <a:srgbClr val="FFFFFF"/>
                </a:solidFill>
              </a14:hiddenFill>
            </a:ext>
          </a:extLst>
        </p:spPr>
      </p:pic>
      <p:pic>
        <p:nvPicPr>
          <p:cNvPr id="18436" name="Picture 4" descr="https://i0.wp.com/www.sbccobotics.com/wp-content/uploads/2021/11/honoree.png?resize=100%2C139&amp;ssl=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574747" y="3890079"/>
            <a:ext cx="952500" cy="132397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Elbow Connector 4"/>
          <p:cNvCxnSpPr/>
          <p:nvPr/>
        </p:nvCxnSpPr>
        <p:spPr>
          <a:xfrm flipV="1">
            <a:off x="9469641" y="2872609"/>
            <a:ext cx="701062" cy="489397"/>
          </a:xfrm>
          <a:prstGeom prst="bentConnector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10" idx="1"/>
          </p:cNvCxnSpPr>
          <p:nvPr/>
        </p:nvCxnSpPr>
        <p:spPr>
          <a:xfrm flipV="1">
            <a:off x="6959066" y="1889109"/>
            <a:ext cx="3211637" cy="476986"/>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170703" y="1565943"/>
            <a:ext cx="1764623" cy="646331"/>
          </a:xfrm>
          <a:prstGeom prst="rect">
            <a:avLst/>
          </a:prstGeom>
          <a:noFill/>
        </p:spPr>
        <p:txBody>
          <a:bodyPr wrap="square" rtlCol="0">
            <a:spAutoFit/>
          </a:bodyPr>
          <a:lstStyle/>
          <a:p>
            <a:r>
              <a:rPr lang="en-HK" dirty="0"/>
              <a:t>AI-powered cleaning robotic </a:t>
            </a:r>
            <a:endParaRPr lang="en-US" dirty="0"/>
          </a:p>
        </p:txBody>
      </p:sp>
      <p:sp>
        <p:nvSpPr>
          <p:cNvPr id="13" name="TextBox 12"/>
          <p:cNvSpPr txBox="1"/>
          <p:nvPr/>
        </p:nvSpPr>
        <p:spPr>
          <a:xfrm>
            <a:off x="10170703" y="2366094"/>
            <a:ext cx="1419744" cy="646331"/>
          </a:xfrm>
          <a:prstGeom prst="rect">
            <a:avLst/>
          </a:prstGeom>
          <a:noFill/>
        </p:spPr>
        <p:txBody>
          <a:bodyPr wrap="square" rtlCol="0">
            <a:spAutoFit/>
          </a:bodyPr>
          <a:lstStyle/>
          <a:p>
            <a:r>
              <a:rPr lang="en-HK" dirty="0"/>
              <a:t>Disinfection System</a:t>
            </a:r>
            <a:endParaRPr lang="en-US" dirty="0"/>
          </a:p>
        </p:txBody>
      </p:sp>
      <p:sp>
        <p:nvSpPr>
          <p:cNvPr id="4" name="Footer Placeholder 3"/>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46</a:t>
            </a:fld>
            <a:endParaRPr lang="en-US"/>
          </a:p>
        </p:txBody>
      </p:sp>
    </p:spTree>
    <p:extLst>
      <p:ext uri="{BB962C8B-B14F-4D97-AF65-F5344CB8AC3E}">
        <p14:creationId xmlns="" xmlns:p14="http://schemas.microsoft.com/office/powerpoint/2010/main" val="3033225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Design Thinking Case Study</a:t>
            </a:r>
          </a:p>
        </p:txBody>
      </p:sp>
      <p:sp>
        <p:nvSpPr>
          <p:cNvPr id="3" name="Content Placeholder 2"/>
          <p:cNvSpPr>
            <a:spLocks noGrp="1"/>
          </p:cNvSpPr>
          <p:nvPr>
            <p:ph idx="1"/>
          </p:nvPr>
        </p:nvSpPr>
        <p:spPr>
          <a:xfrm>
            <a:off x="549451" y="4340992"/>
            <a:ext cx="5090961" cy="2310062"/>
          </a:xfrm>
        </p:spPr>
        <p:txBody>
          <a:bodyPr>
            <a:noAutofit/>
          </a:bodyPr>
          <a:lstStyle/>
          <a:p>
            <a:pPr marL="342900" indent="-342900" algn="just" fontAlgn="base"/>
            <a:r>
              <a:rPr lang="en-US" sz="1800" dirty="0">
                <a:ea typeface="PMingLiU" panose="02020500000000000000" pitchFamily="18" charset="-120"/>
              </a:rPr>
              <a:t>The COVID-19 outbreak since December 2019 </a:t>
            </a:r>
            <a:r>
              <a:rPr lang="en-US" sz="1800" dirty="0" err="1" smtClean="0">
                <a:ea typeface="PMingLiU" panose="02020500000000000000" pitchFamily="18" charset="-120"/>
              </a:rPr>
              <a:t>spreaded</a:t>
            </a:r>
            <a:r>
              <a:rPr lang="en-US" sz="1800" dirty="0" smtClean="0">
                <a:ea typeface="PMingLiU" panose="02020500000000000000" pitchFamily="18" charset="-120"/>
              </a:rPr>
              <a:t> </a:t>
            </a:r>
            <a:r>
              <a:rPr lang="en-US" sz="1800" dirty="0">
                <a:ea typeface="PMingLiU" panose="02020500000000000000" pitchFamily="18" charset="-120"/>
              </a:rPr>
              <a:t>across the globe. </a:t>
            </a:r>
          </a:p>
          <a:p>
            <a:pPr marL="342900" indent="-342900" algn="just" fontAlgn="base"/>
            <a:r>
              <a:rPr lang="en-US" sz="1800" dirty="0">
                <a:ea typeface="PMingLiU" panose="02020500000000000000" pitchFamily="18" charset="-120"/>
              </a:rPr>
              <a:t>To provide an effective and highly efficient solution that results in better productivity and consistency to enhance environmental health and safety.</a:t>
            </a:r>
            <a:endParaRPr lang="en-US" sz="2200" dirty="0"/>
          </a:p>
        </p:txBody>
      </p:sp>
      <p:pic>
        <p:nvPicPr>
          <p:cNvPr id="19458" name="Picture 2" descr="COVID-19 Outbreak World Map Total Deaths per Capita.sv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57684" y="2375697"/>
            <a:ext cx="3431607" cy="1747000"/>
          </a:xfrm>
          <a:prstGeom prst="rect">
            <a:avLst/>
          </a:prstGeom>
          <a:noFill/>
          <a:extLst>
            <a:ext uri="{909E8E84-426E-40DD-AFC4-6F175D3DCCD1}">
              <a14:hiddenFill xmlns="" xmlns:a14="http://schemas.microsoft.com/office/drawing/2010/main">
                <a:solidFill>
                  <a:srgbClr val="FFFFFF"/>
                </a:solidFill>
              </a14:hiddenFill>
            </a:ext>
          </a:extLst>
        </p:spPr>
      </p:pic>
      <p:pic>
        <p:nvPicPr>
          <p:cNvPr id="19460" name="Picture 4" descr="Scientifically accurate atomic model of the external structure of SARS-CoV-2. Each &quot;ball&quot; is an ato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5679" y="2874739"/>
            <a:ext cx="874329" cy="87433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549451" y="2040280"/>
            <a:ext cx="1645579" cy="430887"/>
          </a:xfrm>
          <a:prstGeom prst="rect">
            <a:avLst/>
          </a:prstGeom>
        </p:spPr>
        <p:txBody>
          <a:bodyPr wrap="none">
            <a:spAutoFit/>
          </a:bodyPr>
          <a:lstStyle/>
          <a:p>
            <a:r>
              <a:rPr lang="en-US" sz="2200" dirty="0"/>
              <a:t>(</a:t>
            </a:r>
            <a:r>
              <a:rPr lang="en-US" sz="2200" b="1" dirty="0">
                <a:solidFill>
                  <a:srgbClr val="00B0F0"/>
                </a:solidFill>
              </a:rPr>
              <a:t>Empathise</a:t>
            </a:r>
            <a:r>
              <a:rPr lang="en-US" sz="2200" dirty="0"/>
              <a:t>) </a:t>
            </a:r>
          </a:p>
        </p:txBody>
      </p:sp>
      <p:sp>
        <p:nvSpPr>
          <p:cNvPr id="7" name="Rectangle 6"/>
          <p:cNvSpPr/>
          <p:nvPr/>
        </p:nvSpPr>
        <p:spPr>
          <a:xfrm>
            <a:off x="6247060" y="1939827"/>
            <a:ext cx="2700676" cy="430887"/>
          </a:xfrm>
          <a:prstGeom prst="rect">
            <a:avLst/>
          </a:prstGeom>
        </p:spPr>
        <p:txBody>
          <a:bodyPr wrap="none">
            <a:spAutoFit/>
          </a:bodyPr>
          <a:lstStyle/>
          <a:p>
            <a:r>
              <a:rPr lang="en-US" sz="2200" dirty="0"/>
              <a:t>(</a:t>
            </a:r>
            <a:r>
              <a:rPr lang="en-US" sz="2200" b="1" dirty="0">
                <a:solidFill>
                  <a:srgbClr val="00B0F0"/>
                </a:solidFill>
              </a:rPr>
              <a:t>Define the Problem</a:t>
            </a:r>
            <a:r>
              <a:rPr lang="en-US" sz="2200" dirty="0"/>
              <a:t>) </a:t>
            </a:r>
          </a:p>
        </p:txBody>
      </p:sp>
      <p:sp>
        <p:nvSpPr>
          <p:cNvPr id="5" name="Right Arrow 4"/>
          <p:cNvSpPr/>
          <p:nvPr/>
        </p:nvSpPr>
        <p:spPr>
          <a:xfrm>
            <a:off x="5648323" y="3014262"/>
            <a:ext cx="482970" cy="335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75140" y="4350619"/>
            <a:ext cx="5191225" cy="1965666"/>
          </a:xfrm>
          <a:prstGeom prst="rect">
            <a:avLst/>
          </a:prstGeom>
        </p:spPr>
        <p:txBody>
          <a:bodyPr wrap="square">
            <a:spAutoFit/>
          </a:bodyPr>
          <a:lstStyle/>
          <a:p>
            <a:pPr marL="342900" indent="-342900" algn="just" fontAlgn="base">
              <a:lnSpc>
                <a:spcPct val="90000"/>
              </a:lnSpc>
              <a:spcBef>
                <a:spcPts val="1000"/>
              </a:spcBef>
              <a:buFont typeface="Arial" panose="020B0604020202020204" pitchFamily="34" charset="0"/>
              <a:buChar char="•"/>
            </a:pPr>
            <a:r>
              <a:rPr lang="en-US" dirty="0">
                <a:ea typeface="PMingLiU" panose="02020500000000000000" pitchFamily="18" charset="-120"/>
              </a:rPr>
              <a:t>“What we've seen with labor shortage happening, some of these more menial, repetitive tasks people don't want to do anymore,”</a:t>
            </a:r>
          </a:p>
          <a:p>
            <a:pPr marL="342900" indent="-342900" algn="just" fontAlgn="base">
              <a:lnSpc>
                <a:spcPct val="90000"/>
              </a:lnSpc>
              <a:spcBef>
                <a:spcPts val="1000"/>
              </a:spcBef>
              <a:buFont typeface="Arial" panose="020B0604020202020204" pitchFamily="34" charset="0"/>
              <a:buChar char="•"/>
            </a:pPr>
            <a:r>
              <a:rPr lang="en-US" dirty="0">
                <a:ea typeface="PMingLiU" panose="02020500000000000000" pitchFamily="18" charset="-120"/>
              </a:rPr>
              <a:t>“As a response to labor shortage, having something that is autonomous and robotic, is more in demand than anything we've ever seen in the past.”</a:t>
            </a:r>
          </a:p>
        </p:txBody>
      </p:sp>
      <p:graphicFrame>
        <p:nvGraphicFramePr>
          <p:cNvPr id="8" name="Object 7"/>
          <p:cNvGraphicFramePr>
            <a:graphicFrameLocks noChangeAspect="1"/>
          </p:cNvGraphicFramePr>
          <p:nvPr>
            <p:extLst>
              <p:ext uri="{D42A27DB-BD31-4B8C-83A1-F6EECF244321}">
                <p14:modId xmlns="" xmlns:p14="http://schemas.microsoft.com/office/powerpoint/2010/main" val="3440031810"/>
              </p:ext>
            </p:extLst>
          </p:nvPr>
        </p:nvGraphicFramePr>
        <p:xfrm>
          <a:off x="6375140" y="2669919"/>
          <a:ext cx="5354428" cy="1283970"/>
        </p:xfrm>
        <a:graphic>
          <a:graphicData uri="http://schemas.openxmlformats.org/presentationml/2006/ole">
            <p:oleObj spid="_x0000_s19518" name="Bitmap Image" r:id="rId5" imgW="9956880" imgH="2387520" progId="PBrush">
              <p:embed/>
            </p:oleObj>
          </a:graphicData>
        </a:graphic>
      </p:graphicFrame>
      <p:sp>
        <p:nvSpPr>
          <p:cNvPr id="9" name="TextBox 8"/>
          <p:cNvSpPr txBox="1"/>
          <p:nvPr/>
        </p:nvSpPr>
        <p:spPr>
          <a:xfrm>
            <a:off x="10626291" y="3938031"/>
            <a:ext cx="829073" cy="369332"/>
          </a:xfrm>
          <a:prstGeom prst="rect">
            <a:avLst/>
          </a:prstGeom>
          <a:noFill/>
        </p:spPr>
        <p:txBody>
          <a:bodyPr wrap="none" rtlCol="0">
            <a:spAutoFit/>
          </a:bodyPr>
          <a:lstStyle/>
          <a:p>
            <a:r>
              <a:rPr lang="en-US" dirty="0"/>
              <a:t>airport</a:t>
            </a:r>
          </a:p>
        </p:txBody>
      </p:sp>
      <p:sp>
        <p:nvSpPr>
          <p:cNvPr id="12" name="TextBox 11"/>
          <p:cNvSpPr txBox="1"/>
          <p:nvPr/>
        </p:nvSpPr>
        <p:spPr>
          <a:xfrm>
            <a:off x="9497949" y="3938031"/>
            <a:ext cx="585417" cy="369332"/>
          </a:xfrm>
          <a:prstGeom prst="rect">
            <a:avLst/>
          </a:prstGeom>
          <a:noFill/>
        </p:spPr>
        <p:txBody>
          <a:bodyPr wrap="none" rtlCol="0">
            <a:spAutoFit/>
          </a:bodyPr>
          <a:lstStyle/>
          <a:p>
            <a:r>
              <a:rPr lang="en-US" dirty="0"/>
              <a:t>mall</a:t>
            </a:r>
          </a:p>
        </p:txBody>
      </p:sp>
      <p:sp>
        <p:nvSpPr>
          <p:cNvPr id="13" name="TextBox 12"/>
          <p:cNvSpPr txBox="1"/>
          <p:nvPr/>
        </p:nvSpPr>
        <p:spPr>
          <a:xfrm>
            <a:off x="8071266" y="3957963"/>
            <a:ext cx="671081" cy="369332"/>
          </a:xfrm>
          <a:prstGeom prst="rect">
            <a:avLst/>
          </a:prstGeom>
          <a:noFill/>
        </p:spPr>
        <p:txBody>
          <a:bodyPr wrap="none" rtlCol="0">
            <a:spAutoFit/>
          </a:bodyPr>
          <a:lstStyle/>
          <a:p>
            <a:r>
              <a:rPr lang="en-US" dirty="0"/>
              <a:t>hotel</a:t>
            </a:r>
          </a:p>
        </p:txBody>
      </p:sp>
      <p:sp>
        <p:nvSpPr>
          <p:cNvPr id="14" name="TextBox 13"/>
          <p:cNvSpPr txBox="1"/>
          <p:nvPr/>
        </p:nvSpPr>
        <p:spPr>
          <a:xfrm>
            <a:off x="6665457" y="3948338"/>
            <a:ext cx="711413" cy="369332"/>
          </a:xfrm>
          <a:prstGeom prst="rect">
            <a:avLst/>
          </a:prstGeom>
          <a:noFill/>
        </p:spPr>
        <p:txBody>
          <a:bodyPr wrap="none" rtlCol="0">
            <a:spAutoFit/>
          </a:bodyPr>
          <a:lstStyle/>
          <a:p>
            <a:r>
              <a:rPr lang="en-US" dirty="0"/>
              <a:t>office</a:t>
            </a:r>
          </a:p>
        </p:txBody>
      </p:sp>
      <p:pic>
        <p:nvPicPr>
          <p:cNvPr id="15" name="Picture 2" descr="https://i0.wp.com/cdn.ces.tech/ces/media/events-experiences-images/innovation-awards/2022/whiz-gambit-%E2%80%93-ai-powered-cleaning-disinfection-solution-1108717.jpg?w=1080&amp;ssl=1"/>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20746" b="12242"/>
          <a:stretch/>
        </p:blipFill>
        <p:spPr bwMode="auto">
          <a:xfrm>
            <a:off x="10329234" y="558708"/>
            <a:ext cx="1400334" cy="938396"/>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Footer Placeholder 9"/>
          <p:cNvSpPr>
            <a:spLocks noGrp="1"/>
          </p:cNvSpPr>
          <p:nvPr>
            <p:ph type="ftr" sz="quarter" idx="11"/>
          </p:nvPr>
        </p:nvSpPr>
        <p:spPr/>
        <p:txBody>
          <a:bodyPr/>
          <a:lstStyle/>
          <a:p>
            <a:r>
              <a:rPr lang="en-US"/>
              <a:t>Edit by Hammond Lai </a:t>
            </a:r>
          </a:p>
        </p:txBody>
      </p:sp>
      <p:sp>
        <p:nvSpPr>
          <p:cNvPr id="11" name="Slide Number Placeholder 10"/>
          <p:cNvSpPr>
            <a:spLocks noGrp="1"/>
          </p:cNvSpPr>
          <p:nvPr>
            <p:ph type="sldNum" sz="quarter" idx="12"/>
          </p:nvPr>
        </p:nvSpPr>
        <p:spPr/>
        <p:txBody>
          <a:bodyPr/>
          <a:lstStyle/>
          <a:p>
            <a:fld id="{14AAF3BD-B680-4D71-9FCA-A246A57934F9}" type="slidenum">
              <a:rPr lang="en-US" smtClean="0"/>
              <a:pPr/>
              <a:t>47</a:t>
            </a:fld>
            <a:endParaRPr lang="en-US"/>
          </a:p>
        </p:txBody>
      </p:sp>
    </p:spTree>
    <p:extLst>
      <p:ext uri="{BB962C8B-B14F-4D97-AF65-F5344CB8AC3E}">
        <p14:creationId xmlns="" xmlns:p14="http://schemas.microsoft.com/office/powerpoint/2010/main" val="1563951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a:latin typeface="+mn-lt"/>
              </a:rPr>
              <a:t>Design Thinking Case Study</a:t>
            </a:r>
            <a:endParaRPr lang="en-US" dirty="0"/>
          </a:p>
        </p:txBody>
      </p:sp>
      <p:pic>
        <p:nvPicPr>
          <p:cNvPr id="4" name="Picture 2" descr="https://i0.wp.com/cdn.ces.tech/ces/media/events-experiences-images/innovation-awards/2022/whiz-gambit-%E2%80%93-ai-powered-cleaning-disinfection-solution-1108717.jpg?w=1080&amp;ssl=1"/>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t="20746" b="12242"/>
          <a:stretch/>
        </p:blipFill>
        <p:spPr bwMode="auto">
          <a:xfrm>
            <a:off x="4829175" y="3396290"/>
            <a:ext cx="2398896" cy="160754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ounded Rectangle 6"/>
          <p:cNvSpPr/>
          <p:nvPr/>
        </p:nvSpPr>
        <p:spPr>
          <a:xfrm>
            <a:off x="7912768" y="2534000"/>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Disinfection spray function </a:t>
            </a:r>
          </a:p>
        </p:txBody>
      </p:sp>
      <p:sp>
        <p:nvSpPr>
          <p:cNvPr id="8" name="Rounded Rectangle 7"/>
          <p:cNvSpPr/>
          <p:nvPr/>
        </p:nvSpPr>
        <p:spPr>
          <a:xfrm>
            <a:off x="731119" y="3206627"/>
            <a:ext cx="34530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AI to determine the best route </a:t>
            </a:r>
          </a:p>
        </p:txBody>
      </p:sp>
      <p:sp>
        <p:nvSpPr>
          <p:cNvPr id="9" name="Rounded Rectangle 8"/>
          <p:cNvSpPr/>
          <p:nvPr/>
        </p:nvSpPr>
        <p:spPr>
          <a:xfrm>
            <a:off x="730167" y="2551866"/>
            <a:ext cx="34530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Teach the cleaning route manually</a:t>
            </a:r>
          </a:p>
        </p:txBody>
      </p:sp>
      <p:sp>
        <p:nvSpPr>
          <p:cNvPr id="10" name="Rounded Rectangle 9"/>
          <p:cNvSpPr/>
          <p:nvPr/>
        </p:nvSpPr>
        <p:spPr>
          <a:xfrm>
            <a:off x="838200" y="5117717"/>
            <a:ext cx="3355131"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Apps to check status and control </a:t>
            </a:r>
          </a:p>
        </p:txBody>
      </p:sp>
      <p:sp>
        <p:nvSpPr>
          <p:cNvPr id="13" name="Rounded Rectangle 12"/>
          <p:cNvSpPr/>
          <p:nvPr/>
        </p:nvSpPr>
        <p:spPr>
          <a:xfrm>
            <a:off x="7912768" y="3164698"/>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Maximize the spray distance</a:t>
            </a:r>
          </a:p>
        </p:txBody>
      </p:sp>
      <p:sp>
        <p:nvSpPr>
          <p:cNvPr id="17" name="Rounded Rectangle 16"/>
          <p:cNvSpPr/>
          <p:nvPr/>
        </p:nvSpPr>
        <p:spPr>
          <a:xfrm>
            <a:off x="7912768" y="3841035"/>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Automatically turn on/off spray</a:t>
            </a:r>
          </a:p>
        </p:txBody>
      </p:sp>
      <p:sp>
        <p:nvSpPr>
          <p:cNvPr id="18" name="Rounded Rectangle 17"/>
          <p:cNvSpPr/>
          <p:nvPr/>
        </p:nvSpPr>
        <p:spPr>
          <a:xfrm>
            <a:off x="6345177" y="1685676"/>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Long battery operation time</a:t>
            </a:r>
          </a:p>
        </p:txBody>
      </p:sp>
      <p:sp>
        <p:nvSpPr>
          <p:cNvPr id="24" name="Rounded Rectangle 23"/>
          <p:cNvSpPr/>
          <p:nvPr/>
        </p:nvSpPr>
        <p:spPr>
          <a:xfrm>
            <a:off x="219702" y="3862231"/>
            <a:ext cx="3973629"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Obstacle avoidance and fall prevention</a:t>
            </a:r>
          </a:p>
        </p:txBody>
      </p:sp>
      <p:sp>
        <p:nvSpPr>
          <p:cNvPr id="26" name="Rounded Rectangle 25"/>
          <p:cNvSpPr/>
          <p:nvPr/>
        </p:nvSpPr>
        <p:spPr>
          <a:xfrm>
            <a:off x="731119" y="4487111"/>
            <a:ext cx="34530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Emergency brake function</a:t>
            </a:r>
          </a:p>
        </p:txBody>
      </p:sp>
      <p:sp>
        <p:nvSpPr>
          <p:cNvPr id="27" name="Rounded Rectangle 26"/>
          <p:cNvSpPr/>
          <p:nvPr/>
        </p:nvSpPr>
        <p:spPr>
          <a:xfrm>
            <a:off x="2569698" y="1698616"/>
            <a:ext cx="28913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Autonomous navigation </a:t>
            </a:r>
          </a:p>
        </p:txBody>
      </p:sp>
      <p:sp>
        <p:nvSpPr>
          <p:cNvPr id="32" name="Rounded Rectangle 31"/>
          <p:cNvSpPr/>
          <p:nvPr/>
        </p:nvSpPr>
        <p:spPr>
          <a:xfrm>
            <a:off x="7912768" y="4522361"/>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Adjusted to target zone or surface</a:t>
            </a:r>
          </a:p>
        </p:txBody>
      </p:sp>
      <p:sp>
        <p:nvSpPr>
          <p:cNvPr id="56" name="Rounded Rectangle 55"/>
          <p:cNvSpPr/>
          <p:nvPr/>
        </p:nvSpPr>
        <p:spPr>
          <a:xfrm>
            <a:off x="7912768" y="5253773"/>
            <a:ext cx="3839678"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Preventing excessive use of chemicals</a:t>
            </a:r>
          </a:p>
        </p:txBody>
      </p:sp>
      <p:sp>
        <p:nvSpPr>
          <p:cNvPr id="68" name="Rounded Rectangle 67"/>
          <p:cNvSpPr/>
          <p:nvPr/>
        </p:nvSpPr>
        <p:spPr>
          <a:xfrm>
            <a:off x="7910384" y="5955722"/>
            <a:ext cx="1556916"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Easy to install</a:t>
            </a:r>
          </a:p>
        </p:txBody>
      </p:sp>
      <p:sp>
        <p:nvSpPr>
          <p:cNvPr id="70" name="Rounded Rectangle 69"/>
          <p:cNvSpPr/>
          <p:nvPr/>
        </p:nvSpPr>
        <p:spPr>
          <a:xfrm>
            <a:off x="2350895" y="5748323"/>
            <a:ext cx="1842435"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Easy to use</a:t>
            </a:r>
          </a:p>
        </p:txBody>
      </p:sp>
      <p:cxnSp>
        <p:nvCxnSpPr>
          <p:cNvPr id="158" name="Elbow Connector 157"/>
          <p:cNvCxnSpPr/>
          <p:nvPr/>
        </p:nvCxnSpPr>
        <p:spPr>
          <a:xfrm rot="16200000" flipV="1">
            <a:off x="4872147" y="2226614"/>
            <a:ext cx="1042820" cy="917206"/>
          </a:xfrm>
          <a:prstGeom prst="bentConnector3">
            <a:avLst>
              <a:gd name="adj1" fmla="val 48154"/>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1" name="Elbow Connector 160"/>
          <p:cNvCxnSpPr/>
          <p:nvPr/>
        </p:nvCxnSpPr>
        <p:spPr>
          <a:xfrm rot="5400000" flipH="1" flipV="1">
            <a:off x="5990696" y="2362155"/>
            <a:ext cx="1042821" cy="646125"/>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5" name="Elbow Connector 164"/>
          <p:cNvCxnSpPr>
            <a:endCxn id="7" idx="1"/>
          </p:cNvCxnSpPr>
          <p:nvPr/>
        </p:nvCxnSpPr>
        <p:spPr>
          <a:xfrm flipV="1">
            <a:off x="6978316" y="2773065"/>
            <a:ext cx="934452" cy="623225"/>
          </a:xfrm>
          <a:prstGeom prst="bentConnector3">
            <a:avLst>
              <a:gd name="adj1" fmla="val 26309"/>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8" name="Elbow Connector 167"/>
          <p:cNvCxnSpPr>
            <a:endCxn id="13" idx="1"/>
          </p:cNvCxnSpPr>
          <p:nvPr/>
        </p:nvCxnSpPr>
        <p:spPr>
          <a:xfrm flipV="1">
            <a:off x="7228071" y="3403763"/>
            <a:ext cx="684697" cy="312867"/>
          </a:xfrm>
          <a:prstGeom prst="bentConnector3">
            <a:avLst>
              <a:gd name="adj1" fmla="val 37348"/>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2" name="Elbow Connector 171"/>
          <p:cNvCxnSpPr>
            <a:endCxn id="17" idx="1"/>
          </p:cNvCxnSpPr>
          <p:nvPr/>
        </p:nvCxnSpPr>
        <p:spPr>
          <a:xfrm>
            <a:off x="7228071" y="3975234"/>
            <a:ext cx="684697" cy="104866"/>
          </a:xfrm>
          <a:prstGeom prst="bentConnector3">
            <a:avLst>
              <a:gd name="adj1" fmla="val 4297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 name="Elbow Connector 174"/>
          <p:cNvCxnSpPr>
            <a:endCxn id="32" idx="1"/>
          </p:cNvCxnSpPr>
          <p:nvPr/>
        </p:nvCxnSpPr>
        <p:spPr>
          <a:xfrm>
            <a:off x="7228073" y="4340363"/>
            <a:ext cx="684695" cy="421063"/>
          </a:xfrm>
          <a:prstGeom prst="bentConnector3">
            <a:avLst>
              <a:gd name="adj1" fmla="val 4297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 name="Elbow Connector 177"/>
          <p:cNvCxnSpPr>
            <a:endCxn id="56" idx="1"/>
          </p:cNvCxnSpPr>
          <p:nvPr/>
        </p:nvCxnSpPr>
        <p:spPr>
          <a:xfrm>
            <a:off x="7122069" y="4872928"/>
            <a:ext cx="790699" cy="619910"/>
          </a:xfrm>
          <a:prstGeom prst="bentConnector3">
            <a:avLst>
              <a:gd name="adj1" fmla="val 25654"/>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4" name="Elbow Connector 183"/>
          <p:cNvCxnSpPr>
            <a:endCxn id="68" idx="1"/>
          </p:cNvCxnSpPr>
          <p:nvPr/>
        </p:nvCxnSpPr>
        <p:spPr>
          <a:xfrm>
            <a:off x="6629541" y="5101894"/>
            <a:ext cx="1280843" cy="1092893"/>
          </a:xfrm>
          <a:prstGeom prst="bentConnector3">
            <a:avLst>
              <a:gd name="adj1" fmla="val -876"/>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8" name="Elbow Connector 187"/>
          <p:cNvCxnSpPr>
            <a:endCxn id="70" idx="3"/>
          </p:cNvCxnSpPr>
          <p:nvPr/>
        </p:nvCxnSpPr>
        <p:spPr>
          <a:xfrm rot="10800000" flipV="1">
            <a:off x="4193331" y="5057914"/>
            <a:ext cx="1351921" cy="929473"/>
          </a:xfrm>
          <a:prstGeom prst="bentConnector3">
            <a:avLst>
              <a:gd name="adj1" fmla="val -53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1" name="Elbow Connector 190"/>
          <p:cNvCxnSpPr>
            <a:endCxn id="10" idx="3"/>
          </p:cNvCxnSpPr>
          <p:nvPr/>
        </p:nvCxnSpPr>
        <p:spPr>
          <a:xfrm rot="10800000" flipV="1">
            <a:off x="4193331" y="4964562"/>
            <a:ext cx="840682" cy="392220"/>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4" name="Elbow Connector 193"/>
          <p:cNvCxnSpPr>
            <a:endCxn id="26" idx="3"/>
          </p:cNvCxnSpPr>
          <p:nvPr/>
        </p:nvCxnSpPr>
        <p:spPr>
          <a:xfrm rot="10800000" flipV="1">
            <a:off x="4184183" y="4487110"/>
            <a:ext cx="644993" cy="239065"/>
          </a:xfrm>
          <a:prstGeom prst="bentConnector3">
            <a:avLst>
              <a:gd name="adj1" fmla="val 39554"/>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7" name="Elbow Connector 196"/>
          <p:cNvCxnSpPr>
            <a:stCxn id="4" idx="1"/>
            <a:endCxn id="24" idx="3"/>
          </p:cNvCxnSpPr>
          <p:nvPr/>
        </p:nvCxnSpPr>
        <p:spPr>
          <a:xfrm rot="10800000">
            <a:off x="4193331" y="4101297"/>
            <a:ext cx="635844" cy="98769"/>
          </a:xfrm>
          <a:prstGeom prst="bentConnector3">
            <a:avLst>
              <a:gd name="adj1" fmla="val 39404"/>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0" name="Elbow Connector 199"/>
          <p:cNvCxnSpPr>
            <a:endCxn id="8" idx="3"/>
          </p:cNvCxnSpPr>
          <p:nvPr/>
        </p:nvCxnSpPr>
        <p:spPr>
          <a:xfrm rot="10800000">
            <a:off x="4184182" y="3445693"/>
            <a:ext cx="750770" cy="416539"/>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3" name="Elbow Connector 202"/>
          <p:cNvCxnSpPr>
            <a:endCxn id="9" idx="3"/>
          </p:cNvCxnSpPr>
          <p:nvPr/>
        </p:nvCxnSpPr>
        <p:spPr>
          <a:xfrm rot="10800000">
            <a:off x="4183231" y="2790931"/>
            <a:ext cx="850783" cy="654762"/>
          </a:xfrm>
          <a:prstGeom prst="bentConnector3">
            <a:avLst>
              <a:gd name="adj1" fmla="val 28505"/>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70449" y="1704404"/>
            <a:ext cx="1097095" cy="430887"/>
          </a:xfrm>
          <a:prstGeom prst="rect">
            <a:avLst/>
          </a:prstGeom>
        </p:spPr>
        <p:txBody>
          <a:bodyPr wrap="none">
            <a:spAutoFit/>
          </a:bodyPr>
          <a:lstStyle/>
          <a:p>
            <a:r>
              <a:rPr lang="en-US" sz="2200" dirty="0"/>
              <a:t>(</a:t>
            </a:r>
            <a:r>
              <a:rPr lang="en-US" sz="2200" b="1" dirty="0">
                <a:solidFill>
                  <a:srgbClr val="00B0F0"/>
                </a:solidFill>
              </a:rPr>
              <a:t>Ideate</a:t>
            </a:r>
            <a:r>
              <a:rPr lang="en-US" sz="2200" dirty="0"/>
              <a:t>)</a:t>
            </a:r>
          </a:p>
        </p:txBody>
      </p:sp>
      <p:pic>
        <p:nvPicPr>
          <p:cNvPr id="34" name="Picture 2" descr="https://i0.wp.com/cdn.ces.tech/ces/media/events-experiences-images/innovation-awards/2022/whiz-gambit-%E2%80%93-ai-powered-cleaning-disinfection-solution-1108717.jpg?w=1080&amp;ssl=1"/>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0746" b="12242"/>
          <a:stretch/>
        </p:blipFill>
        <p:spPr bwMode="auto">
          <a:xfrm>
            <a:off x="10329234" y="558708"/>
            <a:ext cx="1400334" cy="93839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48</a:t>
            </a:fld>
            <a:endParaRPr lang="en-US"/>
          </a:p>
        </p:txBody>
      </p:sp>
    </p:spTree>
    <p:extLst>
      <p:ext uri="{BB962C8B-B14F-4D97-AF65-F5344CB8AC3E}">
        <p14:creationId xmlns="" xmlns:p14="http://schemas.microsoft.com/office/powerpoint/2010/main" val="4171472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a:latin typeface="+mn-lt"/>
              </a:rPr>
              <a:t>Design Thinking Case Study</a:t>
            </a:r>
            <a:endParaRPr lang="en-US" dirty="0"/>
          </a:p>
        </p:txBody>
      </p:sp>
      <p:sp>
        <p:nvSpPr>
          <p:cNvPr id="5" name="Rectangle 4"/>
          <p:cNvSpPr/>
          <p:nvPr/>
        </p:nvSpPr>
        <p:spPr>
          <a:xfrm>
            <a:off x="10116953" y="1778393"/>
            <a:ext cx="1526572" cy="430887"/>
          </a:xfrm>
          <a:prstGeom prst="rect">
            <a:avLst/>
          </a:prstGeom>
        </p:spPr>
        <p:txBody>
          <a:bodyPr wrap="none">
            <a:spAutoFit/>
          </a:bodyPr>
          <a:lstStyle/>
          <a:p>
            <a:r>
              <a:rPr lang="en-US" sz="2200" dirty="0"/>
              <a:t>(</a:t>
            </a:r>
            <a:r>
              <a:rPr lang="en-US" sz="2200" b="1" dirty="0">
                <a:solidFill>
                  <a:srgbClr val="00B0F0"/>
                </a:solidFill>
              </a:rPr>
              <a:t>Prototype</a:t>
            </a:r>
            <a:r>
              <a:rPr lang="en-US" sz="2200" dirty="0"/>
              <a:t>)</a:t>
            </a:r>
          </a:p>
        </p:txBody>
      </p:sp>
      <p:pic>
        <p:nvPicPr>
          <p:cNvPr id="6" name="Picture 2" descr="https://i0.wp.com/cdn.ces.tech/ces/media/events-experiences-images/innovation-awards/2022/whiz-gambit-%E2%80%93-ai-powered-cleaning-disinfection-solution-1108717.jpg?w=1080&amp;ssl=1"/>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0746" b="12242"/>
          <a:stretch/>
        </p:blipFill>
        <p:spPr bwMode="auto">
          <a:xfrm>
            <a:off x="10329234" y="558708"/>
            <a:ext cx="1400334" cy="93839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ounded Rectangle 6"/>
          <p:cNvSpPr/>
          <p:nvPr/>
        </p:nvSpPr>
        <p:spPr>
          <a:xfrm>
            <a:off x="960818" y="1780245"/>
            <a:ext cx="9032701" cy="4518121"/>
          </a:xfrm>
          <a:prstGeom prst="roundRect">
            <a:avLst>
              <a:gd name="adj" fmla="val 4231"/>
            </a:avLst>
          </a:prstGeom>
          <a:blipFill>
            <a:blip r:embed="rId3" cstate="print"/>
            <a:stretch>
              <a:fillRect/>
            </a:stretch>
          </a:bli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a:t>Edit by Hammond Lai </a:t>
            </a:r>
          </a:p>
        </p:txBody>
      </p:sp>
      <p:sp>
        <p:nvSpPr>
          <p:cNvPr id="4" name="Slide Number Placeholder 3"/>
          <p:cNvSpPr>
            <a:spLocks noGrp="1"/>
          </p:cNvSpPr>
          <p:nvPr>
            <p:ph type="sldNum" sz="quarter" idx="12"/>
          </p:nvPr>
        </p:nvSpPr>
        <p:spPr/>
        <p:txBody>
          <a:bodyPr/>
          <a:lstStyle/>
          <a:p>
            <a:fld id="{14AAF3BD-B680-4D71-9FCA-A246A57934F9}" type="slidenum">
              <a:rPr lang="en-US" smtClean="0"/>
              <a:pPr/>
              <a:t>49</a:t>
            </a:fld>
            <a:endParaRPr lang="en-US"/>
          </a:p>
        </p:txBody>
      </p:sp>
    </p:spTree>
    <p:extLst>
      <p:ext uri="{BB962C8B-B14F-4D97-AF65-F5344CB8AC3E}">
        <p14:creationId xmlns="" xmlns:p14="http://schemas.microsoft.com/office/powerpoint/2010/main" val="3074629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079CDD-C6E5-EF4E-9B50-9A035DDB0834}"/>
              </a:ext>
            </a:extLst>
          </p:cNvPr>
          <p:cNvSpPr>
            <a:spLocks noGrp="1"/>
          </p:cNvSpPr>
          <p:nvPr>
            <p:ph type="title"/>
          </p:nvPr>
        </p:nvSpPr>
        <p:spPr>
          <a:xfrm>
            <a:off x="838200" y="365125"/>
            <a:ext cx="10642600" cy="1325563"/>
          </a:xfrm>
        </p:spPr>
        <p:txBody>
          <a:bodyPr>
            <a:normAutofit/>
          </a:bodyPr>
          <a:lstStyle/>
          <a:p>
            <a:r>
              <a:rPr lang="en-US" altLang="zh-TW" sz="4000" dirty="0">
                <a:latin typeface="+mn-lt"/>
              </a:rPr>
              <a:t>The History of </a:t>
            </a:r>
            <a:r>
              <a:rPr lang="en-US" altLang="zh-TW" sz="4000" dirty="0" smtClean="0">
                <a:latin typeface="+mn-lt"/>
              </a:rPr>
              <a:t>Modern Robot Development</a:t>
            </a:r>
            <a:endParaRPr lang="en-US" sz="4000"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08B72638-6AEA-064D-9264-435962BC6A7E}"/>
              </a:ext>
            </a:extLst>
          </p:cNvPr>
          <p:cNvSpPr>
            <a:spLocks noGrp="1"/>
          </p:cNvSpPr>
          <p:nvPr>
            <p:ph idx="1"/>
          </p:nvPr>
        </p:nvSpPr>
        <p:spPr>
          <a:xfrm>
            <a:off x="838200" y="2608445"/>
            <a:ext cx="10515600" cy="3982365"/>
          </a:xfrm>
        </p:spPr>
        <p:txBody>
          <a:bodyPr>
            <a:normAutofit/>
          </a:bodyPr>
          <a:lstStyle/>
          <a:p>
            <a:pPr algn="just">
              <a:buFont typeface="Wingdings" panose="05000000000000000000" pitchFamily="2" charset="2"/>
              <a:buChar char="v"/>
            </a:pPr>
            <a:r>
              <a:rPr lang="en-US" altLang="ja-JP" dirty="0">
                <a:ea typeface="新細明體" panose="02020500000000000000" pitchFamily="18" charset="-120"/>
              </a:rPr>
              <a:t>After nearly a hundred years of development, robots have gone through three stages of </a:t>
            </a:r>
            <a:r>
              <a:rPr lang="en-US" altLang="ja-JP" b="1" dirty="0">
                <a:ea typeface="新細明體" panose="02020500000000000000" pitchFamily="18" charset="-120"/>
              </a:rPr>
              <a:t>imitation</a:t>
            </a:r>
            <a:r>
              <a:rPr lang="en-US" altLang="ja-JP" dirty="0">
                <a:ea typeface="新細明體" panose="02020500000000000000" pitchFamily="18" charset="-120"/>
              </a:rPr>
              <a:t>, </a:t>
            </a:r>
            <a:r>
              <a:rPr lang="en-US" altLang="ja-JP" b="1" dirty="0">
                <a:ea typeface="新細明體" panose="02020500000000000000" pitchFamily="18" charset="-120"/>
              </a:rPr>
              <a:t>perception</a:t>
            </a:r>
            <a:r>
              <a:rPr lang="en-US" altLang="ja-JP" dirty="0">
                <a:ea typeface="新細明體" panose="02020500000000000000" pitchFamily="18" charset="-120"/>
              </a:rPr>
              <a:t> and </a:t>
            </a:r>
            <a:r>
              <a:rPr lang="en-US" altLang="ja-JP" b="1" dirty="0">
                <a:ea typeface="新細明體" panose="02020500000000000000" pitchFamily="18" charset="-120"/>
              </a:rPr>
              <a:t>intelligence</a:t>
            </a:r>
            <a:r>
              <a:rPr lang="en-US" altLang="ja-JP" dirty="0">
                <a:ea typeface="新細明體" panose="02020500000000000000" pitchFamily="18" charset="-120"/>
              </a:rPr>
              <a:t>, and have </a:t>
            </a:r>
            <a:r>
              <a:rPr lang="en-US" altLang="ja-JP" dirty="0" smtClean="0">
                <a:ea typeface="新細明體" panose="02020500000000000000" pitchFamily="18" charset="-120"/>
              </a:rPr>
              <a:t>now become </a:t>
            </a:r>
            <a:r>
              <a:rPr lang="en-US" altLang="ja-JP" dirty="0">
                <a:ea typeface="新細明體" panose="02020500000000000000" pitchFamily="18" charset="-120"/>
              </a:rPr>
              <a:t>an important partner of mankind, playing an important role in industrial production, nature </a:t>
            </a:r>
            <a:r>
              <a:rPr lang="en-US" altLang="ja-JP" dirty="0" smtClean="0">
                <a:ea typeface="新細明體" panose="02020500000000000000" pitchFamily="18" charset="-120"/>
              </a:rPr>
              <a:t>exploration, rescue, </a:t>
            </a:r>
            <a:r>
              <a:rPr lang="en-US" altLang="ja-JP" dirty="0">
                <a:ea typeface="新細明體" panose="02020500000000000000" pitchFamily="18" charset="-120"/>
              </a:rPr>
              <a:t>education and entertainment.</a:t>
            </a:r>
            <a:endParaRPr lang="en-US" dirty="0">
              <a:ea typeface="新細明體" panose="02020500000000000000" pitchFamily="18" charset="-120"/>
            </a:endParaRPr>
          </a:p>
        </p:txBody>
      </p:sp>
      <p:sp>
        <p:nvSpPr>
          <p:cNvPr id="4" name="Footer Placeholder 3"/>
          <p:cNvSpPr>
            <a:spLocks noGrp="1"/>
          </p:cNvSpPr>
          <p:nvPr>
            <p:ph type="ftr" sz="quarter" idx="11"/>
          </p:nvPr>
        </p:nvSpPr>
        <p:spPr/>
        <p:txBody>
          <a:bodyPr/>
          <a:lstStyle/>
          <a:p>
            <a:r>
              <a:rPr lang="en-US" dirty="0"/>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5</a:t>
            </a:fld>
            <a:endParaRPr lang="en-US" dirty="0"/>
          </a:p>
        </p:txBody>
      </p:sp>
    </p:spTree>
    <p:extLst>
      <p:ext uri="{BB962C8B-B14F-4D97-AF65-F5344CB8AC3E}">
        <p14:creationId xmlns="" xmlns:p14="http://schemas.microsoft.com/office/powerpoint/2010/main" val="20481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27" y="226580"/>
            <a:ext cx="10991273" cy="909493"/>
          </a:xfrm>
        </p:spPr>
        <p:txBody>
          <a:bodyPr/>
          <a:lstStyle/>
          <a:p>
            <a:r>
              <a:rPr lang="en-US" altLang="zh-TW" dirty="0">
                <a:latin typeface="+mn-lt"/>
              </a:rPr>
              <a:t>Design Thinking — The Role of the Participant</a:t>
            </a:r>
            <a:endParaRPr lang="en-US" dirty="0">
              <a:latin typeface="+mn-lt"/>
            </a:endParaRPr>
          </a:p>
        </p:txBody>
      </p:sp>
      <p:sp>
        <p:nvSpPr>
          <p:cNvPr id="3" name="Content Placeholder 2"/>
          <p:cNvSpPr>
            <a:spLocks noGrp="1"/>
          </p:cNvSpPr>
          <p:nvPr>
            <p:ph idx="1"/>
          </p:nvPr>
        </p:nvSpPr>
        <p:spPr>
          <a:xfrm>
            <a:off x="838199" y="1443025"/>
            <a:ext cx="10106892" cy="1355593"/>
          </a:xfrm>
        </p:spPr>
        <p:txBody>
          <a:bodyPr>
            <a:normAutofit fontScale="92500"/>
          </a:bodyPr>
          <a:lstStyle/>
          <a:p>
            <a:pPr marL="0" indent="0">
              <a:buNone/>
            </a:pPr>
            <a:r>
              <a:rPr lang="en-US" altLang="zh-TW" dirty="0"/>
              <a:t>Design thinking should include </a:t>
            </a:r>
            <a:r>
              <a:rPr lang="en-US" altLang="zh-TW" dirty="0" smtClean="0"/>
              <a:t>:  creativity</a:t>
            </a:r>
            <a:r>
              <a:rPr lang="en-US" altLang="zh-TW" dirty="0"/>
              <a:t>, </a:t>
            </a:r>
            <a:r>
              <a:rPr lang="en-US" altLang="zh-TW" dirty="0" smtClean="0"/>
              <a:t> design</a:t>
            </a:r>
            <a:r>
              <a:rPr lang="en-US" altLang="zh-TW" dirty="0"/>
              <a:t>, </a:t>
            </a:r>
            <a:r>
              <a:rPr lang="en-US" altLang="zh-TW" dirty="0" smtClean="0"/>
              <a:t> customer </a:t>
            </a:r>
            <a:r>
              <a:rPr lang="en-US" altLang="zh-TW" dirty="0"/>
              <a:t>experience, engineering, </a:t>
            </a:r>
            <a:r>
              <a:rPr lang="en-US" altLang="zh-TW" dirty="0" smtClean="0"/>
              <a:t> innovation</a:t>
            </a:r>
            <a:r>
              <a:rPr lang="en-US" altLang="zh-TW" dirty="0"/>
              <a:t>, </a:t>
            </a:r>
            <a:r>
              <a:rPr lang="en-US" altLang="zh-TW" dirty="0" smtClean="0"/>
              <a:t> product</a:t>
            </a:r>
            <a:r>
              <a:rPr lang="en-US" altLang="zh-TW" dirty="0"/>
              <a:t>, </a:t>
            </a:r>
            <a:r>
              <a:rPr lang="en-US" altLang="zh-TW" dirty="0" smtClean="0"/>
              <a:t> R&amp;D</a:t>
            </a:r>
            <a:r>
              <a:rPr lang="en-US" altLang="zh-TW" dirty="0"/>
              <a:t>, </a:t>
            </a:r>
            <a:r>
              <a:rPr lang="en-US" altLang="zh-TW" dirty="0" smtClean="0"/>
              <a:t> strategy</a:t>
            </a:r>
            <a:r>
              <a:rPr lang="en-US" altLang="zh-TW" dirty="0"/>
              <a:t>, and </a:t>
            </a:r>
            <a:r>
              <a:rPr lang="en-US" altLang="zh-TW" dirty="0" smtClean="0"/>
              <a:t> user </a:t>
            </a:r>
            <a:r>
              <a:rPr lang="en-US" altLang="zh-TW" dirty="0"/>
              <a:t>experience.
</a:t>
            </a:r>
            <a:endParaRPr lang="en-US" dirty="0"/>
          </a:p>
        </p:txBody>
      </p:sp>
      <p:pic>
        <p:nvPicPr>
          <p:cNvPr id="20482" name="Picture 2" descr="Creative Design | Graphic | Logo | Packaging - Designing Services Indi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42402" y="2556253"/>
            <a:ext cx="2128069" cy="1745495"/>
          </a:xfrm>
          <a:prstGeom prst="rect">
            <a:avLst/>
          </a:prstGeom>
          <a:noFill/>
          <a:extLst>
            <a:ext uri="{909E8E84-426E-40DD-AFC4-6F175D3DCCD1}">
              <a14:hiddenFill xmlns="" xmlns:a14="http://schemas.microsoft.com/office/drawing/2010/main">
                <a:solidFill>
                  <a:srgbClr val="FFFFFF"/>
                </a:solidFill>
              </a14:hiddenFill>
            </a:ext>
          </a:extLst>
        </p:spPr>
      </p:pic>
      <p:pic>
        <p:nvPicPr>
          <p:cNvPr id="20486" name="Picture 6" descr="An Engineer&amp;#39;s Mindset: Creativity in Engineering | NES Fircrof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13235" y="4614358"/>
            <a:ext cx="3790884" cy="1980357"/>
          </a:xfrm>
          <a:prstGeom prst="rect">
            <a:avLst/>
          </a:prstGeom>
          <a:noFill/>
          <a:extLst>
            <a:ext uri="{909E8E84-426E-40DD-AFC4-6F175D3DCCD1}">
              <a14:hiddenFill xmlns="" xmlns:a14="http://schemas.microsoft.com/office/drawing/2010/main">
                <a:solidFill>
                  <a:srgbClr val="FFFFFF"/>
                </a:solidFill>
              </a14:hiddenFill>
            </a:ext>
          </a:extLst>
        </p:spPr>
      </p:pic>
      <p:pic>
        <p:nvPicPr>
          <p:cNvPr id="20494" name="Picture 14" descr="Why UX and UI should remain separate | by Daryl Duckmanton | UX Collectiv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89002" y="4614357"/>
            <a:ext cx="2888021" cy="1980357"/>
          </a:xfrm>
          <a:prstGeom prst="rect">
            <a:avLst/>
          </a:prstGeom>
          <a:noFill/>
          <a:extLst>
            <a:ext uri="{909E8E84-426E-40DD-AFC4-6F175D3DCCD1}">
              <a14:hiddenFill xmlns="" xmlns:a14="http://schemas.microsoft.com/office/drawing/2010/main">
                <a:solidFill>
                  <a:srgbClr val="FFFFFF"/>
                </a:solidFill>
              </a14:hiddenFill>
            </a:ext>
          </a:extLst>
        </p:spPr>
      </p:pic>
      <p:pic>
        <p:nvPicPr>
          <p:cNvPr id="20496" name="Picture 16" descr="China&amp;#39;s R&amp;amp;D spending narrows gap with US, ranking second in world: NBS -  Global Times"/>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5482" b="4379"/>
          <a:stretch/>
        </p:blipFill>
        <p:spPr bwMode="auto">
          <a:xfrm>
            <a:off x="3513235" y="2556253"/>
            <a:ext cx="3405308" cy="1841698"/>
          </a:xfrm>
          <a:prstGeom prst="rect">
            <a:avLst/>
          </a:prstGeom>
          <a:noFill/>
          <a:extLst>
            <a:ext uri="{909E8E84-426E-40DD-AFC4-6F175D3DCCD1}">
              <a14:hiddenFill xmlns="" xmlns:a14="http://schemas.microsoft.com/office/drawing/2010/main">
                <a:solidFill>
                  <a:srgbClr val="FFFFFF"/>
                </a:solidFill>
              </a14:hiddenFill>
            </a:ext>
          </a:extLst>
        </p:spPr>
      </p:pic>
      <p:pic>
        <p:nvPicPr>
          <p:cNvPr id="20498" name="Picture 18" descr="Products and Services - Definitions, Examples, Differences"/>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71581" y="4501730"/>
            <a:ext cx="2098890" cy="2098890"/>
          </a:xfrm>
          <a:prstGeom prst="rect">
            <a:avLst/>
          </a:prstGeom>
          <a:noFill/>
          <a:extLst>
            <a:ext uri="{909E8E84-426E-40DD-AFC4-6F175D3DCCD1}">
              <a14:hiddenFill xmlns="" xmlns:a14="http://schemas.microsoft.com/office/drawing/2010/main">
                <a:solidFill>
                  <a:srgbClr val="FFFFFF"/>
                </a:solidFill>
              </a14:hiddenFill>
            </a:ext>
          </a:extLst>
        </p:spPr>
      </p:pic>
      <p:pic>
        <p:nvPicPr>
          <p:cNvPr id="20500" name="Picture 20" descr="4 Steps to Successful Strategy Development - Effective Managers"/>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428752" y="2503632"/>
            <a:ext cx="3048271" cy="185073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Footer Placeholder 3"/>
          <p:cNvSpPr>
            <a:spLocks noGrp="1"/>
          </p:cNvSpPr>
          <p:nvPr>
            <p:ph type="ftr" sz="quarter" idx="11"/>
          </p:nvPr>
        </p:nvSpPr>
        <p:spPr>
          <a:xfrm>
            <a:off x="4038600" y="6538912"/>
            <a:ext cx="4114800" cy="365125"/>
          </a:xfrm>
        </p:spPr>
        <p:txBody>
          <a:bodyPr/>
          <a:lstStyle/>
          <a:p>
            <a:r>
              <a:rPr lang="en-US" dirty="0"/>
              <a:t>Edit by Hammond Lai </a:t>
            </a:r>
          </a:p>
        </p:txBody>
      </p:sp>
      <p:sp>
        <p:nvSpPr>
          <p:cNvPr id="5" name="Slide Number Placeholder 4"/>
          <p:cNvSpPr>
            <a:spLocks noGrp="1"/>
          </p:cNvSpPr>
          <p:nvPr>
            <p:ph type="sldNum" sz="quarter" idx="12"/>
          </p:nvPr>
        </p:nvSpPr>
        <p:spPr/>
        <p:txBody>
          <a:bodyPr/>
          <a:lstStyle/>
          <a:p>
            <a:fld id="{14AAF3BD-B680-4D71-9FCA-A246A57934F9}" type="slidenum">
              <a:rPr lang="en-US" smtClean="0"/>
              <a:pPr/>
              <a:t>50</a:t>
            </a:fld>
            <a:endParaRPr lang="en-US"/>
          </a:p>
        </p:txBody>
      </p:sp>
    </p:spTree>
    <p:extLst>
      <p:ext uri="{BB962C8B-B14F-4D97-AF65-F5344CB8AC3E}">
        <p14:creationId xmlns="" xmlns:p14="http://schemas.microsoft.com/office/powerpoint/2010/main" val="671026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D9C2EF-530A-3040-B76B-4C6CFD477B76}"/>
              </a:ext>
            </a:extLst>
          </p:cNvPr>
          <p:cNvSpPr>
            <a:spLocks noGrp="1"/>
          </p:cNvSpPr>
          <p:nvPr>
            <p:ph type="title"/>
          </p:nvPr>
        </p:nvSpPr>
        <p:spPr>
          <a:xfrm>
            <a:off x="4886424" y="1135350"/>
            <a:ext cx="6913689" cy="891540"/>
          </a:xfrm>
        </p:spPr>
        <p:txBody>
          <a:bodyPr anchor="b">
            <a:normAutofit fontScale="90000"/>
          </a:bodyPr>
          <a:lstStyle/>
          <a:p>
            <a:r>
              <a:rPr lang="en-US" altLang="zh-TW" sz="4400" dirty="0">
                <a:latin typeface="+mn-lt"/>
              </a:rPr>
              <a:t>The History of </a:t>
            </a:r>
            <a:r>
              <a:rPr lang="en-US" altLang="zh-TW" sz="4400" dirty="0" smtClean="0">
                <a:latin typeface="+mn-lt"/>
              </a:rPr>
              <a:t>Modern Robot Development</a:t>
            </a:r>
            <a:endParaRPr lang="en-US" dirty="0">
              <a:latin typeface="新細明體" panose="02020500000000000000" pitchFamily="18" charset="-120"/>
              <a:ea typeface="新細明體" panose="02020500000000000000" pitchFamily="18" charset="-120"/>
            </a:endParaRPr>
          </a:p>
        </p:txBody>
      </p:sp>
      <p:pic>
        <p:nvPicPr>
          <p:cNvPr id="5" name="Picture 4">
            <a:extLst>
              <a:ext uri="{FF2B5EF4-FFF2-40B4-BE49-F238E27FC236}">
                <a16:creationId xmlns="" xmlns:a16="http://schemas.microsoft.com/office/drawing/2014/main" id="{060E1042-4A43-3248-9890-2C5C007411DB}"/>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 xmlns:a16="http://schemas.microsoft.com/office/drawing/2014/main" id="{8E28F183-2568-0B49-9B36-39C0E0CDA621}"/>
              </a:ext>
            </a:extLst>
          </p:cNvPr>
          <p:cNvSpPr>
            <a:spLocks noGrp="1"/>
          </p:cNvSpPr>
          <p:nvPr>
            <p:ph idx="1"/>
          </p:nvPr>
        </p:nvSpPr>
        <p:spPr>
          <a:xfrm>
            <a:off x="4886425" y="2743200"/>
            <a:ext cx="7087861" cy="3447287"/>
          </a:xfrm>
        </p:spPr>
        <p:txBody>
          <a:bodyPr anchor="ctr">
            <a:noAutofit/>
          </a:bodyPr>
          <a:lstStyle/>
          <a:p>
            <a:pPr algn="just">
              <a:lnSpc>
                <a:spcPct val="100000"/>
              </a:lnSpc>
              <a:buFont typeface="Wingdings" panose="05000000000000000000" pitchFamily="2" charset="2"/>
              <a:buChar char="v"/>
            </a:pPr>
            <a:r>
              <a:rPr lang="en-US" altLang="ja-JP" dirty="0">
                <a:ea typeface="新細明體" panose="02020500000000000000" pitchFamily="18" charset="-120"/>
              </a:rPr>
              <a:t>In 1927, Roy J. </a:t>
            </a:r>
            <a:r>
              <a:rPr lang="en-US" altLang="ja-JP" dirty="0" err="1">
                <a:ea typeface="新細明體" panose="02020500000000000000" pitchFamily="18" charset="-120"/>
              </a:rPr>
              <a:t>Wensley</a:t>
            </a:r>
            <a:r>
              <a:rPr lang="en-US" altLang="ja-JP" dirty="0">
                <a:ea typeface="新細明體" panose="02020500000000000000" pitchFamily="18" charset="-120"/>
              </a:rPr>
              <a:t>, an engineer at Westinghouse Electric, built the first robotic "</a:t>
            </a:r>
            <a:r>
              <a:rPr lang="en-US" altLang="ja-JP" b="1" dirty="0">
                <a:solidFill>
                  <a:srgbClr val="0070C0"/>
                </a:solidFill>
                <a:ea typeface="新細明體" panose="02020500000000000000" pitchFamily="18" charset="-120"/>
              </a:rPr>
              <a:t>telegraph box</a:t>
            </a:r>
            <a:r>
              <a:rPr lang="en-US" altLang="ja-JP" dirty="0">
                <a:ea typeface="新細明體" panose="02020500000000000000" pitchFamily="18" charset="-120"/>
              </a:rPr>
              <a:t>" (pictured).
The </a:t>
            </a:r>
            <a:r>
              <a:rPr lang="en-US" altLang="ja-JP" b="1" dirty="0">
                <a:ea typeface="新細明體" panose="02020500000000000000" pitchFamily="18" charset="-120"/>
              </a:rPr>
              <a:t>telegraph box </a:t>
            </a:r>
            <a:r>
              <a:rPr lang="en-US" altLang="ja-JP" dirty="0">
                <a:ea typeface="新細明體" panose="02020500000000000000" pitchFamily="18" charset="-120"/>
              </a:rPr>
              <a:t>has a wireless telegraph function and can answer some simple </a:t>
            </a:r>
            <a:r>
              <a:rPr lang="en-US" altLang="ja-JP" dirty="0" smtClean="0">
                <a:ea typeface="新細明體" panose="02020500000000000000" pitchFamily="18" charset="-120"/>
              </a:rPr>
              <a:t>questions.</a:t>
            </a:r>
            <a:endParaRPr lang="en-HK" altLang="ja-JP" dirty="0">
              <a:ea typeface="新細明體" panose="02020500000000000000" pitchFamily="18" charset="-120"/>
            </a:endParaRPr>
          </a:p>
        </p:txBody>
      </p:sp>
      <p:sp>
        <p:nvSpPr>
          <p:cNvPr id="4" name="Footer Placeholder 3"/>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6</a:t>
            </a:fld>
            <a:endParaRPr lang="en-US"/>
          </a:p>
        </p:txBody>
      </p:sp>
    </p:spTree>
    <p:extLst>
      <p:ext uri="{BB962C8B-B14F-4D97-AF65-F5344CB8AC3E}">
        <p14:creationId xmlns="" xmlns:p14="http://schemas.microsoft.com/office/powerpoint/2010/main" val="1530787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75A3ED-6F32-5B43-A144-309D2B30765E}"/>
              </a:ext>
            </a:extLst>
          </p:cNvPr>
          <p:cNvSpPr>
            <a:spLocks noGrp="1"/>
          </p:cNvSpPr>
          <p:nvPr>
            <p:ph type="title"/>
          </p:nvPr>
        </p:nvSpPr>
        <p:spPr>
          <a:xfrm>
            <a:off x="838200" y="365125"/>
            <a:ext cx="10657114" cy="1325563"/>
          </a:xfrm>
        </p:spPr>
        <p:txBody>
          <a:bodyPr>
            <a:normAutofit/>
          </a:bodyPr>
          <a:lstStyle/>
          <a:p>
            <a:r>
              <a:rPr lang="en-US" altLang="zh-TW" sz="4000" dirty="0">
                <a:latin typeface="+mn-lt"/>
              </a:rPr>
              <a:t>The History of </a:t>
            </a:r>
            <a:r>
              <a:rPr lang="en-US" altLang="zh-TW" sz="4000" dirty="0" smtClean="0">
                <a:latin typeface="+mn-lt"/>
              </a:rPr>
              <a:t>Modern Robot Development</a:t>
            </a:r>
            <a:endParaRPr lang="en-US" sz="4000" dirty="0">
              <a:latin typeface="新細明體" panose="02020500000000000000" pitchFamily="18" charset="-120"/>
              <a:ea typeface="新細明體" panose="02020500000000000000" pitchFamily="18" charset="-120"/>
            </a:endParaRPr>
          </a:p>
        </p:txBody>
      </p:sp>
      <p:graphicFrame>
        <p:nvGraphicFramePr>
          <p:cNvPr id="4" name="Content Placeholder 3">
            <a:extLst>
              <a:ext uri="{FF2B5EF4-FFF2-40B4-BE49-F238E27FC236}">
                <a16:creationId xmlns="" xmlns:a16="http://schemas.microsoft.com/office/drawing/2014/main" id="{13DAF412-65D1-6E42-B323-4C5A33F67585}"/>
              </a:ext>
            </a:extLst>
          </p:cNvPr>
          <p:cNvGraphicFramePr>
            <a:graphicFrameLocks noGrp="1"/>
          </p:cNvGraphicFramePr>
          <p:nvPr>
            <p:ph idx="1"/>
            <p:extLst>
              <p:ext uri="{D42A27DB-BD31-4B8C-83A1-F6EECF244321}">
                <p14:modId xmlns="" xmlns:p14="http://schemas.microsoft.com/office/powerpoint/2010/main" val="3105389735"/>
              </p:ext>
            </p:extLst>
          </p:nvPr>
        </p:nvGraphicFramePr>
        <p:xfrm>
          <a:off x="838200" y="1454046"/>
          <a:ext cx="11353800" cy="4722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 xmlns:a16="http://schemas.microsoft.com/office/drawing/2014/main" id="{20DD3314-B33F-F840-BD7C-DD12B054E330}"/>
              </a:ext>
            </a:extLst>
          </p:cNvPr>
          <p:cNvSpPr txBox="1"/>
          <p:nvPr/>
        </p:nvSpPr>
        <p:spPr>
          <a:xfrm>
            <a:off x="805525" y="1690688"/>
            <a:ext cx="9035161" cy="954107"/>
          </a:xfrm>
          <a:prstGeom prst="rect">
            <a:avLst/>
          </a:prstGeom>
          <a:noFill/>
        </p:spPr>
        <p:txBody>
          <a:bodyPr wrap="square" rtlCol="0">
            <a:spAutoFit/>
          </a:bodyPr>
          <a:lstStyle/>
          <a:p>
            <a:pPr marL="457200" indent="-457200">
              <a:buFont typeface="Wingdings" panose="05000000000000000000" pitchFamily="2" charset="2"/>
              <a:buChar char="v"/>
            </a:pPr>
            <a:r>
              <a:rPr lang="en-US" altLang="ja-JP" sz="2800" dirty="0">
                <a:ea typeface="新細明體" panose="02020500000000000000" pitchFamily="18" charset="-120"/>
              </a:rPr>
              <a:t>Early robotics were designed to replace humans with radioactive material. </a:t>
            </a:r>
            <a:endParaRPr lang="en-US" dirty="0">
              <a:ea typeface="新細明體" panose="02020500000000000000" pitchFamily="18" charset="-120"/>
            </a:endParaRPr>
          </a:p>
        </p:txBody>
      </p:sp>
      <p:sp>
        <p:nvSpPr>
          <p:cNvPr id="3" name="Footer Placeholder 2"/>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7</a:t>
            </a:fld>
            <a:endParaRPr lang="en-US"/>
          </a:p>
        </p:txBody>
      </p:sp>
    </p:spTree>
    <p:extLst>
      <p:ext uri="{BB962C8B-B14F-4D97-AF65-F5344CB8AC3E}">
        <p14:creationId xmlns="" xmlns:p14="http://schemas.microsoft.com/office/powerpoint/2010/main" val="3818894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476CC6-BA26-9740-85F9-B97BF23C137D}"/>
              </a:ext>
            </a:extLst>
          </p:cNvPr>
          <p:cNvSpPr>
            <a:spLocks noGrp="1"/>
          </p:cNvSpPr>
          <p:nvPr>
            <p:ph type="title"/>
          </p:nvPr>
        </p:nvSpPr>
        <p:spPr>
          <a:xfrm>
            <a:off x="572493" y="238540"/>
            <a:ext cx="11018520" cy="990186"/>
          </a:xfrm>
        </p:spPr>
        <p:txBody>
          <a:bodyPr anchor="b">
            <a:normAutofit/>
          </a:bodyPr>
          <a:lstStyle/>
          <a:p>
            <a:r>
              <a:rPr lang="en-US" altLang="zh-TW" sz="4400" dirty="0">
                <a:latin typeface="+mn-lt"/>
              </a:rPr>
              <a:t>The History of </a:t>
            </a:r>
            <a:r>
              <a:rPr lang="en-US" altLang="zh-TW" sz="4400" dirty="0" smtClean="0">
                <a:latin typeface="+mn-lt"/>
              </a:rPr>
              <a:t>Modern Robot Development</a:t>
            </a:r>
            <a:endParaRPr lang="en-US" dirty="0"/>
          </a:p>
        </p:txBody>
      </p:sp>
      <p:pic>
        <p:nvPicPr>
          <p:cNvPr id="5" name="Picture 4">
            <a:extLst>
              <a:ext uri="{FF2B5EF4-FFF2-40B4-BE49-F238E27FC236}">
                <a16:creationId xmlns="" xmlns:a16="http://schemas.microsoft.com/office/drawing/2014/main" id="{7729FFB3-71DF-9C40-925F-8ADE16B3A42F}"/>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2"/>
          <a:stretch/>
        </p:blipFill>
        <p:spPr>
          <a:xfrm>
            <a:off x="8447183" y="2446401"/>
            <a:ext cx="3941064" cy="4096512"/>
          </a:xfrm>
          <a:prstGeom prst="rect">
            <a:avLst/>
          </a:prstGeom>
        </p:spPr>
      </p:pic>
      <p:graphicFrame>
        <p:nvGraphicFramePr>
          <p:cNvPr id="4" name="資料庫圖表 3">
            <a:extLst>
              <a:ext uri="{FF2B5EF4-FFF2-40B4-BE49-F238E27FC236}">
                <a16:creationId xmlns="" xmlns:a16="http://schemas.microsoft.com/office/drawing/2014/main" id="{F8C011FD-87BB-45DD-A39E-03F9E6F1FB39}"/>
              </a:ext>
            </a:extLst>
          </p:cNvPr>
          <p:cNvGraphicFramePr/>
          <p:nvPr>
            <p:extLst>
              <p:ext uri="{D42A27DB-BD31-4B8C-83A1-F6EECF244321}">
                <p14:modId xmlns="" xmlns:p14="http://schemas.microsoft.com/office/powerpoint/2010/main" val="1321081307"/>
              </p:ext>
            </p:extLst>
          </p:nvPr>
        </p:nvGraphicFramePr>
        <p:xfrm>
          <a:off x="600987"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8</a:t>
            </a:fld>
            <a:endParaRPr lang="en-US"/>
          </a:p>
        </p:txBody>
      </p:sp>
    </p:spTree>
    <p:extLst>
      <p:ext uri="{BB962C8B-B14F-4D97-AF65-F5344CB8AC3E}">
        <p14:creationId xmlns="" xmlns:p14="http://schemas.microsoft.com/office/powerpoint/2010/main" val="3250971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1BC9C0-0429-4846-BA97-F578036C0C8E}"/>
              </a:ext>
            </a:extLst>
          </p:cNvPr>
          <p:cNvSpPr>
            <a:spLocks noGrp="1"/>
          </p:cNvSpPr>
          <p:nvPr>
            <p:ph type="title"/>
          </p:nvPr>
        </p:nvSpPr>
        <p:spPr>
          <a:xfrm>
            <a:off x="6175168" y="338323"/>
            <a:ext cx="5735341" cy="1286160"/>
          </a:xfrm>
        </p:spPr>
        <p:txBody>
          <a:bodyPr anchor="b">
            <a:noAutofit/>
          </a:bodyPr>
          <a:lstStyle/>
          <a:p>
            <a:r>
              <a:rPr lang="en-US" altLang="zh-TW" sz="3200" dirty="0">
                <a:latin typeface="+mn-lt"/>
              </a:rPr>
              <a:t>T</a:t>
            </a:r>
            <a:r>
              <a:rPr lang="en-US" altLang="zh-TW" sz="3200" dirty="0" smtClean="0">
                <a:latin typeface="+mn-lt"/>
              </a:rPr>
              <a:t>he </a:t>
            </a:r>
            <a:r>
              <a:rPr lang="en-US" altLang="zh-TW" sz="3200" dirty="0">
                <a:latin typeface="+mn-lt"/>
              </a:rPr>
              <a:t>History </a:t>
            </a:r>
            <a:r>
              <a:rPr lang="en-US" altLang="zh-TW" sz="3200" dirty="0" smtClean="0">
                <a:latin typeface="+mn-lt"/>
              </a:rPr>
              <a:t>of </a:t>
            </a:r>
            <a:r>
              <a:rPr lang="en-US" altLang="zh-TW" sz="3200" dirty="0">
                <a:latin typeface="+mn-lt"/>
              </a:rPr>
              <a:t>Modern </a:t>
            </a:r>
            <a:r>
              <a:rPr lang="en-US" altLang="zh-TW" sz="3200" dirty="0" smtClean="0">
                <a:latin typeface="+mn-lt"/>
              </a:rPr>
              <a:t>Robot Development</a:t>
            </a:r>
            <a:endParaRPr lang="en-US" sz="3200"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177ACC47-9125-494D-82B5-D17A9F74E5A3}"/>
              </a:ext>
            </a:extLst>
          </p:cNvPr>
          <p:cNvSpPr>
            <a:spLocks noGrp="1"/>
          </p:cNvSpPr>
          <p:nvPr>
            <p:ph idx="1"/>
          </p:nvPr>
        </p:nvSpPr>
        <p:spPr>
          <a:xfrm>
            <a:off x="5971309" y="2022764"/>
            <a:ext cx="6012873" cy="4593190"/>
          </a:xfrm>
        </p:spPr>
        <p:txBody>
          <a:bodyPr anchor="ctr">
            <a:normAutofit/>
          </a:bodyPr>
          <a:lstStyle/>
          <a:p>
            <a:pPr algn="just">
              <a:buFont typeface="Wingdings" panose="05000000000000000000" pitchFamily="2" charset="2"/>
              <a:buChar char="v"/>
            </a:pPr>
            <a:r>
              <a:rPr lang="en-US" altLang="ja-JP" sz="2400" dirty="0">
                <a:ea typeface="新細明體" panose="02020500000000000000" pitchFamily="18" charset="-120"/>
              </a:rPr>
              <a:t>In recent years, artificial intelligence technology has brought another leap forward in the development of </a:t>
            </a:r>
            <a:r>
              <a:rPr lang="en-US" altLang="ja-JP" sz="2400" dirty="0" smtClean="0">
                <a:ea typeface="新細明體" panose="02020500000000000000" pitchFamily="18" charset="-120"/>
              </a:rPr>
              <a:t>robots.</a:t>
            </a:r>
            <a:r>
              <a:rPr lang="en-US" altLang="ja-JP" sz="2400" dirty="0">
                <a:ea typeface="新細明體" panose="02020500000000000000" pitchFamily="18" charset="-120"/>
              </a:rPr>
              <a:t>
Robots integrate more perception and learning capabilities, and can balance walking in complex scenes, and stand up after falling (Boston Dynamics's robot </a:t>
            </a:r>
            <a:r>
              <a:rPr lang="en-US" altLang="ja-JP" sz="2400" b="1" dirty="0" smtClean="0">
                <a:solidFill>
                  <a:srgbClr val="0070C0"/>
                </a:solidFill>
                <a:ea typeface="新細明體" panose="02020500000000000000" pitchFamily="18" charset="-120"/>
              </a:rPr>
              <a:t>Big </a:t>
            </a:r>
            <a:r>
              <a:rPr lang="en-US" altLang="ja-JP" sz="2400" b="1" dirty="0" smtClean="0">
                <a:solidFill>
                  <a:srgbClr val="0070C0"/>
                </a:solidFill>
                <a:ea typeface="新細明體" panose="02020500000000000000" pitchFamily="18" charset="-120"/>
              </a:rPr>
              <a:t>D</a:t>
            </a:r>
            <a:r>
              <a:rPr lang="en-US" altLang="ja-JP" sz="2400" b="1" dirty="0" smtClean="0">
                <a:solidFill>
                  <a:srgbClr val="0070C0"/>
                </a:solidFill>
                <a:ea typeface="新細明體" panose="02020500000000000000" pitchFamily="18" charset="-120"/>
              </a:rPr>
              <a:t>og</a:t>
            </a:r>
            <a:r>
              <a:rPr lang="en-US" altLang="ja-JP" sz="2400" dirty="0" smtClean="0">
                <a:ea typeface="新細明體" panose="02020500000000000000" pitchFamily="18" charset="-120"/>
              </a:rPr>
              <a:t>): </a:t>
            </a:r>
            <a:r>
              <a:rPr lang="en-US" altLang="ja-JP" sz="2400" dirty="0">
                <a:ea typeface="新細明體" panose="02020500000000000000" pitchFamily="18" charset="-120"/>
              </a:rPr>
              <a:t>they can effectively perceive the environment through vision, hearing and make behavioral decisions; they can identify people's identities and emotions; and can quickly adapt to new working environments. </a:t>
            </a:r>
            <a:endParaRPr lang="en-US" sz="2000" dirty="0">
              <a:ea typeface="新細明體" panose="02020500000000000000" pitchFamily="18" charset="-120"/>
            </a:endParaRPr>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a:stretch/>
        </p:blipFill>
        <p:spPr>
          <a:xfrm>
            <a:off x="0" y="0"/>
            <a:ext cx="5735342" cy="6858000"/>
          </a:xfrm>
          <a:prstGeom prst="rect">
            <a:avLst/>
          </a:prstGeom>
        </p:spPr>
      </p:pic>
      <p:sp>
        <p:nvSpPr>
          <p:cNvPr id="5" name="Footer Placeholder 4"/>
          <p:cNvSpPr>
            <a:spLocks noGrp="1"/>
          </p:cNvSpPr>
          <p:nvPr>
            <p:ph type="ftr" sz="quarter" idx="11"/>
          </p:nvPr>
        </p:nvSpPr>
        <p:spPr/>
        <p:txBody>
          <a:bodyPr/>
          <a:lstStyle/>
          <a:p>
            <a:r>
              <a:rPr lang="en-US"/>
              <a:t>Edit by Hammond Lai </a:t>
            </a:r>
          </a:p>
        </p:txBody>
      </p:sp>
      <p:sp>
        <p:nvSpPr>
          <p:cNvPr id="6" name="Slide Number Placeholder 5"/>
          <p:cNvSpPr>
            <a:spLocks noGrp="1"/>
          </p:cNvSpPr>
          <p:nvPr>
            <p:ph type="sldNum" sz="quarter" idx="12"/>
          </p:nvPr>
        </p:nvSpPr>
        <p:spPr/>
        <p:txBody>
          <a:bodyPr/>
          <a:lstStyle/>
          <a:p>
            <a:fld id="{14AAF3BD-B680-4D71-9FCA-A246A57934F9}" type="slidenum">
              <a:rPr lang="en-US" smtClean="0"/>
              <a:pPr/>
              <a:t>9</a:t>
            </a:fld>
            <a:endParaRPr lang="en-US"/>
          </a:p>
        </p:txBody>
      </p:sp>
    </p:spTree>
    <p:extLst>
      <p:ext uri="{BB962C8B-B14F-4D97-AF65-F5344CB8AC3E}">
        <p14:creationId xmlns="" xmlns:p14="http://schemas.microsoft.com/office/powerpoint/2010/main" val="3206967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22644</TotalTime>
  <Words>3066</Words>
  <Application>Microsoft Office PowerPoint</Application>
  <PresentationFormat>自訂</PresentationFormat>
  <Paragraphs>324</Paragraphs>
  <Slides>50</Slides>
  <Notes>1</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50</vt:i4>
      </vt:variant>
    </vt:vector>
  </HeadingPairs>
  <TitlesOfParts>
    <vt:vector size="53" baseType="lpstr">
      <vt:lpstr>Office Theme</vt:lpstr>
      <vt:lpstr>Bitmap Image</vt:lpstr>
      <vt:lpstr>點陣圖影像</vt:lpstr>
      <vt:lpstr>Session 4:  Imitate your behaviour</vt:lpstr>
      <vt:lpstr>Contents</vt:lpstr>
      <vt:lpstr>The History of Modern Robot Development</vt:lpstr>
      <vt:lpstr> What are the Main Problems that Human-designed Robots Need to Solve? 
</vt:lpstr>
      <vt:lpstr>The History of Modern Robot Development</vt:lpstr>
      <vt:lpstr>The History of Modern Robot Development</vt:lpstr>
      <vt:lpstr>The History of Modern Robot Development</vt:lpstr>
      <vt:lpstr>The History of Modern Robot Development</vt:lpstr>
      <vt:lpstr>The History of Modern Robot Development</vt:lpstr>
      <vt:lpstr>The History of Modern Robot Development</vt:lpstr>
      <vt:lpstr>The History of Modern Robot Development</vt:lpstr>
      <vt:lpstr>Robots Based on Design</vt:lpstr>
      <vt:lpstr>Operating Robots Based on Design</vt:lpstr>
      <vt:lpstr>Mobile Robots Based on Design</vt:lpstr>
      <vt:lpstr>Mobile Robots Based on Design</vt:lpstr>
      <vt:lpstr>Mobile Robots Based on Design</vt:lpstr>
      <vt:lpstr>Robots Based on Design</vt:lpstr>
      <vt:lpstr>Robots Based on Design</vt:lpstr>
      <vt:lpstr>Learning-based Robots</vt:lpstr>
      <vt:lpstr>Learning-based Robots - Imitation Learning</vt:lpstr>
      <vt:lpstr>Learning-based Robots - Imitation Learning</vt:lpstr>
      <vt:lpstr>Learning-based Robotics – Deep Reinforcement Learning</vt:lpstr>
      <vt:lpstr>投影片 23</vt:lpstr>
      <vt:lpstr>投影片 24</vt:lpstr>
      <vt:lpstr>Deep Reinforcement Learning: Atari</vt:lpstr>
      <vt:lpstr>Deep Reinforcement Learning: AlphaGo Zero</vt:lpstr>
      <vt:lpstr>Deep Reinforcement Learning: Physical Robots</vt:lpstr>
      <vt:lpstr> </vt:lpstr>
      <vt:lpstr>Deep Reinforcement Learning: Social robots</vt:lpstr>
      <vt:lpstr>投影片 30</vt:lpstr>
      <vt:lpstr>Comparison of Two Types of Robots</vt:lpstr>
      <vt:lpstr>投影片 32</vt:lpstr>
      <vt:lpstr>Introduction to Design Thinking</vt:lpstr>
      <vt:lpstr>The Process of design thinking</vt:lpstr>
      <vt:lpstr>The Process of Design Thinking – Empathise</vt:lpstr>
      <vt:lpstr>The Process of Design Thinking - Empathise</vt:lpstr>
      <vt:lpstr>The Process of Design Thinking  – Define the Problem</vt:lpstr>
      <vt:lpstr>The Process of Design Thinking  – Define the Problem</vt:lpstr>
      <vt:lpstr>The Process of Design Thinking - Ideate</vt:lpstr>
      <vt:lpstr>The Process of Design Thinking - Prototype</vt:lpstr>
      <vt:lpstr>The Process of Design Thinking - Test</vt:lpstr>
      <vt:lpstr>Design Thinking Example:  Bio-signal Processing Based Safety Monitoring System</vt:lpstr>
      <vt:lpstr>Design Thinking Case Study</vt:lpstr>
      <vt:lpstr>Design Thinking Case Study</vt:lpstr>
      <vt:lpstr>Design Thinking Case Study</vt:lpstr>
      <vt:lpstr>Design Thinking Example:  Disinfection Robot</vt:lpstr>
      <vt:lpstr>Design Thinking Case Study</vt:lpstr>
      <vt:lpstr>Design Thinking Case Study</vt:lpstr>
      <vt:lpstr>Design Thinking Case Study</vt:lpstr>
      <vt:lpstr>Design Thinking — The Role of the Participant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第四講：模仿你的行為</dc:title>
  <dc:creator>Hammond Lai</dc:creator>
  <cp:lastModifiedBy>Iris Liu</cp:lastModifiedBy>
  <cp:revision>155</cp:revision>
  <dcterms:created xsi:type="dcterms:W3CDTF">2021-12-22T16:40:25Z</dcterms:created>
  <dcterms:modified xsi:type="dcterms:W3CDTF">2022-03-06T07:06:39Z</dcterms:modified>
</cp:coreProperties>
</file>