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8" r:id="rId3"/>
    <p:sldId id="257" r:id="rId4"/>
    <p:sldId id="309" r:id="rId5"/>
    <p:sldId id="260" r:id="rId6"/>
    <p:sldId id="261" r:id="rId7"/>
    <p:sldId id="262" r:id="rId8"/>
    <p:sldId id="265" r:id="rId9"/>
    <p:sldId id="264" r:id="rId10"/>
    <p:sldId id="263" r:id="rId11"/>
    <p:sldId id="267" r:id="rId12"/>
    <p:sldId id="268" r:id="rId13"/>
    <p:sldId id="269" r:id="rId14"/>
    <p:sldId id="271" r:id="rId15"/>
    <p:sldId id="272" r:id="rId16"/>
    <p:sldId id="273" r:id="rId17"/>
    <p:sldId id="310" r:id="rId18"/>
    <p:sldId id="274" r:id="rId19"/>
    <p:sldId id="275" r:id="rId20"/>
    <p:sldId id="276" r:id="rId21"/>
    <p:sldId id="277" r:id="rId22"/>
    <p:sldId id="278" r:id="rId23"/>
    <p:sldId id="279" r:id="rId24"/>
    <p:sldId id="280" r:id="rId25"/>
    <p:sldId id="282" r:id="rId26"/>
    <p:sldId id="283" r:id="rId27"/>
    <p:sldId id="284" r:id="rId28"/>
    <p:sldId id="285" r:id="rId29"/>
    <p:sldId id="311" r:id="rId30"/>
    <p:sldId id="328" r:id="rId31"/>
    <p:sldId id="288" r:id="rId32"/>
    <p:sldId id="323" r:id="rId33"/>
    <p:sldId id="312" r:id="rId34"/>
    <p:sldId id="313" r:id="rId35"/>
    <p:sldId id="314" r:id="rId36"/>
    <p:sldId id="326" r:id="rId37"/>
    <p:sldId id="315" r:id="rId38"/>
    <p:sldId id="329" r:id="rId39"/>
    <p:sldId id="316" r:id="rId40"/>
    <p:sldId id="317" r:id="rId41"/>
    <p:sldId id="318" r:id="rId42"/>
    <p:sldId id="330" r:id="rId43"/>
    <p:sldId id="331" r:id="rId44"/>
    <p:sldId id="332" r:id="rId45"/>
    <p:sldId id="333" r:id="rId46"/>
    <p:sldId id="319" r:id="rId47"/>
    <p:sldId id="320" r:id="rId48"/>
    <p:sldId id="321" r:id="rId49"/>
    <p:sldId id="334" r:id="rId50"/>
    <p:sldId id="322"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F9FD"/>
    <a:srgbClr val="E0F3F7"/>
    <a:srgbClr val="E8FAFE"/>
    <a:srgbClr val="E4F6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6" d="100"/>
          <a:sy n="66" d="100"/>
        </p:scale>
        <p:origin x="600"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88C8689-6412-1A48-ACC4-FFAEB1FF9418}" type="doc">
      <dgm:prSet loTypeId="urn:microsoft.com/office/officeart/2005/8/layout/hProcess3" loCatId="" qsTypeId="urn:microsoft.com/office/officeart/2005/8/quickstyle/simple1" qsCatId="simple" csTypeId="urn:microsoft.com/office/officeart/2005/8/colors/accent1_2" csCatId="accent1" phldr="1"/>
      <dgm:spPr/>
    </dgm:pt>
    <dgm:pt modelId="{74F65835-088B-7041-8830-4DAD9AF8BA36}">
      <dgm:prSet phldrT="[Text]" custT="1"/>
      <dgm:spPr/>
      <dgm:t>
        <a:bodyPr/>
        <a:lstStyle/>
        <a:p>
          <a:r>
            <a:rPr lang="en-US" altLang="ja-JP" sz="2400" dirty="0">
              <a:solidFill>
                <a:schemeClr val="tx1"/>
              </a:solidFill>
              <a:latin typeface="新細明體" panose="02020500000000000000" pitchFamily="18" charset="-120"/>
              <a:ea typeface="新細明體" panose="02020500000000000000" pitchFamily="18" charset="-120"/>
            </a:rPr>
            <a:t>1947</a:t>
          </a:r>
          <a:r>
            <a:rPr lang="ja-JP" altLang="en-US" sz="2400" dirty="0">
              <a:solidFill>
                <a:schemeClr val="tx1"/>
              </a:solidFill>
              <a:latin typeface="新細明體" panose="02020500000000000000" pitchFamily="18" charset="-120"/>
              <a:ea typeface="新細明體" panose="02020500000000000000" pitchFamily="18" charset="-120"/>
            </a:rPr>
            <a:t>年，美國原子能委員會的阿爾貢研究所開發了遙控機械手</a:t>
          </a:r>
          <a:endParaRPr lang="en-US" sz="2400" dirty="0">
            <a:solidFill>
              <a:schemeClr val="tx1"/>
            </a:solidFill>
            <a:latin typeface="新細明體" panose="02020500000000000000" pitchFamily="18" charset="-120"/>
            <a:ea typeface="新細明體" panose="02020500000000000000" pitchFamily="18" charset="-120"/>
          </a:endParaRPr>
        </a:p>
      </dgm:t>
    </dgm:pt>
    <dgm:pt modelId="{34CDCA3F-798C-9E4C-ADEE-1DA43502DB58}" type="parTrans" cxnId="{2B79B37F-BF84-DB47-A5E5-6E45A30837D5}">
      <dgm:prSet/>
      <dgm:spPr/>
      <dgm:t>
        <a:bodyPr/>
        <a:lstStyle/>
        <a:p>
          <a:endParaRPr lang="en-US"/>
        </a:p>
      </dgm:t>
    </dgm:pt>
    <dgm:pt modelId="{040DAD62-F342-F64C-8DC1-59A9681876F1}" type="sibTrans" cxnId="{2B79B37F-BF84-DB47-A5E5-6E45A30837D5}">
      <dgm:prSet/>
      <dgm:spPr/>
      <dgm:t>
        <a:bodyPr/>
        <a:lstStyle/>
        <a:p>
          <a:endParaRPr lang="en-US"/>
        </a:p>
      </dgm:t>
    </dgm:pt>
    <dgm:pt modelId="{EE41E314-AE4D-D940-87DB-D5955660C348}">
      <dgm:prSet phldrT="[Text]" custT="1"/>
      <dgm:spPr/>
      <dgm:t>
        <a:bodyPr/>
        <a:lstStyle/>
        <a:p>
          <a:r>
            <a:rPr lang="en-US" altLang="zh-TW" sz="2400" dirty="0">
              <a:solidFill>
                <a:schemeClr val="tx1"/>
              </a:solidFill>
              <a:latin typeface="新細明體" panose="02020500000000000000" pitchFamily="18" charset="-120"/>
              <a:ea typeface="新細明體" panose="02020500000000000000" pitchFamily="18" charset="-120"/>
            </a:rPr>
            <a:t>19</a:t>
          </a:r>
          <a:r>
            <a:rPr lang="en-US" altLang="ja-JP" sz="2400" dirty="0">
              <a:solidFill>
                <a:schemeClr val="tx1"/>
              </a:solidFill>
              <a:latin typeface="新細明體" panose="02020500000000000000" pitchFamily="18" charset="-120"/>
              <a:ea typeface="新細明體" panose="02020500000000000000" pitchFamily="18" charset="-120"/>
            </a:rPr>
            <a:t>48</a:t>
          </a:r>
          <a:r>
            <a:rPr lang="ja-JP" altLang="en-US" sz="2400" dirty="0">
              <a:solidFill>
                <a:schemeClr val="tx1"/>
              </a:solidFill>
              <a:latin typeface="新細明體" panose="02020500000000000000" pitchFamily="18" charset="-120"/>
              <a:ea typeface="新細明體" panose="02020500000000000000" pitchFamily="18" charset="-120"/>
            </a:rPr>
            <a:t>年又開發了機械式的主從機械手，通過控制主機械手來操</a:t>
          </a:r>
          <a:r>
            <a:rPr lang="ja-JP" altLang="en-US" sz="2400" dirty="0">
              <a:latin typeface="新細明體" panose="02020500000000000000" pitchFamily="18" charset="-120"/>
              <a:ea typeface="新細明體" panose="02020500000000000000" pitchFamily="18" charset="-120"/>
            </a:rPr>
            <a:t>控從機械手完成目標動作</a:t>
          </a:r>
          <a:endParaRPr lang="en-US" sz="2400" dirty="0">
            <a:latin typeface="新細明體" panose="02020500000000000000" pitchFamily="18" charset="-120"/>
            <a:ea typeface="新細明體" panose="02020500000000000000" pitchFamily="18" charset="-120"/>
          </a:endParaRPr>
        </a:p>
      </dgm:t>
    </dgm:pt>
    <dgm:pt modelId="{50ECBA1D-DC98-8C42-8794-B2880E2905FA}" type="parTrans" cxnId="{4BED8F62-EC41-D644-8A2F-7E0EE746126C}">
      <dgm:prSet/>
      <dgm:spPr/>
      <dgm:t>
        <a:bodyPr/>
        <a:lstStyle/>
        <a:p>
          <a:endParaRPr lang="en-US"/>
        </a:p>
      </dgm:t>
    </dgm:pt>
    <dgm:pt modelId="{489EE13A-19EA-614E-9062-7E4A4E28D47E}" type="sibTrans" cxnId="{4BED8F62-EC41-D644-8A2F-7E0EE746126C}">
      <dgm:prSet/>
      <dgm:spPr/>
      <dgm:t>
        <a:bodyPr/>
        <a:lstStyle/>
        <a:p>
          <a:endParaRPr lang="en-US"/>
        </a:p>
      </dgm:t>
    </dgm:pt>
    <dgm:pt modelId="{93EF3CF5-71FE-CD4A-AE48-E2C519C36EE0}">
      <dgm:prSet phldrT="[Text]" custT="1"/>
      <dgm:spPr/>
      <dgm:t>
        <a:bodyPr/>
        <a:lstStyle/>
        <a:p>
          <a:r>
            <a:rPr lang="en-US" altLang="ja-JP" sz="2400" dirty="0">
              <a:latin typeface="新細明體" panose="02020500000000000000" pitchFamily="18" charset="-120"/>
              <a:ea typeface="新細明體" panose="02020500000000000000" pitchFamily="18" charset="-120"/>
            </a:rPr>
            <a:t>1954</a:t>
          </a:r>
          <a:r>
            <a:rPr lang="ja-JP" altLang="en-US" sz="2400" dirty="0">
              <a:latin typeface="新細明體" panose="02020500000000000000" pitchFamily="18" charset="-120"/>
              <a:ea typeface="新細明體" panose="02020500000000000000" pitchFamily="18" charset="-120"/>
            </a:rPr>
            <a:t>年，美國工程師德沃爾（</a:t>
          </a:r>
          <a:r>
            <a:rPr lang="en-HK" altLang="ja-JP" sz="2400" dirty="0">
              <a:latin typeface="新細明體" panose="02020500000000000000" pitchFamily="18" charset="-120"/>
              <a:ea typeface="新細明體" panose="02020500000000000000" pitchFamily="18" charset="-120"/>
            </a:rPr>
            <a:t>George C. </a:t>
          </a:r>
          <a:r>
            <a:rPr lang="en-HK" altLang="ja-JP" sz="2400" dirty="0" err="1">
              <a:solidFill>
                <a:schemeClr val="tx1"/>
              </a:solidFill>
              <a:latin typeface="新細明體" panose="02020500000000000000" pitchFamily="18" charset="-120"/>
              <a:ea typeface="新細明體" panose="02020500000000000000" pitchFamily="18" charset="-120"/>
            </a:rPr>
            <a:t>Devol</a:t>
          </a:r>
          <a:r>
            <a:rPr lang="ja-JP" altLang="en-HK" sz="2400" dirty="0">
              <a:solidFill>
                <a:schemeClr val="tx1"/>
              </a:solidFill>
              <a:latin typeface="新細明體" panose="02020500000000000000" pitchFamily="18" charset="-120"/>
              <a:ea typeface="新細明體" panose="02020500000000000000" pitchFamily="18" charset="-120"/>
            </a:rPr>
            <a:t>）</a:t>
          </a:r>
          <a:r>
            <a:rPr lang="ja-JP" altLang="en-US" sz="2400" dirty="0">
              <a:solidFill>
                <a:schemeClr val="tx1"/>
              </a:solidFill>
              <a:latin typeface="新細明體" panose="02020500000000000000" pitchFamily="18" charset="-120"/>
              <a:ea typeface="新細明體" panose="02020500000000000000" pitchFamily="18" charset="-120"/>
            </a:rPr>
            <a:t>向美國政府提出專利申請，提出一種用於工業生產的</a:t>
          </a:r>
          <a:r>
            <a:rPr lang="zh-HK" altLang="en-US" sz="2400" dirty="0">
              <a:solidFill>
                <a:schemeClr val="tx1"/>
              </a:solidFill>
              <a:latin typeface="新細明體" panose="02020500000000000000" pitchFamily="18" charset="-120"/>
              <a:ea typeface="新細明體" panose="02020500000000000000" pitchFamily="18" charset="-120"/>
            </a:rPr>
            <a:t>「</a:t>
          </a:r>
          <a:r>
            <a:rPr lang="ja-JP" altLang="en-US" sz="2400" dirty="0">
              <a:solidFill>
                <a:schemeClr val="tx1"/>
              </a:solidFill>
              <a:latin typeface="新細明體" panose="02020500000000000000" pitchFamily="18" charset="-120"/>
              <a:ea typeface="新細明體" panose="02020500000000000000" pitchFamily="18" charset="-120"/>
            </a:rPr>
            <a:t>重複性操作機械人</a:t>
          </a:r>
          <a:r>
            <a:rPr lang="zh-HK" altLang="en-US" sz="2400" dirty="0">
              <a:solidFill>
                <a:schemeClr val="tx1"/>
              </a:solidFill>
              <a:latin typeface="新細明體" panose="02020500000000000000" pitchFamily="18" charset="-120"/>
              <a:ea typeface="新細明體" panose="02020500000000000000" pitchFamily="18" charset="-120"/>
            </a:rPr>
            <a:t>」</a:t>
          </a:r>
          <a:endParaRPr lang="en-US" altLang="ja-JP" sz="2400" dirty="0">
            <a:solidFill>
              <a:schemeClr val="tx1"/>
            </a:solidFill>
            <a:latin typeface="新細明體" panose="02020500000000000000" pitchFamily="18" charset="-120"/>
            <a:ea typeface="新細明體" panose="02020500000000000000" pitchFamily="18" charset="-120"/>
          </a:endParaRPr>
        </a:p>
        <a:p>
          <a:r>
            <a:rPr lang="en-US" altLang="zh-TW" sz="2400" dirty="0">
              <a:solidFill>
                <a:schemeClr val="tx1"/>
              </a:solidFill>
              <a:latin typeface="新細明體" panose="02020500000000000000" pitchFamily="18" charset="-120"/>
              <a:ea typeface="新細明體" panose="02020500000000000000" pitchFamily="18" charset="-120"/>
              <a:sym typeface="Wingdings" pitchFamily="2" charset="2"/>
            </a:rPr>
            <a:t></a:t>
          </a:r>
          <a:r>
            <a:rPr lang="ja-JP" altLang="en-US" sz="2400" dirty="0">
              <a:solidFill>
                <a:schemeClr val="tx1"/>
              </a:solidFill>
              <a:latin typeface="新細明體" panose="02020500000000000000" pitchFamily="18" charset="-120"/>
              <a:ea typeface="新細明體" panose="02020500000000000000" pitchFamily="18" charset="-120"/>
            </a:rPr>
            <a:t>這是工業機械人的最初設想</a:t>
          </a:r>
          <a:endParaRPr lang="en-US" sz="2400" dirty="0">
            <a:solidFill>
              <a:schemeClr val="tx1"/>
            </a:solidFill>
            <a:latin typeface="新細明體" panose="02020500000000000000" pitchFamily="18" charset="-120"/>
            <a:ea typeface="新細明體" panose="02020500000000000000" pitchFamily="18" charset="-120"/>
          </a:endParaRPr>
        </a:p>
      </dgm:t>
    </dgm:pt>
    <dgm:pt modelId="{A95C9E1E-2B6F-E148-83DF-14E6CB0B4789}" type="parTrans" cxnId="{8BD3322A-6465-264C-8302-CABC7F55E102}">
      <dgm:prSet/>
      <dgm:spPr/>
      <dgm:t>
        <a:bodyPr/>
        <a:lstStyle/>
        <a:p>
          <a:endParaRPr lang="en-US"/>
        </a:p>
      </dgm:t>
    </dgm:pt>
    <dgm:pt modelId="{542B6085-13E8-9D4E-8F91-E2DB801B9C23}" type="sibTrans" cxnId="{8BD3322A-6465-264C-8302-CABC7F55E102}">
      <dgm:prSet/>
      <dgm:spPr/>
      <dgm:t>
        <a:bodyPr/>
        <a:lstStyle/>
        <a:p>
          <a:endParaRPr lang="en-US"/>
        </a:p>
      </dgm:t>
    </dgm:pt>
    <dgm:pt modelId="{07DD333A-F979-0948-8934-575C02C20F18}" type="pres">
      <dgm:prSet presAssocID="{B88C8689-6412-1A48-ACC4-FFAEB1FF9418}" presName="Name0" presStyleCnt="0">
        <dgm:presLayoutVars>
          <dgm:dir/>
          <dgm:animLvl val="lvl"/>
          <dgm:resizeHandles val="exact"/>
        </dgm:presLayoutVars>
      </dgm:prSet>
      <dgm:spPr/>
    </dgm:pt>
    <dgm:pt modelId="{7268E458-E73D-A74C-893F-7D0C027E5416}" type="pres">
      <dgm:prSet presAssocID="{B88C8689-6412-1A48-ACC4-FFAEB1FF9418}" presName="dummy" presStyleCnt="0"/>
      <dgm:spPr/>
    </dgm:pt>
    <dgm:pt modelId="{7FC1917B-CEFA-B546-A6EC-406889A44DAD}" type="pres">
      <dgm:prSet presAssocID="{B88C8689-6412-1A48-ACC4-FFAEB1FF9418}" presName="linH" presStyleCnt="0"/>
      <dgm:spPr/>
    </dgm:pt>
    <dgm:pt modelId="{FC5CA425-67B1-1345-81A8-AA08FE363299}" type="pres">
      <dgm:prSet presAssocID="{B88C8689-6412-1A48-ACC4-FFAEB1FF9418}" presName="padding1" presStyleCnt="0"/>
      <dgm:spPr/>
    </dgm:pt>
    <dgm:pt modelId="{5BBB4EAC-2889-6D47-8B1D-0E1994C97832}" type="pres">
      <dgm:prSet presAssocID="{74F65835-088B-7041-8830-4DAD9AF8BA36}" presName="linV" presStyleCnt="0"/>
      <dgm:spPr/>
    </dgm:pt>
    <dgm:pt modelId="{695C7D07-1B3B-404C-B789-0FB6F5D3519C}" type="pres">
      <dgm:prSet presAssocID="{74F65835-088B-7041-8830-4DAD9AF8BA36}" presName="spVertical1" presStyleCnt="0"/>
      <dgm:spPr/>
    </dgm:pt>
    <dgm:pt modelId="{3C6BC121-4351-3F49-B4FF-DD636348B1F1}" type="pres">
      <dgm:prSet presAssocID="{74F65835-088B-7041-8830-4DAD9AF8BA36}" presName="parTx" presStyleLbl="revTx" presStyleIdx="0" presStyleCnt="3" custScaleX="127556" custScaleY="159111" custLinFactNeighborX="-34917" custLinFactNeighborY="12541">
        <dgm:presLayoutVars>
          <dgm:chMax val="0"/>
          <dgm:chPref val="0"/>
          <dgm:bulletEnabled val="1"/>
        </dgm:presLayoutVars>
      </dgm:prSet>
      <dgm:spPr/>
      <dgm:t>
        <a:bodyPr/>
        <a:lstStyle/>
        <a:p>
          <a:endParaRPr lang="en-US"/>
        </a:p>
      </dgm:t>
    </dgm:pt>
    <dgm:pt modelId="{5C156970-BDE4-5249-A17A-1D3DF51B437A}" type="pres">
      <dgm:prSet presAssocID="{74F65835-088B-7041-8830-4DAD9AF8BA36}" presName="spVertical2" presStyleCnt="0"/>
      <dgm:spPr/>
    </dgm:pt>
    <dgm:pt modelId="{761C902F-CE84-A94E-A806-A59546180451}" type="pres">
      <dgm:prSet presAssocID="{74F65835-088B-7041-8830-4DAD9AF8BA36}" presName="spVertical3" presStyleCnt="0"/>
      <dgm:spPr/>
    </dgm:pt>
    <dgm:pt modelId="{080FE86F-1F26-3441-B1BD-9BCE5C3AFCC9}" type="pres">
      <dgm:prSet presAssocID="{040DAD62-F342-F64C-8DC1-59A9681876F1}" presName="space" presStyleCnt="0"/>
      <dgm:spPr/>
    </dgm:pt>
    <dgm:pt modelId="{BED7DE1A-34FA-C34E-A57D-C4D5D83439FA}" type="pres">
      <dgm:prSet presAssocID="{EE41E314-AE4D-D940-87DB-D5955660C348}" presName="linV" presStyleCnt="0"/>
      <dgm:spPr/>
    </dgm:pt>
    <dgm:pt modelId="{48CB1D88-A10A-A142-B38E-7370366BDCB5}" type="pres">
      <dgm:prSet presAssocID="{EE41E314-AE4D-D940-87DB-D5955660C348}" presName="spVertical1" presStyleCnt="0"/>
      <dgm:spPr/>
    </dgm:pt>
    <dgm:pt modelId="{99450F78-60E5-8344-AEDD-23EB2E3AC66E}" type="pres">
      <dgm:prSet presAssocID="{EE41E314-AE4D-D940-87DB-D5955660C348}" presName="parTx" presStyleLbl="revTx" presStyleIdx="1" presStyleCnt="3" custScaleX="145638" custScaleY="135218" custLinFactNeighborX="-22980" custLinFactNeighborY="44057">
        <dgm:presLayoutVars>
          <dgm:chMax val="0"/>
          <dgm:chPref val="0"/>
          <dgm:bulletEnabled val="1"/>
        </dgm:presLayoutVars>
      </dgm:prSet>
      <dgm:spPr/>
      <dgm:t>
        <a:bodyPr/>
        <a:lstStyle/>
        <a:p>
          <a:endParaRPr lang="en-US"/>
        </a:p>
      </dgm:t>
    </dgm:pt>
    <dgm:pt modelId="{A0F422FB-5D2F-4A43-89C3-AC3F95350567}" type="pres">
      <dgm:prSet presAssocID="{EE41E314-AE4D-D940-87DB-D5955660C348}" presName="spVertical2" presStyleCnt="0"/>
      <dgm:spPr/>
    </dgm:pt>
    <dgm:pt modelId="{AD8FD4C5-E030-0C46-9AD1-B4C6E32151BF}" type="pres">
      <dgm:prSet presAssocID="{EE41E314-AE4D-D940-87DB-D5955660C348}" presName="spVertical3" presStyleCnt="0"/>
      <dgm:spPr/>
    </dgm:pt>
    <dgm:pt modelId="{984DE6DB-25A8-3842-A17C-7351AE2BF6D3}" type="pres">
      <dgm:prSet presAssocID="{489EE13A-19EA-614E-9062-7E4A4E28D47E}" presName="space" presStyleCnt="0"/>
      <dgm:spPr/>
    </dgm:pt>
    <dgm:pt modelId="{9720D0B1-44DC-3244-9A65-FA2ACDE4E3EA}" type="pres">
      <dgm:prSet presAssocID="{93EF3CF5-71FE-CD4A-AE48-E2C519C36EE0}" presName="linV" presStyleCnt="0"/>
      <dgm:spPr/>
    </dgm:pt>
    <dgm:pt modelId="{E6DA0ADA-7B13-C74C-9DC1-E42B25E17E88}" type="pres">
      <dgm:prSet presAssocID="{93EF3CF5-71FE-CD4A-AE48-E2C519C36EE0}" presName="spVertical1" presStyleCnt="0"/>
      <dgm:spPr/>
    </dgm:pt>
    <dgm:pt modelId="{E78AA7A5-2023-0749-8859-8EC030ABA004}" type="pres">
      <dgm:prSet presAssocID="{93EF3CF5-71FE-CD4A-AE48-E2C519C36EE0}" presName="parTx" presStyleLbl="revTx" presStyleIdx="2" presStyleCnt="3" custScaleX="277417" custScaleY="166910" custLinFactNeighborX="2813" custLinFactNeighborY="-1412">
        <dgm:presLayoutVars>
          <dgm:chMax val="0"/>
          <dgm:chPref val="0"/>
          <dgm:bulletEnabled val="1"/>
        </dgm:presLayoutVars>
      </dgm:prSet>
      <dgm:spPr/>
      <dgm:t>
        <a:bodyPr/>
        <a:lstStyle/>
        <a:p>
          <a:endParaRPr lang="en-US"/>
        </a:p>
      </dgm:t>
    </dgm:pt>
    <dgm:pt modelId="{BE01252F-9E6B-C44D-9E39-A97469161785}" type="pres">
      <dgm:prSet presAssocID="{93EF3CF5-71FE-CD4A-AE48-E2C519C36EE0}" presName="spVertical2" presStyleCnt="0"/>
      <dgm:spPr/>
    </dgm:pt>
    <dgm:pt modelId="{090D730E-279F-EB49-85A8-01AAFAD32366}" type="pres">
      <dgm:prSet presAssocID="{93EF3CF5-71FE-CD4A-AE48-E2C519C36EE0}" presName="spVertical3" presStyleCnt="0"/>
      <dgm:spPr/>
    </dgm:pt>
    <dgm:pt modelId="{1C14935B-0B32-D04D-9BDC-5ADACBAF5C86}" type="pres">
      <dgm:prSet presAssocID="{B88C8689-6412-1A48-ACC4-FFAEB1FF9418}" presName="padding2" presStyleCnt="0"/>
      <dgm:spPr/>
    </dgm:pt>
    <dgm:pt modelId="{93F621F5-7ECD-A948-A401-C83794A70292}" type="pres">
      <dgm:prSet presAssocID="{B88C8689-6412-1A48-ACC4-FFAEB1FF9418}" presName="negArrow" presStyleCnt="0"/>
      <dgm:spPr/>
    </dgm:pt>
    <dgm:pt modelId="{1440C7ED-C836-C04D-8B78-65BE9FC57345}" type="pres">
      <dgm:prSet presAssocID="{B88C8689-6412-1A48-ACC4-FFAEB1FF9418}" presName="backgroundArrow" presStyleLbl="node1" presStyleIdx="0" presStyleCnt="1" custScaleY="709567" custLinFactNeighborY="-23241"/>
      <dgm:spPr>
        <a:gradFill rotWithShape="0">
          <a:gsLst>
            <a:gs pos="0">
              <a:schemeClr val="accent1">
                <a:lumMod val="5000"/>
                <a:lumOff val="95000"/>
              </a:schemeClr>
            </a:gs>
            <a:gs pos="5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pt>
  </dgm:ptLst>
  <dgm:cxnLst>
    <dgm:cxn modelId="{945777B6-81FB-45BD-8DF0-54AC3603F3A3}" type="presOf" srcId="{74F65835-088B-7041-8830-4DAD9AF8BA36}" destId="{3C6BC121-4351-3F49-B4FF-DD636348B1F1}" srcOrd="0" destOrd="0" presId="urn:microsoft.com/office/officeart/2005/8/layout/hProcess3"/>
    <dgm:cxn modelId="{81874859-DFFF-43BA-874C-652D6B761EB5}" type="presOf" srcId="{93EF3CF5-71FE-CD4A-AE48-E2C519C36EE0}" destId="{E78AA7A5-2023-0749-8859-8EC030ABA004}" srcOrd="0" destOrd="0" presId="urn:microsoft.com/office/officeart/2005/8/layout/hProcess3"/>
    <dgm:cxn modelId="{265AD0F3-6298-41CF-857B-D72EB66E65F8}" type="presOf" srcId="{EE41E314-AE4D-D940-87DB-D5955660C348}" destId="{99450F78-60E5-8344-AEDD-23EB2E3AC66E}" srcOrd="0" destOrd="0" presId="urn:microsoft.com/office/officeart/2005/8/layout/hProcess3"/>
    <dgm:cxn modelId="{8BD3322A-6465-264C-8302-CABC7F55E102}" srcId="{B88C8689-6412-1A48-ACC4-FFAEB1FF9418}" destId="{93EF3CF5-71FE-CD4A-AE48-E2C519C36EE0}" srcOrd="2" destOrd="0" parTransId="{A95C9E1E-2B6F-E148-83DF-14E6CB0B4789}" sibTransId="{542B6085-13E8-9D4E-8F91-E2DB801B9C23}"/>
    <dgm:cxn modelId="{60FF60B8-436D-4121-8504-7E9FF3A42270}" type="presOf" srcId="{B88C8689-6412-1A48-ACC4-FFAEB1FF9418}" destId="{07DD333A-F979-0948-8934-575C02C20F18}" srcOrd="0" destOrd="0" presId="urn:microsoft.com/office/officeart/2005/8/layout/hProcess3"/>
    <dgm:cxn modelId="{4BED8F62-EC41-D644-8A2F-7E0EE746126C}" srcId="{B88C8689-6412-1A48-ACC4-FFAEB1FF9418}" destId="{EE41E314-AE4D-D940-87DB-D5955660C348}" srcOrd="1" destOrd="0" parTransId="{50ECBA1D-DC98-8C42-8794-B2880E2905FA}" sibTransId="{489EE13A-19EA-614E-9062-7E4A4E28D47E}"/>
    <dgm:cxn modelId="{2B79B37F-BF84-DB47-A5E5-6E45A30837D5}" srcId="{B88C8689-6412-1A48-ACC4-FFAEB1FF9418}" destId="{74F65835-088B-7041-8830-4DAD9AF8BA36}" srcOrd="0" destOrd="0" parTransId="{34CDCA3F-798C-9E4C-ADEE-1DA43502DB58}" sibTransId="{040DAD62-F342-F64C-8DC1-59A9681876F1}"/>
    <dgm:cxn modelId="{9120550E-F669-44C9-8A3B-C05AD61158C4}" type="presParOf" srcId="{07DD333A-F979-0948-8934-575C02C20F18}" destId="{7268E458-E73D-A74C-893F-7D0C027E5416}" srcOrd="0" destOrd="0" presId="urn:microsoft.com/office/officeart/2005/8/layout/hProcess3"/>
    <dgm:cxn modelId="{01C49EDA-BEC1-4CB5-A628-E5838A90AD0B}" type="presParOf" srcId="{07DD333A-F979-0948-8934-575C02C20F18}" destId="{7FC1917B-CEFA-B546-A6EC-406889A44DAD}" srcOrd="1" destOrd="0" presId="urn:microsoft.com/office/officeart/2005/8/layout/hProcess3"/>
    <dgm:cxn modelId="{ABB9ADAC-B87D-48F8-B79B-E5AEF62C1DE1}" type="presParOf" srcId="{7FC1917B-CEFA-B546-A6EC-406889A44DAD}" destId="{FC5CA425-67B1-1345-81A8-AA08FE363299}" srcOrd="0" destOrd="0" presId="urn:microsoft.com/office/officeart/2005/8/layout/hProcess3"/>
    <dgm:cxn modelId="{4329AF33-7755-4607-8447-E12A9309C5B7}" type="presParOf" srcId="{7FC1917B-CEFA-B546-A6EC-406889A44DAD}" destId="{5BBB4EAC-2889-6D47-8B1D-0E1994C97832}" srcOrd="1" destOrd="0" presId="urn:microsoft.com/office/officeart/2005/8/layout/hProcess3"/>
    <dgm:cxn modelId="{DE5D7D68-897A-438F-8415-C96B57894E51}" type="presParOf" srcId="{5BBB4EAC-2889-6D47-8B1D-0E1994C97832}" destId="{695C7D07-1B3B-404C-B789-0FB6F5D3519C}" srcOrd="0" destOrd="0" presId="urn:microsoft.com/office/officeart/2005/8/layout/hProcess3"/>
    <dgm:cxn modelId="{436DBBEC-5B04-4553-B77A-5D7A76EFB421}" type="presParOf" srcId="{5BBB4EAC-2889-6D47-8B1D-0E1994C97832}" destId="{3C6BC121-4351-3F49-B4FF-DD636348B1F1}" srcOrd="1" destOrd="0" presId="urn:microsoft.com/office/officeart/2005/8/layout/hProcess3"/>
    <dgm:cxn modelId="{B4D2E8F8-CFEE-4AE4-8CF1-16E77E63FA30}" type="presParOf" srcId="{5BBB4EAC-2889-6D47-8B1D-0E1994C97832}" destId="{5C156970-BDE4-5249-A17A-1D3DF51B437A}" srcOrd="2" destOrd="0" presId="urn:microsoft.com/office/officeart/2005/8/layout/hProcess3"/>
    <dgm:cxn modelId="{970382D9-B138-4840-BD21-AF36DAAC388A}" type="presParOf" srcId="{5BBB4EAC-2889-6D47-8B1D-0E1994C97832}" destId="{761C902F-CE84-A94E-A806-A59546180451}" srcOrd="3" destOrd="0" presId="urn:microsoft.com/office/officeart/2005/8/layout/hProcess3"/>
    <dgm:cxn modelId="{E20E6785-B79D-4A82-A7E1-4DACF3507AFA}" type="presParOf" srcId="{7FC1917B-CEFA-B546-A6EC-406889A44DAD}" destId="{080FE86F-1F26-3441-B1BD-9BCE5C3AFCC9}" srcOrd="2" destOrd="0" presId="urn:microsoft.com/office/officeart/2005/8/layout/hProcess3"/>
    <dgm:cxn modelId="{A204AEF2-4704-4434-92B9-D10C4BFA1F94}" type="presParOf" srcId="{7FC1917B-CEFA-B546-A6EC-406889A44DAD}" destId="{BED7DE1A-34FA-C34E-A57D-C4D5D83439FA}" srcOrd="3" destOrd="0" presId="urn:microsoft.com/office/officeart/2005/8/layout/hProcess3"/>
    <dgm:cxn modelId="{C5BBED03-8279-4BBE-9F26-8224EB49336B}" type="presParOf" srcId="{BED7DE1A-34FA-C34E-A57D-C4D5D83439FA}" destId="{48CB1D88-A10A-A142-B38E-7370366BDCB5}" srcOrd="0" destOrd="0" presId="urn:microsoft.com/office/officeart/2005/8/layout/hProcess3"/>
    <dgm:cxn modelId="{DD084907-2E1B-4D19-A687-DCA51C0E8298}" type="presParOf" srcId="{BED7DE1A-34FA-C34E-A57D-C4D5D83439FA}" destId="{99450F78-60E5-8344-AEDD-23EB2E3AC66E}" srcOrd="1" destOrd="0" presId="urn:microsoft.com/office/officeart/2005/8/layout/hProcess3"/>
    <dgm:cxn modelId="{661BE0A6-5D9E-410F-96E5-7C13DB33C964}" type="presParOf" srcId="{BED7DE1A-34FA-C34E-A57D-C4D5D83439FA}" destId="{A0F422FB-5D2F-4A43-89C3-AC3F95350567}" srcOrd="2" destOrd="0" presId="urn:microsoft.com/office/officeart/2005/8/layout/hProcess3"/>
    <dgm:cxn modelId="{A77372CC-8280-49D2-9AD4-1F52173BC85D}" type="presParOf" srcId="{BED7DE1A-34FA-C34E-A57D-C4D5D83439FA}" destId="{AD8FD4C5-E030-0C46-9AD1-B4C6E32151BF}" srcOrd="3" destOrd="0" presId="urn:microsoft.com/office/officeart/2005/8/layout/hProcess3"/>
    <dgm:cxn modelId="{2B3B9884-E7A9-415B-9B8B-A9142A6F4055}" type="presParOf" srcId="{7FC1917B-CEFA-B546-A6EC-406889A44DAD}" destId="{984DE6DB-25A8-3842-A17C-7351AE2BF6D3}" srcOrd="4" destOrd="0" presId="urn:microsoft.com/office/officeart/2005/8/layout/hProcess3"/>
    <dgm:cxn modelId="{AB14A72A-2C1E-4C2B-B1FC-400A14FC6CE8}" type="presParOf" srcId="{7FC1917B-CEFA-B546-A6EC-406889A44DAD}" destId="{9720D0B1-44DC-3244-9A65-FA2ACDE4E3EA}" srcOrd="5" destOrd="0" presId="urn:microsoft.com/office/officeart/2005/8/layout/hProcess3"/>
    <dgm:cxn modelId="{4558D9CF-ED1D-41DE-8636-612C851833CA}" type="presParOf" srcId="{9720D0B1-44DC-3244-9A65-FA2ACDE4E3EA}" destId="{E6DA0ADA-7B13-C74C-9DC1-E42B25E17E88}" srcOrd="0" destOrd="0" presId="urn:microsoft.com/office/officeart/2005/8/layout/hProcess3"/>
    <dgm:cxn modelId="{46C6BF2D-9F84-45A8-9255-DE676726D5EE}" type="presParOf" srcId="{9720D0B1-44DC-3244-9A65-FA2ACDE4E3EA}" destId="{E78AA7A5-2023-0749-8859-8EC030ABA004}" srcOrd="1" destOrd="0" presId="urn:microsoft.com/office/officeart/2005/8/layout/hProcess3"/>
    <dgm:cxn modelId="{DC03C66C-7022-474A-A3B8-5C19214B1B3A}" type="presParOf" srcId="{9720D0B1-44DC-3244-9A65-FA2ACDE4E3EA}" destId="{BE01252F-9E6B-C44D-9E39-A97469161785}" srcOrd="2" destOrd="0" presId="urn:microsoft.com/office/officeart/2005/8/layout/hProcess3"/>
    <dgm:cxn modelId="{1A7DEDE4-BA68-4017-8A25-30F25DE5A50D}" type="presParOf" srcId="{9720D0B1-44DC-3244-9A65-FA2ACDE4E3EA}" destId="{090D730E-279F-EB49-85A8-01AAFAD32366}" srcOrd="3" destOrd="0" presId="urn:microsoft.com/office/officeart/2005/8/layout/hProcess3"/>
    <dgm:cxn modelId="{D1DD4C79-F0F3-484D-9228-E2EB734361B4}" type="presParOf" srcId="{7FC1917B-CEFA-B546-A6EC-406889A44DAD}" destId="{1C14935B-0B32-D04D-9BDC-5ADACBAF5C86}" srcOrd="6" destOrd="0" presId="urn:microsoft.com/office/officeart/2005/8/layout/hProcess3"/>
    <dgm:cxn modelId="{F33C578D-B897-435C-B178-2C20A84A813D}" type="presParOf" srcId="{7FC1917B-CEFA-B546-A6EC-406889A44DAD}" destId="{93F621F5-7ECD-A948-A401-C83794A70292}" srcOrd="7" destOrd="0" presId="urn:microsoft.com/office/officeart/2005/8/layout/hProcess3"/>
    <dgm:cxn modelId="{FE627A35-2029-4D71-96CB-9C97146D03FA}" type="presParOf" srcId="{7FC1917B-CEFA-B546-A6EC-406889A44DAD}" destId="{1440C7ED-C836-C04D-8B78-65BE9FC57345}" srcOrd="8" destOrd="0" presId="urn:microsoft.com/office/officeart/2005/8/layout/h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BEB096-D13A-41D8-9B09-11056DC66772}"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zh-HK" altLang="en-US"/>
        </a:p>
      </dgm:t>
    </dgm:pt>
    <dgm:pt modelId="{838BA280-A140-41EB-ACDA-3AE20E8775C3}">
      <dgm:prSet phldrT="[文字]" custT="1"/>
      <dgm:spPr/>
      <dgm:t>
        <a:bodyPr/>
        <a:lstStyle/>
        <a:p>
          <a:r>
            <a:rPr lang="en-US" altLang="ja-JP" sz="1600" dirty="0">
              <a:latin typeface="新細明體" panose="02020500000000000000" pitchFamily="18" charset="-120"/>
              <a:ea typeface="新細明體" panose="02020500000000000000" pitchFamily="18" charset="-120"/>
            </a:rPr>
            <a:t>20 </a:t>
          </a:r>
          <a:r>
            <a:rPr lang="ja-JP" altLang="en-US" sz="1600" dirty="0">
              <a:latin typeface="新細明體" panose="02020500000000000000" pitchFamily="18" charset="-120"/>
              <a:ea typeface="新細明體" panose="02020500000000000000" pitchFamily="18" charset="-120"/>
            </a:rPr>
            <a:t>世紀 </a:t>
          </a:r>
          <a:r>
            <a:rPr lang="en-US" altLang="ja-JP" sz="1600" dirty="0">
              <a:latin typeface="新細明體" panose="02020500000000000000" pitchFamily="18" charset="-120"/>
              <a:ea typeface="新細明體" panose="02020500000000000000" pitchFamily="18" charset="-120"/>
            </a:rPr>
            <a:t>60 </a:t>
          </a:r>
          <a:r>
            <a:rPr lang="ja-JP" altLang="en-US" sz="1600" dirty="0">
              <a:latin typeface="新細明體" panose="02020500000000000000" pitchFamily="18" charset="-120"/>
              <a:ea typeface="新細明體" panose="02020500000000000000" pitchFamily="18" charset="-120"/>
            </a:rPr>
            <a:t>年代</a:t>
          </a:r>
          <a:endParaRPr lang="zh-HK" altLang="en-US" sz="1600" dirty="0"/>
        </a:p>
      </dgm:t>
    </dgm:pt>
    <dgm:pt modelId="{6B856417-B617-475D-833A-1E66F83CA894}" type="parTrans" cxnId="{82BD7EE5-B8DE-47D8-A44F-F1888DCAEEBA}">
      <dgm:prSet/>
      <dgm:spPr/>
      <dgm:t>
        <a:bodyPr/>
        <a:lstStyle/>
        <a:p>
          <a:endParaRPr lang="zh-HK" altLang="en-US"/>
        </a:p>
      </dgm:t>
    </dgm:pt>
    <dgm:pt modelId="{EB76978E-3187-4CC3-B6E9-25261C8F1A4A}" type="sibTrans" cxnId="{82BD7EE5-B8DE-47D8-A44F-F1888DCAEEBA}">
      <dgm:prSet/>
      <dgm:spPr/>
      <dgm:t>
        <a:bodyPr/>
        <a:lstStyle/>
        <a:p>
          <a:endParaRPr lang="zh-HK" altLang="en-US"/>
        </a:p>
      </dgm:t>
    </dgm:pt>
    <dgm:pt modelId="{AD25E608-9555-42B5-ACEB-8954276028C7}">
      <dgm:prSet phldrT="[文字]" custT="1"/>
      <dgm:spPr/>
      <dgm:t>
        <a:bodyPr/>
        <a:lstStyle/>
        <a:p>
          <a:r>
            <a:rPr lang="ja-JP" altLang="en-US" sz="1800" dirty="0">
              <a:latin typeface="新細明體" panose="02020500000000000000" pitchFamily="18" charset="-120"/>
              <a:ea typeface="新細明體" panose="02020500000000000000" pitchFamily="18" charset="-120"/>
            </a:rPr>
            <a:t>各種裝載了感測器的機械人陸續問世，讓機械人有了感知</a:t>
          </a:r>
          <a:endParaRPr lang="zh-HK" altLang="en-US" sz="1800" dirty="0"/>
        </a:p>
      </dgm:t>
    </dgm:pt>
    <dgm:pt modelId="{15DE9622-E600-4AFA-B618-950ED30CDAA5}" type="parTrans" cxnId="{916DAF9B-7FA6-4EB4-B92B-3FEC4FE06CE6}">
      <dgm:prSet/>
      <dgm:spPr/>
      <dgm:t>
        <a:bodyPr/>
        <a:lstStyle/>
        <a:p>
          <a:endParaRPr lang="zh-HK" altLang="en-US"/>
        </a:p>
      </dgm:t>
    </dgm:pt>
    <dgm:pt modelId="{DF073DDB-4F2C-49F8-82D6-C85C680A821C}" type="sibTrans" cxnId="{916DAF9B-7FA6-4EB4-B92B-3FEC4FE06CE6}">
      <dgm:prSet/>
      <dgm:spPr/>
      <dgm:t>
        <a:bodyPr/>
        <a:lstStyle/>
        <a:p>
          <a:endParaRPr lang="zh-HK" altLang="en-US"/>
        </a:p>
      </dgm:t>
    </dgm:pt>
    <dgm:pt modelId="{6741AF5C-1544-4898-9993-22D317E28261}">
      <dgm:prSet phldrT="[文字]" custT="1"/>
      <dgm:spPr/>
      <dgm:t>
        <a:bodyPr/>
        <a:lstStyle/>
        <a:p>
          <a:r>
            <a:rPr lang="en-US" altLang="zh-TW" sz="1600" dirty="0">
              <a:latin typeface="新細明體" panose="02020500000000000000" pitchFamily="18" charset="-120"/>
              <a:ea typeface="新細明體" panose="02020500000000000000" pitchFamily="18" charset="-120"/>
            </a:rPr>
            <a:t>1</a:t>
          </a:r>
          <a:r>
            <a:rPr lang="en-US" altLang="ja-JP" sz="1600" dirty="0">
              <a:latin typeface="新細明體" panose="02020500000000000000" pitchFamily="18" charset="-120"/>
              <a:ea typeface="新細明體" panose="02020500000000000000" pitchFamily="18" charset="-120"/>
            </a:rPr>
            <a:t>961 </a:t>
          </a:r>
          <a:endParaRPr lang="zh-HK" altLang="en-US" sz="1600" dirty="0"/>
        </a:p>
      </dgm:t>
    </dgm:pt>
    <dgm:pt modelId="{E911B2B7-05A4-4E90-9CA1-728F4EDE902B}" type="parTrans" cxnId="{83AFF856-79F7-4565-B7DC-4E68A2F8849C}">
      <dgm:prSet/>
      <dgm:spPr/>
      <dgm:t>
        <a:bodyPr/>
        <a:lstStyle/>
        <a:p>
          <a:endParaRPr lang="zh-HK" altLang="en-US"/>
        </a:p>
      </dgm:t>
    </dgm:pt>
    <dgm:pt modelId="{62CF375A-72C8-4F73-AD6C-067F97A675CF}" type="sibTrans" cxnId="{83AFF856-79F7-4565-B7DC-4E68A2F8849C}">
      <dgm:prSet/>
      <dgm:spPr/>
      <dgm:t>
        <a:bodyPr/>
        <a:lstStyle/>
        <a:p>
          <a:endParaRPr lang="zh-HK" altLang="en-US"/>
        </a:p>
      </dgm:t>
    </dgm:pt>
    <dgm:pt modelId="{CB25A362-86A5-42F3-ABB8-9988067A942F}">
      <dgm:prSet phldrT="[文字]" custT="1"/>
      <dgm:spPr/>
      <dgm:t>
        <a:bodyPr/>
        <a:lstStyle/>
        <a:p>
          <a:r>
            <a:rPr lang="ja-JP" altLang="en-US" sz="1600" dirty="0">
              <a:latin typeface="新細明體" panose="02020500000000000000" pitchFamily="18" charset="-120"/>
              <a:ea typeface="新細明體" panose="02020500000000000000" pitchFamily="18" charset="-120"/>
            </a:rPr>
            <a:t>恩斯特（</a:t>
          </a:r>
          <a:r>
            <a:rPr lang="en-US" altLang="ja-JP" sz="1600" dirty="0">
              <a:latin typeface="新細明體" panose="02020500000000000000" pitchFamily="18" charset="-120"/>
              <a:ea typeface="新細明體" panose="02020500000000000000" pitchFamily="18" charset="-120"/>
            </a:rPr>
            <a:t>H. A. Ernst</a:t>
          </a:r>
          <a:r>
            <a:rPr lang="ja-JP" altLang="en-US" sz="1600" dirty="0">
              <a:latin typeface="新細明體" panose="02020500000000000000" pitchFamily="18" charset="-120"/>
              <a:ea typeface="新細明體" panose="02020500000000000000" pitchFamily="18" charset="-120"/>
            </a:rPr>
            <a:t>）採用了觸覺感測器來説明控制機械臂</a:t>
          </a:r>
          <a:r>
            <a:rPr lang="en-US" altLang="zh-TW" sz="1600" dirty="0">
              <a:latin typeface="新細明體" panose="02020500000000000000" pitchFamily="18" charset="-120"/>
              <a:ea typeface="新細明體" panose="02020500000000000000" pitchFamily="18" charset="-120"/>
            </a:rPr>
            <a:t>; </a:t>
          </a:r>
          <a:r>
            <a:rPr lang="ja-JP" altLang="en-US" sz="1600" dirty="0">
              <a:latin typeface="新細明體" panose="02020500000000000000" pitchFamily="18" charset="-120"/>
              <a:ea typeface="新細明體" panose="02020500000000000000" pitchFamily="18" charset="-120"/>
            </a:rPr>
            <a:t>托莫維奇（</a:t>
          </a:r>
          <a:r>
            <a:rPr lang="en-US" altLang="ja-JP" sz="1600" dirty="0" err="1">
              <a:latin typeface="新細明體" panose="02020500000000000000" pitchFamily="18" charset="-120"/>
              <a:ea typeface="新細明體" panose="02020500000000000000" pitchFamily="18" charset="-120"/>
            </a:rPr>
            <a:t>Tomovic</a:t>
          </a:r>
          <a:r>
            <a:rPr lang="ja-JP" altLang="en-US" sz="1600" dirty="0">
              <a:latin typeface="新細明體" panose="02020500000000000000" pitchFamily="18" charset="-120"/>
              <a:ea typeface="新細明體" panose="02020500000000000000" pitchFamily="18" charset="-120"/>
            </a:rPr>
            <a:t>）和博尼（</a:t>
          </a:r>
          <a:r>
            <a:rPr lang="en-US" altLang="ja-JP" sz="1600" dirty="0" err="1">
              <a:latin typeface="新細明體" panose="02020500000000000000" pitchFamily="18" charset="-120"/>
              <a:ea typeface="新細明體" panose="02020500000000000000" pitchFamily="18" charset="-120"/>
            </a:rPr>
            <a:t>Boni</a:t>
          </a:r>
          <a:r>
            <a:rPr lang="ja-JP" altLang="en-US" sz="1600" dirty="0">
              <a:latin typeface="新細明體" panose="02020500000000000000" pitchFamily="18" charset="-120"/>
              <a:ea typeface="新細明體" panose="02020500000000000000" pitchFamily="18" charset="-120"/>
            </a:rPr>
            <a:t>）</a:t>
          </a:r>
          <a:r>
            <a:rPr lang="en-US" altLang="ja-JP" sz="1600" dirty="0">
              <a:latin typeface="新細明體" panose="02020500000000000000" pitchFamily="18" charset="-120"/>
              <a:ea typeface="新細明體" panose="02020500000000000000" pitchFamily="18" charset="-120"/>
            </a:rPr>
            <a:t>1962 </a:t>
          </a:r>
          <a:r>
            <a:rPr lang="ja-JP" altLang="en-US" sz="1600" dirty="0">
              <a:latin typeface="新細明體" panose="02020500000000000000" pitchFamily="18" charset="-120"/>
              <a:ea typeface="新細明體" panose="02020500000000000000" pitchFamily="18" charset="-120"/>
            </a:rPr>
            <a:t>年設計了稱為 </a:t>
          </a:r>
          <a:r>
            <a:rPr lang="en-US" altLang="ja-JP" sz="1600" dirty="0">
              <a:latin typeface="新細明體" panose="02020500000000000000" pitchFamily="18" charset="-120"/>
              <a:ea typeface="新細明體" panose="02020500000000000000" pitchFamily="18" charset="-120"/>
            </a:rPr>
            <a:t>Belgrade </a:t>
          </a:r>
          <a:r>
            <a:rPr lang="ja-JP" altLang="en-US" sz="1600" dirty="0">
              <a:latin typeface="新細明體" panose="02020500000000000000" pitchFamily="18" charset="-120"/>
              <a:ea typeface="新細明體" panose="02020500000000000000" pitchFamily="18" charset="-120"/>
            </a:rPr>
            <a:t>的「靈巧手」</a:t>
          </a:r>
          <a:r>
            <a:rPr lang="zh-HK" altLang="en-US" sz="1600" dirty="0">
              <a:latin typeface="新細明體" panose="02020500000000000000" pitchFamily="18" charset="-120"/>
              <a:ea typeface="新細明體" panose="02020500000000000000" pitchFamily="18" charset="-120"/>
            </a:rPr>
            <a:t>，</a:t>
          </a:r>
          <a:r>
            <a:rPr lang="ja-JP" altLang="en-US" sz="1600" dirty="0">
              <a:latin typeface="新細明體" panose="02020500000000000000" pitchFamily="18" charset="-120"/>
              <a:ea typeface="新細明體" panose="02020500000000000000" pitchFamily="18" charset="-120"/>
            </a:rPr>
            <a:t>採用了壓力感測器來檢測「手」的力度</a:t>
          </a:r>
          <a:endParaRPr lang="zh-HK" altLang="en-US" sz="1600" dirty="0"/>
        </a:p>
      </dgm:t>
    </dgm:pt>
    <dgm:pt modelId="{299CD32E-234B-4B0F-A59B-6BD3B10F5C38}" type="parTrans" cxnId="{DD8E4FD4-8AFF-45B9-A4A6-946F914C9C65}">
      <dgm:prSet/>
      <dgm:spPr/>
      <dgm:t>
        <a:bodyPr/>
        <a:lstStyle/>
        <a:p>
          <a:endParaRPr lang="zh-HK" altLang="en-US"/>
        </a:p>
      </dgm:t>
    </dgm:pt>
    <dgm:pt modelId="{1E6D6710-92FE-4B0B-A790-FAFF30794534}" type="sibTrans" cxnId="{DD8E4FD4-8AFF-45B9-A4A6-946F914C9C65}">
      <dgm:prSet/>
      <dgm:spPr/>
      <dgm:t>
        <a:bodyPr/>
        <a:lstStyle/>
        <a:p>
          <a:endParaRPr lang="zh-HK" altLang="en-US"/>
        </a:p>
      </dgm:t>
    </dgm:pt>
    <dgm:pt modelId="{491FC42B-0B8A-40C7-8795-EEBDD102FCCD}">
      <dgm:prSet phldrT="[文字]" custT="1"/>
      <dgm:spPr/>
      <dgm:t>
        <a:bodyPr/>
        <a:lstStyle/>
        <a:p>
          <a:r>
            <a:rPr lang="en-US" altLang="ja-JP" sz="1600" dirty="0">
              <a:latin typeface="新細明體" panose="02020500000000000000" pitchFamily="18" charset="-120"/>
              <a:ea typeface="新細明體" panose="02020500000000000000" pitchFamily="18" charset="-120"/>
            </a:rPr>
            <a:t>1965</a:t>
          </a:r>
          <a:endParaRPr lang="zh-HK" altLang="en-US" sz="1600" dirty="0"/>
        </a:p>
      </dgm:t>
    </dgm:pt>
    <dgm:pt modelId="{DBB8DF86-4B35-49D2-9481-5353A39BC4CA}" type="parTrans" cxnId="{2DE59F9F-D91E-4749-AE41-6E846850FE7A}">
      <dgm:prSet/>
      <dgm:spPr/>
      <dgm:t>
        <a:bodyPr/>
        <a:lstStyle/>
        <a:p>
          <a:endParaRPr lang="zh-HK" altLang="en-US"/>
        </a:p>
      </dgm:t>
    </dgm:pt>
    <dgm:pt modelId="{E054B28E-6020-4575-B973-4FBCDCBD2691}" type="sibTrans" cxnId="{2DE59F9F-D91E-4749-AE41-6E846850FE7A}">
      <dgm:prSet/>
      <dgm:spPr/>
      <dgm:t>
        <a:bodyPr/>
        <a:lstStyle/>
        <a:p>
          <a:endParaRPr lang="zh-HK" altLang="en-US"/>
        </a:p>
      </dgm:t>
    </dgm:pt>
    <dgm:pt modelId="{476942E9-E8ED-4DF4-8E16-FEAF1C00DC06}">
      <dgm:prSet phldrT="[文字]" custT="1"/>
      <dgm:spPr/>
      <dgm:t>
        <a:bodyPr/>
        <a:lstStyle/>
        <a:p>
          <a:r>
            <a:rPr lang="ja-JP" altLang="en-US" sz="1800" dirty="0">
              <a:latin typeface="新細明體" panose="02020500000000000000" pitchFamily="18" charset="-120"/>
              <a:ea typeface="新細明體" panose="02020500000000000000" pitchFamily="18" charset="-120"/>
            </a:rPr>
            <a:t>美國麻省理工學院的勞儉斯 </a:t>
          </a:r>
          <a:r>
            <a:rPr lang="en-US" altLang="ja-JP" sz="1800" dirty="0">
              <a:latin typeface="新細明體" panose="02020500000000000000" pitchFamily="18" charset="-120"/>
              <a:ea typeface="新細明體" panose="02020500000000000000" pitchFamily="18" charset="-120"/>
            </a:rPr>
            <a:t>· </a:t>
          </a:r>
          <a:r>
            <a:rPr lang="ja-JP" altLang="en-US" sz="1800" dirty="0">
              <a:latin typeface="新細明體" panose="02020500000000000000" pitchFamily="18" charset="-120"/>
              <a:ea typeface="新細明體" panose="02020500000000000000" pitchFamily="18" charset="-120"/>
            </a:rPr>
            <a:t>羅伯特（</a:t>
          </a:r>
          <a:r>
            <a:rPr lang="en-US" altLang="ja-JP" sz="1800" dirty="0">
              <a:latin typeface="新細明體" panose="02020500000000000000" pitchFamily="18" charset="-120"/>
              <a:ea typeface="新細明體" panose="02020500000000000000" pitchFamily="18" charset="-120"/>
            </a:rPr>
            <a:t>Lawrence Robert</a:t>
          </a:r>
          <a:r>
            <a:rPr lang="ja-JP" altLang="en-US" sz="1800" dirty="0">
              <a:latin typeface="新細明體" panose="02020500000000000000" pitchFamily="18" charset="-120"/>
              <a:ea typeface="新細明體" panose="02020500000000000000" pitchFamily="18" charset="-120"/>
            </a:rPr>
            <a:t>）推出了世界上第一個帶有視覺感測器，能識別並定位積木的機械人 </a:t>
          </a:r>
          <a:endParaRPr lang="zh-HK" altLang="en-US" sz="1800" dirty="0"/>
        </a:p>
      </dgm:t>
    </dgm:pt>
    <dgm:pt modelId="{FCB3DFB3-0606-437A-9BAF-94C89F205819}" type="parTrans" cxnId="{5BE070B8-6BC5-43C7-9A89-E1698DE5F89F}">
      <dgm:prSet/>
      <dgm:spPr/>
      <dgm:t>
        <a:bodyPr/>
        <a:lstStyle/>
        <a:p>
          <a:endParaRPr lang="zh-HK" altLang="en-US"/>
        </a:p>
      </dgm:t>
    </dgm:pt>
    <dgm:pt modelId="{AC102908-9D6C-4029-B36E-9DB2F0FAFB0B}" type="sibTrans" cxnId="{5BE070B8-6BC5-43C7-9A89-E1698DE5F89F}">
      <dgm:prSet/>
      <dgm:spPr/>
      <dgm:t>
        <a:bodyPr/>
        <a:lstStyle/>
        <a:p>
          <a:endParaRPr lang="zh-HK" altLang="en-US"/>
        </a:p>
      </dgm:t>
    </dgm:pt>
    <dgm:pt modelId="{200955BA-D543-4057-81D4-F6161BE44465}">
      <dgm:prSet custT="1"/>
      <dgm:spPr/>
      <dgm:t>
        <a:bodyPr/>
        <a:lstStyle/>
        <a:p>
          <a:r>
            <a:rPr lang="en-US" altLang="ja-JP" sz="1600">
              <a:latin typeface="新細明體" panose="02020500000000000000" pitchFamily="18" charset="-120"/>
              <a:ea typeface="新細明體" panose="02020500000000000000" pitchFamily="18" charset="-120"/>
            </a:rPr>
            <a:t>1969 </a:t>
          </a:r>
          <a:endParaRPr lang="zh-HK" altLang="en-US" sz="1600"/>
        </a:p>
      </dgm:t>
    </dgm:pt>
    <dgm:pt modelId="{95F2866D-BA5D-426D-AF2D-09526ABE38DE}" type="parTrans" cxnId="{9DFAB1A8-6307-41F9-850E-D9B9C71E7A28}">
      <dgm:prSet/>
      <dgm:spPr/>
      <dgm:t>
        <a:bodyPr/>
        <a:lstStyle/>
        <a:p>
          <a:endParaRPr lang="zh-HK" altLang="en-US"/>
        </a:p>
      </dgm:t>
    </dgm:pt>
    <dgm:pt modelId="{412449E8-21FE-4FD9-A335-7DDD5273121D}" type="sibTrans" cxnId="{9DFAB1A8-6307-41F9-850E-D9B9C71E7A28}">
      <dgm:prSet/>
      <dgm:spPr/>
      <dgm:t>
        <a:bodyPr/>
        <a:lstStyle/>
        <a:p>
          <a:endParaRPr lang="zh-HK" altLang="en-US"/>
        </a:p>
      </dgm:t>
    </dgm:pt>
    <dgm:pt modelId="{0D44E9C1-C999-4F66-A408-646B096A11D9}">
      <dgm:prSet custT="1"/>
      <dgm:spPr/>
      <dgm:t>
        <a:bodyPr/>
        <a:lstStyle/>
        <a:p>
          <a:r>
            <a:rPr lang="en-US" altLang="ja-JP" sz="1800">
              <a:latin typeface="新細明體" panose="02020500000000000000" pitchFamily="18" charset="-120"/>
              <a:ea typeface="新細明體" panose="02020500000000000000" pitchFamily="18" charset="-120"/>
            </a:rPr>
            <a:t>SRI </a:t>
          </a:r>
          <a:r>
            <a:rPr lang="ja-JP" altLang="en-US" sz="1800">
              <a:latin typeface="新細明體" panose="02020500000000000000" pitchFamily="18" charset="-120"/>
              <a:ea typeface="新細明體" panose="02020500000000000000" pitchFamily="18" charset="-120"/>
            </a:rPr>
            <a:t>實驗室設計了 </a:t>
          </a:r>
          <a:r>
            <a:rPr lang="en-US" altLang="ja-JP" sz="1800">
              <a:latin typeface="新細明體" panose="02020500000000000000" pitchFamily="18" charset="-120"/>
              <a:ea typeface="新細明體" panose="02020500000000000000" pitchFamily="18" charset="-120"/>
            </a:rPr>
            <a:t>Shakey </a:t>
          </a:r>
          <a:r>
            <a:rPr lang="ja-JP" altLang="en-US" sz="1800">
              <a:latin typeface="新細明體" panose="02020500000000000000" pitchFamily="18" charset="-120"/>
              <a:ea typeface="新細明體" panose="02020500000000000000" pitchFamily="18" charset="-120"/>
            </a:rPr>
            <a:t>機械人，可以利用視覺感測器完成抓取積木的動作，並具有行走能力</a:t>
          </a:r>
          <a:endParaRPr lang="zh-HK" altLang="en-US" sz="1800"/>
        </a:p>
      </dgm:t>
    </dgm:pt>
    <dgm:pt modelId="{292AB5DF-91AA-4A85-86E5-A60FC62538CC}" type="parTrans" cxnId="{4C5C8926-59E6-47EB-B337-2D70CFFF058C}">
      <dgm:prSet/>
      <dgm:spPr/>
      <dgm:t>
        <a:bodyPr/>
        <a:lstStyle/>
        <a:p>
          <a:endParaRPr lang="zh-HK" altLang="en-US"/>
        </a:p>
      </dgm:t>
    </dgm:pt>
    <dgm:pt modelId="{B38DB742-F860-4688-88ED-490619A94F77}" type="sibTrans" cxnId="{4C5C8926-59E6-47EB-B337-2D70CFFF058C}">
      <dgm:prSet/>
      <dgm:spPr/>
      <dgm:t>
        <a:bodyPr/>
        <a:lstStyle/>
        <a:p>
          <a:endParaRPr lang="zh-HK" altLang="en-US"/>
        </a:p>
      </dgm:t>
    </dgm:pt>
    <dgm:pt modelId="{C2715AD9-67EA-49ED-842B-16ADA08902D5}">
      <dgm:prSet custT="1"/>
      <dgm:spPr/>
      <dgm:t>
        <a:bodyPr/>
        <a:lstStyle/>
        <a:p>
          <a:r>
            <a:rPr lang="en-US" altLang="ja-JP" sz="1600">
              <a:latin typeface="新細明體" panose="02020500000000000000" pitchFamily="18" charset="-120"/>
              <a:ea typeface="新細明體" panose="02020500000000000000" pitchFamily="18" charset="-120"/>
            </a:rPr>
            <a:t>1979</a:t>
          </a:r>
          <a:endParaRPr lang="zh-HK" altLang="en-US" sz="1600"/>
        </a:p>
      </dgm:t>
    </dgm:pt>
    <dgm:pt modelId="{CE137EF1-FD1E-4861-A2D6-4FD5317AE0BC}" type="parTrans" cxnId="{B26CE828-5E19-4190-806D-5A8397883FCF}">
      <dgm:prSet/>
      <dgm:spPr/>
      <dgm:t>
        <a:bodyPr/>
        <a:lstStyle/>
        <a:p>
          <a:endParaRPr lang="zh-HK" altLang="en-US"/>
        </a:p>
      </dgm:t>
    </dgm:pt>
    <dgm:pt modelId="{9A5E6147-249A-49BD-A433-EC40E35D87B1}" type="sibTrans" cxnId="{B26CE828-5E19-4190-806D-5A8397883FCF}">
      <dgm:prSet/>
      <dgm:spPr/>
      <dgm:t>
        <a:bodyPr/>
        <a:lstStyle/>
        <a:p>
          <a:endParaRPr lang="zh-HK" altLang="en-US"/>
        </a:p>
      </dgm:t>
    </dgm:pt>
    <dgm:pt modelId="{42F6320B-B41D-4459-94B1-74C677547548}">
      <dgm:prSet custT="1"/>
      <dgm:spPr/>
      <dgm:t>
        <a:bodyPr/>
        <a:lstStyle/>
        <a:p>
          <a:r>
            <a:rPr lang="en-US" altLang="ja-JP" sz="1800" dirty="0" err="1">
              <a:latin typeface="新細明體" panose="02020500000000000000" pitchFamily="18" charset="-120"/>
              <a:ea typeface="新細明體" panose="02020500000000000000" pitchFamily="18" charset="-120"/>
            </a:rPr>
            <a:t>Unimation</a:t>
          </a:r>
          <a:r>
            <a:rPr lang="en-US" altLang="ja-JP" sz="1800" dirty="0">
              <a:latin typeface="新細明體" panose="02020500000000000000" pitchFamily="18" charset="-120"/>
              <a:ea typeface="新細明體" panose="02020500000000000000" pitchFamily="18" charset="-120"/>
            </a:rPr>
            <a:t> </a:t>
          </a:r>
          <a:r>
            <a:rPr lang="ja-JP" altLang="en-US" sz="1800" dirty="0">
              <a:latin typeface="新細明體" panose="02020500000000000000" pitchFamily="18" charset="-120"/>
              <a:ea typeface="新細明體" panose="02020500000000000000" pitchFamily="18" charset="-120"/>
            </a:rPr>
            <a:t>公司推出了</a:t>
          </a:r>
          <a:r>
            <a:rPr lang="en-US" altLang="ja-JP" sz="1800" dirty="0">
              <a:latin typeface="新細明體" panose="02020500000000000000" pitchFamily="18" charset="-120"/>
              <a:ea typeface="新細明體" panose="02020500000000000000" pitchFamily="18" charset="-120"/>
            </a:rPr>
            <a:t>PUMA </a:t>
          </a:r>
          <a:r>
            <a:rPr lang="zh-HK" altLang="ja-JP" sz="1800" dirty="0">
              <a:latin typeface="新細明體" panose="02020500000000000000" pitchFamily="18" charset="-120"/>
              <a:ea typeface="新細明體" panose="02020500000000000000" pitchFamily="18" charset="-120"/>
            </a:rPr>
            <a:t>系</a:t>
          </a:r>
          <a:r>
            <a:rPr lang="ja-JP" altLang="en-US" sz="1800" dirty="0">
              <a:latin typeface="新細明體" panose="02020500000000000000" pitchFamily="18" charset="-120"/>
              <a:ea typeface="新細明體" panose="02020500000000000000" pitchFamily="18" charset="-120"/>
            </a:rPr>
            <a:t>列工業機械人，這是一款可</a:t>
          </a:r>
          <a:r>
            <a:rPr lang="zh-HK" altLang="en-US" sz="1800" dirty="0">
              <a:latin typeface="新細明體" panose="02020500000000000000" pitchFamily="18" charset="-120"/>
              <a:ea typeface="新細明體" panose="02020500000000000000" pitchFamily="18" charset="-120"/>
            </a:rPr>
            <a:t>編</a:t>
          </a:r>
          <a:r>
            <a:rPr lang="ja-JP" altLang="en-US" sz="1800" dirty="0">
              <a:latin typeface="新細明體" panose="02020500000000000000" pitchFamily="18" charset="-120"/>
              <a:ea typeface="新細明體" panose="02020500000000000000" pitchFamily="18" charset="-120"/>
            </a:rPr>
            <a:t>程的通用工業機械臂，具有可配置的視覺、觸覺和力覺感測器。 </a:t>
          </a:r>
          <a:r>
            <a:rPr lang="en-US" altLang="ja-JP" sz="1800" dirty="0">
              <a:latin typeface="新細明體" panose="02020500000000000000" pitchFamily="18" charset="-120"/>
              <a:ea typeface="新細明體" panose="02020500000000000000" pitchFamily="18" charset="-120"/>
            </a:rPr>
            <a:t>PUMA </a:t>
          </a:r>
          <a:r>
            <a:rPr lang="ja-JP" altLang="en-US" sz="1800" dirty="0">
              <a:latin typeface="新細明體" panose="02020500000000000000" pitchFamily="18" charset="-120"/>
              <a:ea typeface="新細明體" panose="02020500000000000000" pitchFamily="18" charset="-120"/>
            </a:rPr>
            <a:t>的推出標誌著工業機</a:t>
          </a:r>
          <a:r>
            <a:rPr lang="zh-TW" altLang="en-US" sz="1800" dirty="0">
              <a:latin typeface="新細明體" panose="02020500000000000000" pitchFamily="18" charset="-120"/>
              <a:ea typeface="新細明體" panose="02020500000000000000" pitchFamily="18" charset="-120"/>
            </a:rPr>
            <a:t>械</a:t>
          </a:r>
          <a:r>
            <a:rPr lang="ja-JP" altLang="en-US" sz="1800" dirty="0">
              <a:latin typeface="新細明體" panose="02020500000000000000" pitchFamily="18" charset="-120"/>
              <a:ea typeface="新細明體" panose="02020500000000000000" pitchFamily="18" charset="-120"/>
            </a:rPr>
            <a:t>人技術走向成熟 </a:t>
          </a:r>
          <a:endParaRPr lang="zh-HK" altLang="en-US" sz="1800" dirty="0"/>
        </a:p>
      </dgm:t>
    </dgm:pt>
    <dgm:pt modelId="{08E57C49-EE95-492F-9C1C-01456FCE887A}" type="parTrans" cxnId="{FFD5A741-04BB-48B5-B447-32611F154A03}">
      <dgm:prSet/>
      <dgm:spPr/>
      <dgm:t>
        <a:bodyPr/>
        <a:lstStyle/>
        <a:p>
          <a:endParaRPr lang="zh-HK" altLang="en-US"/>
        </a:p>
      </dgm:t>
    </dgm:pt>
    <dgm:pt modelId="{8DD7D7F8-7DAF-4218-87AA-C2756E14C564}" type="sibTrans" cxnId="{FFD5A741-04BB-48B5-B447-32611F154A03}">
      <dgm:prSet/>
      <dgm:spPr/>
      <dgm:t>
        <a:bodyPr/>
        <a:lstStyle/>
        <a:p>
          <a:endParaRPr lang="zh-HK" altLang="en-US"/>
        </a:p>
      </dgm:t>
    </dgm:pt>
    <dgm:pt modelId="{AE10F68F-8C72-4640-AD16-ED435757DCC1}" type="pres">
      <dgm:prSet presAssocID="{98BEB096-D13A-41D8-9B09-11056DC66772}" presName="linearFlow" presStyleCnt="0">
        <dgm:presLayoutVars>
          <dgm:dir/>
          <dgm:animLvl val="lvl"/>
          <dgm:resizeHandles val="exact"/>
        </dgm:presLayoutVars>
      </dgm:prSet>
      <dgm:spPr/>
      <dgm:t>
        <a:bodyPr/>
        <a:lstStyle/>
        <a:p>
          <a:endParaRPr lang="en-US"/>
        </a:p>
      </dgm:t>
    </dgm:pt>
    <dgm:pt modelId="{ED5252EA-6C9E-478B-A568-902D8C2DABD3}" type="pres">
      <dgm:prSet presAssocID="{838BA280-A140-41EB-ACDA-3AE20E8775C3}" presName="composite" presStyleCnt="0"/>
      <dgm:spPr/>
    </dgm:pt>
    <dgm:pt modelId="{C896D54D-B005-471E-8D38-E671046BC7E8}" type="pres">
      <dgm:prSet presAssocID="{838BA280-A140-41EB-ACDA-3AE20E8775C3}" presName="parentText" presStyleLbl="alignNode1" presStyleIdx="0" presStyleCnt="5">
        <dgm:presLayoutVars>
          <dgm:chMax val="1"/>
          <dgm:bulletEnabled val="1"/>
        </dgm:presLayoutVars>
      </dgm:prSet>
      <dgm:spPr/>
      <dgm:t>
        <a:bodyPr/>
        <a:lstStyle/>
        <a:p>
          <a:endParaRPr lang="en-US"/>
        </a:p>
      </dgm:t>
    </dgm:pt>
    <dgm:pt modelId="{8C084768-308C-406B-A6E0-15F08A764798}" type="pres">
      <dgm:prSet presAssocID="{838BA280-A140-41EB-ACDA-3AE20E8775C3}" presName="descendantText" presStyleLbl="alignAcc1" presStyleIdx="0" presStyleCnt="5">
        <dgm:presLayoutVars>
          <dgm:bulletEnabled val="1"/>
        </dgm:presLayoutVars>
      </dgm:prSet>
      <dgm:spPr/>
      <dgm:t>
        <a:bodyPr/>
        <a:lstStyle/>
        <a:p>
          <a:endParaRPr lang="en-US"/>
        </a:p>
      </dgm:t>
    </dgm:pt>
    <dgm:pt modelId="{CF5C9E00-6870-4538-A6DA-BD6E51DE5C89}" type="pres">
      <dgm:prSet presAssocID="{EB76978E-3187-4CC3-B6E9-25261C8F1A4A}" presName="sp" presStyleCnt="0"/>
      <dgm:spPr/>
    </dgm:pt>
    <dgm:pt modelId="{51AB5985-1630-4D8E-968A-5ABDC9AF36C4}" type="pres">
      <dgm:prSet presAssocID="{6741AF5C-1544-4898-9993-22D317E28261}" presName="composite" presStyleCnt="0"/>
      <dgm:spPr/>
    </dgm:pt>
    <dgm:pt modelId="{DC95175D-B85C-4092-9785-32B62F4AA927}" type="pres">
      <dgm:prSet presAssocID="{6741AF5C-1544-4898-9993-22D317E28261}" presName="parentText" presStyleLbl="alignNode1" presStyleIdx="1" presStyleCnt="5">
        <dgm:presLayoutVars>
          <dgm:chMax val="1"/>
          <dgm:bulletEnabled val="1"/>
        </dgm:presLayoutVars>
      </dgm:prSet>
      <dgm:spPr/>
      <dgm:t>
        <a:bodyPr/>
        <a:lstStyle/>
        <a:p>
          <a:endParaRPr lang="en-US"/>
        </a:p>
      </dgm:t>
    </dgm:pt>
    <dgm:pt modelId="{1E6F0036-680F-4C9E-8FBC-D92C766045E0}" type="pres">
      <dgm:prSet presAssocID="{6741AF5C-1544-4898-9993-22D317E28261}" presName="descendantText" presStyleLbl="alignAcc1" presStyleIdx="1" presStyleCnt="5">
        <dgm:presLayoutVars>
          <dgm:bulletEnabled val="1"/>
        </dgm:presLayoutVars>
      </dgm:prSet>
      <dgm:spPr/>
      <dgm:t>
        <a:bodyPr/>
        <a:lstStyle/>
        <a:p>
          <a:endParaRPr lang="en-US"/>
        </a:p>
      </dgm:t>
    </dgm:pt>
    <dgm:pt modelId="{BFA2C1E9-58E2-4AAA-8151-3658EB74BFE3}" type="pres">
      <dgm:prSet presAssocID="{62CF375A-72C8-4F73-AD6C-067F97A675CF}" presName="sp" presStyleCnt="0"/>
      <dgm:spPr/>
    </dgm:pt>
    <dgm:pt modelId="{83F361FB-16E8-407B-8F42-7A71C07EBD08}" type="pres">
      <dgm:prSet presAssocID="{491FC42B-0B8A-40C7-8795-EEBDD102FCCD}" presName="composite" presStyleCnt="0"/>
      <dgm:spPr/>
    </dgm:pt>
    <dgm:pt modelId="{9526F29B-2386-4AE5-B995-62992F363985}" type="pres">
      <dgm:prSet presAssocID="{491FC42B-0B8A-40C7-8795-EEBDD102FCCD}" presName="parentText" presStyleLbl="alignNode1" presStyleIdx="2" presStyleCnt="5">
        <dgm:presLayoutVars>
          <dgm:chMax val="1"/>
          <dgm:bulletEnabled val="1"/>
        </dgm:presLayoutVars>
      </dgm:prSet>
      <dgm:spPr/>
      <dgm:t>
        <a:bodyPr/>
        <a:lstStyle/>
        <a:p>
          <a:endParaRPr lang="en-US"/>
        </a:p>
      </dgm:t>
    </dgm:pt>
    <dgm:pt modelId="{541BD949-F298-4DCD-B2BD-02EC8F6F6F9C}" type="pres">
      <dgm:prSet presAssocID="{491FC42B-0B8A-40C7-8795-EEBDD102FCCD}" presName="descendantText" presStyleLbl="alignAcc1" presStyleIdx="2" presStyleCnt="5">
        <dgm:presLayoutVars>
          <dgm:bulletEnabled val="1"/>
        </dgm:presLayoutVars>
      </dgm:prSet>
      <dgm:spPr/>
      <dgm:t>
        <a:bodyPr/>
        <a:lstStyle/>
        <a:p>
          <a:endParaRPr lang="en-US"/>
        </a:p>
      </dgm:t>
    </dgm:pt>
    <dgm:pt modelId="{10C6C910-AD6B-4A46-B145-10B99752A5E8}" type="pres">
      <dgm:prSet presAssocID="{E054B28E-6020-4575-B973-4FBCDCBD2691}" presName="sp" presStyleCnt="0"/>
      <dgm:spPr/>
    </dgm:pt>
    <dgm:pt modelId="{89E5A39A-D903-4B65-8A06-7CB5D9209DBD}" type="pres">
      <dgm:prSet presAssocID="{200955BA-D543-4057-81D4-F6161BE44465}" presName="composite" presStyleCnt="0"/>
      <dgm:spPr/>
    </dgm:pt>
    <dgm:pt modelId="{A7DDE4F3-19C9-4D0B-BD7F-89E794FCC3FE}" type="pres">
      <dgm:prSet presAssocID="{200955BA-D543-4057-81D4-F6161BE44465}" presName="parentText" presStyleLbl="alignNode1" presStyleIdx="3" presStyleCnt="5">
        <dgm:presLayoutVars>
          <dgm:chMax val="1"/>
          <dgm:bulletEnabled val="1"/>
        </dgm:presLayoutVars>
      </dgm:prSet>
      <dgm:spPr/>
      <dgm:t>
        <a:bodyPr/>
        <a:lstStyle/>
        <a:p>
          <a:endParaRPr lang="en-US"/>
        </a:p>
      </dgm:t>
    </dgm:pt>
    <dgm:pt modelId="{7AEA8A8D-5FD1-49D4-88BF-BAF42BD56985}" type="pres">
      <dgm:prSet presAssocID="{200955BA-D543-4057-81D4-F6161BE44465}" presName="descendantText" presStyleLbl="alignAcc1" presStyleIdx="3" presStyleCnt="5">
        <dgm:presLayoutVars>
          <dgm:bulletEnabled val="1"/>
        </dgm:presLayoutVars>
      </dgm:prSet>
      <dgm:spPr/>
      <dgm:t>
        <a:bodyPr/>
        <a:lstStyle/>
        <a:p>
          <a:endParaRPr lang="en-US"/>
        </a:p>
      </dgm:t>
    </dgm:pt>
    <dgm:pt modelId="{5B3D311F-EEA1-4E7D-9CBD-48C364587BD5}" type="pres">
      <dgm:prSet presAssocID="{412449E8-21FE-4FD9-A335-7DDD5273121D}" presName="sp" presStyleCnt="0"/>
      <dgm:spPr/>
    </dgm:pt>
    <dgm:pt modelId="{187A5042-0768-4B86-B5FB-A68D2E3BA766}" type="pres">
      <dgm:prSet presAssocID="{C2715AD9-67EA-49ED-842B-16ADA08902D5}" presName="composite" presStyleCnt="0"/>
      <dgm:spPr/>
    </dgm:pt>
    <dgm:pt modelId="{3B591D9B-569F-4BBA-B895-34D2AAA791CD}" type="pres">
      <dgm:prSet presAssocID="{C2715AD9-67EA-49ED-842B-16ADA08902D5}" presName="parentText" presStyleLbl="alignNode1" presStyleIdx="4" presStyleCnt="5">
        <dgm:presLayoutVars>
          <dgm:chMax val="1"/>
          <dgm:bulletEnabled val="1"/>
        </dgm:presLayoutVars>
      </dgm:prSet>
      <dgm:spPr/>
      <dgm:t>
        <a:bodyPr/>
        <a:lstStyle/>
        <a:p>
          <a:endParaRPr lang="en-US"/>
        </a:p>
      </dgm:t>
    </dgm:pt>
    <dgm:pt modelId="{127251A5-572E-4F8D-86B2-F41B6A856DE8}" type="pres">
      <dgm:prSet presAssocID="{C2715AD9-67EA-49ED-842B-16ADA08902D5}" presName="descendantText" presStyleLbl="alignAcc1" presStyleIdx="4" presStyleCnt="5">
        <dgm:presLayoutVars>
          <dgm:bulletEnabled val="1"/>
        </dgm:presLayoutVars>
      </dgm:prSet>
      <dgm:spPr/>
      <dgm:t>
        <a:bodyPr/>
        <a:lstStyle/>
        <a:p>
          <a:endParaRPr lang="en-US"/>
        </a:p>
      </dgm:t>
    </dgm:pt>
  </dgm:ptLst>
  <dgm:cxnLst>
    <dgm:cxn modelId="{1ECDCF07-41B5-4933-BC8B-7CE581759C01}" type="presOf" srcId="{98BEB096-D13A-41D8-9B09-11056DC66772}" destId="{AE10F68F-8C72-4640-AD16-ED435757DCC1}" srcOrd="0" destOrd="0" presId="urn:microsoft.com/office/officeart/2005/8/layout/chevron2"/>
    <dgm:cxn modelId="{B26CE828-5E19-4190-806D-5A8397883FCF}" srcId="{98BEB096-D13A-41D8-9B09-11056DC66772}" destId="{C2715AD9-67EA-49ED-842B-16ADA08902D5}" srcOrd="4" destOrd="0" parTransId="{CE137EF1-FD1E-4861-A2D6-4FD5317AE0BC}" sibTransId="{9A5E6147-249A-49BD-A433-EC40E35D87B1}"/>
    <dgm:cxn modelId="{FFD5A741-04BB-48B5-B447-32611F154A03}" srcId="{C2715AD9-67EA-49ED-842B-16ADA08902D5}" destId="{42F6320B-B41D-4459-94B1-74C677547548}" srcOrd="0" destOrd="0" parTransId="{08E57C49-EE95-492F-9C1C-01456FCE887A}" sibTransId="{8DD7D7F8-7DAF-4218-87AA-C2756E14C564}"/>
    <dgm:cxn modelId="{2DA990C4-8A21-4935-8BCE-9CE4DCAAE91E}" type="presOf" srcId="{838BA280-A140-41EB-ACDA-3AE20E8775C3}" destId="{C896D54D-B005-471E-8D38-E671046BC7E8}" srcOrd="0" destOrd="0" presId="urn:microsoft.com/office/officeart/2005/8/layout/chevron2"/>
    <dgm:cxn modelId="{2FC64042-3245-4816-AE0B-80A103E77295}" type="presOf" srcId="{CB25A362-86A5-42F3-ABB8-9988067A942F}" destId="{1E6F0036-680F-4C9E-8FBC-D92C766045E0}" srcOrd="0" destOrd="0" presId="urn:microsoft.com/office/officeart/2005/8/layout/chevron2"/>
    <dgm:cxn modelId="{2DE59F9F-D91E-4749-AE41-6E846850FE7A}" srcId="{98BEB096-D13A-41D8-9B09-11056DC66772}" destId="{491FC42B-0B8A-40C7-8795-EEBDD102FCCD}" srcOrd="2" destOrd="0" parTransId="{DBB8DF86-4B35-49D2-9481-5353A39BC4CA}" sibTransId="{E054B28E-6020-4575-B973-4FBCDCBD2691}"/>
    <dgm:cxn modelId="{309E87CF-8B6C-44C9-9A73-6763EC520AB2}" type="presOf" srcId="{6741AF5C-1544-4898-9993-22D317E28261}" destId="{DC95175D-B85C-4092-9785-32B62F4AA927}" srcOrd="0" destOrd="0" presId="urn:microsoft.com/office/officeart/2005/8/layout/chevron2"/>
    <dgm:cxn modelId="{DD8E4FD4-8AFF-45B9-A4A6-946F914C9C65}" srcId="{6741AF5C-1544-4898-9993-22D317E28261}" destId="{CB25A362-86A5-42F3-ABB8-9988067A942F}" srcOrd="0" destOrd="0" parTransId="{299CD32E-234B-4B0F-A59B-6BD3B10F5C38}" sibTransId="{1E6D6710-92FE-4B0B-A790-FAFF30794534}"/>
    <dgm:cxn modelId="{83AFF856-79F7-4565-B7DC-4E68A2F8849C}" srcId="{98BEB096-D13A-41D8-9B09-11056DC66772}" destId="{6741AF5C-1544-4898-9993-22D317E28261}" srcOrd="1" destOrd="0" parTransId="{E911B2B7-05A4-4E90-9CA1-728F4EDE902B}" sibTransId="{62CF375A-72C8-4F73-AD6C-067F97A675CF}"/>
    <dgm:cxn modelId="{C86FE8DC-3DCD-4FEE-B913-04349F92144B}" type="presOf" srcId="{491FC42B-0B8A-40C7-8795-EEBDD102FCCD}" destId="{9526F29B-2386-4AE5-B995-62992F363985}" srcOrd="0" destOrd="0" presId="urn:microsoft.com/office/officeart/2005/8/layout/chevron2"/>
    <dgm:cxn modelId="{916DAF9B-7FA6-4EB4-B92B-3FEC4FE06CE6}" srcId="{838BA280-A140-41EB-ACDA-3AE20E8775C3}" destId="{AD25E608-9555-42B5-ACEB-8954276028C7}" srcOrd="0" destOrd="0" parTransId="{15DE9622-E600-4AFA-B618-950ED30CDAA5}" sibTransId="{DF073DDB-4F2C-49F8-82D6-C85C680A821C}"/>
    <dgm:cxn modelId="{500B6A6A-2EC1-4E98-8661-EB4A4DDC03D6}" type="presOf" srcId="{42F6320B-B41D-4459-94B1-74C677547548}" destId="{127251A5-572E-4F8D-86B2-F41B6A856DE8}" srcOrd="0" destOrd="0" presId="urn:microsoft.com/office/officeart/2005/8/layout/chevron2"/>
    <dgm:cxn modelId="{CD905363-BB4B-4A70-92A7-8A15DCFDF0D2}" type="presOf" srcId="{200955BA-D543-4057-81D4-F6161BE44465}" destId="{A7DDE4F3-19C9-4D0B-BD7F-89E794FCC3FE}" srcOrd="0" destOrd="0" presId="urn:microsoft.com/office/officeart/2005/8/layout/chevron2"/>
    <dgm:cxn modelId="{9DFAB1A8-6307-41F9-850E-D9B9C71E7A28}" srcId="{98BEB096-D13A-41D8-9B09-11056DC66772}" destId="{200955BA-D543-4057-81D4-F6161BE44465}" srcOrd="3" destOrd="0" parTransId="{95F2866D-BA5D-426D-AF2D-09526ABE38DE}" sibTransId="{412449E8-21FE-4FD9-A335-7DDD5273121D}"/>
    <dgm:cxn modelId="{8F27B7B8-838D-46FE-B564-E44C8274FF38}" type="presOf" srcId="{476942E9-E8ED-4DF4-8E16-FEAF1C00DC06}" destId="{541BD949-F298-4DCD-B2BD-02EC8F6F6F9C}" srcOrd="0" destOrd="0" presId="urn:microsoft.com/office/officeart/2005/8/layout/chevron2"/>
    <dgm:cxn modelId="{05D466A4-0D24-413C-B066-F68999380535}" type="presOf" srcId="{C2715AD9-67EA-49ED-842B-16ADA08902D5}" destId="{3B591D9B-569F-4BBA-B895-34D2AAA791CD}" srcOrd="0" destOrd="0" presId="urn:microsoft.com/office/officeart/2005/8/layout/chevron2"/>
    <dgm:cxn modelId="{82BD7EE5-B8DE-47D8-A44F-F1888DCAEEBA}" srcId="{98BEB096-D13A-41D8-9B09-11056DC66772}" destId="{838BA280-A140-41EB-ACDA-3AE20E8775C3}" srcOrd="0" destOrd="0" parTransId="{6B856417-B617-475D-833A-1E66F83CA894}" sibTransId="{EB76978E-3187-4CC3-B6E9-25261C8F1A4A}"/>
    <dgm:cxn modelId="{5A53F711-7917-408A-B3E3-E90E40E1AA90}" type="presOf" srcId="{AD25E608-9555-42B5-ACEB-8954276028C7}" destId="{8C084768-308C-406B-A6E0-15F08A764798}" srcOrd="0" destOrd="0" presId="urn:microsoft.com/office/officeart/2005/8/layout/chevron2"/>
    <dgm:cxn modelId="{4C5C8926-59E6-47EB-B337-2D70CFFF058C}" srcId="{200955BA-D543-4057-81D4-F6161BE44465}" destId="{0D44E9C1-C999-4F66-A408-646B096A11D9}" srcOrd="0" destOrd="0" parTransId="{292AB5DF-91AA-4A85-86E5-A60FC62538CC}" sibTransId="{B38DB742-F860-4688-88ED-490619A94F77}"/>
    <dgm:cxn modelId="{C0DD517C-25D9-4CB8-8B01-287DDE80E4B1}" type="presOf" srcId="{0D44E9C1-C999-4F66-A408-646B096A11D9}" destId="{7AEA8A8D-5FD1-49D4-88BF-BAF42BD56985}" srcOrd="0" destOrd="0" presId="urn:microsoft.com/office/officeart/2005/8/layout/chevron2"/>
    <dgm:cxn modelId="{5BE070B8-6BC5-43C7-9A89-E1698DE5F89F}" srcId="{491FC42B-0B8A-40C7-8795-EEBDD102FCCD}" destId="{476942E9-E8ED-4DF4-8E16-FEAF1C00DC06}" srcOrd="0" destOrd="0" parTransId="{FCB3DFB3-0606-437A-9BAF-94C89F205819}" sibTransId="{AC102908-9D6C-4029-B36E-9DB2F0FAFB0B}"/>
    <dgm:cxn modelId="{54CD0C69-10EB-4AC9-89F9-B28854E0E9B6}" type="presParOf" srcId="{AE10F68F-8C72-4640-AD16-ED435757DCC1}" destId="{ED5252EA-6C9E-478B-A568-902D8C2DABD3}" srcOrd="0" destOrd="0" presId="urn:microsoft.com/office/officeart/2005/8/layout/chevron2"/>
    <dgm:cxn modelId="{91F427F8-8717-4A0F-8440-989D40D23052}" type="presParOf" srcId="{ED5252EA-6C9E-478B-A568-902D8C2DABD3}" destId="{C896D54D-B005-471E-8D38-E671046BC7E8}" srcOrd="0" destOrd="0" presId="urn:microsoft.com/office/officeart/2005/8/layout/chevron2"/>
    <dgm:cxn modelId="{F032E294-8C4E-49B0-A611-D07DE17EAFF8}" type="presParOf" srcId="{ED5252EA-6C9E-478B-A568-902D8C2DABD3}" destId="{8C084768-308C-406B-A6E0-15F08A764798}" srcOrd="1" destOrd="0" presId="urn:microsoft.com/office/officeart/2005/8/layout/chevron2"/>
    <dgm:cxn modelId="{354E4429-AAFD-4BE0-9082-CC536CCAE85B}" type="presParOf" srcId="{AE10F68F-8C72-4640-AD16-ED435757DCC1}" destId="{CF5C9E00-6870-4538-A6DA-BD6E51DE5C89}" srcOrd="1" destOrd="0" presId="urn:microsoft.com/office/officeart/2005/8/layout/chevron2"/>
    <dgm:cxn modelId="{757714BD-F30C-4FB8-B5F3-7CF149AB59BE}" type="presParOf" srcId="{AE10F68F-8C72-4640-AD16-ED435757DCC1}" destId="{51AB5985-1630-4D8E-968A-5ABDC9AF36C4}" srcOrd="2" destOrd="0" presId="urn:microsoft.com/office/officeart/2005/8/layout/chevron2"/>
    <dgm:cxn modelId="{403DE0B8-E868-4ADA-90DF-8130C0E825FF}" type="presParOf" srcId="{51AB5985-1630-4D8E-968A-5ABDC9AF36C4}" destId="{DC95175D-B85C-4092-9785-32B62F4AA927}" srcOrd="0" destOrd="0" presId="urn:microsoft.com/office/officeart/2005/8/layout/chevron2"/>
    <dgm:cxn modelId="{65077F41-7303-4597-BF3B-5CECE87F5735}" type="presParOf" srcId="{51AB5985-1630-4D8E-968A-5ABDC9AF36C4}" destId="{1E6F0036-680F-4C9E-8FBC-D92C766045E0}" srcOrd="1" destOrd="0" presId="urn:microsoft.com/office/officeart/2005/8/layout/chevron2"/>
    <dgm:cxn modelId="{259A01B8-711F-42BB-8D0A-22F2790A7FF7}" type="presParOf" srcId="{AE10F68F-8C72-4640-AD16-ED435757DCC1}" destId="{BFA2C1E9-58E2-4AAA-8151-3658EB74BFE3}" srcOrd="3" destOrd="0" presId="urn:microsoft.com/office/officeart/2005/8/layout/chevron2"/>
    <dgm:cxn modelId="{B16BD48D-9C1D-49DB-AB4F-A24037B92021}" type="presParOf" srcId="{AE10F68F-8C72-4640-AD16-ED435757DCC1}" destId="{83F361FB-16E8-407B-8F42-7A71C07EBD08}" srcOrd="4" destOrd="0" presId="urn:microsoft.com/office/officeart/2005/8/layout/chevron2"/>
    <dgm:cxn modelId="{E69044F3-AD51-4315-AC4D-DFEC10B8FAD4}" type="presParOf" srcId="{83F361FB-16E8-407B-8F42-7A71C07EBD08}" destId="{9526F29B-2386-4AE5-B995-62992F363985}" srcOrd="0" destOrd="0" presId="urn:microsoft.com/office/officeart/2005/8/layout/chevron2"/>
    <dgm:cxn modelId="{49BE521C-49FF-4C28-B421-860B8F8045BA}" type="presParOf" srcId="{83F361FB-16E8-407B-8F42-7A71C07EBD08}" destId="{541BD949-F298-4DCD-B2BD-02EC8F6F6F9C}" srcOrd="1" destOrd="0" presId="urn:microsoft.com/office/officeart/2005/8/layout/chevron2"/>
    <dgm:cxn modelId="{8EDC38F9-C0D8-4A00-8565-3CEC2A5496FC}" type="presParOf" srcId="{AE10F68F-8C72-4640-AD16-ED435757DCC1}" destId="{10C6C910-AD6B-4A46-B145-10B99752A5E8}" srcOrd="5" destOrd="0" presId="urn:microsoft.com/office/officeart/2005/8/layout/chevron2"/>
    <dgm:cxn modelId="{B61061D2-D960-4D2B-A7F4-9E7D2B566CDE}" type="presParOf" srcId="{AE10F68F-8C72-4640-AD16-ED435757DCC1}" destId="{89E5A39A-D903-4B65-8A06-7CB5D9209DBD}" srcOrd="6" destOrd="0" presId="urn:microsoft.com/office/officeart/2005/8/layout/chevron2"/>
    <dgm:cxn modelId="{B2865792-AD18-4A67-BB41-F2767B23FC72}" type="presParOf" srcId="{89E5A39A-D903-4B65-8A06-7CB5D9209DBD}" destId="{A7DDE4F3-19C9-4D0B-BD7F-89E794FCC3FE}" srcOrd="0" destOrd="0" presId="urn:microsoft.com/office/officeart/2005/8/layout/chevron2"/>
    <dgm:cxn modelId="{4F30F0CD-74A9-4EDB-B05B-5E49E4D88CCF}" type="presParOf" srcId="{89E5A39A-D903-4B65-8A06-7CB5D9209DBD}" destId="{7AEA8A8D-5FD1-49D4-88BF-BAF42BD56985}" srcOrd="1" destOrd="0" presId="urn:microsoft.com/office/officeart/2005/8/layout/chevron2"/>
    <dgm:cxn modelId="{8AAA5C26-F2F4-4DB5-BEF4-98BBA86FF462}" type="presParOf" srcId="{AE10F68F-8C72-4640-AD16-ED435757DCC1}" destId="{5B3D311F-EEA1-4E7D-9CBD-48C364587BD5}" srcOrd="7" destOrd="0" presId="urn:microsoft.com/office/officeart/2005/8/layout/chevron2"/>
    <dgm:cxn modelId="{0AE8F47C-EA53-42AF-8176-F20F60C2CA5F}" type="presParOf" srcId="{AE10F68F-8C72-4640-AD16-ED435757DCC1}" destId="{187A5042-0768-4B86-B5FB-A68D2E3BA766}" srcOrd="8" destOrd="0" presId="urn:microsoft.com/office/officeart/2005/8/layout/chevron2"/>
    <dgm:cxn modelId="{F090B969-FC95-4C6B-8F85-AA92AE021A33}" type="presParOf" srcId="{187A5042-0768-4B86-B5FB-A68D2E3BA766}" destId="{3B591D9B-569F-4BBA-B895-34D2AAA791CD}" srcOrd="0" destOrd="0" presId="urn:microsoft.com/office/officeart/2005/8/layout/chevron2"/>
    <dgm:cxn modelId="{2BD61489-E84D-4E06-89BC-4DB570E35250}" type="presParOf" srcId="{187A5042-0768-4B86-B5FB-A68D2E3BA766}" destId="{127251A5-572E-4F8D-86B2-F41B6A856DE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98159A-A59E-4262-8FCB-1831497CD944}" type="doc">
      <dgm:prSet loTypeId="urn:microsoft.com/office/officeart/2005/8/layout/chevron1" loCatId="process" qsTypeId="urn:microsoft.com/office/officeart/2005/8/quickstyle/simple1" qsCatId="simple" csTypeId="urn:microsoft.com/office/officeart/2005/8/colors/colorful5" csCatId="colorful" phldr="1"/>
      <dgm:spPr/>
    </dgm:pt>
    <dgm:pt modelId="{42D49BC8-77EF-4244-A303-6A5B5232D8B0}">
      <dgm:prSet phldrT="[文字]"/>
      <dgm:spPr/>
      <dgm:t>
        <a:bodyPr/>
        <a:lstStyle/>
        <a:p>
          <a:r>
            <a:rPr lang="zh-CN" altLang="en-US" dirty="0"/>
            <a:t>主動和環境進行交互</a:t>
          </a:r>
          <a:endParaRPr lang="zh-HK" altLang="en-US" dirty="0"/>
        </a:p>
      </dgm:t>
    </dgm:pt>
    <dgm:pt modelId="{BF348A8D-DB6B-4898-934C-94500BA9E4B1}" type="parTrans" cxnId="{0FD0E810-7933-4FD4-9F7F-73D5B150418A}">
      <dgm:prSet/>
      <dgm:spPr/>
      <dgm:t>
        <a:bodyPr/>
        <a:lstStyle/>
        <a:p>
          <a:endParaRPr lang="zh-HK" altLang="en-US"/>
        </a:p>
      </dgm:t>
    </dgm:pt>
    <dgm:pt modelId="{69C40FF9-CEC1-4BE3-8B23-0D168A3FACAE}" type="sibTrans" cxnId="{0FD0E810-7933-4FD4-9F7F-73D5B150418A}">
      <dgm:prSet/>
      <dgm:spPr/>
      <dgm:t>
        <a:bodyPr/>
        <a:lstStyle/>
        <a:p>
          <a:endParaRPr lang="zh-HK" altLang="en-US"/>
        </a:p>
      </dgm:t>
    </dgm:pt>
    <dgm:pt modelId="{EA9BBDBA-4530-4885-9657-7CA9847420F3}">
      <dgm:prSet phldrT="[文字]"/>
      <dgm:spPr/>
      <dgm:t>
        <a:bodyPr/>
        <a:lstStyle/>
        <a:p>
          <a:r>
            <a:rPr lang="zh-CN" altLang="en-US" dirty="0"/>
            <a:t>使得最終收益最大化</a:t>
          </a:r>
          <a:endParaRPr lang="zh-HK" altLang="en-US" dirty="0"/>
        </a:p>
      </dgm:t>
    </dgm:pt>
    <dgm:pt modelId="{0F23D35E-9C2D-4799-B1B2-E42075277FD6}" type="parTrans" cxnId="{78100204-D80C-4269-A6F3-11AE42B39E7E}">
      <dgm:prSet/>
      <dgm:spPr/>
      <dgm:t>
        <a:bodyPr/>
        <a:lstStyle/>
        <a:p>
          <a:endParaRPr lang="zh-HK" altLang="en-US"/>
        </a:p>
      </dgm:t>
    </dgm:pt>
    <dgm:pt modelId="{FCC0E216-0F78-4F18-A52E-6A9816B1D117}" type="sibTrans" cxnId="{78100204-D80C-4269-A6F3-11AE42B39E7E}">
      <dgm:prSet/>
      <dgm:spPr/>
      <dgm:t>
        <a:bodyPr/>
        <a:lstStyle/>
        <a:p>
          <a:endParaRPr lang="zh-HK" altLang="en-US"/>
        </a:p>
      </dgm:t>
    </dgm:pt>
    <dgm:pt modelId="{06365C8D-DCE5-4082-9F80-B3BF9CD36D92}">
      <dgm:prSet/>
      <dgm:spPr/>
      <dgm:t>
        <a:bodyPr/>
        <a:lstStyle/>
        <a:p>
          <a:r>
            <a:rPr lang="zh-CN" altLang="en-US" dirty="0"/>
            <a:t>利用環境給出的反饋（獎勵或懲罰）學習行爲策略</a:t>
          </a:r>
          <a:endParaRPr lang="zh-HK" altLang="en-US" dirty="0"/>
        </a:p>
      </dgm:t>
    </dgm:pt>
    <dgm:pt modelId="{F807A1CF-1AA1-4CBC-96B4-44B9600E2873}" type="parTrans" cxnId="{91261812-98BA-45EB-83EC-005802D56663}">
      <dgm:prSet/>
      <dgm:spPr/>
      <dgm:t>
        <a:bodyPr/>
        <a:lstStyle/>
        <a:p>
          <a:endParaRPr lang="zh-HK" altLang="en-US"/>
        </a:p>
      </dgm:t>
    </dgm:pt>
    <dgm:pt modelId="{6327C747-DB5C-4105-A1B1-E9109BC3636A}" type="sibTrans" cxnId="{91261812-98BA-45EB-83EC-005802D56663}">
      <dgm:prSet/>
      <dgm:spPr/>
      <dgm:t>
        <a:bodyPr/>
        <a:lstStyle/>
        <a:p>
          <a:endParaRPr lang="zh-HK" altLang="en-US"/>
        </a:p>
      </dgm:t>
    </dgm:pt>
    <dgm:pt modelId="{C9A2597D-4464-477B-BD2F-5A2EBCD1FC37}" type="pres">
      <dgm:prSet presAssocID="{C098159A-A59E-4262-8FCB-1831497CD944}" presName="Name0" presStyleCnt="0">
        <dgm:presLayoutVars>
          <dgm:dir/>
          <dgm:animLvl val="lvl"/>
          <dgm:resizeHandles val="exact"/>
        </dgm:presLayoutVars>
      </dgm:prSet>
      <dgm:spPr/>
    </dgm:pt>
    <dgm:pt modelId="{42381711-3172-4255-B03D-80CA32793312}" type="pres">
      <dgm:prSet presAssocID="{42D49BC8-77EF-4244-A303-6A5B5232D8B0}" presName="parTxOnly" presStyleLbl="node1" presStyleIdx="0" presStyleCnt="3" custScaleY="123351">
        <dgm:presLayoutVars>
          <dgm:chMax val="0"/>
          <dgm:chPref val="0"/>
          <dgm:bulletEnabled val="1"/>
        </dgm:presLayoutVars>
      </dgm:prSet>
      <dgm:spPr/>
      <dgm:t>
        <a:bodyPr/>
        <a:lstStyle/>
        <a:p>
          <a:endParaRPr lang="en-US"/>
        </a:p>
      </dgm:t>
    </dgm:pt>
    <dgm:pt modelId="{69D94759-8244-4A85-B068-15C9D9EBBBF6}" type="pres">
      <dgm:prSet presAssocID="{69C40FF9-CEC1-4BE3-8B23-0D168A3FACAE}" presName="parTxOnlySpace" presStyleCnt="0"/>
      <dgm:spPr/>
    </dgm:pt>
    <dgm:pt modelId="{16FF3D74-DC88-442B-8F28-24EC51CDA0A6}" type="pres">
      <dgm:prSet presAssocID="{06365C8D-DCE5-4082-9F80-B3BF9CD36D92}" presName="parTxOnly" presStyleLbl="node1" presStyleIdx="1" presStyleCnt="3" custScaleY="123351">
        <dgm:presLayoutVars>
          <dgm:chMax val="0"/>
          <dgm:chPref val="0"/>
          <dgm:bulletEnabled val="1"/>
        </dgm:presLayoutVars>
      </dgm:prSet>
      <dgm:spPr/>
      <dgm:t>
        <a:bodyPr/>
        <a:lstStyle/>
        <a:p>
          <a:endParaRPr lang="en-US"/>
        </a:p>
      </dgm:t>
    </dgm:pt>
    <dgm:pt modelId="{B3A62410-571B-493B-9BDC-335771DA3AE0}" type="pres">
      <dgm:prSet presAssocID="{6327C747-DB5C-4105-A1B1-E9109BC3636A}" presName="parTxOnlySpace" presStyleCnt="0"/>
      <dgm:spPr/>
    </dgm:pt>
    <dgm:pt modelId="{2EA278F4-95EB-4A78-AF8F-A5DCF4BDC344}" type="pres">
      <dgm:prSet presAssocID="{EA9BBDBA-4530-4885-9657-7CA9847420F3}" presName="parTxOnly" presStyleLbl="node1" presStyleIdx="2" presStyleCnt="3" custScaleY="123351">
        <dgm:presLayoutVars>
          <dgm:chMax val="0"/>
          <dgm:chPref val="0"/>
          <dgm:bulletEnabled val="1"/>
        </dgm:presLayoutVars>
      </dgm:prSet>
      <dgm:spPr/>
      <dgm:t>
        <a:bodyPr/>
        <a:lstStyle/>
        <a:p>
          <a:endParaRPr lang="en-US"/>
        </a:p>
      </dgm:t>
    </dgm:pt>
  </dgm:ptLst>
  <dgm:cxnLst>
    <dgm:cxn modelId="{90CD7E00-DCA0-4BE1-9D8D-39A3E81DDD92}" type="presOf" srcId="{C098159A-A59E-4262-8FCB-1831497CD944}" destId="{C9A2597D-4464-477B-BD2F-5A2EBCD1FC37}" srcOrd="0" destOrd="0" presId="urn:microsoft.com/office/officeart/2005/8/layout/chevron1"/>
    <dgm:cxn modelId="{0FD0E810-7933-4FD4-9F7F-73D5B150418A}" srcId="{C098159A-A59E-4262-8FCB-1831497CD944}" destId="{42D49BC8-77EF-4244-A303-6A5B5232D8B0}" srcOrd="0" destOrd="0" parTransId="{BF348A8D-DB6B-4898-934C-94500BA9E4B1}" sibTransId="{69C40FF9-CEC1-4BE3-8B23-0D168A3FACAE}"/>
    <dgm:cxn modelId="{78100204-D80C-4269-A6F3-11AE42B39E7E}" srcId="{C098159A-A59E-4262-8FCB-1831497CD944}" destId="{EA9BBDBA-4530-4885-9657-7CA9847420F3}" srcOrd="2" destOrd="0" parTransId="{0F23D35E-9C2D-4799-B1B2-E42075277FD6}" sibTransId="{FCC0E216-0F78-4F18-A52E-6A9816B1D117}"/>
    <dgm:cxn modelId="{AB925FCC-A2F2-4021-860D-E5ECA66007D7}" type="presOf" srcId="{42D49BC8-77EF-4244-A303-6A5B5232D8B0}" destId="{42381711-3172-4255-B03D-80CA32793312}" srcOrd="0" destOrd="0" presId="urn:microsoft.com/office/officeart/2005/8/layout/chevron1"/>
    <dgm:cxn modelId="{FE34A365-3B82-4382-9ED9-4A3FEADC7979}" type="presOf" srcId="{EA9BBDBA-4530-4885-9657-7CA9847420F3}" destId="{2EA278F4-95EB-4A78-AF8F-A5DCF4BDC344}" srcOrd="0" destOrd="0" presId="urn:microsoft.com/office/officeart/2005/8/layout/chevron1"/>
    <dgm:cxn modelId="{91261812-98BA-45EB-83EC-005802D56663}" srcId="{C098159A-A59E-4262-8FCB-1831497CD944}" destId="{06365C8D-DCE5-4082-9F80-B3BF9CD36D92}" srcOrd="1" destOrd="0" parTransId="{F807A1CF-1AA1-4CBC-96B4-44B9600E2873}" sibTransId="{6327C747-DB5C-4105-A1B1-E9109BC3636A}"/>
    <dgm:cxn modelId="{A170FC30-06BB-4D76-A4FA-C6184A0DC6A8}" type="presOf" srcId="{06365C8D-DCE5-4082-9F80-B3BF9CD36D92}" destId="{16FF3D74-DC88-442B-8F28-24EC51CDA0A6}" srcOrd="0" destOrd="0" presId="urn:microsoft.com/office/officeart/2005/8/layout/chevron1"/>
    <dgm:cxn modelId="{EA92CA4C-639E-4B10-961B-6C492E9013D1}" type="presParOf" srcId="{C9A2597D-4464-477B-BD2F-5A2EBCD1FC37}" destId="{42381711-3172-4255-B03D-80CA32793312}" srcOrd="0" destOrd="0" presId="urn:microsoft.com/office/officeart/2005/8/layout/chevron1"/>
    <dgm:cxn modelId="{D42D95D9-47D0-4345-9B33-48669471FB31}" type="presParOf" srcId="{C9A2597D-4464-477B-BD2F-5A2EBCD1FC37}" destId="{69D94759-8244-4A85-B068-15C9D9EBBBF6}" srcOrd="1" destOrd="0" presId="urn:microsoft.com/office/officeart/2005/8/layout/chevron1"/>
    <dgm:cxn modelId="{CCFA1056-EB88-41D7-8480-1D159C8B43FE}" type="presParOf" srcId="{C9A2597D-4464-477B-BD2F-5A2EBCD1FC37}" destId="{16FF3D74-DC88-442B-8F28-24EC51CDA0A6}" srcOrd="2" destOrd="0" presId="urn:microsoft.com/office/officeart/2005/8/layout/chevron1"/>
    <dgm:cxn modelId="{FBEAE73F-2D21-4228-A3A2-A89C002976F1}" type="presParOf" srcId="{C9A2597D-4464-477B-BD2F-5A2EBCD1FC37}" destId="{B3A62410-571B-493B-9BDC-335771DA3AE0}" srcOrd="3" destOrd="0" presId="urn:microsoft.com/office/officeart/2005/8/layout/chevron1"/>
    <dgm:cxn modelId="{8F635B88-D6F1-448D-A18F-83AECDD4B495}" type="presParOf" srcId="{C9A2597D-4464-477B-BD2F-5A2EBCD1FC37}" destId="{2EA278F4-95EB-4A78-AF8F-A5DCF4BDC344}"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40C7ED-C836-C04D-8B78-65BE9FC57345}">
      <dsp:nvSpPr>
        <dsp:cNvPr id="0" name=""/>
        <dsp:cNvSpPr/>
      </dsp:nvSpPr>
      <dsp:spPr>
        <a:xfrm>
          <a:off x="16615" y="0"/>
          <a:ext cx="11320569" cy="4722916"/>
        </a:xfrm>
        <a:prstGeom prst="rightArrow">
          <a:avLst/>
        </a:prstGeom>
        <a:gradFill rotWithShape="0">
          <a:gsLst>
            <a:gs pos="0">
              <a:schemeClr val="accent1">
                <a:lumMod val="5000"/>
                <a:lumOff val="95000"/>
              </a:schemeClr>
            </a:gs>
            <a:gs pos="56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8AA7A5-2023-0749-8859-8EC030ABA004}">
      <dsp:nvSpPr>
        <dsp:cNvPr id="0" name=""/>
        <dsp:cNvSpPr/>
      </dsp:nvSpPr>
      <dsp:spPr>
        <a:xfrm>
          <a:off x="5894271" y="714184"/>
          <a:ext cx="4355015" cy="32698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altLang="ja-JP" sz="2400" kern="1200" dirty="0">
              <a:latin typeface="新細明體" panose="02020500000000000000" pitchFamily="18" charset="-120"/>
              <a:ea typeface="新細明體" panose="02020500000000000000" pitchFamily="18" charset="-120"/>
            </a:rPr>
            <a:t>1954</a:t>
          </a:r>
          <a:r>
            <a:rPr lang="ja-JP" altLang="en-US" sz="2400" kern="1200" dirty="0">
              <a:latin typeface="新細明體" panose="02020500000000000000" pitchFamily="18" charset="-120"/>
              <a:ea typeface="新細明體" panose="02020500000000000000" pitchFamily="18" charset="-120"/>
            </a:rPr>
            <a:t>年，美國工程師德沃爾（</a:t>
          </a:r>
          <a:r>
            <a:rPr lang="en-HK" altLang="ja-JP" sz="2400" kern="1200" dirty="0">
              <a:latin typeface="新細明體" panose="02020500000000000000" pitchFamily="18" charset="-120"/>
              <a:ea typeface="新細明體" panose="02020500000000000000" pitchFamily="18" charset="-120"/>
            </a:rPr>
            <a:t>George C. </a:t>
          </a:r>
          <a:r>
            <a:rPr lang="en-HK" altLang="ja-JP" sz="2400" kern="1200" dirty="0" err="1">
              <a:solidFill>
                <a:schemeClr val="tx1"/>
              </a:solidFill>
              <a:latin typeface="新細明體" panose="02020500000000000000" pitchFamily="18" charset="-120"/>
              <a:ea typeface="新細明體" panose="02020500000000000000" pitchFamily="18" charset="-120"/>
            </a:rPr>
            <a:t>Devol</a:t>
          </a:r>
          <a:r>
            <a:rPr lang="ja-JP" altLang="en-HK" sz="2400" kern="1200" dirty="0">
              <a:solidFill>
                <a:schemeClr val="tx1"/>
              </a:solidFill>
              <a:latin typeface="新細明體" panose="02020500000000000000" pitchFamily="18" charset="-120"/>
              <a:ea typeface="新細明體" panose="02020500000000000000" pitchFamily="18" charset="-120"/>
            </a:rPr>
            <a:t>）</a:t>
          </a:r>
          <a:r>
            <a:rPr lang="ja-JP" altLang="en-US" sz="2400" kern="1200" dirty="0">
              <a:solidFill>
                <a:schemeClr val="tx1"/>
              </a:solidFill>
              <a:latin typeface="新細明體" panose="02020500000000000000" pitchFamily="18" charset="-120"/>
              <a:ea typeface="新細明體" panose="02020500000000000000" pitchFamily="18" charset="-120"/>
            </a:rPr>
            <a:t>向美國政府提出專利申請，提出一種用於工業生產的</a:t>
          </a:r>
          <a:r>
            <a:rPr lang="zh-HK" altLang="en-US" sz="2400" kern="1200" dirty="0">
              <a:solidFill>
                <a:schemeClr val="tx1"/>
              </a:solidFill>
              <a:latin typeface="新細明體" panose="02020500000000000000" pitchFamily="18" charset="-120"/>
              <a:ea typeface="新細明體" panose="02020500000000000000" pitchFamily="18" charset="-120"/>
            </a:rPr>
            <a:t>「</a:t>
          </a:r>
          <a:r>
            <a:rPr lang="ja-JP" altLang="en-US" sz="2400" kern="1200" dirty="0">
              <a:solidFill>
                <a:schemeClr val="tx1"/>
              </a:solidFill>
              <a:latin typeface="新細明體" panose="02020500000000000000" pitchFamily="18" charset="-120"/>
              <a:ea typeface="新細明體" panose="02020500000000000000" pitchFamily="18" charset="-120"/>
            </a:rPr>
            <a:t>重複性操作機械人</a:t>
          </a:r>
          <a:r>
            <a:rPr lang="zh-HK" altLang="en-US" sz="2400" kern="1200" dirty="0">
              <a:solidFill>
                <a:schemeClr val="tx1"/>
              </a:solidFill>
              <a:latin typeface="新細明體" panose="02020500000000000000" pitchFamily="18" charset="-120"/>
              <a:ea typeface="新細明體" panose="02020500000000000000" pitchFamily="18" charset="-120"/>
            </a:rPr>
            <a:t>」</a:t>
          </a:r>
          <a:endParaRPr lang="en-US" altLang="ja-JP" sz="2400" kern="1200" dirty="0">
            <a:solidFill>
              <a:schemeClr val="tx1"/>
            </a:solidFill>
            <a:latin typeface="新細明體" panose="02020500000000000000" pitchFamily="18" charset="-120"/>
            <a:ea typeface="新細明體" panose="02020500000000000000" pitchFamily="18" charset="-120"/>
          </a:endParaRPr>
        </a:p>
        <a:p>
          <a:pPr lvl="0" algn="ctr" defTabSz="1066800">
            <a:lnSpc>
              <a:spcPct val="90000"/>
            </a:lnSpc>
            <a:spcBef>
              <a:spcPct val="0"/>
            </a:spcBef>
            <a:spcAft>
              <a:spcPct val="35000"/>
            </a:spcAft>
          </a:pPr>
          <a:r>
            <a:rPr lang="en-US" altLang="zh-TW" sz="2400" kern="1200" dirty="0">
              <a:solidFill>
                <a:schemeClr val="tx1"/>
              </a:solidFill>
              <a:latin typeface="新細明體" panose="02020500000000000000" pitchFamily="18" charset="-120"/>
              <a:ea typeface="新細明體" panose="02020500000000000000" pitchFamily="18" charset="-120"/>
              <a:sym typeface="Wingdings" pitchFamily="2" charset="2"/>
            </a:rPr>
            <a:t></a:t>
          </a:r>
          <a:r>
            <a:rPr lang="ja-JP" altLang="en-US" sz="2400" kern="1200" dirty="0">
              <a:solidFill>
                <a:schemeClr val="tx1"/>
              </a:solidFill>
              <a:latin typeface="新細明體" panose="02020500000000000000" pitchFamily="18" charset="-120"/>
              <a:ea typeface="新細明體" panose="02020500000000000000" pitchFamily="18" charset="-120"/>
            </a:rPr>
            <a:t>這是工業機械人的最初設想</a:t>
          </a:r>
          <a:endParaRPr lang="en-US" sz="2400" kern="1200" dirty="0">
            <a:solidFill>
              <a:schemeClr val="tx1"/>
            </a:solidFill>
            <a:latin typeface="新細明體" panose="02020500000000000000" pitchFamily="18" charset="-120"/>
            <a:ea typeface="新細明體" panose="02020500000000000000" pitchFamily="18" charset="-120"/>
          </a:endParaRPr>
        </a:p>
      </dsp:txBody>
      <dsp:txXfrm>
        <a:off x="5894271" y="714184"/>
        <a:ext cx="4355015" cy="3269891"/>
      </dsp:txXfrm>
    </dsp:sp>
    <dsp:sp modelId="{99450F78-60E5-8344-AEDD-23EB2E3AC66E}">
      <dsp:nvSpPr>
        <dsp:cNvPr id="0" name=""/>
        <dsp:cNvSpPr/>
      </dsp:nvSpPr>
      <dsp:spPr>
        <a:xfrm>
          <a:off x="2889102" y="1043568"/>
          <a:ext cx="2286290" cy="26490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altLang="zh-TW" sz="2400" kern="1200" dirty="0">
              <a:solidFill>
                <a:schemeClr val="tx1"/>
              </a:solidFill>
              <a:latin typeface="新細明體" panose="02020500000000000000" pitchFamily="18" charset="-120"/>
              <a:ea typeface="新細明體" panose="02020500000000000000" pitchFamily="18" charset="-120"/>
            </a:rPr>
            <a:t>19</a:t>
          </a:r>
          <a:r>
            <a:rPr lang="en-US" altLang="ja-JP" sz="2400" kern="1200" dirty="0">
              <a:solidFill>
                <a:schemeClr val="tx1"/>
              </a:solidFill>
              <a:latin typeface="新細明體" panose="02020500000000000000" pitchFamily="18" charset="-120"/>
              <a:ea typeface="新細明體" panose="02020500000000000000" pitchFamily="18" charset="-120"/>
            </a:rPr>
            <a:t>48</a:t>
          </a:r>
          <a:r>
            <a:rPr lang="ja-JP" altLang="en-US" sz="2400" kern="1200" dirty="0">
              <a:solidFill>
                <a:schemeClr val="tx1"/>
              </a:solidFill>
              <a:latin typeface="新細明體" panose="02020500000000000000" pitchFamily="18" charset="-120"/>
              <a:ea typeface="新細明體" panose="02020500000000000000" pitchFamily="18" charset="-120"/>
            </a:rPr>
            <a:t>年又開發了機械式的主從機械手，通過控制主機械手來操</a:t>
          </a:r>
          <a:r>
            <a:rPr lang="ja-JP" altLang="en-US" sz="2400" kern="1200" dirty="0">
              <a:latin typeface="新細明體" panose="02020500000000000000" pitchFamily="18" charset="-120"/>
              <a:ea typeface="新細明體" panose="02020500000000000000" pitchFamily="18" charset="-120"/>
            </a:rPr>
            <a:t>控從機械手完成目標動作</a:t>
          </a:r>
          <a:endParaRPr lang="en-US" sz="2400" kern="1200" dirty="0">
            <a:latin typeface="新細明體" panose="02020500000000000000" pitchFamily="18" charset="-120"/>
            <a:ea typeface="新細明體" panose="02020500000000000000" pitchFamily="18" charset="-120"/>
          </a:endParaRPr>
        </a:p>
      </dsp:txBody>
      <dsp:txXfrm>
        <a:off x="2889102" y="1043568"/>
        <a:ext cx="2286290" cy="2649021"/>
      </dsp:txXfrm>
    </dsp:sp>
    <dsp:sp modelId="{3C6BC121-4351-3F49-B4FF-DD636348B1F1}">
      <dsp:nvSpPr>
        <dsp:cNvPr id="0" name=""/>
        <dsp:cNvSpPr/>
      </dsp:nvSpPr>
      <dsp:spPr>
        <a:xfrm>
          <a:off x="385310" y="815262"/>
          <a:ext cx="2002430" cy="3117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43840" rIns="0" bIns="243840" numCol="1" spcCol="1270" anchor="ctr" anchorCtr="0">
          <a:noAutofit/>
        </a:bodyPr>
        <a:lstStyle/>
        <a:p>
          <a:pPr lvl="0" algn="ctr" defTabSz="1066800">
            <a:lnSpc>
              <a:spcPct val="90000"/>
            </a:lnSpc>
            <a:spcBef>
              <a:spcPct val="0"/>
            </a:spcBef>
            <a:spcAft>
              <a:spcPct val="35000"/>
            </a:spcAft>
          </a:pPr>
          <a:r>
            <a:rPr lang="en-US" altLang="ja-JP" sz="2400" kern="1200" dirty="0">
              <a:solidFill>
                <a:schemeClr val="tx1"/>
              </a:solidFill>
              <a:latin typeface="新細明體" panose="02020500000000000000" pitchFamily="18" charset="-120"/>
              <a:ea typeface="新細明體" panose="02020500000000000000" pitchFamily="18" charset="-120"/>
            </a:rPr>
            <a:t>1947</a:t>
          </a:r>
          <a:r>
            <a:rPr lang="ja-JP" altLang="en-US" sz="2400" kern="1200" dirty="0">
              <a:solidFill>
                <a:schemeClr val="tx1"/>
              </a:solidFill>
              <a:latin typeface="新細明體" panose="02020500000000000000" pitchFamily="18" charset="-120"/>
              <a:ea typeface="新細明體" panose="02020500000000000000" pitchFamily="18" charset="-120"/>
            </a:rPr>
            <a:t>年，美國原子能委員會的阿爾貢研究所開發了遙控機械手</a:t>
          </a:r>
          <a:endParaRPr lang="en-US" sz="2400" kern="1200" dirty="0">
            <a:solidFill>
              <a:schemeClr val="tx1"/>
            </a:solidFill>
            <a:latin typeface="新細明體" panose="02020500000000000000" pitchFamily="18" charset="-120"/>
            <a:ea typeface="新細明體" panose="02020500000000000000" pitchFamily="18" charset="-120"/>
          </a:endParaRPr>
        </a:p>
      </dsp:txBody>
      <dsp:txXfrm>
        <a:off x="385310" y="815262"/>
        <a:ext cx="2002430" cy="3117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96D54D-B005-471E-8D38-E671046BC7E8}">
      <dsp:nvSpPr>
        <dsp:cNvPr id="0" name=""/>
        <dsp:cNvSpPr/>
      </dsp:nvSpPr>
      <dsp:spPr>
        <a:xfrm rot="5400000">
          <a:off x="-176238" y="180562"/>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dirty="0">
              <a:latin typeface="新細明體" panose="02020500000000000000" pitchFamily="18" charset="-120"/>
              <a:ea typeface="新細明體" panose="02020500000000000000" pitchFamily="18" charset="-120"/>
            </a:rPr>
            <a:t>20 </a:t>
          </a:r>
          <a:r>
            <a:rPr lang="ja-JP" altLang="en-US" sz="1600" kern="1200" dirty="0">
              <a:latin typeface="新細明體" panose="02020500000000000000" pitchFamily="18" charset="-120"/>
              <a:ea typeface="新細明體" panose="02020500000000000000" pitchFamily="18" charset="-120"/>
            </a:rPr>
            <a:t>世紀 </a:t>
          </a:r>
          <a:r>
            <a:rPr lang="en-US" altLang="ja-JP" sz="1600" kern="1200" dirty="0">
              <a:latin typeface="新細明體" panose="02020500000000000000" pitchFamily="18" charset="-120"/>
              <a:ea typeface="新細明體" panose="02020500000000000000" pitchFamily="18" charset="-120"/>
            </a:rPr>
            <a:t>60 </a:t>
          </a:r>
          <a:r>
            <a:rPr lang="ja-JP" altLang="en-US" sz="1600" kern="1200" dirty="0">
              <a:latin typeface="新細明體" panose="02020500000000000000" pitchFamily="18" charset="-120"/>
              <a:ea typeface="新細明體" panose="02020500000000000000" pitchFamily="18" charset="-120"/>
            </a:rPr>
            <a:t>年代</a:t>
          </a:r>
          <a:endParaRPr lang="zh-HK" altLang="en-US" sz="1600" kern="1200" dirty="0"/>
        </a:p>
      </dsp:txBody>
      <dsp:txXfrm rot="-5400000">
        <a:off x="1" y="415548"/>
        <a:ext cx="822447" cy="352477"/>
      </dsp:txXfrm>
    </dsp:sp>
    <dsp:sp modelId="{8C084768-308C-406B-A6E0-15F08A764798}">
      <dsp:nvSpPr>
        <dsp:cNvPr id="0" name=""/>
        <dsp:cNvSpPr/>
      </dsp:nvSpPr>
      <dsp:spPr>
        <a:xfrm rot="5400000">
          <a:off x="4093172" y="-3266400"/>
          <a:ext cx="764102"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latin typeface="新細明體" panose="02020500000000000000" pitchFamily="18" charset="-120"/>
              <a:ea typeface="新細明體" panose="02020500000000000000" pitchFamily="18" charset="-120"/>
            </a:rPr>
            <a:t>各種裝載了感測器的機械人陸續問世，讓機械人有了感知</a:t>
          </a:r>
          <a:endParaRPr lang="zh-HK" altLang="en-US" sz="1800" kern="1200" dirty="0"/>
        </a:p>
      </dsp:txBody>
      <dsp:txXfrm rot="-5400000">
        <a:off x="822447" y="41625"/>
        <a:ext cx="7268252" cy="689502"/>
      </dsp:txXfrm>
    </dsp:sp>
    <dsp:sp modelId="{DC95175D-B85C-4092-9785-32B62F4AA927}">
      <dsp:nvSpPr>
        <dsp:cNvPr id="0" name=""/>
        <dsp:cNvSpPr/>
      </dsp:nvSpPr>
      <dsp:spPr>
        <a:xfrm rot="5400000">
          <a:off x="-176238" y="1239336"/>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zh-TW" sz="1600" kern="1200" dirty="0">
              <a:latin typeface="新細明體" panose="02020500000000000000" pitchFamily="18" charset="-120"/>
              <a:ea typeface="新細明體" panose="02020500000000000000" pitchFamily="18" charset="-120"/>
            </a:rPr>
            <a:t>1</a:t>
          </a:r>
          <a:r>
            <a:rPr lang="en-US" altLang="ja-JP" sz="1600" kern="1200" dirty="0">
              <a:latin typeface="新細明體" panose="02020500000000000000" pitchFamily="18" charset="-120"/>
              <a:ea typeface="新細明體" panose="02020500000000000000" pitchFamily="18" charset="-120"/>
            </a:rPr>
            <a:t>961 </a:t>
          </a:r>
          <a:endParaRPr lang="zh-HK" altLang="en-US" sz="1600" kern="1200" dirty="0"/>
        </a:p>
      </dsp:txBody>
      <dsp:txXfrm rot="-5400000">
        <a:off x="1" y="1474322"/>
        <a:ext cx="822447" cy="352477"/>
      </dsp:txXfrm>
    </dsp:sp>
    <dsp:sp modelId="{1E6F0036-680F-4C9E-8FBC-D92C766045E0}">
      <dsp:nvSpPr>
        <dsp:cNvPr id="0" name=""/>
        <dsp:cNvSpPr/>
      </dsp:nvSpPr>
      <dsp:spPr>
        <a:xfrm rot="5400000">
          <a:off x="4093373" y="-2207828"/>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ja-JP" altLang="en-US" sz="1600" kern="1200" dirty="0">
              <a:latin typeface="新細明體" panose="02020500000000000000" pitchFamily="18" charset="-120"/>
              <a:ea typeface="新細明體" panose="02020500000000000000" pitchFamily="18" charset="-120"/>
            </a:rPr>
            <a:t>恩斯特（</a:t>
          </a:r>
          <a:r>
            <a:rPr lang="en-US" altLang="ja-JP" sz="1600" kern="1200" dirty="0">
              <a:latin typeface="新細明體" panose="02020500000000000000" pitchFamily="18" charset="-120"/>
              <a:ea typeface="新細明體" panose="02020500000000000000" pitchFamily="18" charset="-120"/>
            </a:rPr>
            <a:t>H. A. Ernst</a:t>
          </a:r>
          <a:r>
            <a:rPr lang="ja-JP" altLang="en-US" sz="1600" kern="1200" dirty="0">
              <a:latin typeface="新細明體" panose="02020500000000000000" pitchFamily="18" charset="-120"/>
              <a:ea typeface="新細明體" panose="02020500000000000000" pitchFamily="18" charset="-120"/>
            </a:rPr>
            <a:t>）採用了觸覺感測器來説明控制機械臂</a:t>
          </a:r>
          <a:r>
            <a:rPr lang="en-US" altLang="zh-TW" sz="1600" kern="1200" dirty="0">
              <a:latin typeface="新細明體" panose="02020500000000000000" pitchFamily="18" charset="-120"/>
              <a:ea typeface="新細明體" panose="02020500000000000000" pitchFamily="18" charset="-120"/>
            </a:rPr>
            <a:t>; </a:t>
          </a:r>
          <a:r>
            <a:rPr lang="ja-JP" altLang="en-US" sz="1600" kern="1200" dirty="0">
              <a:latin typeface="新細明體" panose="02020500000000000000" pitchFamily="18" charset="-120"/>
              <a:ea typeface="新細明體" panose="02020500000000000000" pitchFamily="18" charset="-120"/>
            </a:rPr>
            <a:t>托莫維奇（</a:t>
          </a:r>
          <a:r>
            <a:rPr lang="en-US" altLang="ja-JP" sz="1600" kern="1200" dirty="0" err="1">
              <a:latin typeface="新細明體" panose="02020500000000000000" pitchFamily="18" charset="-120"/>
              <a:ea typeface="新細明體" panose="02020500000000000000" pitchFamily="18" charset="-120"/>
            </a:rPr>
            <a:t>Tomovic</a:t>
          </a:r>
          <a:r>
            <a:rPr lang="ja-JP" altLang="en-US" sz="1600" kern="1200" dirty="0">
              <a:latin typeface="新細明體" panose="02020500000000000000" pitchFamily="18" charset="-120"/>
              <a:ea typeface="新細明體" panose="02020500000000000000" pitchFamily="18" charset="-120"/>
            </a:rPr>
            <a:t>）和博尼（</a:t>
          </a:r>
          <a:r>
            <a:rPr lang="en-US" altLang="ja-JP" sz="1600" kern="1200" dirty="0" err="1">
              <a:latin typeface="新細明體" panose="02020500000000000000" pitchFamily="18" charset="-120"/>
              <a:ea typeface="新細明體" panose="02020500000000000000" pitchFamily="18" charset="-120"/>
            </a:rPr>
            <a:t>Boni</a:t>
          </a:r>
          <a:r>
            <a:rPr lang="ja-JP" altLang="en-US" sz="1600" kern="1200" dirty="0">
              <a:latin typeface="新細明體" panose="02020500000000000000" pitchFamily="18" charset="-120"/>
              <a:ea typeface="新細明體" panose="02020500000000000000" pitchFamily="18" charset="-120"/>
            </a:rPr>
            <a:t>）</a:t>
          </a:r>
          <a:r>
            <a:rPr lang="en-US" altLang="ja-JP" sz="1600" kern="1200" dirty="0">
              <a:latin typeface="新細明體" panose="02020500000000000000" pitchFamily="18" charset="-120"/>
              <a:ea typeface="新細明體" panose="02020500000000000000" pitchFamily="18" charset="-120"/>
            </a:rPr>
            <a:t>1962 </a:t>
          </a:r>
          <a:r>
            <a:rPr lang="ja-JP" altLang="en-US" sz="1600" kern="1200" dirty="0">
              <a:latin typeface="新細明體" panose="02020500000000000000" pitchFamily="18" charset="-120"/>
              <a:ea typeface="新細明體" panose="02020500000000000000" pitchFamily="18" charset="-120"/>
            </a:rPr>
            <a:t>年設計了稱為 </a:t>
          </a:r>
          <a:r>
            <a:rPr lang="en-US" altLang="ja-JP" sz="1600" kern="1200" dirty="0">
              <a:latin typeface="新細明體" panose="02020500000000000000" pitchFamily="18" charset="-120"/>
              <a:ea typeface="新細明體" panose="02020500000000000000" pitchFamily="18" charset="-120"/>
            </a:rPr>
            <a:t>Belgrade </a:t>
          </a:r>
          <a:r>
            <a:rPr lang="ja-JP" altLang="en-US" sz="1600" kern="1200" dirty="0">
              <a:latin typeface="新細明體" panose="02020500000000000000" pitchFamily="18" charset="-120"/>
              <a:ea typeface="新細明體" panose="02020500000000000000" pitchFamily="18" charset="-120"/>
            </a:rPr>
            <a:t>的「靈巧手」</a:t>
          </a:r>
          <a:r>
            <a:rPr lang="zh-HK" altLang="en-US" sz="1600" kern="1200" dirty="0">
              <a:latin typeface="新細明體" panose="02020500000000000000" pitchFamily="18" charset="-120"/>
              <a:ea typeface="新細明體" panose="02020500000000000000" pitchFamily="18" charset="-120"/>
            </a:rPr>
            <a:t>，</a:t>
          </a:r>
          <a:r>
            <a:rPr lang="ja-JP" altLang="en-US" sz="1600" kern="1200" dirty="0">
              <a:latin typeface="新細明體" panose="02020500000000000000" pitchFamily="18" charset="-120"/>
              <a:ea typeface="新細明體" panose="02020500000000000000" pitchFamily="18" charset="-120"/>
            </a:rPr>
            <a:t>採用了壓力感測器來檢測「手」的力度</a:t>
          </a:r>
          <a:endParaRPr lang="zh-HK" altLang="en-US" sz="1600" kern="1200" dirty="0"/>
        </a:p>
      </dsp:txBody>
      <dsp:txXfrm rot="-5400000">
        <a:off x="822448" y="1100378"/>
        <a:ext cx="7268271" cy="689138"/>
      </dsp:txXfrm>
    </dsp:sp>
    <dsp:sp modelId="{9526F29B-2386-4AE5-B995-62992F363985}">
      <dsp:nvSpPr>
        <dsp:cNvPr id="0" name=""/>
        <dsp:cNvSpPr/>
      </dsp:nvSpPr>
      <dsp:spPr>
        <a:xfrm rot="5400000">
          <a:off x="-176238" y="2298109"/>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dirty="0">
              <a:latin typeface="新細明體" panose="02020500000000000000" pitchFamily="18" charset="-120"/>
              <a:ea typeface="新細明體" panose="02020500000000000000" pitchFamily="18" charset="-120"/>
            </a:rPr>
            <a:t>1965</a:t>
          </a:r>
          <a:endParaRPr lang="zh-HK" altLang="en-US" sz="1600" kern="1200" dirty="0"/>
        </a:p>
      </dsp:txBody>
      <dsp:txXfrm rot="-5400000">
        <a:off x="1" y="2533095"/>
        <a:ext cx="822447" cy="352477"/>
      </dsp:txXfrm>
    </dsp:sp>
    <dsp:sp modelId="{541BD949-F298-4DCD-B2BD-02EC8F6F6F9C}">
      <dsp:nvSpPr>
        <dsp:cNvPr id="0" name=""/>
        <dsp:cNvSpPr/>
      </dsp:nvSpPr>
      <dsp:spPr>
        <a:xfrm rot="5400000">
          <a:off x="4093373" y="-1149054"/>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ja-JP" altLang="en-US" sz="1800" kern="1200" dirty="0">
              <a:latin typeface="新細明體" panose="02020500000000000000" pitchFamily="18" charset="-120"/>
              <a:ea typeface="新細明體" panose="02020500000000000000" pitchFamily="18" charset="-120"/>
            </a:rPr>
            <a:t>美國麻省理工學院的勞儉斯 </a:t>
          </a:r>
          <a:r>
            <a:rPr lang="en-US" altLang="ja-JP" sz="1800" kern="1200" dirty="0">
              <a:latin typeface="新細明體" panose="02020500000000000000" pitchFamily="18" charset="-120"/>
              <a:ea typeface="新細明體" panose="02020500000000000000" pitchFamily="18" charset="-120"/>
            </a:rPr>
            <a:t>· </a:t>
          </a:r>
          <a:r>
            <a:rPr lang="ja-JP" altLang="en-US" sz="1800" kern="1200" dirty="0">
              <a:latin typeface="新細明體" panose="02020500000000000000" pitchFamily="18" charset="-120"/>
              <a:ea typeface="新細明體" panose="02020500000000000000" pitchFamily="18" charset="-120"/>
            </a:rPr>
            <a:t>羅伯特（</a:t>
          </a:r>
          <a:r>
            <a:rPr lang="en-US" altLang="ja-JP" sz="1800" kern="1200" dirty="0">
              <a:latin typeface="新細明體" panose="02020500000000000000" pitchFamily="18" charset="-120"/>
              <a:ea typeface="新細明體" panose="02020500000000000000" pitchFamily="18" charset="-120"/>
            </a:rPr>
            <a:t>Lawrence Robert</a:t>
          </a:r>
          <a:r>
            <a:rPr lang="ja-JP" altLang="en-US" sz="1800" kern="1200" dirty="0">
              <a:latin typeface="新細明體" panose="02020500000000000000" pitchFamily="18" charset="-120"/>
              <a:ea typeface="新細明體" panose="02020500000000000000" pitchFamily="18" charset="-120"/>
            </a:rPr>
            <a:t>）推出了世界上第一個帶有視覺感測器，能識別並定位積木的機械人 </a:t>
          </a:r>
          <a:endParaRPr lang="zh-HK" altLang="en-US" sz="1800" kern="1200" dirty="0"/>
        </a:p>
      </dsp:txBody>
      <dsp:txXfrm rot="-5400000">
        <a:off x="822448" y="2159152"/>
        <a:ext cx="7268271" cy="689138"/>
      </dsp:txXfrm>
    </dsp:sp>
    <dsp:sp modelId="{A7DDE4F3-19C9-4D0B-BD7F-89E794FCC3FE}">
      <dsp:nvSpPr>
        <dsp:cNvPr id="0" name=""/>
        <dsp:cNvSpPr/>
      </dsp:nvSpPr>
      <dsp:spPr>
        <a:xfrm rot="5400000">
          <a:off x="-176238" y="3356883"/>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a:latin typeface="新細明體" panose="02020500000000000000" pitchFamily="18" charset="-120"/>
              <a:ea typeface="新細明體" panose="02020500000000000000" pitchFamily="18" charset="-120"/>
            </a:rPr>
            <a:t>1969 </a:t>
          </a:r>
          <a:endParaRPr lang="zh-HK" altLang="en-US" sz="1600" kern="1200"/>
        </a:p>
      </dsp:txBody>
      <dsp:txXfrm rot="-5400000">
        <a:off x="1" y="3591869"/>
        <a:ext cx="822447" cy="352477"/>
      </dsp:txXfrm>
    </dsp:sp>
    <dsp:sp modelId="{7AEA8A8D-5FD1-49D4-88BF-BAF42BD56985}">
      <dsp:nvSpPr>
        <dsp:cNvPr id="0" name=""/>
        <dsp:cNvSpPr/>
      </dsp:nvSpPr>
      <dsp:spPr>
        <a:xfrm rot="5400000">
          <a:off x="4093373" y="-90281"/>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ja-JP" sz="1800" kern="1200">
              <a:latin typeface="新細明體" panose="02020500000000000000" pitchFamily="18" charset="-120"/>
              <a:ea typeface="新細明體" panose="02020500000000000000" pitchFamily="18" charset="-120"/>
            </a:rPr>
            <a:t>SRI </a:t>
          </a:r>
          <a:r>
            <a:rPr lang="ja-JP" altLang="en-US" sz="1800" kern="1200">
              <a:latin typeface="新細明體" panose="02020500000000000000" pitchFamily="18" charset="-120"/>
              <a:ea typeface="新細明體" panose="02020500000000000000" pitchFamily="18" charset="-120"/>
            </a:rPr>
            <a:t>實驗室設計了 </a:t>
          </a:r>
          <a:r>
            <a:rPr lang="en-US" altLang="ja-JP" sz="1800" kern="1200">
              <a:latin typeface="新細明體" panose="02020500000000000000" pitchFamily="18" charset="-120"/>
              <a:ea typeface="新細明體" panose="02020500000000000000" pitchFamily="18" charset="-120"/>
            </a:rPr>
            <a:t>Shakey </a:t>
          </a:r>
          <a:r>
            <a:rPr lang="ja-JP" altLang="en-US" sz="1800" kern="1200">
              <a:latin typeface="新細明體" panose="02020500000000000000" pitchFamily="18" charset="-120"/>
              <a:ea typeface="新細明體" panose="02020500000000000000" pitchFamily="18" charset="-120"/>
            </a:rPr>
            <a:t>機械人，可以利用視覺感測器完成抓取積木的動作，並具有行走能力</a:t>
          </a:r>
          <a:endParaRPr lang="zh-HK" altLang="en-US" sz="1800" kern="1200"/>
        </a:p>
      </dsp:txBody>
      <dsp:txXfrm rot="-5400000">
        <a:off x="822448" y="3217925"/>
        <a:ext cx="7268271" cy="689138"/>
      </dsp:txXfrm>
    </dsp:sp>
    <dsp:sp modelId="{3B591D9B-569F-4BBA-B895-34D2AAA791CD}">
      <dsp:nvSpPr>
        <dsp:cNvPr id="0" name=""/>
        <dsp:cNvSpPr/>
      </dsp:nvSpPr>
      <dsp:spPr>
        <a:xfrm rot="5400000">
          <a:off x="-176238" y="4415656"/>
          <a:ext cx="1174924" cy="822447"/>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altLang="ja-JP" sz="1600" kern="1200">
              <a:latin typeface="新細明體" panose="02020500000000000000" pitchFamily="18" charset="-120"/>
              <a:ea typeface="新細明體" panose="02020500000000000000" pitchFamily="18" charset="-120"/>
            </a:rPr>
            <a:t>1979</a:t>
          </a:r>
          <a:endParaRPr lang="zh-HK" altLang="en-US" sz="1600" kern="1200"/>
        </a:p>
      </dsp:txBody>
      <dsp:txXfrm rot="-5400000">
        <a:off x="1" y="4650642"/>
        <a:ext cx="822447" cy="352477"/>
      </dsp:txXfrm>
    </dsp:sp>
    <dsp:sp modelId="{127251A5-572E-4F8D-86B2-F41B6A856DE8}">
      <dsp:nvSpPr>
        <dsp:cNvPr id="0" name=""/>
        <dsp:cNvSpPr/>
      </dsp:nvSpPr>
      <dsp:spPr>
        <a:xfrm rot="5400000">
          <a:off x="4093373" y="968492"/>
          <a:ext cx="763700" cy="730555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n-US" altLang="ja-JP" sz="1800" kern="1200" dirty="0" err="1">
              <a:latin typeface="新細明體" panose="02020500000000000000" pitchFamily="18" charset="-120"/>
              <a:ea typeface="新細明體" panose="02020500000000000000" pitchFamily="18" charset="-120"/>
            </a:rPr>
            <a:t>Unimation</a:t>
          </a:r>
          <a:r>
            <a:rPr lang="en-US" altLang="ja-JP" sz="1800" kern="1200" dirty="0">
              <a:latin typeface="新細明體" panose="02020500000000000000" pitchFamily="18" charset="-120"/>
              <a:ea typeface="新細明體" panose="02020500000000000000" pitchFamily="18" charset="-120"/>
            </a:rPr>
            <a:t> </a:t>
          </a:r>
          <a:r>
            <a:rPr lang="ja-JP" altLang="en-US" sz="1800" kern="1200" dirty="0">
              <a:latin typeface="新細明體" panose="02020500000000000000" pitchFamily="18" charset="-120"/>
              <a:ea typeface="新細明體" panose="02020500000000000000" pitchFamily="18" charset="-120"/>
            </a:rPr>
            <a:t>公司推出了</a:t>
          </a:r>
          <a:r>
            <a:rPr lang="en-US" altLang="ja-JP" sz="1800" kern="1200" dirty="0">
              <a:latin typeface="新細明體" panose="02020500000000000000" pitchFamily="18" charset="-120"/>
              <a:ea typeface="新細明體" panose="02020500000000000000" pitchFamily="18" charset="-120"/>
            </a:rPr>
            <a:t>PUMA </a:t>
          </a:r>
          <a:r>
            <a:rPr lang="zh-HK" altLang="ja-JP" sz="1800" kern="1200" dirty="0">
              <a:latin typeface="新細明體" panose="02020500000000000000" pitchFamily="18" charset="-120"/>
              <a:ea typeface="新細明體" panose="02020500000000000000" pitchFamily="18" charset="-120"/>
            </a:rPr>
            <a:t>系</a:t>
          </a:r>
          <a:r>
            <a:rPr lang="ja-JP" altLang="en-US" sz="1800" kern="1200" dirty="0">
              <a:latin typeface="新細明體" panose="02020500000000000000" pitchFamily="18" charset="-120"/>
              <a:ea typeface="新細明體" panose="02020500000000000000" pitchFamily="18" charset="-120"/>
            </a:rPr>
            <a:t>列工業機械人，這是一款可</a:t>
          </a:r>
          <a:r>
            <a:rPr lang="zh-HK" altLang="en-US" sz="1800" kern="1200" dirty="0">
              <a:latin typeface="新細明體" panose="02020500000000000000" pitchFamily="18" charset="-120"/>
              <a:ea typeface="新細明體" panose="02020500000000000000" pitchFamily="18" charset="-120"/>
            </a:rPr>
            <a:t>編</a:t>
          </a:r>
          <a:r>
            <a:rPr lang="ja-JP" altLang="en-US" sz="1800" kern="1200" dirty="0">
              <a:latin typeface="新細明體" panose="02020500000000000000" pitchFamily="18" charset="-120"/>
              <a:ea typeface="新細明體" panose="02020500000000000000" pitchFamily="18" charset="-120"/>
            </a:rPr>
            <a:t>程的通用工業機械臂，具有可配置的視覺、觸覺和力覺感測器。 </a:t>
          </a:r>
          <a:r>
            <a:rPr lang="en-US" altLang="ja-JP" sz="1800" kern="1200" dirty="0">
              <a:latin typeface="新細明體" panose="02020500000000000000" pitchFamily="18" charset="-120"/>
              <a:ea typeface="新細明體" panose="02020500000000000000" pitchFamily="18" charset="-120"/>
            </a:rPr>
            <a:t>PUMA </a:t>
          </a:r>
          <a:r>
            <a:rPr lang="ja-JP" altLang="en-US" sz="1800" kern="1200" dirty="0">
              <a:latin typeface="新細明體" panose="02020500000000000000" pitchFamily="18" charset="-120"/>
              <a:ea typeface="新細明體" panose="02020500000000000000" pitchFamily="18" charset="-120"/>
            </a:rPr>
            <a:t>的推出標誌著工業機</a:t>
          </a:r>
          <a:r>
            <a:rPr lang="zh-TW" altLang="en-US" sz="1800" kern="1200" dirty="0">
              <a:latin typeface="新細明體" panose="02020500000000000000" pitchFamily="18" charset="-120"/>
              <a:ea typeface="新細明體" panose="02020500000000000000" pitchFamily="18" charset="-120"/>
            </a:rPr>
            <a:t>械</a:t>
          </a:r>
          <a:r>
            <a:rPr lang="ja-JP" altLang="en-US" sz="1800" kern="1200" dirty="0">
              <a:latin typeface="新細明體" panose="02020500000000000000" pitchFamily="18" charset="-120"/>
              <a:ea typeface="新細明體" panose="02020500000000000000" pitchFamily="18" charset="-120"/>
            </a:rPr>
            <a:t>人技術走向成熟 </a:t>
          </a:r>
          <a:endParaRPr lang="zh-HK" altLang="en-US" sz="1800" kern="1200" dirty="0"/>
        </a:p>
      </dsp:txBody>
      <dsp:txXfrm rot="-5400000">
        <a:off x="822448" y="4276699"/>
        <a:ext cx="7268271" cy="6891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381711-3172-4255-B03D-80CA32793312}">
      <dsp:nvSpPr>
        <dsp:cNvPr id="0" name=""/>
        <dsp:cNvSpPr/>
      </dsp:nvSpPr>
      <dsp:spPr>
        <a:xfrm>
          <a:off x="2182" y="1048771"/>
          <a:ext cx="2659187" cy="1312053"/>
        </a:xfrm>
        <a:prstGeom prst="chevron">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zh-CN" altLang="en-US" sz="1700" kern="1200" dirty="0"/>
            <a:t>主動和環境進行交互</a:t>
          </a:r>
          <a:endParaRPr lang="zh-HK" altLang="en-US" sz="1700" kern="1200" dirty="0"/>
        </a:p>
      </dsp:txBody>
      <dsp:txXfrm>
        <a:off x="658209" y="1048771"/>
        <a:ext cx="1347134" cy="1312053"/>
      </dsp:txXfrm>
    </dsp:sp>
    <dsp:sp modelId="{16FF3D74-DC88-442B-8F28-24EC51CDA0A6}">
      <dsp:nvSpPr>
        <dsp:cNvPr id="0" name=""/>
        <dsp:cNvSpPr/>
      </dsp:nvSpPr>
      <dsp:spPr>
        <a:xfrm>
          <a:off x="2395450" y="1048771"/>
          <a:ext cx="2659187" cy="1312053"/>
        </a:xfrm>
        <a:prstGeom prst="chevron">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zh-CN" altLang="en-US" sz="1700" kern="1200" dirty="0"/>
            <a:t>利用環境給出的反饋（獎勵或懲罰）學習行爲策略</a:t>
          </a:r>
          <a:endParaRPr lang="zh-HK" altLang="en-US" sz="1700" kern="1200" dirty="0"/>
        </a:p>
      </dsp:txBody>
      <dsp:txXfrm>
        <a:off x="3051477" y="1048771"/>
        <a:ext cx="1347134" cy="1312053"/>
      </dsp:txXfrm>
    </dsp:sp>
    <dsp:sp modelId="{2EA278F4-95EB-4A78-AF8F-A5DCF4BDC344}">
      <dsp:nvSpPr>
        <dsp:cNvPr id="0" name=""/>
        <dsp:cNvSpPr/>
      </dsp:nvSpPr>
      <dsp:spPr>
        <a:xfrm>
          <a:off x="4788719" y="1048771"/>
          <a:ext cx="2659187" cy="1312053"/>
        </a:xfrm>
        <a:prstGeom prst="chevron">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lvl="0" algn="ctr" defTabSz="755650">
            <a:lnSpc>
              <a:spcPct val="90000"/>
            </a:lnSpc>
            <a:spcBef>
              <a:spcPct val="0"/>
            </a:spcBef>
            <a:spcAft>
              <a:spcPct val="35000"/>
            </a:spcAft>
          </a:pPr>
          <a:r>
            <a:rPr lang="zh-CN" altLang="en-US" sz="1700" kern="1200" dirty="0"/>
            <a:t>使得最終收益最大化</a:t>
          </a:r>
          <a:endParaRPr lang="zh-HK" altLang="en-US" sz="1700" kern="1200" dirty="0"/>
        </a:p>
      </dsp:txBody>
      <dsp:txXfrm>
        <a:off x="5444746" y="1048771"/>
        <a:ext cx="1347134" cy="131205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60.wmf"/><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BDFD3-3D8E-4778-A33D-AF015482BA1F}" type="datetimeFigureOut">
              <a:rPr lang="en-US" smtClean="0"/>
              <a:t>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5ACE91-EB50-4076-84F3-688DED67C57C}" type="slidenum">
              <a:rPr lang="en-US" smtClean="0"/>
              <a:t>‹#›</a:t>
            </a:fld>
            <a:endParaRPr lang="en-US"/>
          </a:p>
        </p:txBody>
      </p:sp>
    </p:spTree>
    <p:extLst>
      <p:ext uri="{BB962C8B-B14F-4D97-AF65-F5344CB8AC3E}">
        <p14:creationId xmlns:p14="http://schemas.microsoft.com/office/powerpoint/2010/main" val="2618374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5ACE91-EB50-4076-84F3-688DED67C57C}" type="slidenum">
              <a:rPr lang="en-US" smtClean="0"/>
              <a:t>1</a:t>
            </a:fld>
            <a:endParaRPr lang="en-US" dirty="0"/>
          </a:p>
        </p:txBody>
      </p:sp>
    </p:spTree>
    <p:extLst>
      <p:ext uri="{BB962C8B-B14F-4D97-AF65-F5344CB8AC3E}">
        <p14:creationId xmlns:p14="http://schemas.microsoft.com/office/powerpoint/2010/main" val="112976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950D64-2097-40D1-9483-18245380299C}" type="datetime1">
              <a:rPr lang="en-US" smtClean="0"/>
              <a:t>2/4/2022</a:t>
            </a:fld>
            <a:endParaRPr lang="en-US"/>
          </a:p>
        </p:txBody>
      </p:sp>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1761799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B0FBE7-78F1-41D6-97BA-5A95DB8EE52A}" type="datetime1">
              <a:rPr lang="en-US" smtClean="0"/>
              <a:t>2/4/2022</a:t>
            </a:fld>
            <a:endParaRPr lang="en-US"/>
          </a:p>
        </p:txBody>
      </p:sp>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2087451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87C9C65-B173-422D-BA96-818DB8C5DC98}" type="datetime1">
              <a:rPr lang="en-US" smtClean="0"/>
              <a:t>2/4/2022</a:t>
            </a:fld>
            <a:endParaRPr lang="en-US"/>
          </a:p>
        </p:txBody>
      </p:sp>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27536920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AC4A39-C6E6-497F-8459-2B9AB83B463D}" type="datetime1">
              <a:rPr lang="en-US" smtClean="0"/>
              <a:t>2/4/2022</a:t>
            </a:fld>
            <a:endParaRPr lang="en-US"/>
          </a:p>
        </p:txBody>
      </p:sp>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1232626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8B17B71-047A-4AD3-BDCF-2C25B94B938D}" type="datetime1">
              <a:rPr lang="en-US" smtClean="0"/>
              <a:t>2/4/2022</a:t>
            </a:fld>
            <a:endParaRPr lang="en-US"/>
          </a:p>
        </p:txBody>
      </p:sp>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4023511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6D9FB39-07EF-4532-BAB5-A973F403E966}" type="datetime1">
              <a:rPr lang="en-US" smtClean="0"/>
              <a:t>2/4/2022</a:t>
            </a:fld>
            <a:endParaRPr lang="en-US"/>
          </a:p>
        </p:txBody>
      </p:sp>
      <p:sp>
        <p:nvSpPr>
          <p:cNvPr id="6" name="Footer Placeholder 5"/>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1341822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701796-AEF0-4271-8C8A-FBE75BE7A474}" type="datetime1">
              <a:rPr lang="en-US" smtClean="0"/>
              <a:t>2/4/2022</a:t>
            </a:fld>
            <a:endParaRPr lang="en-US"/>
          </a:p>
        </p:txBody>
      </p:sp>
      <p:sp>
        <p:nvSpPr>
          <p:cNvPr id="8" name="Footer Placeholder 7"/>
          <p:cNvSpPr>
            <a:spLocks noGrp="1"/>
          </p:cNvSpPr>
          <p:nvPr>
            <p:ph type="ftr" sz="quarter" idx="11"/>
          </p:nvPr>
        </p:nvSpPr>
        <p:spPr/>
        <p:txBody>
          <a:bodyPr/>
          <a:lstStyle/>
          <a:p>
            <a:r>
              <a:rPr lang="en-US" smtClean="0"/>
              <a:t>Edit by Hammond Lai </a:t>
            </a:r>
            <a:endParaRPr lang="en-US"/>
          </a:p>
        </p:txBody>
      </p:sp>
      <p:sp>
        <p:nvSpPr>
          <p:cNvPr id="9" name="Slide Number Placeholder 8"/>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1003745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8642B51-932C-4388-8416-509B287BECCF}" type="datetime1">
              <a:rPr lang="en-US" smtClean="0"/>
              <a:t>2/4/2022</a:t>
            </a:fld>
            <a:endParaRPr lang="en-US"/>
          </a:p>
        </p:txBody>
      </p:sp>
      <p:sp>
        <p:nvSpPr>
          <p:cNvPr id="4" name="Footer Placeholder 3"/>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846879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7F442-48F8-4379-81C8-C998A9F119B7}" type="datetime1">
              <a:rPr lang="en-US" smtClean="0"/>
              <a:t>2/4/2022</a:t>
            </a:fld>
            <a:endParaRPr lang="en-US"/>
          </a:p>
        </p:txBody>
      </p:sp>
      <p:sp>
        <p:nvSpPr>
          <p:cNvPr id="3" name="Footer Placeholder 2"/>
          <p:cNvSpPr>
            <a:spLocks noGrp="1"/>
          </p:cNvSpPr>
          <p:nvPr>
            <p:ph type="ftr" sz="quarter" idx="11"/>
          </p:nvPr>
        </p:nvSpPr>
        <p:spPr/>
        <p:txBody>
          <a:bodyPr/>
          <a:lstStyle/>
          <a:p>
            <a:r>
              <a:rPr lang="en-US" smtClean="0"/>
              <a:t>Edit by Hammond Lai </a:t>
            </a:r>
            <a:endParaRPr lang="en-US"/>
          </a:p>
        </p:txBody>
      </p:sp>
      <p:sp>
        <p:nvSpPr>
          <p:cNvPr id="4" name="Slide Number Placeholder 3"/>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9475781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F38739-FA56-4681-97CA-6C4A9F4F0F39}" type="datetime1">
              <a:rPr lang="en-US" smtClean="0"/>
              <a:t>2/4/2022</a:t>
            </a:fld>
            <a:endParaRPr lang="en-US"/>
          </a:p>
        </p:txBody>
      </p:sp>
      <p:sp>
        <p:nvSpPr>
          <p:cNvPr id="6" name="Footer Placeholder 5"/>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3085174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D14D9FC-D9E5-4B12-82A7-D0969924D630}" type="datetime1">
              <a:rPr lang="en-US" smtClean="0"/>
              <a:t>2/4/2022</a:t>
            </a:fld>
            <a:endParaRPr lang="en-US"/>
          </a:p>
        </p:txBody>
      </p:sp>
      <p:sp>
        <p:nvSpPr>
          <p:cNvPr id="6" name="Footer Placeholder 5"/>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a:t>
            </a:fld>
            <a:endParaRPr lang="en-US"/>
          </a:p>
        </p:txBody>
      </p:sp>
    </p:spTree>
    <p:extLst>
      <p:ext uri="{BB962C8B-B14F-4D97-AF65-F5344CB8AC3E}">
        <p14:creationId xmlns:p14="http://schemas.microsoft.com/office/powerpoint/2010/main" val="3960610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DF3C9-3293-44FF-99FA-B11137E2D0A8}" type="datetime1">
              <a:rPr lang="en-US" smtClean="0"/>
              <a:t>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Edit by Hammond Lai </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AAF3BD-B680-4D71-9FCA-A246A57934F9}" type="slidenum">
              <a:rPr lang="en-US" smtClean="0"/>
              <a:t>‹#›</a:t>
            </a:fld>
            <a:endParaRPr lang="en-US"/>
          </a:p>
        </p:txBody>
      </p:sp>
    </p:spTree>
    <p:extLst>
      <p:ext uri="{BB962C8B-B14F-4D97-AF65-F5344CB8AC3E}">
        <p14:creationId xmlns:p14="http://schemas.microsoft.com/office/powerpoint/2010/main" val="287742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2.wmf"/></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4.w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youtube.com/watch?v=saVZtgPyyJQ"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youtube.com/watch?v=GPOe-dZhUU4"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youtube.com/watch?v=V1eYniJ0Rnk"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s://www.youtube.com/watch?v=tXlM99xPQC8"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3.wmf"/></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xpRcixf7gLo&amp;t=337s" TargetMode="External"/><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hyperlink" Target="https://www.youtube.com/watch?v=mRtS812bKgk&amp;t=17s" TargetMode="Externa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W0_DPi0PmF0&amp;t=3s"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6.wmf"/><Relationship Id="rId4" Type="http://schemas.openxmlformats.org/officeDocument/2006/relationships/oleObject" Target="../embeddings/oleObject4.bin"/></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tF4DML7FIW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4.jpeg"/><Relationship Id="rId7"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hyperlink" Target="https://stylenculture.hk01.com/%E7%94%9F%E6%B4%BB%E6%99%82%E5%B0%9A/206262/%E5%86%8D%E8%A6%8Basimo-%E6%9C%AC%E7%94%B0%E7%B5%82%E6%AD%A2%E6%A9%9F%E6%A2%B0%E4%BA%BA%E7%A0%94%E7%99%BC%E8%A8%88%E5%8A%83-%E6%97%A5%E5%BE%8C%E5%8F%AF%E5%9C%A8%E5%93%AA%E8%A3%8F%E5%86%8D%E9%81%87asimo" TargetMode="External"/><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5.wmf"/><Relationship Id="rId5" Type="http://schemas.openxmlformats.org/officeDocument/2006/relationships/oleObject" Target="../embeddings/oleObject5.bin"/><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60.wmf"/><Relationship Id="rId5" Type="http://schemas.openxmlformats.org/officeDocument/2006/relationships/oleObject" Target="../embeddings/oleObject7.bin"/><Relationship Id="rId4" Type="http://schemas.openxmlformats.org/officeDocument/2006/relationships/image" Target="../media/image59.wmf"/><Relationship Id="rId9" Type="http://schemas.openxmlformats.org/officeDocument/2006/relationships/image" Target="../media/image57.jpeg"/></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3.wmf"/><Relationship Id="rId5" Type="http://schemas.openxmlformats.org/officeDocument/2006/relationships/oleObject" Target="../embeddings/oleObject9.bin"/><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機械人逼真模擬人類呼吸引起的頭部擺動，以至眼球轉動、眨眼等潛意識動作。（迪士尼圖片）"/>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5259" y="2437519"/>
            <a:ext cx="7119486" cy="39750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119130" y="1241659"/>
            <a:ext cx="8131743" cy="1089272"/>
          </a:xfrm>
        </p:spPr>
        <p:txBody>
          <a:bodyPr>
            <a:normAutofit/>
          </a:bodyPr>
          <a:lstStyle/>
          <a:p>
            <a:r>
              <a:rPr lang="ja-JP" altLang="en-US" dirty="0" smtClean="0">
                <a:latin typeface="新細明體" panose="02020500000000000000" pitchFamily="18" charset="-120"/>
                <a:ea typeface="新細明體" panose="02020500000000000000" pitchFamily="18" charset="-120"/>
              </a:rPr>
              <a:t>第四</a:t>
            </a:r>
            <a:r>
              <a:rPr lang="zh-TW" altLang="en-US" dirty="0" smtClean="0">
                <a:latin typeface="新細明體" panose="02020500000000000000" pitchFamily="18" charset="-120"/>
                <a:ea typeface="新細明體" panose="02020500000000000000" pitchFamily="18" charset="-120"/>
              </a:rPr>
              <a:t>節</a:t>
            </a:r>
            <a:r>
              <a:rPr lang="zh-TW" altLang="en-US" dirty="0" smtClean="0">
                <a:latin typeface="新細明體" panose="02020500000000000000" pitchFamily="18" charset="-120"/>
              </a:rPr>
              <a:t>：</a:t>
            </a:r>
            <a:r>
              <a:rPr lang="zh-TW" altLang="en-US" dirty="0">
                <a:latin typeface="新細明體" panose="02020500000000000000" pitchFamily="18" charset="-120"/>
              </a:rPr>
              <a:t>模仿你的</a:t>
            </a:r>
            <a:r>
              <a:rPr lang="zh-TW" altLang="en-US" dirty="0" smtClean="0">
                <a:latin typeface="新細明體" panose="02020500000000000000" pitchFamily="18" charset="-120"/>
              </a:rPr>
              <a:t>行為</a:t>
            </a:r>
            <a:endParaRPr lang="en-US" dirty="0"/>
          </a:p>
        </p:txBody>
      </p:sp>
      <p:sp>
        <p:nvSpPr>
          <p:cNvPr id="3" name="Footer Placeholder 2"/>
          <p:cNvSpPr>
            <a:spLocks noGrp="1"/>
          </p:cNvSpPr>
          <p:nvPr>
            <p:ph type="ftr" sz="quarter" idx="11"/>
          </p:nvPr>
        </p:nvSpPr>
        <p:spPr/>
        <p:txBody>
          <a:bodyPr/>
          <a:lstStyle/>
          <a:p>
            <a:r>
              <a:rPr lang="en-US" dirty="0" smtClean="0"/>
              <a:t>Edit by Hammond Lai </a:t>
            </a:r>
            <a:endParaRPr lang="en-US" dirty="0"/>
          </a:p>
        </p:txBody>
      </p:sp>
      <p:sp>
        <p:nvSpPr>
          <p:cNvPr id="4" name="Slide Number Placeholder 3"/>
          <p:cNvSpPr>
            <a:spLocks noGrp="1"/>
          </p:cNvSpPr>
          <p:nvPr>
            <p:ph type="sldNum" sz="quarter" idx="12"/>
          </p:nvPr>
        </p:nvSpPr>
        <p:spPr/>
        <p:txBody>
          <a:bodyPr/>
          <a:lstStyle/>
          <a:p>
            <a:fld id="{14AAF3BD-B680-4D71-9FCA-A246A57934F9}" type="slidenum">
              <a:rPr lang="en-US" smtClean="0"/>
              <a:t>1</a:t>
            </a:fld>
            <a:endParaRPr lang="en-US" dirty="0"/>
          </a:p>
        </p:txBody>
      </p:sp>
    </p:spTree>
    <p:extLst>
      <p:ext uri="{BB962C8B-B14F-4D97-AF65-F5344CB8AC3E}">
        <p14:creationId xmlns:p14="http://schemas.microsoft.com/office/powerpoint/2010/main" val="20327840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836CBC-78A4-8A4B-BADB-E784B94B98D1}"/>
              </a:ext>
            </a:extLst>
          </p:cNvPr>
          <p:cNvSpPr>
            <a:spLocks noGrp="1"/>
          </p:cNvSpPr>
          <p:nvPr>
            <p:ph type="title"/>
          </p:nvPr>
        </p:nvSpPr>
        <p:spPr/>
        <p:txBody>
          <a:bodyPr/>
          <a:lstStyle/>
          <a:p>
            <a:r>
              <a:rPr lang="zh-TW" altLang="en-US" dirty="0">
                <a:latin typeface="新細明體" panose="02020500000000000000" pitchFamily="18" charset="-120"/>
                <a:ea typeface="新細明體" panose="02020500000000000000" pitchFamily="18" charset="-120"/>
              </a:rPr>
              <a:t>現代機械人</a:t>
            </a:r>
            <a:r>
              <a:rPr lang="zh-TW" altLang="en-US" dirty="0" smtClean="0">
                <a:latin typeface="新細明體" panose="02020500000000000000" pitchFamily="18" charset="-120"/>
                <a:ea typeface="新細明體" panose="02020500000000000000" pitchFamily="18" charset="-120"/>
              </a:rPr>
              <a:t>發展</a:t>
            </a:r>
            <a:r>
              <a:rPr lang="zh-TW" altLang="en-US" dirty="0">
                <a:latin typeface="新細明體" panose="02020500000000000000" pitchFamily="18" charset="-120"/>
              </a:rPr>
              <a:t>歷</a:t>
            </a:r>
            <a:r>
              <a:rPr lang="zh-TW" altLang="en-US" dirty="0" smtClean="0">
                <a:latin typeface="新細明體" panose="02020500000000000000" pitchFamily="18" charset="-120"/>
                <a:ea typeface="新細明體" panose="02020500000000000000" pitchFamily="18" charset="-120"/>
              </a:rPr>
              <a:t>史</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C03D1837-225B-1740-9CAC-DD2EFE369B2D}"/>
              </a:ext>
            </a:extLst>
          </p:cNvPr>
          <p:cNvSpPr>
            <a:spLocks noGrp="1"/>
          </p:cNvSpPr>
          <p:nvPr>
            <p:ph idx="1"/>
          </p:nvPr>
        </p:nvSpPr>
        <p:spPr>
          <a:xfrm>
            <a:off x="838200" y="1269286"/>
            <a:ext cx="10820400" cy="3676351"/>
          </a:xfrm>
        </p:spPr>
        <p:txBody>
          <a:bodyPr anchor="t">
            <a:normAutofit/>
          </a:bodyPr>
          <a:lstStyle/>
          <a:p>
            <a:pPr>
              <a:lnSpc>
                <a:spcPct val="15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需要說明的是，機械人是智能機器的通稱，未必具有人的形態</a:t>
            </a:r>
            <a:endParaRPr lang="en-HK" altLang="ja-JP"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事實上，當前廣泛使用的機械人都是非人形的</a:t>
            </a:r>
            <a:r>
              <a:rPr lang="zh-TW" altLang="en-US" dirty="0">
                <a:latin typeface="新細明體" panose="02020500000000000000" pitchFamily="18" charset="-120"/>
                <a:ea typeface="新細明體" panose="02020500000000000000" pitchFamily="18" charset="-120"/>
              </a:rPr>
              <a:t>：</a:t>
            </a:r>
            <a:endParaRPr lang="en-HK" altLang="zh-TW" dirty="0">
              <a:latin typeface="新細明體" panose="02020500000000000000" pitchFamily="18" charset="-120"/>
              <a:ea typeface="新細明體" panose="02020500000000000000" pitchFamily="18" charset="-120"/>
            </a:endParaRPr>
          </a:p>
          <a:p>
            <a:pPr lvl="1">
              <a:lnSpc>
                <a:spcPct val="15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工業機械人絕大部分只是個機械臂，</a:t>
            </a:r>
            <a:endParaRPr lang="en-HK" altLang="ja-JP" sz="2800" dirty="0">
              <a:latin typeface="新細明體" panose="02020500000000000000" pitchFamily="18" charset="-120"/>
              <a:ea typeface="新細明體" panose="02020500000000000000" pitchFamily="18" charset="-120"/>
            </a:endParaRPr>
          </a:p>
          <a:p>
            <a:pPr lvl="1">
              <a:lnSpc>
                <a:spcPct val="15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掃地機</a:t>
            </a:r>
            <a:r>
              <a:rPr lang="zh-TW" altLang="en-US" sz="2800" dirty="0">
                <a:latin typeface="新細明體" panose="02020500000000000000" pitchFamily="18" charset="-120"/>
                <a:ea typeface="新細明體" panose="02020500000000000000" pitchFamily="18" charset="-120"/>
              </a:rPr>
              <a:t>械</a:t>
            </a:r>
            <a:r>
              <a:rPr lang="ja-JP" altLang="en-US" sz="2800" dirty="0">
                <a:latin typeface="新細明體" panose="02020500000000000000" pitchFamily="18" charset="-120"/>
                <a:ea typeface="新細明體" panose="02020500000000000000" pitchFamily="18" charset="-120"/>
              </a:rPr>
              <a:t>人多數是緊貼地面運動的圓盤，</a:t>
            </a:r>
            <a:endParaRPr lang="en-HK" altLang="ja-JP" sz="2800" dirty="0">
              <a:latin typeface="新細明體" panose="02020500000000000000" pitchFamily="18" charset="-120"/>
              <a:ea typeface="新細明體" panose="02020500000000000000" pitchFamily="18" charset="-120"/>
            </a:endParaRPr>
          </a:p>
          <a:p>
            <a:pPr lvl="1">
              <a:lnSpc>
                <a:spcPct val="15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很多機械人實際上是動物形態，如機器狗、機械蝴</a:t>
            </a:r>
            <a:r>
              <a:rPr lang="zh-TW" altLang="en-US" sz="2800" dirty="0">
                <a:latin typeface="新細明體" panose="02020500000000000000" pitchFamily="18" charset="-120"/>
                <a:ea typeface="新細明體" panose="02020500000000000000" pitchFamily="18" charset="-120"/>
              </a:rPr>
              <a:t>蝶</a:t>
            </a:r>
            <a:r>
              <a:rPr lang="ja-JP" altLang="en-US" sz="2800" dirty="0">
                <a:latin typeface="新細明體" panose="02020500000000000000" pitchFamily="18" charset="-120"/>
                <a:ea typeface="新細明體" panose="02020500000000000000" pitchFamily="18" charset="-120"/>
              </a:rPr>
              <a:t>、</a:t>
            </a:r>
            <a:r>
              <a:rPr lang="ja-JP" altLang="en-US" sz="2800" dirty="0" smtClean="0">
                <a:latin typeface="新細明體" panose="02020500000000000000" pitchFamily="18" charset="-120"/>
                <a:ea typeface="新細明體" panose="02020500000000000000" pitchFamily="18" charset="-120"/>
              </a:rPr>
              <a:t>機械蛇</a:t>
            </a:r>
          </a:p>
        </p:txBody>
      </p:sp>
      <p:pic>
        <p:nvPicPr>
          <p:cNvPr id="2050" name="Picture 2" descr="缺工影響 中國工業機器人增長力道旺"/>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4673" y="4867262"/>
            <a:ext cx="2760023" cy="15352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遠程、語音無所不能！石頭掃地機械人玩法體驗：懶人如此養成"/>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4443" y="4876130"/>
            <a:ext cx="1959429" cy="15381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3620" y="4876885"/>
            <a:ext cx="3370180" cy="1536635"/>
          </a:xfrm>
          <a:prstGeom prst="rect">
            <a:avLst/>
          </a:prstGeom>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10</a:t>
            </a:fld>
            <a:endParaRPr lang="en-US"/>
          </a:p>
        </p:txBody>
      </p:sp>
    </p:spTree>
    <p:extLst>
      <p:ext uri="{BB962C8B-B14F-4D97-AF65-F5344CB8AC3E}">
        <p14:creationId xmlns:p14="http://schemas.microsoft.com/office/powerpoint/2010/main" val="41594197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920015-543B-264D-9AC2-03238D030ABB}"/>
              </a:ext>
            </a:extLst>
          </p:cNvPr>
          <p:cNvSpPr>
            <a:spLocks noGrp="1"/>
          </p:cNvSpPr>
          <p:nvPr>
            <p:ph type="title"/>
          </p:nvPr>
        </p:nvSpPr>
        <p:spPr>
          <a:xfrm>
            <a:off x="506988" y="298185"/>
            <a:ext cx="5614679" cy="1325563"/>
          </a:xfrm>
        </p:spPr>
        <p:txBody>
          <a:bodyPr>
            <a:normAutofit/>
          </a:bodyPr>
          <a:lstStyle/>
          <a:p>
            <a:r>
              <a:rPr lang="zh-TW" altLang="en-US" dirty="0">
                <a:latin typeface="新細明體" panose="02020500000000000000" pitchFamily="18" charset="-120"/>
                <a:ea typeface="新細明體" panose="02020500000000000000" pitchFamily="18" charset="-120"/>
              </a:rPr>
              <a:t>現代機械人</a:t>
            </a:r>
            <a:r>
              <a:rPr lang="zh-TW" altLang="en-US" dirty="0" smtClean="0">
                <a:latin typeface="新細明體" panose="02020500000000000000" pitchFamily="18" charset="-120"/>
                <a:ea typeface="新細明體" panose="02020500000000000000" pitchFamily="18" charset="-120"/>
              </a:rPr>
              <a:t>發展</a:t>
            </a:r>
            <a:r>
              <a:rPr lang="zh-TW" altLang="en-US" dirty="0">
                <a:latin typeface="新細明體" panose="02020500000000000000" pitchFamily="18" charset="-120"/>
              </a:rPr>
              <a:t>歷</a:t>
            </a:r>
            <a:r>
              <a:rPr lang="zh-TW" altLang="en-US" dirty="0" smtClean="0">
                <a:latin typeface="新細明體" panose="02020500000000000000" pitchFamily="18" charset="-120"/>
                <a:ea typeface="新細明體" panose="02020500000000000000" pitchFamily="18" charset="-120"/>
              </a:rPr>
              <a:t>史</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7B2EAA38-2A6C-5743-8C89-7E3076F7BDC0}"/>
              </a:ext>
            </a:extLst>
          </p:cNvPr>
          <p:cNvSpPr>
            <a:spLocks noGrp="1"/>
          </p:cNvSpPr>
          <p:nvPr>
            <p:ph idx="1"/>
          </p:nvPr>
        </p:nvSpPr>
        <p:spPr>
          <a:xfrm>
            <a:off x="506988" y="1539875"/>
            <a:ext cx="5423406" cy="4817222"/>
          </a:xfrm>
        </p:spPr>
        <p:txBody>
          <a:bodyPr anchor="ctr">
            <a:normAutofit/>
          </a:bodyPr>
          <a:lstStyle/>
          <a:p>
            <a:pPr>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目前，機械人應用最廣泛的領域是工業製造 </a:t>
            </a:r>
            <a:r>
              <a:rPr lang="en-US" altLang="ja-JP" sz="2600" dirty="0">
                <a:latin typeface="新細明體" panose="02020500000000000000" pitchFamily="18" charset="-120"/>
                <a:ea typeface="新細明體" panose="02020500000000000000" pitchFamily="18" charset="-120"/>
                <a:sym typeface="Wingdings" panose="05000000000000000000" pitchFamily="2" charset="2"/>
              </a:rPr>
              <a:t> </a:t>
            </a:r>
            <a:r>
              <a:rPr lang="ja-JP" altLang="en-US" sz="2600" dirty="0">
                <a:latin typeface="新細明體" panose="02020500000000000000" pitchFamily="18" charset="-120"/>
                <a:ea typeface="新細明體" panose="02020500000000000000" pitchFamily="18" charset="-120"/>
              </a:rPr>
              <a:t>特別是汽車製造業，很多工作由機械人自動完成</a:t>
            </a:r>
            <a:endParaRPr lang="en-HK" altLang="ja-JP" sz="2600"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另一個</a:t>
            </a:r>
            <a:r>
              <a:rPr lang="zh-CN" altLang="en-US" sz="2600" dirty="0">
                <a:latin typeface="新細明體" panose="02020500000000000000" pitchFamily="18" charset="-120"/>
                <a:ea typeface="新細明體" panose="02020500000000000000" pitchFamily="18" charset="-120"/>
              </a:rPr>
              <a:t>是</a:t>
            </a:r>
            <a:r>
              <a:rPr lang="ja-JP" altLang="en-US" sz="2600" dirty="0">
                <a:latin typeface="新細明體" panose="02020500000000000000" pitchFamily="18" charset="-120"/>
                <a:ea typeface="新細明體" panose="02020500000000000000" pitchFamily="18" charset="-120"/>
              </a:rPr>
              <a:t>醫療領域，如手術機械人可以幫助醫生完成非常精密的手術，膠囊機器人可以輔助醫生查找病症</a:t>
            </a:r>
            <a:endParaRPr lang="en-HK" altLang="ja-JP" sz="2600"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在高危作業領域，機械人也大顯身手</a:t>
            </a:r>
            <a:r>
              <a:rPr lang="zh-CN" altLang="en-US" sz="2600" dirty="0">
                <a:latin typeface="新細明體" panose="02020500000000000000" pitchFamily="18" charset="-120"/>
                <a:ea typeface="新細明體" panose="02020500000000000000" pitchFamily="18" charset="-120"/>
              </a:rPr>
              <a:t>，</a:t>
            </a:r>
            <a:r>
              <a:rPr lang="ja-JP" altLang="en-US" sz="2600" dirty="0">
                <a:latin typeface="新細明體" panose="02020500000000000000" pitchFamily="18" charset="-120"/>
                <a:ea typeface="新細明體" panose="02020500000000000000" pitchFamily="18" charset="-120"/>
              </a:rPr>
              <a:t>如救火機械人、水下機械人</a:t>
            </a:r>
            <a:endParaRPr lang="en-US" sz="2600" dirty="0">
              <a:latin typeface="新細明體" panose="02020500000000000000" pitchFamily="18" charset="-120"/>
              <a:ea typeface="新細明體" panose="02020500000000000000" pitchFamily="18" charset="-120"/>
            </a:endParaRPr>
          </a:p>
        </p:txBody>
      </p:sp>
      <p:sp>
        <p:nvSpPr>
          <p:cNvPr id="4" name="Oval 3"/>
          <p:cNvSpPr/>
          <p:nvPr/>
        </p:nvSpPr>
        <p:spPr>
          <a:xfrm>
            <a:off x="6052067" y="250253"/>
            <a:ext cx="3960000" cy="3960000"/>
          </a:xfrm>
          <a:prstGeom prst="ellipse">
            <a:avLst/>
          </a:prstGeom>
          <a:blipFill>
            <a:blip r:embed="rId2">
              <a:extLst>
                <a:ext uri="{28A0092B-C50C-407E-A947-70E740481C1C}">
                  <a14:useLocalDpi xmlns:a14="http://schemas.microsoft.com/office/drawing/2010/main" val="0"/>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8122067" y="2826748"/>
            <a:ext cx="3780000" cy="3780000"/>
          </a:xfrm>
          <a:prstGeom prst="ellipse">
            <a:avLst/>
          </a:prstGeom>
          <a:blipFill>
            <a:blip r:embed="rId3" cstate="print">
              <a:extLst>
                <a:ext uri="{28A0092B-C50C-407E-A947-70E740481C1C}">
                  <a14:useLocalDpi xmlns:a14="http://schemas.microsoft.com/office/drawing/2010/main" val="0"/>
                </a:ext>
              </a:extLst>
            </a:blip>
            <a:srcRect/>
            <a:stretch>
              <a:fillRect t="1"/>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11</a:t>
            </a:fld>
            <a:endParaRPr lang="en-US"/>
          </a:p>
        </p:txBody>
      </p:sp>
    </p:spTree>
    <p:extLst>
      <p:ext uri="{BB962C8B-B14F-4D97-AF65-F5344CB8AC3E}">
        <p14:creationId xmlns:p14="http://schemas.microsoft.com/office/powerpoint/2010/main" val="164034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7B07D9-0617-5642-B535-C3BB242EBC28}"/>
              </a:ext>
            </a:extLst>
          </p:cNvPr>
          <p:cNvSpPr>
            <a:spLocks noGrp="1"/>
          </p:cNvSpPr>
          <p:nvPr>
            <p:ph type="title"/>
          </p:nvPr>
        </p:nvSpPr>
        <p:spPr>
          <a:xfrm>
            <a:off x="533400" y="288925"/>
            <a:ext cx="10515600" cy="1325563"/>
          </a:xfrm>
        </p:spPr>
        <p:txBody>
          <a:bodyPr>
            <a:noAutofit/>
          </a:bodyPr>
          <a:lstStyle/>
          <a:p>
            <a:pPr>
              <a:lnSpc>
                <a:spcPct val="100000"/>
              </a:lnSpc>
            </a:pPr>
            <a:r>
              <a:rPr lang="ja-JP" altLang="en-US" dirty="0" smtClean="0">
                <a:latin typeface="新細明體" panose="02020500000000000000" pitchFamily="18" charset="-120"/>
                <a:ea typeface="新細明體" panose="02020500000000000000" pitchFamily="18" charset="-120"/>
              </a:rPr>
              <a:t>基於</a:t>
            </a:r>
            <a:r>
              <a:rPr lang="ja-JP" altLang="en-US" dirty="0">
                <a:latin typeface="新細明體" panose="02020500000000000000" pitchFamily="18" charset="-120"/>
                <a:ea typeface="新細明體" panose="02020500000000000000" pitchFamily="18" charset="-120"/>
              </a:rPr>
              <a:t>設計而發明的</a:t>
            </a:r>
            <a:r>
              <a:rPr lang="ja-JP" altLang="en-US" dirty="0" smtClean="0">
                <a:latin typeface="新細明體" panose="02020500000000000000" pitchFamily="18" charset="-120"/>
                <a:ea typeface="新細明體" panose="02020500000000000000" pitchFamily="18" charset="-120"/>
              </a:rPr>
              <a:t>機械人</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1BBB51B3-5F09-6844-8A9D-5865A531A481}"/>
              </a:ext>
            </a:extLst>
          </p:cNvPr>
          <p:cNvSpPr>
            <a:spLocks noGrp="1"/>
          </p:cNvSpPr>
          <p:nvPr>
            <p:ph idx="1"/>
          </p:nvPr>
        </p:nvSpPr>
        <p:spPr>
          <a:xfrm>
            <a:off x="533400" y="1614488"/>
            <a:ext cx="8957108" cy="4924507"/>
          </a:xfrm>
        </p:spPr>
        <p:txBody>
          <a:bodyPr anchor="t">
            <a:noAutofit/>
          </a:bodyPr>
          <a:lstStyle/>
          <a:p>
            <a:pPr>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機械人按照行為可分為操作機械人和移動機械人兩類</a:t>
            </a:r>
            <a:endParaRPr lang="en-HK" altLang="ja-JP" sz="26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操作機械人關注如何通過關節運動完成某一動作</a:t>
            </a:r>
            <a:endParaRPr lang="en-HK" altLang="ja-JP" sz="2600" dirty="0">
              <a:latin typeface="新細明體" panose="02020500000000000000" pitchFamily="18" charset="-120"/>
              <a:ea typeface="新細明體" panose="02020500000000000000" pitchFamily="18" charset="-120"/>
            </a:endParaRPr>
          </a:p>
          <a:p>
            <a:pPr lvl="2">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用於汽車加工的機械臂</a:t>
            </a:r>
            <a:endParaRPr lang="en-HK" altLang="ja-JP" sz="26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移動機械人關注如何規劃路線以到達目的地</a:t>
            </a:r>
            <a:endParaRPr lang="en-HK" altLang="ja-JP" sz="2600" dirty="0">
              <a:latin typeface="新細明體" panose="02020500000000000000" pitchFamily="18" charset="-120"/>
              <a:ea typeface="新細明體" panose="02020500000000000000" pitchFamily="18" charset="-120"/>
            </a:endParaRPr>
          </a:p>
          <a:p>
            <a:pPr lvl="2">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無人駕駛</a:t>
            </a:r>
            <a:r>
              <a:rPr lang="ja-JP" altLang="en-US" sz="2600" dirty="0" smtClean="0">
                <a:latin typeface="新細明體" panose="02020500000000000000" pitchFamily="18" charset="-120"/>
                <a:ea typeface="新細明體" panose="02020500000000000000" pitchFamily="18" charset="-120"/>
              </a:rPr>
              <a:t>汽車</a:t>
            </a:r>
            <a:endParaRPr lang="en-HK" altLang="ja-JP" sz="2600" dirty="0" smtClean="0">
              <a:latin typeface="新細明體" panose="02020500000000000000" pitchFamily="18" charset="-120"/>
              <a:ea typeface="新細明體" panose="02020500000000000000" pitchFamily="18" charset="-120"/>
            </a:endParaRPr>
          </a:p>
          <a:p>
            <a:pPr marL="914400" lvl="2" indent="0">
              <a:lnSpc>
                <a:spcPct val="100000"/>
              </a:lnSpc>
              <a:buNone/>
            </a:pPr>
            <a:endParaRPr lang="en-HK" altLang="ja-JP" sz="2600"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事實上，很多機</a:t>
            </a:r>
            <a:r>
              <a:rPr lang="zh-TW" altLang="en-US" sz="2600" dirty="0">
                <a:latin typeface="新細明體" panose="02020500000000000000" pitchFamily="18" charset="-120"/>
                <a:ea typeface="新細明體" panose="02020500000000000000" pitchFamily="18" charset="-120"/>
              </a:rPr>
              <a:t>械</a:t>
            </a:r>
            <a:r>
              <a:rPr lang="ja-JP" altLang="en-US" sz="2600" dirty="0">
                <a:latin typeface="新細明體" panose="02020500000000000000" pitchFamily="18" charset="-120"/>
                <a:ea typeface="新細明體" panose="02020500000000000000" pitchFamily="18" charset="-120"/>
              </a:rPr>
              <a:t>人需要同時完成操作和移動兩種行為</a:t>
            </a:r>
            <a:endParaRPr lang="en-HK" altLang="ja-JP" sz="2600"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波士頓動力公司的大狗機械人</a:t>
            </a:r>
            <a:r>
              <a:rPr lang="en-US" altLang="zh-TW" sz="2600" dirty="0">
                <a:latin typeface="新細明體" panose="02020500000000000000" pitchFamily="18" charset="-120"/>
                <a:ea typeface="新細明體" panose="02020500000000000000" pitchFamily="18" charset="-120"/>
              </a:rPr>
              <a:t>: </a:t>
            </a:r>
            <a:r>
              <a:rPr lang="ja-JP" altLang="en-US" sz="2600" dirty="0">
                <a:latin typeface="新細明體" panose="02020500000000000000" pitchFamily="18" charset="-120"/>
                <a:ea typeface="新細明體" panose="02020500000000000000" pitchFamily="18" charset="-120"/>
              </a:rPr>
              <a:t>開門、邁步、抬腿等</a:t>
            </a:r>
            <a:r>
              <a:rPr lang="ja-JP" altLang="en-US" sz="2600" dirty="0" smtClean="0">
                <a:latin typeface="新細明體" panose="02020500000000000000" pitchFamily="18" charset="-120"/>
                <a:ea typeface="新細明體" panose="02020500000000000000" pitchFamily="18" charset="-120"/>
              </a:rPr>
              <a:t>動作</a:t>
            </a:r>
            <a:endParaRPr lang="en-US" altLang="zh-TW" sz="2600" dirty="0" smtClean="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zh-TW" altLang="en-US" sz="2600" dirty="0" smtClean="0">
                <a:latin typeface="新細明體" panose="02020500000000000000" pitchFamily="18" charset="-120"/>
                <a:ea typeface="新細明體" panose="02020500000000000000" pitchFamily="18" charset="-120"/>
              </a:rPr>
              <a:t>加上</a:t>
            </a:r>
            <a:r>
              <a:rPr lang="ja-JP" altLang="en-US" sz="2600" dirty="0" smtClean="0">
                <a:latin typeface="新細明體" panose="02020500000000000000" pitchFamily="18" charset="-120"/>
                <a:ea typeface="新細明體" panose="02020500000000000000" pitchFamily="18" charset="-120"/>
              </a:rPr>
              <a:t>規劃</a:t>
            </a:r>
            <a:r>
              <a:rPr lang="ja-JP" altLang="en-US" sz="2600" dirty="0">
                <a:latin typeface="新細明體" panose="02020500000000000000" pitchFamily="18" charset="-120"/>
                <a:ea typeface="新細明體" panose="02020500000000000000" pitchFamily="18" charset="-120"/>
              </a:rPr>
              <a:t>好路線以繞過障礙物，防止碰撞</a:t>
            </a:r>
            <a:endParaRPr lang="en-US" sz="2600" dirty="0">
              <a:latin typeface="新細明體" panose="02020500000000000000" pitchFamily="18" charset="-120"/>
              <a:ea typeface="新細明體" panose="02020500000000000000" pitchFamily="18" charset="-12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4310"/>
          <a:stretch/>
        </p:blipFill>
        <p:spPr>
          <a:xfrm>
            <a:off x="9110529" y="998515"/>
            <a:ext cx="2597932" cy="1729040"/>
          </a:xfrm>
          <a:prstGeom prst="rect">
            <a:avLst/>
          </a:prstGeom>
        </p:spPr>
      </p:pic>
      <p:pic>
        <p:nvPicPr>
          <p:cNvPr id="4098" name="Picture 2" descr="https://i1.kknews.cc/SIG=3sg2e2g/ctp-vzntr/5r2n6os1p3ns414p8qp0np435270oo8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0529" y="2884189"/>
            <a:ext cx="2597932" cy="17333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10529" y="4774131"/>
            <a:ext cx="2597932" cy="1184528"/>
          </a:xfrm>
          <a:prstGeom prst="rect">
            <a:avLst/>
          </a:prstGeom>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12</a:t>
            </a:fld>
            <a:endParaRPr lang="en-US"/>
          </a:p>
        </p:txBody>
      </p:sp>
    </p:spTree>
    <p:extLst>
      <p:ext uri="{BB962C8B-B14F-4D97-AF65-F5344CB8AC3E}">
        <p14:creationId xmlns:p14="http://schemas.microsoft.com/office/powerpoint/2010/main" val="21769441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8990DC-EE71-894D-8E3D-10E73A86492F}"/>
              </a:ext>
            </a:extLst>
          </p:cNvPr>
          <p:cNvSpPr>
            <a:spLocks noGrp="1"/>
          </p:cNvSpPr>
          <p:nvPr>
            <p:ph type="title"/>
          </p:nvPr>
        </p:nvSpPr>
        <p:spPr>
          <a:xfrm>
            <a:off x="643467" y="321734"/>
            <a:ext cx="11154262" cy="1193593"/>
          </a:xfrm>
        </p:spPr>
        <p:txBody>
          <a:bodyPr>
            <a:normAutofit/>
          </a:bodyPr>
          <a:lstStyle/>
          <a:p>
            <a:r>
              <a:rPr lang="ja-JP" altLang="en-US" dirty="0">
                <a:latin typeface="新細明體" panose="02020500000000000000" pitchFamily="18" charset="-120"/>
                <a:ea typeface="新細明體" panose="02020500000000000000" pitchFamily="18" charset="-120"/>
              </a:rPr>
              <a:t>基於設計而發明的</a:t>
            </a:r>
            <a:r>
              <a:rPr lang="ja-JP" altLang="en-US" dirty="0" smtClean="0">
                <a:latin typeface="新細明體" panose="02020500000000000000" pitchFamily="18" charset="-120"/>
                <a:ea typeface="新細明體" panose="02020500000000000000" pitchFamily="18" charset="-120"/>
              </a:rPr>
              <a:t>操作</a:t>
            </a:r>
            <a:r>
              <a:rPr lang="ja-JP" altLang="en-US" dirty="0">
                <a:latin typeface="新細明體" panose="02020500000000000000" pitchFamily="18" charset="-120"/>
                <a:ea typeface="新細明體" panose="02020500000000000000" pitchFamily="18" charset="-120"/>
              </a:rPr>
              <a:t>機械人</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0389D947-20E0-5940-B5C0-C645B420EDA5}"/>
              </a:ext>
            </a:extLst>
          </p:cNvPr>
          <p:cNvSpPr>
            <a:spLocks noGrp="1"/>
          </p:cNvSpPr>
          <p:nvPr>
            <p:ph idx="1"/>
          </p:nvPr>
        </p:nvSpPr>
        <p:spPr>
          <a:xfrm>
            <a:off x="643467" y="1409452"/>
            <a:ext cx="11388111" cy="4617819"/>
          </a:xfrm>
        </p:spPr>
        <p:txBody>
          <a:bodyPr>
            <a:normAutofit/>
          </a:bodyPr>
          <a:lstStyle/>
          <a:p>
            <a:pPr>
              <a:buFont typeface="Wingdings" panose="05000000000000000000" pitchFamily="2" charset="2"/>
              <a:buChar char="v"/>
            </a:pPr>
            <a:r>
              <a:rPr lang="ja-JP" altLang="en-US" sz="2400" dirty="0">
                <a:latin typeface="新細明體" panose="02020500000000000000" pitchFamily="18" charset="-120"/>
                <a:ea typeface="新細明體" panose="02020500000000000000" pitchFamily="18" charset="-120"/>
              </a:rPr>
              <a:t>操作機械人需要完成某種指定的動作，如抓取、焊接等 </a:t>
            </a:r>
            <a:endParaRPr lang="en-HK" altLang="ja-JP" sz="2400" dirty="0">
              <a:latin typeface="新細明體" panose="02020500000000000000" pitchFamily="18" charset="-120"/>
              <a:ea typeface="新細明體" panose="02020500000000000000" pitchFamily="18" charset="-120"/>
            </a:endParaRPr>
          </a:p>
          <a:p>
            <a:pPr>
              <a:buFont typeface="Wingdings" panose="05000000000000000000" pitchFamily="2" charset="2"/>
              <a:buChar char="v"/>
            </a:pPr>
            <a:r>
              <a:rPr lang="ja-JP" altLang="en-US" sz="2400" dirty="0">
                <a:latin typeface="新細明體" panose="02020500000000000000" pitchFamily="18" charset="-120"/>
                <a:ea typeface="新細明體" panose="02020500000000000000" pitchFamily="18" charset="-120"/>
              </a:rPr>
              <a:t>實現動作的關鍵</a:t>
            </a:r>
            <a:r>
              <a:rPr lang="zh-TW" altLang="en-US"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如何將機械臂的</a:t>
            </a:r>
            <a:r>
              <a:rPr lang="zh-CN" altLang="en-US" sz="2400" dirty="0">
                <a:latin typeface="新細明體" panose="02020500000000000000" pitchFamily="18" charset="-120"/>
                <a:ea typeface="新細明體" panose="02020500000000000000" pitchFamily="18" charset="-120"/>
              </a:rPr>
              <a:t>末</a:t>
            </a:r>
            <a:r>
              <a:rPr lang="ja-JP" altLang="en-US" sz="2400" dirty="0">
                <a:latin typeface="新細明體" panose="02020500000000000000" pitchFamily="18" charset="-120"/>
                <a:ea typeface="新細明體" panose="02020500000000000000" pitchFamily="18" charset="-120"/>
              </a:rPr>
              <a:t>端放置到預設位置</a:t>
            </a:r>
            <a:endParaRPr lang="en-HK" altLang="ja-JP" sz="2400" dirty="0">
              <a:latin typeface="新細明體" panose="02020500000000000000" pitchFamily="18" charset="-120"/>
              <a:ea typeface="新細明體" panose="02020500000000000000" pitchFamily="18" charset="-120"/>
            </a:endParaRPr>
          </a:p>
          <a:p>
            <a:pPr>
              <a:buFont typeface="Wingdings" panose="05000000000000000000" pitchFamily="2" charset="2"/>
              <a:buChar char="v"/>
            </a:pPr>
            <a:r>
              <a:rPr lang="ja-JP" altLang="en-US" sz="2400" dirty="0">
                <a:latin typeface="新細明體" panose="02020500000000000000" pitchFamily="18" charset="-120"/>
                <a:ea typeface="新細明體" panose="02020500000000000000" pitchFamily="18" charset="-120"/>
              </a:rPr>
              <a:t>末端是指機械臂的工作點，一般是機械臂的末端</a:t>
            </a:r>
            <a:endParaRPr lang="en-HK" altLang="ja-JP" sz="2400" dirty="0">
              <a:latin typeface="新細明體" panose="02020500000000000000" pitchFamily="18" charset="-120"/>
              <a:ea typeface="新細明體" panose="02020500000000000000" pitchFamily="18" charset="-120"/>
            </a:endParaRPr>
          </a:p>
          <a:p>
            <a:pPr>
              <a:buFont typeface="Wingdings" panose="05000000000000000000" pitchFamily="2" charset="2"/>
              <a:buChar char="v"/>
            </a:pPr>
            <a:r>
              <a:rPr lang="ja-JP" altLang="en-US" sz="2400" dirty="0">
                <a:latin typeface="新細明體" panose="02020500000000000000" pitchFamily="18" charset="-120"/>
                <a:ea typeface="新細明體" panose="02020500000000000000" pitchFamily="18" charset="-120"/>
              </a:rPr>
              <a:t>這一問題看似簡單，但解決起來相當複雜，涉及運動學、 動力學、控制論等一系列知識。 </a:t>
            </a:r>
            <a:r>
              <a:rPr lang="ja-JP" altLang="en-US" sz="2400" dirty="0" smtClean="0">
                <a:latin typeface="新細明體" panose="02020500000000000000" pitchFamily="18" charset="-120"/>
                <a:ea typeface="新細明體" panose="02020500000000000000" pitchFamily="18" charset="-120"/>
              </a:rPr>
              <a:t>如</a:t>
            </a:r>
            <a:r>
              <a:rPr lang="zh-TW" altLang="en-US" sz="2400" dirty="0" smtClean="0">
                <a:latin typeface="新細明體" panose="02020500000000000000" pitchFamily="18" charset="-120"/>
                <a:ea typeface="新細明體" panose="02020500000000000000" pitchFamily="18" charset="-120"/>
              </a:rPr>
              <a:t>下</a:t>
            </a:r>
            <a:r>
              <a:rPr lang="ja-JP" altLang="en-US" sz="2400" dirty="0" smtClean="0">
                <a:latin typeface="新細明體" panose="02020500000000000000" pitchFamily="18" charset="-120"/>
                <a:ea typeface="新細明體" panose="02020500000000000000" pitchFamily="18" charset="-120"/>
              </a:rPr>
              <a:t>圖</a:t>
            </a:r>
            <a:r>
              <a:rPr lang="ja-JP" altLang="en-US" sz="2400" dirty="0">
                <a:latin typeface="新細明體" panose="02020500000000000000" pitchFamily="18" charset="-120"/>
                <a:ea typeface="新細明體" panose="02020500000000000000" pitchFamily="18" charset="-120"/>
              </a:rPr>
              <a:t>的連接系統。 </a:t>
            </a:r>
            <a:endParaRPr lang="en-HK" altLang="ja-JP" sz="2400" dirty="0">
              <a:latin typeface="新細明體" panose="02020500000000000000" pitchFamily="18" charset="-120"/>
              <a:ea typeface="新細明體" panose="02020500000000000000" pitchFamily="18" charset="-12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900" y="3587163"/>
            <a:ext cx="4201989" cy="3222712"/>
          </a:xfrm>
          <a:prstGeom prst="rect">
            <a:avLst/>
          </a:prstGeom>
        </p:spPr>
      </p:pic>
      <p:pic>
        <p:nvPicPr>
          <p:cNvPr id="5124" name="Picture 4" descr="机械臂基本原理概览（从上层轨迹规划到底层驱动器控制）"/>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946817" y="3230088"/>
            <a:ext cx="4047724" cy="3627912"/>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13</a:t>
            </a:fld>
            <a:endParaRPr lang="en-US"/>
          </a:p>
        </p:txBody>
      </p:sp>
    </p:spTree>
    <p:extLst>
      <p:ext uri="{BB962C8B-B14F-4D97-AF65-F5344CB8AC3E}">
        <p14:creationId xmlns:p14="http://schemas.microsoft.com/office/powerpoint/2010/main" val="1499602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AE0F5A-CBB5-3744-9AB7-5D2A65E23458}"/>
              </a:ext>
            </a:extLst>
          </p:cNvPr>
          <p:cNvSpPr>
            <a:spLocks noGrp="1"/>
          </p:cNvSpPr>
          <p:nvPr>
            <p:ph type="title"/>
          </p:nvPr>
        </p:nvSpPr>
        <p:spPr>
          <a:xfrm>
            <a:off x="838200" y="293875"/>
            <a:ext cx="10515600" cy="1325563"/>
          </a:xfrm>
        </p:spPr>
        <p:txBody>
          <a:bodyPr/>
          <a:lstStyle/>
          <a:p>
            <a:r>
              <a:rPr lang="zh-TW" altLang="en-US" dirty="0">
                <a:latin typeface="新細明體" panose="02020500000000000000" pitchFamily="18" charset="-120"/>
              </a:rPr>
              <a:t>基於設計而發明的</a:t>
            </a:r>
            <a:r>
              <a:rPr lang="ja-JP" altLang="en-US" dirty="0" smtClean="0">
                <a:latin typeface="新細明體" panose="02020500000000000000" pitchFamily="18" charset="-120"/>
                <a:ea typeface="新細明體" panose="02020500000000000000" pitchFamily="18" charset="-120"/>
              </a:rPr>
              <a:t>移動</a:t>
            </a:r>
            <a:r>
              <a:rPr lang="ja-JP" altLang="en-US" dirty="0">
                <a:latin typeface="新細明體" panose="02020500000000000000" pitchFamily="18" charset="-120"/>
                <a:ea typeface="新細明體" panose="02020500000000000000" pitchFamily="18" charset="-120"/>
              </a:rPr>
              <a:t>機械人 </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4F3E52AE-E145-0B47-B44C-0A391C81292D}"/>
              </a:ext>
            </a:extLst>
          </p:cNvPr>
          <p:cNvSpPr>
            <a:spLocks noGrp="1"/>
          </p:cNvSpPr>
          <p:nvPr>
            <p:ph idx="1"/>
          </p:nvPr>
        </p:nvSpPr>
        <p:spPr>
          <a:xfrm>
            <a:off x="838200" y="1556116"/>
            <a:ext cx="11126002" cy="4889500"/>
          </a:xfrm>
        </p:spPr>
        <p:txBody>
          <a:bodyPr>
            <a:noAutofit/>
          </a:bodyPr>
          <a:lstStyle/>
          <a:p>
            <a:pPr>
              <a:lnSpc>
                <a:spcPct val="10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在地面上移動的機械人 </a:t>
            </a:r>
            <a:endParaRPr lang="en-HK" altLang="ja-JP"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任務：</a:t>
            </a:r>
            <a:endParaRPr lang="en-HK" altLang="ja-JP"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實現有效的移動</a:t>
            </a:r>
            <a:endParaRPr lang="en-HK" altLang="ja-JP" sz="28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對環境建立地</a:t>
            </a:r>
            <a:r>
              <a:rPr lang="zh-CN" altLang="en-US" sz="2800" dirty="0">
                <a:latin typeface="新細明體" panose="02020500000000000000" pitchFamily="18" charset="-120"/>
                <a:ea typeface="新細明體" panose="02020500000000000000" pitchFamily="18" charset="-120"/>
              </a:rPr>
              <a:t>圖</a:t>
            </a:r>
            <a:r>
              <a:rPr lang="ja-JP" altLang="en-US" sz="2800" dirty="0">
                <a:latin typeface="新細明體" panose="02020500000000000000" pitchFamily="18" charset="-120"/>
                <a:ea typeface="新細明體" panose="02020500000000000000" pitchFamily="18" charset="-120"/>
              </a:rPr>
              <a:t>，並估計自身在地</a:t>
            </a:r>
            <a:r>
              <a:rPr lang="zh-CN" altLang="en-US" sz="2800" dirty="0">
                <a:latin typeface="新細明體" panose="02020500000000000000" pitchFamily="18" charset="-120"/>
                <a:ea typeface="新細明體" panose="02020500000000000000" pitchFamily="18" charset="-120"/>
              </a:rPr>
              <a:t>圖</a:t>
            </a:r>
            <a:r>
              <a:rPr lang="ja-JP" altLang="en-US" sz="2800" dirty="0">
                <a:latin typeface="新細明體" panose="02020500000000000000" pitchFamily="18" charset="-120"/>
                <a:ea typeface="新細明體" panose="02020500000000000000" pitchFamily="18" charset="-120"/>
              </a:rPr>
              <a:t>中的位置</a:t>
            </a:r>
            <a:endParaRPr lang="en-HK" altLang="ja-JP" sz="2800"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zh-CN" altLang="en-US" b="1" dirty="0">
                <a:latin typeface="新細明體" panose="02020500000000000000" pitchFamily="18" charset="-120"/>
                <a:ea typeface="新細明體" panose="02020500000000000000" pitchFamily="18" charset="-120"/>
              </a:rPr>
              <a:t>任務</a:t>
            </a:r>
            <a:r>
              <a:rPr lang="en-US" altLang="zh-CN" b="1" dirty="0">
                <a:latin typeface="新細明體" panose="02020500000000000000" pitchFamily="18" charset="-120"/>
                <a:ea typeface="新細明體" panose="02020500000000000000" pitchFamily="18" charset="-120"/>
              </a:rPr>
              <a:t>1</a:t>
            </a:r>
            <a:r>
              <a:rPr lang="zh-CN" altLang="en-US" b="1" dirty="0">
                <a:latin typeface="新細明體" panose="02020500000000000000" pitchFamily="18" charset="-120"/>
                <a:ea typeface="新細明體" panose="02020500000000000000" pitchFamily="18" charset="-120"/>
              </a:rPr>
              <a:t>：</a:t>
            </a:r>
            <a:r>
              <a:rPr lang="ja-JP" altLang="en-US" dirty="0">
                <a:latin typeface="新細明體" panose="02020500000000000000" pitchFamily="18" charset="-120"/>
                <a:ea typeface="新細明體" panose="02020500000000000000" pitchFamily="18" charset="-120"/>
              </a:rPr>
              <a:t>不同種類的機械人實現有效移動的方式不同</a:t>
            </a:r>
            <a:endParaRPr lang="en-HK" altLang="ja-JP"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自動駕駛汽車</a:t>
            </a:r>
            <a:r>
              <a:rPr lang="zh-CN" altLang="en-US" sz="2800" dirty="0">
                <a:latin typeface="新細明體" panose="02020500000000000000" pitchFamily="18" charset="-120"/>
                <a:ea typeface="新細明體" panose="02020500000000000000" pitchFamily="18" charset="-120"/>
              </a:rPr>
              <a:t>：</a:t>
            </a:r>
            <a:r>
              <a:rPr lang="ja-JP" altLang="en-US" sz="2800" dirty="0">
                <a:latin typeface="新細明體" panose="02020500000000000000" pitchFamily="18" charset="-120"/>
                <a:ea typeface="新細明體" panose="02020500000000000000" pitchFamily="18" charset="-120"/>
              </a:rPr>
              <a:t>通過加油可以實現有效移動，但要考慮移動時的限制條件（如不能平行移動，移動時需考慮尾部佔用的空間等）</a:t>
            </a:r>
            <a:endParaRPr lang="en-US" altLang="ja-JP" sz="28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人形機械人</a:t>
            </a:r>
            <a:r>
              <a:rPr lang="zh-CN" altLang="en-US" sz="2800" dirty="0">
                <a:latin typeface="新細明體" panose="02020500000000000000" pitchFamily="18" charset="-120"/>
                <a:ea typeface="新細明體" panose="02020500000000000000" pitchFamily="18" charset="-120"/>
              </a:rPr>
              <a:t>：</a:t>
            </a:r>
            <a:r>
              <a:rPr lang="ja-JP" altLang="en-US" sz="2800" dirty="0">
                <a:latin typeface="新細明體" panose="02020500000000000000" pitchFamily="18" charset="-120"/>
                <a:ea typeface="新細明體" panose="02020500000000000000" pitchFamily="18" charset="-120"/>
              </a:rPr>
              <a:t>要設計合理的四肢動作（如抬腿軌跡），並通過動力系統實現該動作</a:t>
            </a:r>
            <a:endParaRPr lang="en-US" altLang="ja-JP" sz="28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給予合理的動力就可以實現有效移動</a:t>
            </a:r>
            <a:endParaRPr lang="en-US" sz="2800" dirty="0">
              <a:latin typeface="新細明體" panose="02020500000000000000" pitchFamily="18" charset="-12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14</a:t>
            </a:fld>
            <a:endParaRPr lang="en-US"/>
          </a:p>
        </p:txBody>
      </p:sp>
    </p:spTree>
    <p:extLst>
      <p:ext uri="{BB962C8B-B14F-4D97-AF65-F5344CB8AC3E}">
        <p14:creationId xmlns:p14="http://schemas.microsoft.com/office/powerpoint/2010/main" val="3619441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AE0F5A-CBB5-3744-9AB7-5D2A65E23458}"/>
              </a:ext>
            </a:extLst>
          </p:cNvPr>
          <p:cNvSpPr>
            <a:spLocks noGrp="1"/>
          </p:cNvSpPr>
          <p:nvPr>
            <p:ph type="title"/>
          </p:nvPr>
        </p:nvSpPr>
        <p:spPr>
          <a:xfrm>
            <a:off x="838200" y="282000"/>
            <a:ext cx="10515600" cy="1325563"/>
          </a:xfrm>
        </p:spPr>
        <p:txBody>
          <a:bodyPr/>
          <a:lstStyle/>
          <a:p>
            <a:pPr>
              <a:lnSpc>
                <a:spcPct val="100000"/>
              </a:lnSpc>
            </a:pPr>
            <a:r>
              <a:rPr lang="zh-TW" altLang="en-US" dirty="0">
                <a:latin typeface="新細明體" panose="02020500000000000000" pitchFamily="18" charset="-120"/>
              </a:rPr>
              <a:t>基於設計而發明的</a:t>
            </a:r>
            <a:r>
              <a:rPr lang="ja-JP" altLang="en-US" dirty="0" smtClean="0">
                <a:latin typeface="新細明體" panose="02020500000000000000" pitchFamily="18" charset="-120"/>
                <a:ea typeface="新細明體" panose="02020500000000000000" pitchFamily="18" charset="-120"/>
              </a:rPr>
              <a:t>移動</a:t>
            </a:r>
            <a:r>
              <a:rPr lang="ja-JP" altLang="en-US" dirty="0">
                <a:latin typeface="新細明體" panose="02020500000000000000" pitchFamily="18" charset="-120"/>
                <a:ea typeface="新細明體" panose="02020500000000000000" pitchFamily="18" charset="-120"/>
              </a:rPr>
              <a:t>機械人 </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4F3E52AE-E145-0B47-B44C-0A391C81292D}"/>
              </a:ext>
            </a:extLst>
          </p:cNvPr>
          <p:cNvSpPr>
            <a:spLocks noGrp="1"/>
          </p:cNvSpPr>
          <p:nvPr>
            <p:ph idx="1"/>
          </p:nvPr>
        </p:nvSpPr>
        <p:spPr>
          <a:xfrm>
            <a:off x="838201" y="1382864"/>
            <a:ext cx="8132544" cy="5768707"/>
          </a:xfrm>
        </p:spPr>
        <p:txBody>
          <a:bodyPr>
            <a:noAutofit/>
          </a:bodyPr>
          <a:lstStyle/>
          <a:p>
            <a:pPr>
              <a:lnSpc>
                <a:spcPct val="100000"/>
              </a:lnSpc>
              <a:buFont typeface="Wingdings" panose="05000000000000000000" pitchFamily="2" charset="2"/>
              <a:buChar char="v"/>
            </a:pPr>
            <a:r>
              <a:rPr lang="zh-CN" altLang="en-US" sz="2600" b="1" dirty="0">
                <a:latin typeface="新細明體" panose="02020500000000000000" pitchFamily="18" charset="-120"/>
                <a:ea typeface="新細明體" panose="02020500000000000000" pitchFamily="18" charset="-120"/>
              </a:rPr>
              <a:t>任務</a:t>
            </a:r>
            <a:r>
              <a:rPr lang="en-US" altLang="zh-CN" sz="2600" b="1" dirty="0">
                <a:latin typeface="新細明體" panose="02020500000000000000" pitchFamily="18" charset="-120"/>
                <a:ea typeface="新細明體" panose="02020500000000000000" pitchFamily="18" charset="-120"/>
              </a:rPr>
              <a:t>2</a:t>
            </a:r>
            <a:r>
              <a:rPr lang="zh-CN" altLang="en-US" sz="2600" dirty="0">
                <a:latin typeface="新細明體" panose="02020500000000000000" pitchFamily="18" charset="-120"/>
                <a:ea typeface="新細明體" panose="02020500000000000000" pitchFamily="18" charset="-120"/>
              </a:rPr>
              <a:t>：</a:t>
            </a:r>
            <a:r>
              <a:rPr lang="ja-JP" altLang="en-US" sz="2600" dirty="0">
                <a:latin typeface="新細明體" panose="02020500000000000000" pitchFamily="18" charset="-120"/>
                <a:ea typeface="新細明體" panose="02020500000000000000" pitchFamily="18" charset="-120"/>
              </a:rPr>
              <a:t>對環境建立地圖，並估計機械人自身在地</a:t>
            </a:r>
            <a:r>
              <a:rPr lang="zh-CN" altLang="en-US" sz="2600" dirty="0">
                <a:latin typeface="新細明體" panose="02020500000000000000" pitchFamily="18" charset="-120"/>
                <a:ea typeface="新細明體" panose="02020500000000000000" pitchFamily="18" charset="-120"/>
              </a:rPr>
              <a:t>圖</a:t>
            </a:r>
            <a:r>
              <a:rPr lang="ja-JP" altLang="en-US" sz="2600" dirty="0">
                <a:latin typeface="新細明體" panose="02020500000000000000" pitchFamily="18" charset="-120"/>
                <a:ea typeface="新細明體" panose="02020500000000000000" pitchFamily="18" charset="-120"/>
              </a:rPr>
              <a:t>的位置</a:t>
            </a:r>
            <a:endParaRPr lang="en-US" altLang="zh-CN" sz="26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常見的方式</a:t>
            </a:r>
            <a:r>
              <a:rPr lang="zh-CN" altLang="en-US" sz="2600" dirty="0">
                <a:latin typeface="新細明體" panose="02020500000000000000" pitchFamily="18" charset="-120"/>
                <a:ea typeface="新細明體" panose="02020500000000000000" pitchFamily="18" charset="-120"/>
              </a:rPr>
              <a:t>：</a:t>
            </a:r>
            <a:r>
              <a:rPr lang="ja-JP" altLang="en-US" sz="2600" dirty="0">
                <a:latin typeface="新細明體" panose="02020500000000000000" pitchFamily="18" charset="-120"/>
                <a:ea typeface="新細明體" panose="02020500000000000000" pitchFamily="18" charset="-120"/>
              </a:rPr>
              <a:t>推著機械人先走一遍既定路線，讓它記錄下所見到的場景</a:t>
            </a:r>
            <a:endParaRPr lang="en-US" altLang="ja-JP" sz="26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場景的記錄 </a:t>
            </a:r>
            <a:r>
              <a:rPr lang="en-US" altLang="ja-JP" sz="2600" dirty="0">
                <a:latin typeface="新細明體" panose="02020500000000000000" pitchFamily="18" charset="-120"/>
                <a:ea typeface="新細明體" panose="02020500000000000000" pitchFamily="18" charset="-120"/>
              </a:rPr>
              <a:t>= </a:t>
            </a:r>
            <a:r>
              <a:rPr lang="ja-JP" altLang="en-US" sz="2600" dirty="0">
                <a:latin typeface="新細明體" panose="02020500000000000000" pitchFamily="18" charset="-120"/>
                <a:ea typeface="新細明體" panose="02020500000000000000" pitchFamily="18" charset="-120"/>
              </a:rPr>
              <a:t>觀測變數</a:t>
            </a:r>
            <a:r>
              <a:rPr lang="zh-CN" altLang="en-US" sz="2600" dirty="0">
                <a:latin typeface="新細明體" panose="02020500000000000000" pitchFamily="18" charset="-120"/>
                <a:ea typeface="新細明體" panose="02020500000000000000" pitchFamily="18" charset="-120"/>
              </a:rPr>
              <a:t>：</a:t>
            </a:r>
            <a:r>
              <a:rPr lang="ja-JP" altLang="en-US" sz="2600" dirty="0">
                <a:latin typeface="新細明體" panose="02020500000000000000" pitchFamily="18" charset="-120"/>
                <a:ea typeface="新細明體" panose="02020500000000000000" pitchFamily="18" charset="-120"/>
              </a:rPr>
              <a:t>攝像頭拍攝的照片</a:t>
            </a:r>
            <a:r>
              <a:rPr lang="zh-CN" altLang="en-US" sz="2600" dirty="0">
                <a:latin typeface="新細明體" panose="02020500000000000000" pitchFamily="18" charset="-120"/>
                <a:ea typeface="新細明體" panose="02020500000000000000" pitchFamily="18" charset="-120"/>
              </a:rPr>
              <a:t>，</a:t>
            </a:r>
            <a:r>
              <a:rPr lang="ja-JP" altLang="en-US" sz="2600" dirty="0">
                <a:latin typeface="新細明體" panose="02020500000000000000" pitchFamily="18" charset="-120"/>
                <a:ea typeface="新細明體" panose="02020500000000000000" pitchFamily="18" charset="-120"/>
              </a:rPr>
              <a:t>雷達的反饋信號等</a:t>
            </a:r>
            <a:endParaRPr lang="en-US" altLang="ja-JP" sz="26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經過</a:t>
            </a:r>
            <a:r>
              <a:rPr lang="zh-CN" altLang="en-US" sz="2600" dirty="0">
                <a:latin typeface="新細明體" panose="02020500000000000000" pitchFamily="18" charset="-120"/>
                <a:ea typeface="新細明體" panose="02020500000000000000" pitchFamily="18" charset="-120"/>
              </a:rPr>
              <a:t>數</a:t>
            </a:r>
            <a:r>
              <a:rPr lang="ja-JP" altLang="en-US" sz="2600" dirty="0">
                <a:latin typeface="新細明體" panose="02020500000000000000" pitchFamily="18" charset="-120"/>
                <a:ea typeface="新細明體" panose="02020500000000000000" pitchFamily="18" charset="-120"/>
              </a:rPr>
              <a:t>次觀測后，機械人即可建立一幅內部地圖</a:t>
            </a:r>
            <a:r>
              <a:rPr lang="zh-CN" altLang="en-US" sz="2600" dirty="0">
                <a:latin typeface="新細明體" panose="02020500000000000000" pitchFamily="18" charset="-120"/>
                <a:ea typeface="新細明體" panose="02020500000000000000" pitchFamily="18" charset="-120"/>
              </a:rPr>
              <a:t>，這</a:t>
            </a:r>
            <a:r>
              <a:rPr lang="ja-JP" altLang="en-US" sz="2600" dirty="0">
                <a:latin typeface="新細明體" panose="02020500000000000000" pitchFamily="18" charset="-120"/>
                <a:ea typeface="新細明體" panose="02020500000000000000" pitchFamily="18" charset="-120"/>
              </a:rPr>
              <a:t>地</a:t>
            </a:r>
            <a:r>
              <a:rPr lang="zh-CN" altLang="en-US" sz="2600" dirty="0">
                <a:latin typeface="新細明體" panose="02020500000000000000" pitchFamily="18" charset="-120"/>
                <a:ea typeface="新細明體" panose="02020500000000000000" pitchFamily="18" charset="-120"/>
              </a:rPr>
              <a:t>圖</a:t>
            </a:r>
            <a:r>
              <a:rPr lang="ja-JP" altLang="en-US" sz="2600" dirty="0">
                <a:latin typeface="新細明體" panose="02020500000000000000" pitchFamily="18" charset="-120"/>
                <a:ea typeface="新細明體" panose="02020500000000000000" pitchFamily="18" charset="-120"/>
              </a:rPr>
              <a:t>事實上是與位置對應的觀測變數的記錄</a:t>
            </a:r>
            <a:endParaRPr lang="en-US" altLang="ja-JP" sz="26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sz="2600" dirty="0">
                <a:latin typeface="新細明體" panose="02020500000000000000" pitchFamily="18" charset="-120"/>
                <a:ea typeface="新細明體" panose="02020500000000000000" pitchFamily="18" charset="-120"/>
              </a:rPr>
              <a:t>當機械人自主移動時 </a:t>
            </a:r>
            <a:r>
              <a:rPr lang="en-US" altLang="ja-JP" sz="2600" dirty="0">
                <a:latin typeface="新細明體" panose="02020500000000000000" pitchFamily="18" charset="-120"/>
                <a:ea typeface="新細明體" panose="02020500000000000000" pitchFamily="18" charset="-120"/>
                <a:sym typeface="Wingdings" panose="05000000000000000000" pitchFamily="2" charset="2"/>
              </a:rPr>
              <a:t></a:t>
            </a:r>
            <a:r>
              <a:rPr lang="ja-JP" altLang="en-US" sz="2600" dirty="0">
                <a:latin typeface="新細明體" panose="02020500000000000000" pitchFamily="18" charset="-120"/>
                <a:ea typeface="新細明體" panose="02020500000000000000" pitchFamily="18" charset="-120"/>
                <a:sym typeface="Wingdings" panose="05000000000000000000" pitchFamily="2" charset="2"/>
              </a:rPr>
              <a:t> </a:t>
            </a:r>
            <a:r>
              <a:rPr lang="ja-JP" altLang="en-US" sz="2600" dirty="0">
                <a:latin typeface="新細明體" panose="02020500000000000000" pitchFamily="18" charset="-120"/>
                <a:ea typeface="新細明體" panose="02020500000000000000" pitchFamily="18" charset="-120"/>
              </a:rPr>
              <a:t>基於自身的動力模型對下一刻將到達的位置進行預估，並基於地</a:t>
            </a:r>
            <a:r>
              <a:rPr lang="zh-CN" altLang="en-US" sz="2600" dirty="0">
                <a:latin typeface="新細明體" panose="02020500000000000000" pitchFamily="18" charset="-120"/>
                <a:ea typeface="新細明體" panose="02020500000000000000" pitchFamily="18" charset="-120"/>
              </a:rPr>
              <a:t>圖</a:t>
            </a:r>
            <a:r>
              <a:rPr lang="ja-JP" altLang="en-US" sz="2600" dirty="0">
                <a:latin typeface="新細明體" panose="02020500000000000000" pitchFamily="18" charset="-120"/>
                <a:ea typeface="新細明體" panose="02020500000000000000" pitchFamily="18" charset="-120"/>
              </a:rPr>
              <a:t>所記錄的觀測變</a:t>
            </a:r>
            <a:r>
              <a:rPr lang="zh-CN" altLang="en-US" sz="2600" dirty="0">
                <a:latin typeface="新細明體" panose="02020500000000000000" pitchFamily="18" charset="-120"/>
                <a:ea typeface="新細明體" panose="02020500000000000000" pitchFamily="18" charset="-120"/>
              </a:rPr>
              <a:t>量</a:t>
            </a:r>
            <a:r>
              <a:rPr lang="ja-JP" altLang="en-US" sz="2600" dirty="0">
                <a:latin typeface="新細明體" panose="02020500000000000000" pitchFamily="18" charset="-120"/>
                <a:ea typeface="新細明體" panose="02020500000000000000" pitchFamily="18" charset="-120"/>
              </a:rPr>
              <a:t>對該位置進行修正</a:t>
            </a:r>
            <a:endParaRPr lang="en-US" sz="2600" dirty="0">
              <a:latin typeface="新細明體" panose="02020500000000000000" pitchFamily="18" charset="-120"/>
              <a:ea typeface="新細明體" panose="02020500000000000000" pitchFamily="18" charset="-12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402888029"/>
              </p:ext>
            </p:extLst>
          </p:nvPr>
        </p:nvGraphicFramePr>
        <p:xfrm>
          <a:off x="8970745" y="2208865"/>
          <a:ext cx="3041583" cy="4116704"/>
        </p:xfrm>
        <a:graphic>
          <a:graphicData uri="http://schemas.openxmlformats.org/presentationml/2006/ole">
            <mc:AlternateContent xmlns:mc="http://schemas.openxmlformats.org/markup-compatibility/2006">
              <mc:Choice xmlns:v="urn:schemas-microsoft-com:vml" Requires="v">
                <p:oleObj spid="_x0000_s33808" name="Bitmap Image" r:id="rId3" imgW="2101680" imgH="2844720" progId="Paint.Picture">
                  <p:embed/>
                </p:oleObj>
              </mc:Choice>
              <mc:Fallback>
                <p:oleObj name="Bitmap Image" r:id="rId3" imgW="2101680" imgH="2844720" progId="Paint.Picture">
                  <p:embed/>
                  <p:pic>
                    <p:nvPicPr>
                      <p:cNvPr id="0" name=""/>
                      <p:cNvPicPr/>
                      <p:nvPr/>
                    </p:nvPicPr>
                    <p:blipFill>
                      <a:blip r:embed="rId4"/>
                      <a:stretch>
                        <a:fillRect/>
                      </a:stretch>
                    </p:blipFill>
                    <p:spPr>
                      <a:xfrm>
                        <a:off x="8970745" y="2208865"/>
                        <a:ext cx="3041583" cy="4116704"/>
                      </a:xfrm>
                      <a:prstGeom prst="rect">
                        <a:avLst/>
                      </a:prstGeom>
                    </p:spPr>
                  </p:pic>
                </p:oleObj>
              </mc:Fallback>
            </mc:AlternateContent>
          </a:graphicData>
        </a:graphic>
      </p:graphicFrame>
      <p:sp>
        <p:nvSpPr>
          <p:cNvPr id="4" name="Footer Placeholder 3"/>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15</a:t>
            </a:fld>
            <a:endParaRPr lang="en-US"/>
          </a:p>
        </p:txBody>
      </p:sp>
    </p:spTree>
    <p:extLst>
      <p:ext uri="{BB962C8B-B14F-4D97-AF65-F5344CB8AC3E}">
        <p14:creationId xmlns:p14="http://schemas.microsoft.com/office/powerpoint/2010/main" val="2486237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AD93C29-2952-1A4D-895B-09DAF11E93CB}"/>
              </a:ext>
            </a:extLst>
          </p:cNvPr>
          <p:cNvSpPr>
            <a:spLocks noGrp="1"/>
          </p:cNvSpPr>
          <p:nvPr>
            <p:ph type="title"/>
          </p:nvPr>
        </p:nvSpPr>
        <p:spPr>
          <a:xfrm>
            <a:off x="572493" y="238539"/>
            <a:ext cx="11018520" cy="1434415"/>
          </a:xfrm>
        </p:spPr>
        <p:txBody>
          <a:bodyPr anchor="b">
            <a:normAutofit/>
          </a:bodyPr>
          <a:lstStyle/>
          <a:p>
            <a:r>
              <a:rPr lang="zh-TW" altLang="en-US" dirty="0">
                <a:latin typeface="新細明體" panose="02020500000000000000" pitchFamily="18" charset="-120"/>
              </a:rPr>
              <a:t>基於設計而發明</a:t>
            </a:r>
            <a:r>
              <a:rPr lang="zh-TW" altLang="en-US" dirty="0" smtClean="0">
                <a:latin typeface="新細明體" panose="02020500000000000000" pitchFamily="18" charset="-120"/>
              </a:rPr>
              <a:t>的移動機械人</a:t>
            </a:r>
            <a:endParaRPr lang="en-US" dirty="0">
              <a:solidFill>
                <a:schemeClr val="bg1"/>
              </a:solidFill>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AC3AA446-7F2A-3949-91AC-F0A31BC24130}"/>
              </a:ext>
            </a:extLst>
          </p:cNvPr>
          <p:cNvSpPr>
            <a:spLocks noGrp="1"/>
          </p:cNvSpPr>
          <p:nvPr>
            <p:ph idx="1"/>
          </p:nvPr>
        </p:nvSpPr>
        <p:spPr>
          <a:xfrm>
            <a:off x="572493" y="1674838"/>
            <a:ext cx="7181510" cy="4680004"/>
          </a:xfrm>
        </p:spPr>
        <p:txBody>
          <a:bodyPr anchor="t">
            <a:noAutofit/>
          </a:bodyPr>
          <a:lstStyle/>
          <a:p>
            <a:pPr marL="0" indent="0">
              <a:lnSpc>
                <a:spcPct val="100000"/>
              </a:lnSpc>
              <a:buNone/>
            </a:pPr>
            <a:r>
              <a:rPr lang="zh-CN" altLang="en-US" sz="2400" dirty="0">
                <a:latin typeface="新細明體" panose="02020500000000000000" pitchFamily="18" charset="-120"/>
                <a:ea typeface="新細明體" panose="02020500000000000000" pitchFamily="18" charset="-120"/>
              </a:rPr>
              <a:t>同</a:t>
            </a:r>
            <a:r>
              <a:rPr lang="ja-JP" altLang="en-US" sz="2400" dirty="0">
                <a:latin typeface="新細明體" panose="02020500000000000000" pitchFamily="18" charset="-120"/>
                <a:ea typeface="新細明體" panose="02020500000000000000" pitchFamily="18" charset="-120"/>
              </a:rPr>
              <a:t>步走位與地圖構建</a:t>
            </a:r>
            <a:r>
              <a:rPr lang="zh-CN" altLang="en-US" sz="2400" dirty="0">
                <a:latin typeface="新細明體" panose="02020500000000000000" pitchFamily="18" charset="-120"/>
                <a:ea typeface="新細明體" panose="02020500000000000000" pitchFamily="18" charset="-120"/>
              </a:rPr>
              <a:t>（</a:t>
            </a:r>
            <a:r>
              <a:rPr lang="en-US" altLang="zh-CN" sz="2400" dirty="0">
                <a:latin typeface="新細明體" panose="02020500000000000000" pitchFamily="18" charset="-120"/>
                <a:ea typeface="新細明體" panose="02020500000000000000" pitchFamily="18" charset="-120"/>
              </a:rPr>
              <a:t>SLAM</a:t>
            </a:r>
            <a:r>
              <a:rPr lang="zh-CN" altLang="en-US" sz="2400" dirty="0" smtClean="0">
                <a:latin typeface="新細明體" panose="02020500000000000000" pitchFamily="18" charset="-120"/>
                <a:ea typeface="新細明體" panose="02020500000000000000" pitchFamily="18" charset="-120"/>
              </a:rPr>
              <a:t>）</a:t>
            </a:r>
            <a:endParaRPr lang="en-US" altLang="ja-JP" sz="2400" dirty="0" smtClean="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ja-JP" altLang="en-US" sz="2400" dirty="0" smtClean="0">
                <a:latin typeface="新細明體" panose="02020500000000000000" pitchFamily="18" charset="-120"/>
                <a:ea typeface="新細明體" panose="02020500000000000000" pitchFamily="18" charset="-120"/>
              </a:rPr>
              <a:t>機械人</a:t>
            </a:r>
            <a:r>
              <a:rPr lang="ja-JP" altLang="en-US" sz="2400" dirty="0">
                <a:latin typeface="新細明體" panose="02020500000000000000" pitchFamily="18" charset="-120"/>
                <a:ea typeface="新細明體" panose="02020500000000000000" pitchFamily="18" charset="-120"/>
              </a:rPr>
              <a:t>具有實時學習地圖的功能</a:t>
            </a:r>
            <a:r>
              <a:rPr lang="zh-CN" altLang="en-US"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進行位置估計和地圖構建</a:t>
            </a:r>
            <a:r>
              <a:rPr lang="zh-CN" altLang="en-US" sz="2400" dirty="0">
                <a:latin typeface="新細明體" panose="02020500000000000000" pitchFamily="18" charset="-120"/>
                <a:ea typeface="新細明體" panose="02020500000000000000" pitchFamily="18" charset="-120"/>
              </a:rPr>
              <a:t>）</a:t>
            </a:r>
            <a:r>
              <a:rPr lang="en-US" altLang="ja-JP" sz="24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400" dirty="0">
                <a:latin typeface="新細明體" panose="02020500000000000000" pitchFamily="18" charset="-120"/>
                <a:ea typeface="新細明體" panose="02020500000000000000" pitchFamily="18" charset="-120"/>
              </a:rPr>
              <a:t>同</a:t>
            </a:r>
            <a:r>
              <a:rPr lang="ja-JP" altLang="en-US" sz="2400" dirty="0">
                <a:latin typeface="新細明體" panose="02020500000000000000" pitchFamily="18" charset="-120"/>
                <a:ea typeface="新細明體" panose="02020500000000000000" pitchFamily="18" charset="-120"/>
              </a:rPr>
              <a:t>步定位與地圖構建（</a:t>
            </a:r>
            <a:r>
              <a:rPr lang="en-HK" altLang="ja-JP" sz="2400" dirty="0">
                <a:latin typeface="新細明體" panose="02020500000000000000" pitchFamily="18" charset="-120"/>
                <a:ea typeface="新細明體" panose="02020500000000000000" pitchFamily="18" charset="-120"/>
              </a:rPr>
              <a:t>Simultaneous localization and mapping</a:t>
            </a:r>
            <a:r>
              <a:rPr lang="ja-JP" altLang="en-HK" sz="2400" dirty="0">
                <a:latin typeface="新細明體" panose="02020500000000000000" pitchFamily="18" charset="-120"/>
                <a:ea typeface="新細明體" panose="02020500000000000000" pitchFamily="18" charset="-120"/>
              </a:rPr>
              <a:t>，</a:t>
            </a:r>
            <a:r>
              <a:rPr lang="en-HK" altLang="ja-JP" sz="2400" dirty="0">
                <a:latin typeface="新細明體" panose="02020500000000000000" pitchFamily="18" charset="-120"/>
                <a:ea typeface="新細明體" panose="02020500000000000000" pitchFamily="18" charset="-120"/>
              </a:rPr>
              <a:t>SLAM</a:t>
            </a:r>
            <a:r>
              <a:rPr lang="ja-JP" altLang="en-HK"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算法 </a:t>
            </a:r>
            <a:endParaRPr lang="en-US" altLang="ja-JP" sz="2400"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首先基於</a:t>
            </a:r>
            <a:r>
              <a:rPr lang="zh-CN" altLang="en-US" dirty="0">
                <a:latin typeface="新細明體" panose="02020500000000000000" pitchFamily="18" charset="-120"/>
                <a:ea typeface="新細明體" panose="02020500000000000000" pitchFamily="18" charset="-120"/>
              </a:rPr>
              <a:t>當</a:t>
            </a:r>
            <a:r>
              <a:rPr lang="ja-JP" altLang="en-US" dirty="0">
                <a:latin typeface="新細明體" panose="02020500000000000000" pitchFamily="18" charset="-120"/>
                <a:ea typeface="新細明體" panose="02020500000000000000" pitchFamily="18" charset="-120"/>
              </a:rPr>
              <a:t>前</a:t>
            </a:r>
            <a:r>
              <a:rPr lang="zh-CN" altLang="en-US" dirty="0">
                <a:latin typeface="新細明體" panose="02020500000000000000" pitchFamily="18" charset="-120"/>
                <a:ea typeface="新細明體" panose="02020500000000000000" pitchFamily="18" charset="-120"/>
              </a:rPr>
              <a:t>地圖</a:t>
            </a:r>
            <a:r>
              <a:rPr lang="ja-JP" altLang="en-US" dirty="0">
                <a:latin typeface="新細明體" panose="02020500000000000000" pitchFamily="18" charset="-120"/>
                <a:ea typeface="新細明體" panose="02020500000000000000" pitchFamily="18" charset="-120"/>
              </a:rPr>
              <a:t>估計機械人所處的位置</a:t>
            </a:r>
            <a:endParaRPr lang="en-US" altLang="ja-JP"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該位置估計與得到的觀測變</a:t>
            </a:r>
            <a:r>
              <a:rPr lang="zh-CN" altLang="en-US" dirty="0">
                <a:latin typeface="新細明體" panose="02020500000000000000" pitchFamily="18" charset="-120"/>
                <a:ea typeface="新細明體" panose="02020500000000000000" pitchFamily="18" charset="-120"/>
              </a:rPr>
              <a:t>量</a:t>
            </a:r>
            <a:r>
              <a:rPr lang="ja-JP" altLang="en-US" dirty="0">
                <a:latin typeface="新細明體" panose="02020500000000000000" pitchFamily="18" charset="-120"/>
                <a:ea typeface="新細明體" panose="02020500000000000000" pitchFamily="18" charset="-120"/>
              </a:rPr>
              <a:t>又可用於對地圖</a:t>
            </a:r>
            <a:r>
              <a:rPr lang="zh-CN" altLang="en-US" dirty="0">
                <a:latin typeface="新細明體" panose="02020500000000000000" pitchFamily="18" charset="-120"/>
                <a:ea typeface="新細明體" panose="02020500000000000000" pitchFamily="18" charset="-120"/>
              </a:rPr>
              <a:t>進行</a:t>
            </a:r>
            <a:r>
              <a:rPr lang="ja-JP" altLang="en-US" dirty="0">
                <a:latin typeface="新細明體" panose="02020500000000000000" pitchFamily="18" charset="-120"/>
                <a:ea typeface="新細明體" panose="02020500000000000000" pitchFamily="18" charset="-120"/>
              </a:rPr>
              <a:t>求精</a:t>
            </a:r>
            <a:r>
              <a:rPr lang="zh-CN" altLang="en-US" dirty="0">
                <a:latin typeface="新細明體" panose="02020500000000000000" pitchFamily="18" charset="-120"/>
                <a:ea typeface="新細明體" panose="02020500000000000000" pitchFamily="18" charset="-120"/>
              </a:rPr>
              <a:t>，</a:t>
            </a:r>
            <a:r>
              <a:rPr lang="ja-JP" altLang="en-US" dirty="0">
                <a:latin typeface="新細明體" panose="02020500000000000000" pitchFamily="18" charset="-120"/>
                <a:ea typeface="新細明體" panose="02020500000000000000" pitchFamily="18" charset="-120"/>
              </a:rPr>
              <a:t>特別是當多次經過相近位置時</a:t>
            </a:r>
            <a:endParaRPr lang="en-US" altLang="ja-JP" dirty="0">
              <a:latin typeface="新細明體" panose="02020500000000000000" pitchFamily="18" charset="-120"/>
              <a:ea typeface="新細明體" panose="02020500000000000000" pitchFamily="18" charset="-120"/>
            </a:endParaRPr>
          </a:p>
          <a:p>
            <a:pPr lvl="1">
              <a:lnSpc>
                <a:spcPct val="10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通過多次得到的觀</a:t>
            </a:r>
            <a:r>
              <a:rPr lang="zh-CN" altLang="en-US" dirty="0">
                <a:latin typeface="新細明體" panose="02020500000000000000" pitchFamily="18" charset="-120"/>
                <a:ea typeface="新細明體" panose="02020500000000000000" pitchFamily="18" charset="-120"/>
              </a:rPr>
              <a:t>測</a:t>
            </a:r>
            <a:r>
              <a:rPr lang="ja-JP" altLang="en-US" dirty="0">
                <a:latin typeface="新細明體" panose="02020500000000000000" pitchFamily="18" charset="-120"/>
                <a:ea typeface="新細明體" panose="02020500000000000000" pitchFamily="18" charset="-120"/>
              </a:rPr>
              <a:t>變</a:t>
            </a:r>
            <a:r>
              <a:rPr lang="zh-CN" altLang="en-US" dirty="0">
                <a:latin typeface="新細明體" panose="02020500000000000000" pitchFamily="18" charset="-120"/>
                <a:ea typeface="新細明體" panose="02020500000000000000" pitchFamily="18" charset="-120"/>
              </a:rPr>
              <a:t>量</a:t>
            </a:r>
            <a:r>
              <a:rPr lang="ja-JP" altLang="en-US" dirty="0">
                <a:latin typeface="新細明體" panose="02020500000000000000" pitchFamily="18" charset="-120"/>
                <a:ea typeface="新細明體" panose="02020500000000000000" pitchFamily="18" charset="-120"/>
              </a:rPr>
              <a:t>對位置估計進行反復修正，從而逐步提高地圖的精度</a:t>
            </a:r>
            <a:endParaRPr lang="en-US" altLang="ja-JP"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zh-CN" altLang="en-US" sz="2400" dirty="0">
                <a:latin typeface="新細明體" panose="02020500000000000000" pitchFamily="18" charset="-120"/>
                <a:ea typeface="新細明體" panose="02020500000000000000" pitchFamily="18" charset="-120"/>
              </a:rPr>
              <a:t>右圖中，</a:t>
            </a:r>
            <a:r>
              <a:rPr lang="en-US" altLang="zh-CN" sz="2400" dirty="0">
                <a:latin typeface="新細明體" panose="02020500000000000000" pitchFamily="18" charset="-120"/>
                <a:ea typeface="新細明體" panose="02020500000000000000" pitchFamily="18" charset="-120"/>
              </a:rPr>
              <a:t>A</a:t>
            </a:r>
            <a:r>
              <a:rPr lang="zh-CN" altLang="en-US" sz="2400" dirty="0">
                <a:latin typeface="新細明體" panose="02020500000000000000" pitchFamily="18" charset="-120"/>
                <a:ea typeface="新細明體" panose="02020500000000000000" pitchFamily="18" charset="-120"/>
              </a:rPr>
              <a:t>、</a:t>
            </a:r>
            <a:r>
              <a:rPr lang="en-US" altLang="zh-CN" sz="2400" dirty="0">
                <a:latin typeface="新細明體" panose="02020500000000000000" pitchFamily="18" charset="-120"/>
                <a:ea typeface="新細明體" panose="02020500000000000000" pitchFamily="18" charset="-120"/>
              </a:rPr>
              <a:t>B</a:t>
            </a:r>
            <a:r>
              <a:rPr lang="zh-CN" altLang="en-US" sz="2400" dirty="0">
                <a:latin typeface="新細明體" panose="02020500000000000000" pitchFamily="18" charset="-120"/>
                <a:ea typeface="新細明體" panose="02020500000000000000" pitchFamily="18" charset="-120"/>
              </a:rPr>
              <a:t>、</a:t>
            </a:r>
            <a:r>
              <a:rPr lang="en-US" altLang="zh-CN" sz="2400" dirty="0">
                <a:latin typeface="新細明體" panose="02020500000000000000" pitchFamily="18" charset="-120"/>
                <a:ea typeface="新細明體" panose="02020500000000000000" pitchFamily="18" charset="-120"/>
              </a:rPr>
              <a:t>C </a:t>
            </a:r>
            <a:r>
              <a:rPr lang="zh-CN" altLang="en-US" sz="2400" dirty="0">
                <a:latin typeface="新細明體" panose="02020500000000000000" pitchFamily="18" charset="-120"/>
                <a:ea typeface="新細明體" panose="02020500000000000000" pitchFamily="18" charset="-120"/>
              </a:rPr>
              <a:t>三點的觀測變量可以共同用來對這三點的位置估計進行修正</a:t>
            </a:r>
            <a:endParaRPr lang="en-US" sz="2400" dirty="0">
              <a:latin typeface="新細明體" panose="02020500000000000000" pitchFamily="18" charset="-120"/>
              <a:ea typeface="新細明體" panose="02020500000000000000" pitchFamily="18" charset="-120"/>
            </a:endParaRPr>
          </a:p>
        </p:txBody>
      </p:sp>
      <p:pic>
        <p:nvPicPr>
          <p:cNvPr id="5" name="Picture 4">
            <a:extLst>
              <a:ext uri="{FF2B5EF4-FFF2-40B4-BE49-F238E27FC236}">
                <a16:creationId xmlns="" xmlns:a16="http://schemas.microsoft.com/office/drawing/2014/main" id="{A96F259B-B24C-F243-BE94-D01DD27C77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
          <a:stretch/>
        </p:blipFill>
        <p:spPr>
          <a:xfrm>
            <a:off x="7754003" y="2071316"/>
            <a:ext cx="4167519" cy="4119172"/>
          </a:xfrm>
          <a:prstGeom prst="rect">
            <a:avLst/>
          </a:prstGeom>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16</a:t>
            </a:fld>
            <a:endParaRPr lang="en-US"/>
          </a:p>
        </p:txBody>
      </p:sp>
    </p:spTree>
    <p:extLst>
      <p:ext uri="{BB962C8B-B14F-4D97-AF65-F5344CB8AC3E}">
        <p14:creationId xmlns:p14="http://schemas.microsoft.com/office/powerpoint/2010/main" val="3984647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新細明體" panose="02020500000000000000" pitchFamily="18" charset="-120"/>
              </a:rPr>
              <a:t>基於設計而發明的</a:t>
            </a:r>
            <a:r>
              <a:rPr lang="zh-TW" altLang="en-US" dirty="0" smtClean="0">
                <a:latin typeface="新細明體" panose="02020500000000000000" pitchFamily="18" charset="-120"/>
              </a:rPr>
              <a:t>機械人</a:t>
            </a:r>
            <a:endParaRPr lang="en-US" dirty="0">
              <a:solidFill>
                <a:schemeClr val="bg1"/>
              </a:solidFill>
            </a:endParaRPr>
          </a:p>
        </p:txBody>
      </p:sp>
      <p:sp>
        <p:nvSpPr>
          <p:cNvPr id="6" name="Rectangle 2"/>
          <p:cNvSpPr>
            <a:spLocks noGrp="1" noChangeArrowheads="1"/>
          </p:cNvSpPr>
          <p:nvPr>
            <p:ph idx="1"/>
          </p:nvPr>
        </p:nvSpPr>
        <p:spPr bwMode="auto">
          <a:xfrm>
            <a:off x="838200" y="2118765"/>
            <a:ext cx="5432406" cy="3298347"/>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0" indent="0" eaLnBrk="0" fontAlgn="base" hangingPunct="0">
              <a:lnSpc>
                <a:spcPct val="100000"/>
              </a:lnSpc>
              <a:spcBef>
                <a:spcPct val="0"/>
              </a:spcBef>
              <a:spcAft>
                <a:spcPct val="0"/>
              </a:spcAft>
              <a:buNone/>
            </a:pPr>
            <a:r>
              <a:rPr lang="zh-CN" altLang="en-US" sz="2400" dirty="0">
                <a:latin typeface="PMingLiU" panose="02020500000000000000" pitchFamily="18" charset="-120"/>
                <a:ea typeface="PMingLiU" panose="02020500000000000000" pitchFamily="18" charset="-120"/>
              </a:rPr>
              <a:t>地圖</a:t>
            </a:r>
            <a:r>
              <a:rPr lang="ja-JP" altLang="en-US" sz="2400" dirty="0">
                <a:latin typeface="PMingLiU" panose="02020500000000000000" pitchFamily="18" charset="-120"/>
                <a:ea typeface="PMingLiU" panose="02020500000000000000" pitchFamily="18" charset="-120"/>
              </a:rPr>
              <a:t>構建</a:t>
            </a:r>
            <a:r>
              <a:rPr lang="zh-TW" altLang="en-US" sz="2400" dirty="0">
                <a:latin typeface="PMingLiU" panose="02020500000000000000" pitchFamily="18" charset="-120"/>
                <a:ea typeface="PMingLiU" panose="02020500000000000000" pitchFamily="18" charset="-120"/>
              </a:rPr>
              <a:t>的</a:t>
            </a:r>
            <a:r>
              <a:rPr lang="zh-TW" altLang="en-US" sz="2400" dirty="0" smtClean="0">
                <a:latin typeface="PMingLiU" panose="02020500000000000000" pitchFamily="18" charset="-120"/>
                <a:ea typeface="PMingLiU" panose="02020500000000000000" pitchFamily="18" charset="-120"/>
              </a:rPr>
              <a:t>由來</a:t>
            </a:r>
            <a:endParaRPr lang="en-US" altLang="zh-TW" sz="2400" dirty="0" smtClean="0">
              <a:latin typeface="PMingLiU" panose="02020500000000000000" pitchFamily="18" charset="-120"/>
              <a:ea typeface="PMingLiU" panose="02020500000000000000" pitchFamily="18" charset="-120"/>
            </a:endParaRPr>
          </a:p>
          <a:p>
            <a:pPr marL="0" indent="0" eaLnBrk="0" fontAlgn="base" hangingPunct="0">
              <a:lnSpc>
                <a:spcPct val="100000"/>
              </a:lnSpc>
              <a:spcBef>
                <a:spcPct val="0"/>
              </a:spcBef>
              <a:spcAft>
                <a:spcPct val="0"/>
              </a:spcAft>
              <a:buNone/>
            </a:pPr>
            <a:endParaRPr lang="en-US" altLang="zh-TW" sz="2400" dirty="0" smtClean="0">
              <a:latin typeface="PMingLiU" panose="02020500000000000000" pitchFamily="18" charset="-120"/>
              <a:ea typeface="PMingLiU" panose="02020500000000000000" pitchFamily="18" charset="-120"/>
            </a:endParaRPr>
          </a:p>
          <a:p>
            <a:pPr eaLnBrk="0" fontAlgn="base" hangingPunct="0">
              <a:lnSpc>
                <a:spcPct val="100000"/>
              </a:lnSpc>
              <a:spcBef>
                <a:spcPct val="0"/>
              </a:spcBef>
              <a:spcAft>
                <a:spcPct val="0"/>
              </a:spcAft>
              <a:buFont typeface="Wingdings" panose="05000000000000000000" pitchFamily="2" charset="2"/>
              <a:buChar char="v"/>
            </a:pPr>
            <a:r>
              <a:rPr lang="zh-TW" altLang="en-US" sz="2400" dirty="0" smtClean="0">
                <a:latin typeface="PMingLiU" panose="02020500000000000000" pitchFamily="18" charset="-120"/>
                <a:ea typeface="PMingLiU" panose="02020500000000000000" pitchFamily="18" charset="-120"/>
              </a:rPr>
              <a:t>光學</a:t>
            </a:r>
            <a:r>
              <a:rPr lang="zh-TW" altLang="en-US" sz="2400" dirty="0">
                <a:latin typeface="PMingLiU" panose="02020500000000000000" pitchFamily="18" charset="-120"/>
                <a:ea typeface="PMingLiU" panose="02020500000000000000" pitchFamily="18" charset="-120"/>
              </a:rPr>
              <a:t>雷達 </a:t>
            </a:r>
            <a:r>
              <a:rPr lang="en-US" altLang="zh-TW" sz="2400" dirty="0">
                <a:latin typeface="PMingLiU" panose="02020500000000000000" pitchFamily="18" charset="-120"/>
                <a:ea typeface="PMingLiU" panose="02020500000000000000" pitchFamily="18" charset="-120"/>
              </a:rPr>
              <a:t>(LIDAR)</a:t>
            </a:r>
            <a:r>
              <a:rPr lang="zh-TW" altLang="en-US" sz="2400" dirty="0">
                <a:latin typeface="PMingLiU" panose="02020500000000000000" pitchFamily="18" charset="-120"/>
                <a:ea typeface="PMingLiU" panose="02020500000000000000" pitchFamily="18" charset="-120"/>
              </a:rPr>
              <a:t>，或稱光達或激光雷達，是一種光學遙感技術</a:t>
            </a:r>
            <a:r>
              <a:rPr lang="zh-TW" altLang="en-US" sz="2400" dirty="0" smtClean="0">
                <a:latin typeface="PMingLiU" panose="02020500000000000000" pitchFamily="18" charset="-120"/>
                <a:ea typeface="PMingLiU" panose="02020500000000000000" pitchFamily="18" charset="-120"/>
              </a:rPr>
              <a:t>，它</a:t>
            </a:r>
            <a:r>
              <a:rPr lang="zh-TW" altLang="en-US" sz="2400" dirty="0">
                <a:latin typeface="PMingLiU" panose="02020500000000000000" pitchFamily="18" charset="-120"/>
                <a:ea typeface="PMingLiU" panose="02020500000000000000" pitchFamily="18" charset="-120"/>
              </a:rPr>
              <a:t>通過向目標照射一束光</a:t>
            </a:r>
            <a:r>
              <a:rPr lang="zh-TW" altLang="en-US" sz="2400" dirty="0" smtClean="0">
                <a:latin typeface="PMingLiU" panose="02020500000000000000" pitchFamily="18" charset="-120"/>
                <a:ea typeface="PMingLiU" panose="02020500000000000000" pitchFamily="18" charset="-120"/>
              </a:rPr>
              <a:t>，通常</a:t>
            </a:r>
            <a:r>
              <a:rPr lang="zh-TW" altLang="en-US" sz="2400" dirty="0">
                <a:latin typeface="PMingLiU" panose="02020500000000000000" pitchFamily="18" charset="-120"/>
                <a:ea typeface="PMingLiU" panose="02020500000000000000" pitchFamily="18" charset="-120"/>
              </a:rPr>
              <a:t>是一束脈衝激光來測量目標的距離等參數。</a:t>
            </a:r>
            <a:endParaRPr lang="en-US" altLang="zh-TW" sz="2400" dirty="0">
              <a:latin typeface="PMingLiU" panose="02020500000000000000" pitchFamily="18" charset="-120"/>
              <a:ea typeface="PMingLiU" panose="02020500000000000000" pitchFamily="18" charset="-120"/>
            </a:endParaRPr>
          </a:p>
          <a:p>
            <a:pPr eaLnBrk="0" fontAlgn="base" hangingPunct="0">
              <a:lnSpc>
                <a:spcPct val="100000"/>
              </a:lnSpc>
              <a:spcBef>
                <a:spcPct val="0"/>
              </a:spcBef>
              <a:spcAft>
                <a:spcPct val="0"/>
              </a:spcAft>
              <a:buFont typeface="Wingdings" panose="05000000000000000000" pitchFamily="2" charset="2"/>
              <a:buChar char="v"/>
            </a:pPr>
            <a:r>
              <a:rPr lang="zh-TW" altLang="en-US" sz="2400" dirty="0">
                <a:latin typeface="PMingLiU" panose="02020500000000000000" pitchFamily="18" charset="-120"/>
                <a:ea typeface="PMingLiU" panose="02020500000000000000" pitchFamily="18" charset="-120"/>
              </a:rPr>
              <a:t>激光雷達在測繪學、考古學、地理學、地貌、地震、林業、遙感以及大氣物理等領域都有應用 </a:t>
            </a:r>
          </a:p>
        </p:txBody>
      </p:sp>
      <p:graphicFrame>
        <p:nvGraphicFramePr>
          <p:cNvPr id="7" name="Object 6"/>
          <p:cNvGraphicFramePr>
            <a:graphicFrameLocks noChangeAspect="1"/>
          </p:cNvGraphicFramePr>
          <p:nvPr>
            <p:extLst>
              <p:ext uri="{D42A27DB-BD31-4B8C-83A1-F6EECF244321}">
                <p14:modId xmlns:p14="http://schemas.microsoft.com/office/powerpoint/2010/main" val="1971665851"/>
              </p:ext>
            </p:extLst>
          </p:nvPr>
        </p:nvGraphicFramePr>
        <p:xfrm>
          <a:off x="7512265" y="1955486"/>
          <a:ext cx="2934252" cy="3197777"/>
        </p:xfrm>
        <a:graphic>
          <a:graphicData uri="http://schemas.openxmlformats.org/presentationml/2006/ole">
            <mc:AlternateContent xmlns:mc="http://schemas.openxmlformats.org/markup-compatibility/2006">
              <mc:Choice xmlns:v="urn:schemas-microsoft-com:vml" Requires="v">
                <p:oleObj spid="_x0000_s2093" name="Bitmap Image" r:id="rId3" imgW="3676680" imgH="4006800" progId="Paint.Picture">
                  <p:embed/>
                </p:oleObj>
              </mc:Choice>
              <mc:Fallback>
                <p:oleObj name="Bitmap Image" r:id="rId3" imgW="3676680" imgH="4006800" progId="Paint.Picture">
                  <p:embed/>
                  <p:pic>
                    <p:nvPicPr>
                      <p:cNvPr id="0" name=""/>
                      <p:cNvPicPr/>
                      <p:nvPr/>
                    </p:nvPicPr>
                    <p:blipFill>
                      <a:blip r:embed="rId4"/>
                      <a:stretch>
                        <a:fillRect/>
                      </a:stretch>
                    </p:blipFill>
                    <p:spPr>
                      <a:xfrm>
                        <a:off x="7512265" y="1955486"/>
                        <a:ext cx="2934252" cy="3197777"/>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r>
              <a:rPr lang="en-US" smtClean="0"/>
              <a:t>Edit by Hammond Lai </a:t>
            </a:r>
            <a:endParaRPr lang="en-US"/>
          </a:p>
        </p:txBody>
      </p:sp>
      <p:sp>
        <p:nvSpPr>
          <p:cNvPr id="4" name="Slide Number Placeholder 3"/>
          <p:cNvSpPr>
            <a:spLocks noGrp="1"/>
          </p:cNvSpPr>
          <p:nvPr>
            <p:ph type="sldNum" sz="quarter" idx="12"/>
          </p:nvPr>
        </p:nvSpPr>
        <p:spPr/>
        <p:txBody>
          <a:bodyPr/>
          <a:lstStyle/>
          <a:p>
            <a:fld id="{14AAF3BD-B680-4D71-9FCA-A246A57934F9}" type="slidenum">
              <a:rPr lang="en-US" smtClean="0"/>
              <a:t>17</a:t>
            </a:fld>
            <a:endParaRPr lang="en-US"/>
          </a:p>
        </p:txBody>
      </p:sp>
    </p:spTree>
    <p:extLst>
      <p:ext uri="{BB962C8B-B14F-4D97-AF65-F5344CB8AC3E}">
        <p14:creationId xmlns:p14="http://schemas.microsoft.com/office/powerpoint/2010/main" val="29239857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64C62C6-5EAE-C24D-B965-6DA3A9F1BD65}"/>
              </a:ext>
            </a:extLst>
          </p:cNvPr>
          <p:cNvSpPr>
            <a:spLocks noGrp="1"/>
          </p:cNvSpPr>
          <p:nvPr>
            <p:ph type="title"/>
          </p:nvPr>
        </p:nvSpPr>
        <p:spPr/>
        <p:txBody>
          <a:bodyPr/>
          <a:lstStyle/>
          <a:p>
            <a:r>
              <a:rPr lang="zh-TW" altLang="en-US" dirty="0">
                <a:latin typeface="新細明體" panose="02020500000000000000" pitchFamily="18" charset="-120"/>
              </a:rPr>
              <a:t>基於設計而發明的機械人</a:t>
            </a:r>
            <a:endParaRPr lang="en-US" dirty="0">
              <a:solidFill>
                <a:schemeClr val="bg1"/>
              </a:solidFill>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0DA08C4C-E61E-BF49-B023-E1EC0A4E3740}"/>
              </a:ext>
            </a:extLst>
          </p:cNvPr>
          <p:cNvSpPr>
            <a:spLocks noGrp="1"/>
          </p:cNvSpPr>
          <p:nvPr>
            <p:ph idx="1"/>
          </p:nvPr>
        </p:nvSpPr>
        <p:spPr>
          <a:xfrm>
            <a:off x="838199" y="2022525"/>
            <a:ext cx="4790705" cy="4570782"/>
          </a:xfrm>
        </p:spPr>
        <p:txBody>
          <a:bodyPr>
            <a:normAutofit/>
          </a:bodyPr>
          <a:lstStyle/>
          <a:p>
            <a:pPr marL="0" indent="0">
              <a:buNone/>
            </a:pPr>
            <a:r>
              <a:rPr lang="en-HK" altLang="ja-JP" sz="2400" dirty="0">
                <a:latin typeface="新細明體" panose="02020500000000000000" pitchFamily="18" charset="-120"/>
                <a:ea typeface="新細明體" panose="02020500000000000000" pitchFamily="18" charset="-120"/>
              </a:rPr>
              <a:t>SLAM </a:t>
            </a:r>
            <a:r>
              <a:rPr lang="ja-JP" altLang="en-US" sz="2400" dirty="0">
                <a:latin typeface="新細明體" panose="02020500000000000000" pitchFamily="18" charset="-120"/>
                <a:ea typeface="新細明體" panose="02020500000000000000" pitchFamily="18" charset="-120"/>
              </a:rPr>
              <a:t>演算法</a:t>
            </a:r>
            <a:r>
              <a:rPr lang="zh-CN" altLang="en-US" sz="2400" dirty="0">
                <a:latin typeface="新細明體" panose="02020500000000000000" pitchFamily="18" charset="-120"/>
                <a:ea typeface="新細明體" panose="02020500000000000000" pitchFamily="18" charset="-120"/>
              </a:rPr>
              <a:t>得出的地圖</a:t>
            </a:r>
            <a:endParaRPr lang="en-US" altLang="ja-JP" sz="2400" dirty="0" smtClean="0">
              <a:latin typeface="新細明體" panose="02020500000000000000" pitchFamily="18" charset="-120"/>
              <a:ea typeface="新細明體" panose="02020500000000000000" pitchFamily="18" charset="-120"/>
            </a:endParaRPr>
          </a:p>
          <a:p>
            <a:r>
              <a:rPr lang="ja-JP" altLang="en-US" sz="2400" dirty="0" smtClean="0">
                <a:latin typeface="新細明體" panose="02020500000000000000" pitchFamily="18" charset="-120"/>
                <a:ea typeface="新細明體" panose="02020500000000000000" pitchFamily="18" charset="-120"/>
              </a:rPr>
              <a:t>每</a:t>
            </a:r>
            <a:r>
              <a:rPr lang="ja-JP" altLang="en-US" sz="2400" dirty="0">
                <a:latin typeface="新細明體" panose="02020500000000000000" pitchFamily="18" charset="-120"/>
                <a:ea typeface="新細明體" panose="02020500000000000000" pitchFamily="18" charset="-120"/>
              </a:rPr>
              <a:t>個點（</a:t>
            </a:r>
            <a:r>
              <a:rPr lang="zh-CN" altLang="en-US" sz="2400" dirty="0">
                <a:latin typeface="新細明體" panose="02020500000000000000" pitchFamily="18" charset="-120"/>
                <a:ea typeface="新細明體" panose="02020500000000000000" pitchFamily="18" charset="-120"/>
              </a:rPr>
              <a:t>圖</a:t>
            </a:r>
            <a:r>
              <a:rPr lang="ja-JP" altLang="en-US" sz="2400" dirty="0">
                <a:latin typeface="新細明體" panose="02020500000000000000" pitchFamily="18" charset="-120"/>
                <a:ea typeface="新細明體" panose="02020500000000000000" pitchFamily="18" charset="-120"/>
              </a:rPr>
              <a:t>中</a:t>
            </a:r>
            <a:r>
              <a:rPr lang="zh-CN" altLang="en-US" sz="2400" dirty="0">
                <a:latin typeface="新細明體" panose="02020500000000000000" pitchFamily="18" charset="-120"/>
                <a:ea typeface="新細明體" panose="02020500000000000000" pitchFamily="18" charset="-120"/>
              </a:rPr>
              <a:t>網</a:t>
            </a:r>
            <a:r>
              <a:rPr lang="ja-JP" altLang="en-US" sz="2400" dirty="0">
                <a:latin typeface="新細明體" panose="02020500000000000000" pitchFamily="18" charset="-120"/>
                <a:ea typeface="新細明體" panose="02020500000000000000" pitchFamily="18" charset="-120"/>
              </a:rPr>
              <a:t>狀部分）</a:t>
            </a:r>
            <a:r>
              <a:rPr lang="en-US" altLang="ja-JP" sz="2400" dirty="0">
                <a:latin typeface="新細明體" panose="02020500000000000000" pitchFamily="18" charset="-120"/>
                <a:ea typeface="新細明體" panose="02020500000000000000" pitchFamily="18" charset="-120"/>
              </a:rPr>
              <a:t>=</a:t>
            </a:r>
            <a:r>
              <a:rPr lang="zh-CN" altLang="en-US" sz="2400" dirty="0">
                <a:latin typeface="新細明體" panose="02020500000000000000" pitchFamily="18" charset="-120"/>
                <a:ea typeface="新細明體" panose="02020500000000000000" pitchFamily="18" charset="-120"/>
              </a:rPr>
              <a:t> </a:t>
            </a:r>
            <a:r>
              <a:rPr lang="ja-JP" altLang="en-US" sz="2400" dirty="0">
                <a:solidFill>
                  <a:srgbClr val="00B0F0"/>
                </a:solidFill>
                <a:latin typeface="新細明體" panose="02020500000000000000" pitchFamily="18" charset="-120"/>
                <a:ea typeface="新細明體" panose="02020500000000000000" pitchFamily="18" charset="-120"/>
              </a:rPr>
              <a:t>位置點</a:t>
            </a:r>
            <a:endParaRPr lang="en-US" altLang="ja-JP" sz="2400" dirty="0">
              <a:solidFill>
                <a:srgbClr val="00B0F0"/>
              </a:solidFill>
              <a:latin typeface="新細明體" panose="02020500000000000000" pitchFamily="18" charset="-120"/>
              <a:ea typeface="新細明體" panose="02020500000000000000" pitchFamily="18" charset="-120"/>
            </a:endParaRPr>
          </a:p>
          <a:p>
            <a:r>
              <a:rPr lang="ja-JP" altLang="en-US" sz="2400" dirty="0">
                <a:latin typeface="新細明體" panose="02020500000000000000" pitchFamily="18" charset="-120"/>
                <a:ea typeface="新細明體" panose="02020500000000000000" pitchFamily="18" charset="-120"/>
              </a:rPr>
              <a:t>點之間的連線 </a:t>
            </a:r>
            <a:r>
              <a:rPr lang="en-US" altLang="ja-JP"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 </a:t>
            </a:r>
            <a:r>
              <a:rPr lang="ja-JP" altLang="en-US" sz="2400" dirty="0">
                <a:solidFill>
                  <a:schemeClr val="accent2">
                    <a:lumMod val="75000"/>
                  </a:schemeClr>
                </a:solidFill>
                <a:latin typeface="新細明體" panose="02020500000000000000" pitchFamily="18" charset="-120"/>
                <a:ea typeface="新細明體" panose="02020500000000000000" pitchFamily="18" charset="-120"/>
              </a:rPr>
              <a:t>兩點</a:t>
            </a:r>
            <a:r>
              <a:rPr lang="zh-CN" altLang="en-US" sz="2400" dirty="0">
                <a:solidFill>
                  <a:schemeClr val="accent2">
                    <a:lumMod val="75000"/>
                  </a:schemeClr>
                </a:solidFill>
                <a:latin typeface="新細明體" panose="02020500000000000000" pitchFamily="18" charset="-120"/>
                <a:ea typeface="新細明體" panose="02020500000000000000" pitchFamily="18" charset="-120"/>
              </a:rPr>
              <a:t>間</a:t>
            </a:r>
            <a:r>
              <a:rPr lang="ja-JP" altLang="en-US" sz="2400" dirty="0">
                <a:solidFill>
                  <a:schemeClr val="accent2">
                    <a:lumMod val="75000"/>
                  </a:schemeClr>
                </a:solidFill>
                <a:latin typeface="新細明體" panose="02020500000000000000" pitchFamily="18" charset="-120"/>
                <a:ea typeface="新細明體" panose="02020500000000000000" pitchFamily="18" charset="-120"/>
              </a:rPr>
              <a:t>的關係</a:t>
            </a:r>
            <a:r>
              <a:rPr lang="ja-JP" altLang="en-US" sz="2400" dirty="0">
                <a:latin typeface="新細明體" panose="02020500000000000000" pitchFamily="18" charset="-120"/>
                <a:ea typeface="新細明體" panose="02020500000000000000" pitchFamily="18" charset="-120"/>
              </a:rPr>
              <a:t>（如路徑長度、攝像頭所拍攝圖像之間的差異等）</a:t>
            </a:r>
            <a:endParaRPr lang="en-US" altLang="ja-JP" sz="2400" dirty="0">
              <a:latin typeface="新細明體" panose="02020500000000000000" pitchFamily="18" charset="-120"/>
              <a:ea typeface="新細明體" panose="02020500000000000000" pitchFamily="18" charset="-120"/>
            </a:endParaRPr>
          </a:p>
          <a:p>
            <a:r>
              <a:rPr lang="ja-JP" altLang="en-US" sz="2400" dirty="0">
                <a:latin typeface="新細明體" panose="02020500000000000000" pitchFamily="18" charset="-120"/>
                <a:ea typeface="新細明體" panose="02020500000000000000" pitchFamily="18" charset="-120"/>
              </a:rPr>
              <a:t>這些點和連線組成一幅位置</a:t>
            </a:r>
            <a:r>
              <a:rPr lang="zh-CN" altLang="en-US" sz="2400" dirty="0">
                <a:latin typeface="新細明體" panose="02020500000000000000" pitchFamily="18" charset="-120"/>
                <a:ea typeface="新細明體" panose="02020500000000000000" pitchFamily="18" charset="-120"/>
              </a:rPr>
              <a:t>圖</a:t>
            </a:r>
            <a:r>
              <a:rPr lang="ja-JP" altLang="en-US" sz="2400" dirty="0">
                <a:latin typeface="新細明體" panose="02020500000000000000" pitchFamily="18" charset="-120"/>
                <a:ea typeface="新細明體" panose="02020500000000000000" pitchFamily="18" charset="-120"/>
              </a:rPr>
              <a:t> </a:t>
            </a:r>
            <a:endParaRPr lang="en-US" altLang="ja-JP" sz="2400" dirty="0">
              <a:latin typeface="新細明體" panose="02020500000000000000" pitchFamily="18" charset="-120"/>
              <a:ea typeface="新細明體" panose="02020500000000000000" pitchFamily="18" charset="-120"/>
            </a:endParaRPr>
          </a:p>
          <a:p>
            <a:r>
              <a:rPr lang="ja-JP" altLang="en-US" sz="2400" dirty="0">
                <a:latin typeface="新細明體" panose="02020500000000000000" pitchFamily="18" charset="-120"/>
                <a:ea typeface="新細明體" panose="02020500000000000000" pitchFamily="18" charset="-120"/>
              </a:rPr>
              <a:t>有了一幅初始地</a:t>
            </a:r>
            <a:r>
              <a:rPr lang="zh-CN" altLang="en-US" sz="2400" dirty="0">
                <a:latin typeface="新細明體" panose="02020500000000000000" pitchFamily="18" charset="-120"/>
                <a:ea typeface="新細明體" panose="02020500000000000000" pitchFamily="18" charset="-120"/>
              </a:rPr>
              <a:t>圖</a:t>
            </a:r>
            <a:r>
              <a:rPr lang="ja-JP" altLang="en-US" sz="2400" dirty="0">
                <a:latin typeface="新細明體" panose="02020500000000000000" pitchFamily="18" charset="-120"/>
                <a:ea typeface="新細明體" panose="02020500000000000000" pitchFamily="18" charset="-120"/>
              </a:rPr>
              <a:t>後，可基於多次觀</a:t>
            </a:r>
            <a:r>
              <a:rPr lang="zh-CN" altLang="en-US" sz="2400" dirty="0">
                <a:latin typeface="新細明體" panose="02020500000000000000" pitchFamily="18" charset="-120"/>
                <a:ea typeface="新細明體" panose="02020500000000000000" pitchFamily="18" charset="-120"/>
              </a:rPr>
              <a:t>測</a:t>
            </a:r>
            <a:r>
              <a:rPr lang="ja-JP" altLang="en-US" sz="2400" dirty="0">
                <a:latin typeface="新細明體" panose="02020500000000000000" pitchFamily="18" charset="-120"/>
                <a:ea typeface="新細明體" panose="02020500000000000000" pitchFamily="18" charset="-120"/>
              </a:rPr>
              <a:t>的數據修正</a:t>
            </a:r>
            <a:r>
              <a:rPr lang="zh-CN" altLang="en-US" sz="2400" dirty="0">
                <a:latin typeface="新細明體" panose="02020500000000000000" pitchFamily="18" charset="-120"/>
                <a:ea typeface="新細明體" panose="02020500000000000000" pitchFamily="18" charset="-120"/>
              </a:rPr>
              <a:t>地圖 </a:t>
            </a:r>
            <a:r>
              <a:rPr lang="en-US" altLang="zh-CN" sz="2400" dirty="0">
                <a:latin typeface="新細明體" panose="02020500000000000000" pitchFamily="18" charset="-120"/>
                <a:ea typeface="新細明體" panose="02020500000000000000" pitchFamily="18" charset="-120"/>
                <a:sym typeface="Wingdings" panose="05000000000000000000" pitchFamily="2" charset="2"/>
              </a:rPr>
              <a:t> </a:t>
            </a:r>
            <a:r>
              <a:rPr lang="ja-JP" altLang="en-US" sz="2400" dirty="0">
                <a:latin typeface="新細明體" panose="02020500000000000000" pitchFamily="18" charset="-120"/>
                <a:ea typeface="新細明體" panose="02020500000000000000" pitchFamily="18" charset="-120"/>
              </a:rPr>
              <a:t>得到求精後的</a:t>
            </a:r>
            <a:r>
              <a:rPr lang="ja-JP" altLang="en-US" sz="2400" dirty="0" smtClean="0">
                <a:latin typeface="新細明體" panose="02020500000000000000" pitchFamily="18" charset="-120"/>
                <a:ea typeface="新細明體" panose="02020500000000000000" pitchFamily="18" charset="-120"/>
              </a:rPr>
              <a:t>地圖</a:t>
            </a:r>
            <a:endParaRPr lang="en-US" altLang="ja-JP" sz="2400" dirty="0" smtClean="0">
              <a:latin typeface="新細明體" panose="02020500000000000000" pitchFamily="18" charset="-120"/>
              <a:ea typeface="新細明體" panose="02020500000000000000" pitchFamily="18" charset="-120"/>
            </a:endParaRPr>
          </a:p>
          <a:p>
            <a:pPr marL="0" indent="0">
              <a:buNone/>
            </a:pPr>
            <a:endParaRPr lang="en-US" sz="1200" dirty="0" smtClean="0">
              <a:latin typeface="新細明體" panose="02020500000000000000" pitchFamily="18" charset="-120"/>
              <a:ea typeface="新細明體" panose="02020500000000000000" pitchFamily="18" charset="-120"/>
              <a:hlinkClick r:id="rId2"/>
            </a:endParaRPr>
          </a:p>
          <a:p>
            <a:pPr marL="0" indent="0">
              <a:buNone/>
            </a:pPr>
            <a:r>
              <a:rPr lang="en-US" sz="1200" dirty="0" smtClean="0">
                <a:latin typeface="新細明體" panose="02020500000000000000" pitchFamily="18" charset="-120"/>
                <a:ea typeface="新細明體" panose="02020500000000000000" pitchFamily="18" charset="-120"/>
                <a:hlinkClick r:id="rId2"/>
              </a:rPr>
              <a:t>https</a:t>
            </a:r>
            <a:r>
              <a:rPr lang="en-US" sz="1200" dirty="0">
                <a:latin typeface="新細明體" panose="02020500000000000000" pitchFamily="18" charset="-120"/>
                <a:ea typeface="新細明體" panose="02020500000000000000" pitchFamily="18" charset="-120"/>
                <a:hlinkClick r:id="rId2"/>
              </a:rPr>
              <a:t>://www.youtube.com/watch?v=saVZtgPyyJQ</a:t>
            </a:r>
            <a:endParaRPr lang="en-US" sz="1200" dirty="0">
              <a:latin typeface="新細明體" panose="02020500000000000000" pitchFamily="18" charset="-120"/>
              <a:ea typeface="新細明體" panose="02020500000000000000" pitchFamily="18" charset="-12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608" y="33288"/>
            <a:ext cx="3652798" cy="32227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098" y="3240164"/>
            <a:ext cx="4502032" cy="3617836"/>
          </a:xfrm>
          <a:prstGeom prst="rect">
            <a:avLst/>
          </a:prstGeom>
        </p:spPr>
      </p:pic>
      <p:sp>
        <p:nvSpPr>
          <p:cNvPr id="5" name="Footer Placeholder 4"/>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18</a:t>
            </a:fld>
            <a:endParaRPr lang="en-US"/>
          </a:p>
        </p:txBody>
      </p:sp>
    </p:spTree>
    <p:extLst>
      <p:ext uri="{BB962C8B-B14F-4D97-AF65-F5344CB8AC3E}">
        <p14:creationId xmlns:p14="http://schemas.microsoft.com/office/powerpoint/2010/main" val="3338077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p:txBody>
          <a:bodyPr/>
          <a:lstStyle/>
          <a:p>
            <a:r>
              <a:rPr lang="zh-CN" altLang="en-US" dirty="0" smtClean="0">
                <a:latin typeface="新細明體" panose="02020500000000000000" pitchFamily="18" charset="-120"/>
                <a:ea typeface="新細明體" panose="02020500000000000000" pitchFamily="18" charset="-120"/>
              </a:rPr>
              <a:t>基</a:t>
            </a:r>
            <a:r>
              <a:rPr lang="zh-TW" altLang="en-US" dirty="0">
                <a:latin typeface="新細明體" panose="02020500000000000000" pitchFamily="18" charset="-120"/>
              </a:rPr>
              <a:t>於</a:t>
            </a:r>
            <a:r>
              <a:rPr lang="zh-CN" altLang="en-US" dirty="0" smtClean="0">
                <a:latin typeface="新細明體" panose="02020500000000000000" pitchFamily="18" charset="-120"/>
                <a:ea typeface="新細明體" panose="02020500000000000000" pitchFamily="18" charset="-120"/>
              </a:rPr>
              <a:t>學習</a:t>
            </a:r>
            <a:r>
              <a:rPr lang="zh-CN" altLang="en-US" dirty="0">
                <a:latin typeface="新細明體" panose="02020500000000000000" pitchFamily="18" charset="-120"/>
                <a:ea typeface="新細明體" panose="02020500000000000000" pitchFamily="18" charset="-120"/>
              </a:rPr>
              <a:t>的機械人</a:t>
            </a:r>
            <a:endParaRPr lang="zh-HK" altLang="en-US" dirty="0">
              <a:latin typeface="新細明體" panose="02020500000000000000" pitchFamily="18" charset="-120"/>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a:xfrm>
            <a:off x="838200" y="1463040"/>
            <a:ext cx="9865093" cy="5171941"/>
          </a:xfrm>
        </p:spPr>
        <p:txBody>
          <a:bodyPr>
            <a:normAutofit/>
          </a:bodyPr>
          <a:lstStyle/>
          <a:p>
            <a:pPr>
              <a:lnSpc>
                <a:spcPct val="150000"/>
              </a:lnSpc>
              <a:buFont typeface="Wingdings" panose="05000000000000000000" pitchFamily="2" charset="2"/>
              <a:buChar char="v"/>
            </a:pPr>
            <a:r>
              <a:rPr lang="zh-CN" altLang="en-US" dirty="0">
                <a:latin typeface="新細明體" panose="02020500000000000000" pitchFamily="18" charset="-120"/>
                <a:ea typeface="新細明體" panose="02020500000000000000" pitchFamily="18" charset="-120"/>
              </a:rPr>
              <a:t>這種機械人的行爲方式很大程度上來源於外界經驗</a:t>
            </a:r>
            <a:endParaRPr lang="en-US" altLang="zh-CN"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v"/>
            </a:pPr>
            <a:r>
              <a:rPr lang="zh-CN" altLang="en-US" dirty="0">
                <a:latin typeface="新細明體" panose="02020500000000000000" pitchFamily="18" charset="-120"/>
                <a:ea typeface="新細明體" panose="02020500000000000000" pitchFamily="18" charset="-120"/>
              </a:rPr>
              <a:t>人傳授的經驗 </a:t>
            </a:r>
            <a:r>
              <a:rPr lang="en-US" altLang="zh-CN" dirty="0">
                <a:latin typeface="新細明體" panose="02020500000000000000" pitchFamily="18" charset="-120"/>
                <a:ea typeface="新細明體" panose="02020500000000000000" pitchFamily="18" charset="-120"/>
              </a:rPr>
              <a:t>/ </a:t>
            </a:r>
            <a:r>
              <a:rPr lang="zh-CN" altLang="en-US" dirty="0">
                <a:latin typeface="新細明體" panose="02020500000000000000" pitchFamily="18" charset="-120"/>
                <a:ea typeface="新細明體" panose="02020500000000000000" pitchFamily="18" charset="-120"/>
              </a:rPr>
              <a:t>機械人自己嘗試出來的</a:t>
            </a:r>
            <a:endParaRPr lang="en-US" altLang="zh-CN"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v"/>
            </a:pPr>
            <a:r>
              <a:rPr lang="zh-CN" altLang="en-US" dirty="0">
                <a:latin typeface="新細明體" panose="02020500000000000000" pitchFamily="18" charset="-120"/>
                <a:ea typeface="新細明體" panose="02020500000000000000" pitchFamily="18" charset="-120"/>
              </a:rPr>
              <a:t>不需要對機械人的每一個動作進行設計，只需要告訴它要完成什麽目標，剩下的由機械人去自主學習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强化學習</a:t>
            </a:r>
            <a:endParaRPr lang="zh-HK" altLang="en-US" dirty="0">
              <a:latin typeface="新細明體" panose="02020500000000000000" pitchFamily="18" charset="-120"/>
              <a:ea typeface="新細明體" panose="02020500000000000000" pitchFamily="18" charset="-120"/>
            </a:endParaRPr>
          </a:p>
        </p:txBody>
      </p:sp>
      <p:sp>
        <p:nvSpPr>
          <p:cNvPr id="2" name="Footer Placeholder 1"/>
          <p:cNvSpPr>
            <a:spLocks noGrp="1"/>
          </p:cNvSpPr>
          <p:nvPr>
            <p:ph type="ftr" sz="quarter" idx="11"/>
          </p:nvPr>
        </p:nvSpPr>
        <p:spPr/>
        <p:txBody>
          <a:bodyPr/>
          <a:lstStyle/>
          <a:p>
            <a:r>
              <a:rPr lang="en-US" smtClean="0"/>
              <a:t>Edit by Hammond Lai </a:t>
            </a:r>
            <a:endParaRPr lang="en-US"/>
          </a:p>
        </p:txBody>
      </p:sp>
      <p:sp>
        <p:nvSpPr>
          <p:cNvPr id="3" name="Slide Number Placeholder 2"/>
          <p:cNvSpPr>
            <a:spLocks noGrp="1"/>
          </p:cNvSpPr>
          <p:nvPr>
            <p:ph type="sldNum" sz="quarter" idx="12"/>
          </p:nvPr>
        </p:nvSpPr>
        <p:spPr/>
        <p:txBody>
          <a:bodyPr/>
          <a:lstStyle/>
          <a:p>
            <a:fld id="{14AAF3BD-B680-4D71-9FCA-A246A57934F9}" type="slidenum">
              <a:rPr lang="en-US" smtClean="0"/>
              <a:t>19</a:t>
            </a:fld>
            <a:endParaRPr lang="en-US"/>
          </a:p>
        </p:txBody>
      </p:sp>
    </p:spTree>
    <p:extLst>
      <p:ext uri="{BB962C8B-B14F-4D97-AF65-F5344CB8AC3E}">
        <p14:creationId xmlns:p14="http://schemas.microsoft.com/office/powerpoint/2010/main" val="4281407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2C54E83-BE0B-574A-83C8-4ABB55344848}"/>
              </a:ext>
            </a:extLst>
          </p:cNvPr>
          <p:cNvSpPr>
            <a:spLocks noGrp="1"/>
          </p:cNvSpPr>
          <p:nvPr>
            <p:ph type="title"/>
          </p:nvPr>
        </p:nvSpPr>
        <p:spPr/>
        <p:txBody>
          <a:bodyPr/>
          <a:lstStyle/>
          <a:p>
            <a:r>
              <a:rPr lang="ja-JP" altLang="en-US" dirty="0">
                <a:latin typeface="新細明體" panose="02020500000000000000" pitchFamily="18" charset="-120"/>
                <a:ea typeface="新細明體" panose="02020500000000000000" pitchFamily="18" charset="-120"/>
              </a:rPr>
              <a:t>課</a:t>
            </a:r>
            <a:r>
              <a:rPr lang="zh-TW" altLang="en-US" dirty="0">
                <a:latin typeface="新細明體" panose="02020500000000000000" pitchFamily="18" charset="-120"/>
                <a:ea typeface="新細明體" panose="02020500000000000000" pitchFamily="18" charset="-120"/>
              </a:rPr>
              <a:t>堂</a:t>
            </a:r>
            <a:r>
              <a:rPr lang="ja-JP" altLang="en-US" dirty="0">
                <a:latin typeface="新細明體" panose="02020500000000000000" pitchFamily="18" charset="-120"/>
                <a:ea typeface="新細明體" panose="02020500000000000000" pitchFamily="18" charset="-120"/>
              </a:rPr>
              <a:t>目</a:t>
            </a:r>
            <a:r>
              <a:rPr lang="zh-TW" altLang="en-US" dirty="0">
                <a:latin typeface="新細明體" panose="02020500000000000000" pitchFamily="18" charset="-120"/>
                <a:ea typeface="新細明體" panose="02020500000000000000" pitchFamily="18" charset="-120"/>
              </a:rPr>
              <a:t>標</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1E5D743D-A96B-FA41-BEE5-799B5EE7A80D}"/>
              </a:ext>
            </a:extLst>
          </p:cNvPr>
          <p:cNvSpPr>
            <a:spLocks noGrp="1"/>
          </p:cNvSpPr>
          <p:nvPr>
            <p:ph idx="1"/>
          </p:nvPr>
        </p:nvSpPr>
        <p:spPr/>
        <p:txBody>
          <a:bodyPr/>
          <a:lstStyle/>
          <a:p>
            <a:pPr>
              <a:lnSpc>
                <a:spcPct val="150000"/>
              </a:lnSpc>
              <a:buFont typeface="Wingdings" panose="05000000000000000000" pitchFamily="2" charset="2"/>
              <a:buChar char="v"/>
            </a:pPr>
            <a:r>
              <a:rPr lang="zh-TW" altLang="en-US" dirty="0" smtClean="0">
                <a:latin typeface="新細明體" panose="02020500000000000000" pitchFamily="18" charset="-120"/>
                <a:ea typeface="新細明體" panose="02020500000000000000" pitchFamily="18" charset="-120"/>
              </a:rPr>
              <a:t>現代</a:t>
            </a:r>
            <a:r>
              <a:rPr lang="zh-TW" altLang="en-US" dirty="0">
                <a:latin typeface="新細明體" panose="02020500000000000000" pitchFamily="18" charset="-120"/>
                <a:ea typeface="新細明體" panose="02020500000000000000" pitchFamily="18" charset="-120"/>
              </a:rPr>
              <a:t>機械人的發展歷史</a:t>
            </a:r>
            <a:endParaRPr lang="en-HK" altLang="zh-TW"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v"/>
            </a:pPr>
            <a:r>
              <a:rPr lang="zh-TW" altLang="en-US" dirty="0" smtClean="0">
                <a:latin typeface="新細明體" panose="02020500000000000000" pitchFamily="18" charset="-120"/>
                <a:ea typeface="新細明體" panose="02020500000000000000" pitchFamily="18" charset="-120"/>
              </a:rPr>
              <a:t>基於</a:t>
            </a:r>
            <a:r>
              <a:rPr lang="zh-TW" altLang="en-US" dirty="0">
                <a:latin typeface="新細明體" panose="02020500000000000000" pitchFamily="18" charset="-120"/>
                <a:ea typeface="新細明體" panose="02020500000000000000" pitchFamily="18" charset="-120"/>
              </a:rPr>
              <a:t>設計而發明的機械人</a:t>
            </a:r>
            <a:endParaRPr lang="en-HK" altLang="zh-TW"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v"/>
            </a:pPr>
            <a:r>
              <a:rPr lang="zh-TW" altLang="en-US" dirty="0" smtClean="0">
                <a:latin typeface="新細明體" panose="02020500000000000000" pitchFamily="18" charset="-120"/>
                <a:ea typeface="新細明體" panose="02020500000000000000" pitchFamily="18" charset="-120"/>
              </a:rPr>
              <a:t>基於</a:t>
            </a:r>
            <a:r>
              <a:rPr lang="zh-TW" altLang="en-US" dirty="0">
                <a:latin typeface="新細明體" panose="02020500000000000000" pitchFamily="18" charset="-120"/>
                <a:ea typeface="新細明體" panose="02020500000000000000" pitchFamily="18" charset="-120"/>
              </a:rPr>
              <a:t>學習而發明的機械人</a:t>
            </a:r>
            <a:endParaRPr lang="en-HK" altLang="zh-TW"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v"/>
            </a:pPr>
            <a:r>
              <a:rPr lang="zh-TW" altLang="en-US" dirty="0" smtClean="0">
                <a:latin typeface="新細明體" panose="02020500000000000000" pitchFamily="18" charset="-120"/>
                <a:ea typeface="新細明體" panose="02020500000000000000" pitchFamily="18" charset="-120"/>
              </a:rPr>
              <a:t>機械人</a:t>
            </a:r>
            <a:r>
              <a:rPr lang="zh-TW" altLang="en-US" dirty="0">
                <a:latin typeface="新細明體" panose="02020500000000000000" pitchFamily="18" charset="-120"/>
                <a:ea typeface="新細明體" panose="02020500000000000000" pitchFamily="18" charset="-120"/>
              </a:rPr>
              <a:t>深度強化學習的</a:t>
            </a:r>
            <a:r>
              <a:rPr lang="zh-TW" altLang="en-US" dirty="0" smtClean="0">
                <a:latin typeface="新細明體" panose="02020500000000000000" pitchFamily="18" charset="-120"/>
                <a:ea typeface="新細明體" panose="02020500000000000000" pitchFamily="18" charset="-120"/>
              </a:rPr>
              <a:t>方法</a:t>
            </a:r>
            <a:endParaRPr lang="en-US" altLang="zh-TW" dirty="0">
              <a:latin typeface="新細明體" panose="02020500000000000000" pitchFamily="18" charset="-120"/>
              <a:ea typeface="新細明體" panose="02020500000000000000" pitchFamily="18" charset="-120"/>
            </a:endParaRPr>
          </a:p>
          <a:p>
            <a:pPr>
              <a:lnSpc>
                <a:spcPct val="150000"/>
              </a:lnSpc>
              <a:buFont typeface="Wingdings" panose="05000000000000000000" pitchFamily="2" charset="2"/>
              <a:buChar char="v"/>
            </a:pPr>
            <a:r>
              <a:rPr lang="zh-TW" altLang="en-US" dirty="0">
                <a:latin typeface="新細明體" panose="02020500000000000000" pitchFamily="18" charset="-120"/>
              </a:rPr>
              <a:t>設計思維簡介</a:t>
            </a:r>
            <a:endParaRPr lang="en-US" dirty="0"/>
          </a:p>
          <a:p>
            <a:pPr marL="0" indent="0">
              <a:lnSpc>
                <a:spcPct val="150000"/>
              </a:lnSpc>
              <a:buNone/>
            </a:pPr>
            <a:endParaRPr lang="en-HK" altLang="zh-TW" dirty="0">
              <a:latin typeface="新細明體" panose="02020500000000000000" pitchFamily="18" charset="-120"/>
              <a:ea typeface="新細明體" panose="02020500000000000000" pitchFamily="18" charset="-120"/>
            </a:endParaRPr>
          </a:p>
          <a:p>
            <a:pPr marL="514350" indent="-514350">
              <a:lnSpc>
                <a:spcPct val="150000"/>
              </a:lnSpc>
              <a:buFont typeface="+mj-lt"/>
              <a:buAutoNum type="arabicPeriod"/>
            </a:pPr>
            <a:endParaRPr lang="en-HK" altLang="zh-TW" dirty="0">
              <a:latin typeface="新細明體" panose="02020500000000000000" pitchFamily="18" charset="-120"/>
              <a:ea typeface="新細明體" panose="02020500000000000000" pitchFamily="18" charset="-120"/>
            </a:endParaRPr>
          </a:p>
          <a:p>
            <a:pPr marL="514350" indent="-514350">
              <a:lnSpc>
                <a:spcPct val="150000"/>
              </a:lnSpc>
              <a:buFont typeface="+mj-lt"/>
              <a:buAutoNum type="arabicPeriod"/>
            </a:pPr>
            <a:endParaRPr lang="en-US" dirty="0">
              <a:latin typeface="新細明體" panose="02020500000000000000" pitchFamily="18" charset="-12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dirty="0" smtClean="0"/>
              <a:t>Edit by Hammond Lai </a:t>
            </a:r>
            <a:endParaRPr lang="en-US" dirty="0"/>
          </a:p>
        </p:txBody>
      </p:sp>
      <p:sp>
        <p:nvSpPr>
          <p:cNvPr id="5" name="Slide Number Placeholder 4"/>
          <p:cNvSpPr>
            <a:spLocks noGrp="1"/>
          </p:cNvSpPr>
          <p:nvPr>
            <p:ph type="sldNum" sz="quarter" idx="12"/>
          </p:nvPr>
        </p:nvSpPr>
        <p:spPr/>
        <p:txBody>
          <a:bodyPr/>
          <a:lstStyle/>
          <a:p>
            <a:fld id="{14AAF3BD-B680-4D71-9FCA-A246A57934F9}" type="slidenum">
              <a:rPr lang="en-US" smtClean="0"/>
              <a:t>2</a:t>
            </a:fld>
            <a:endParaRPr lang="en-US" dirty="0"/>
          </a:p>
        </p:txBody>
      </p:sp>
    </p:spTree>
    <p:extLst>
      <p:ext uri="{BB962C8B-B14F-4D97-AF65-F5344CB8AC3E}">
        <p14:creationId xmlns:p14="http://schemas.microsoft.com/office/powerpoint/2010/main" val="4219917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p:txBody>
          <a:bodyPr/>
          <a:lstStyle/>
          <a:p>
            <a:r>
              <a:rPr lang="zh-CN" altLang="en-US" dirty="0" smtClean="0">
                <a:latin typeface="新細明體" panose="02020500000000000000" pitchFamily="18" charset="-120"/>
                <a:ea typeface="新細明體" panose="02020500000000000000" pitchFamily="18" charset="-120"/>
              </a:rPr>
              <a:t>基</a:t>
            </a:r>
            <a:r>
              <a:rPr lang="zh-TW" altLang="en-US" dirty="0" smtClean="0">
                <a:latin typeface="新細明體" panose="02020500000000000000" pitchFamily="18" charset="-120"/>
              </a:rPr>
              <a:t>於</a:t>
            </a:r>
            <a:r>
              <a:rPr lang="zh-CN" altLang="en-US" dirty="0" smtClean="0">
                <a:latin typeface="新細明體" panose="02020500000000000000" pitchFamily="18" charset="-120"/>
                <a:ea typeface="新細明體" panose="02020500000000000000" pitchFamily="18" charset="-120"/>
              </a:rPr>
              <a:t>學習</a:t>
            </a:r>
            <a:r>
              <a:rPr lang="zh-CN" altLang="en-US" dirty="0">
                <a:latin typeface="新細明體" panose="02020500000000000000" pitchFamily="18" charset="-120"/>
                <a:ea typeface="新細明體" panose="02020500000000000000" pitchFamily="18" charset="-120"/>
              </a:rPr>
              <a:t>的</a:t>
            </a:r>
            <a:r>
              <a:rPr lang="zh-CN" altLang="en-US" dirty="0" smtClean="0">
                <a:latin typeface="新細明體" panose="02020500000000000000" pitchFamily="18" charset="-120"/>
                <a:ea typeface="新細明體" panose="02020500000000000000" pitchFamily="18" charset="-120"/>
              </a:rPr>
              <a:t>機械人</a:t>
            </a:r>
            <a:r>
              <a:rPr lang="en-US" altLang="zh-CN" dirty="0" smtClean="0">
                <a:latin typeface="新細明體" panose="02020500000000000000" pitchFamily="18" charset="-120"/>
                <a:ea typeface="新細明體" panose="02020500000000000000" pitchFamily="18" charset="-120"/>
              </a:rPr>
              <a:t>- </a:t>
            </a:r>
            <a:r>
              <a:rPr lang="zh-CN" altLang="en-US" dirty="0" smtClean="0">
                <a:latin typeface="新細明體" panose="02020500000000000000" pitchFamily="18" charset="-120"/>
                <a:ea typeface="新細明體" panose="02020500000000000000" pitchFamily="18" charset="-120"/>
              </a:rPr>
              <a:t>模仿</a:t>
            </a:r>
            <a:r>
              <a:rPr lang="zh-CN" altLang="en-US" dirty="0">
                <a:latin typeface="新細明體" panose="02020500000000000000" pitchFamily="18" charset="-120"/>
                <a:ea typeface="新細明體" panose="02020500000000000000" pitchFamily="18" charset="-120"/>
              </a:rPr>
              <a:t>學習</a:t>
            </a:r>
            <a:endParaRPr lang="zh-HK" altLang="en-US" dirty="0">
              <a:latin typeface="新細明體" panose="02020500000000000000" pitchFamily="18" charset="-120"/>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a:xfrm>
            <a:off x="838199" y="1825624"/>
            <a:ext cx="10692866" cy="4835057"/>
          </a:xfrm>
        </p:spPr>
        <p:txBody>
          <a:bodyPr>
            <a:normAutofit/>
          </a:bodyPr>
          <a:lstStyle/>
          <a:p>
            <a:pPr>
              <a:lnSpc>
                <a:spcPct val="100000"/>
              </a:lnSpc>
              <a:buFont typeface="Wingdings" panose="05000000000000000000" pitchFamily="2" charset="2"/>
              <a:buChar char="v"/>
            </a:pPr>
            <a:r>
              <a:rPr lang="zh-HK" altLang="en-US" dirty="0">
                <a:latin typeface="新細明體" panose="02020500000000000000" pitchFamily="18" charset="-120"/>
                <a:ea typeface="新細明體" panose="02020500000000000000" pitchFamily="18" charset="-120"/>
              </a:rPr>
              <a:t>示教機械人</a:t>
            </a:r>
            <a:r>
              <a:rPr lang="zh-CN" altLang="en-US" dirty="0">
                <a:latin typeface="新細明體" panose="02020500000000000000" pitchFamily="18" charset="-120"/>
                <a:ea typeface="新細明體" panose="02020500000000000000" pitchFamily="18" charset="-120"/>
              </a:rPr>
              <a:t>：由人拉著機械人的末端把任務執行一遍，機械人記住這個過程中每個連接點的角度、角速度</a:t>
            </a:r>
            <a:r>
              <a:rPr lang="zh-CN" altLang="en-US" dirty="0" smtClean="0">
                <a:latin typeface="新細明體" panose="02020500000000000000" pitchFamily="18" charset="-120"/>
                <a:ea typeface="新細明體" panose="02020500000000000000" pitchFamily="18" charset="-120"/>
              </a:rPr>
              <a:t>等</a:t>
            </a:r>
            <a:endParaRPr lang="en-HK" altLang="zh-CN" dirty="0" smtClean="0">
              <a:latin typeface="新細明體" panose="02020500000000000000" pitchFamily="18" charset="-120"/>
              <a:ea typeface="新細明體" panose="02020500000000000000" pitchFamily="18" charset="-120"/>
            </a:endParaRPr>
          </a:p>
          <a:p>
            <a:pPr>
              <a:lnSpc>
                <a:spcPct val="100000"/>
              </a:lnSpc>
            </a:pPr>
            <a:endParaRPr lang="en-US" altLang="zh-CN"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zh-CN" altLang="en-US" dirty="0">
                <a:latin typeface="新細明體" panose="02020500000000000000" pitchFamily="18" charset="-120"/>
                <a:ea typeface="新細明體" panose="02020500000000000000" pitchFamily="18" charset="-120"/>
              </a:rPr>
              <a:t>並非自主學習，力矩的大小是通過計算得到的 </a:t>
            </a:r>
            <a:endParaRPr lang="en-HK" altLang="zh-CN" dirty="0" smtClean="0">
              <a:latin typeface="新細明體" panose="02020500000000000000" pitchFamily="18" charset="-120"/>
              <a:ea typeface="新細明體" panose="02020500000000000000" pitchFamily="18" charset="-120"/>
            </a:endParaRPr>
          </a:p>
          <a:p>
            <a:pPr>
              <a:lnSpc>
                <a:spcPct val="100000"/>
              </a:lnSpc>
            </a:pPr>
            <a:endParaRPr lang="en-US" altLang="zh-CN"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zh-CN" altLang="en-US" dirty="0">
                <a:latin typeface="新細明體" panose="02020500000000000000" pitchFamily="18" charset="-120"/>
                <a:ea typeface="新細明體" panose="02020500000000000000" pitchFamily="18" charset="-120"/>
              </a:rPr>
              <a:t>模仿</a:t>
            </a:r>
            <a:r>
              <a:rPr lang="zh-HK" altLang="en-US" dirty="0">
                <a:latin typeface="新細明體" panose="02020500000000000000" pitchFamily="18" charset="-120"/>
                <a:ea typeface="新細明體" panose="02020500000000000000" pitchFamily="18" charset="-120"/>
              </a:rPr>
              <a:t>學習機械人</a:t>
            </a:r>
            <a:r>
              <a:rPr lang="zh-CN" altLang="en-US" dirty="0">
                <a:latin typeface="新細明體" panose="02020500000000000000" pitchFamily="18" charset="-120"/>
                <a:ea typeface="新細明體" panose="02020500000000000000" pitchFamily="18" charset="-120"/>
              </a:rPr>
              <a:t>：</a:t>
            </a:r>
            <a:r>
              <a:rPr lang="zh-CN" altLang="en-US" dirty="0" smtClean="0">
                <a:latin typeface="新細明體" panose="02020500000000000000" pitchFamily="18" charset="-120"/>
                <a:ea typeface="新細明體" panose="02020500000000000000" pitchFamily="18" charset="-120"/>
              </a:rPr>
              <a:t>通過不斷嘗試施於每個連接上的力矩，以獲得和示教過程一致的運動軌迹，最終獲得完成示</a:t>
            </a:r>
            <a:r>
              <a:rPr lang="zh-CN" altLang="en-US" dirty="0">
                <a:latin typeface="新細明體" panose="02020500000000000000" pitchFamily="18" charset="-120"/>
                <a:ea typeface="新細明體" panose="02020500000000000000" pitchFamily="18" charset="-120"/>
              </a:rPr>
              <a:t>教過程的操作技巧</a:t>
            </a:r>
            <a:endParaRPr lang="en-US" altLang="zh-CN"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zh-CN" altLang="en-US" dirty="0">
                <a:latin typeface="新細明體" panose="02020500000000000000" pitchFamily="18" charset="-120"/>
                <a:ea typeface="新細明體" panose="02020500000000000000" pitchFamily="18" charset="-120"/>
              </a:rPr>
              <a:t>力矩大小是通過</a:t>
            </a:r>
            <a:r>
              <a:rPr lang="zh-CN" altLang="en-US" dirty="0" smtClean="0">
                <a:latin typeface="新細明體" panose="02020500000000000000" pitchFamily="18" charset="-120"/>
                <a:ea typeface="新細明體" panose="02020500000000000000" pitchFamily="18" charset="-120"/>
              </a:rPr>
              <a:t>學習得到</a:t>
            </a:r>
            <a:r>
              <a:rPr lang="zh-CN" altLang="en-US" dirty="0">
                <a:latin typeface="新細明體" panose="02020500000000000000" pitchFamily="18" charset="-120"/>
                <a:ea typeface="新細明體" panose="02020500000000000000" pitchFamily="18" charset="-120"/>
              </a:rPr>
              <a:t>的</a:t>
            </a:r>
            <a:endParaRPr lang="zh-HK" altLang="en-US" dirty="0">
              <a:latin typeface="新細明體" panose="02020500000000000000" pitchFamily="18" charset="-120"/>
              <a:ea typeface="新細明體" panose="02020500000000000000" pitchFamily="18" charset="-120"/>
            </a:endParaRPr>
          </a:p>
        </p:txBody>
      </p:sp>
      <p:sp>
        <p:nvSpPr>
          <p:cNvPr id="7" name="Rectangle 6"/>
          <p:cNvSpPr/>
          <p:nvPr/>
        </p:nvSpPr>
        <p:spPr>
          <a:xfrm>
            <a:off x="1078713" y="6089219"/>
            <a:ext cx="4732386" cy="369332"/>
          </a:xfrm>
          <a:prstGeom prst="rect">
            <a:avLst/>
          </a:prstGeom>
        </p:spPr>
        <p:txBody>
          <a:bodyPr wrap="none">
            <a:spAutoFit/>
          </a:bodyPr>
          <a:lstStyle/>
          <a:p>
            <a:r>
              <a:rPr lang="en-US" altLang="zh-HK" dirty="0">
                <a:latin typeface="新細明體" panose="02020500000000000000" pitchFamily="18" charset="-120"/>
                <a:hlinkClick r:id="rId2"/>
              </a:rPr>
              <a:t>https://www.youtube.com/watch?v=GPOe-dZhUU4</a:t>
            </a:r>
            <a:endParaRPr lang="zh-HK" altLang="en-US" dirty="0">
              <a:latin typeface="新細明體" panose="02020500000000000000" pitchFamily="18" charset="-120"/>
            </a:endParaRPr>
          </a:p>
        </p:txBody>
      </p:sp>
      <p:sp>
        <p:nvSpPr>
          <p:cNvPr id="2" name="Footer Placeholder 1"/>
          <p:cNvSpPr>
            <a:spLocks noGrp="1"/>
          </p:cNvSpPr>
          <p:nvPr>
            <p:ph type="ftr" sz="quarter" idx="11"/>
          </p:nvPr>
        </p:nvSpPr>
        <p:spPr/>
        <p:txBody>
          <a:bodyPr/>
          <a:lstStyle/>
          <a:p>
            <a:r>
              <a:rPr lang="en-US" smtClean="0"/>
              <a:t>Edit by Hammond Lai </a:t>
            </a:r>
            <a:endParaRPr lang="en-US"/>
          </a:p>
        </p:txBody>
      </p:sp>
      <p:sp>
        <p:nvSpPr>
          <p:cNvPr id="3" name="Slide Number Placeholder 2"/>
          <p:cNvSpPr>
            <a:spLocks noGrp="1"/>
          </p:cNvSpPr>
          <p:nvPr>
            <p:ph type="sldNum" sz="quarter" idx="12"/>
          </p:nvPr>
        </p:nvSpPr>
        <p:spPr/>
        <p:txBody>
          <a:bodyPr/>
          <a:lstStyle/>
          <a:p>
            <a:fld id="{14AAF3BD-B680-4D71-9FCA-A246A57934F9}" type="slidenum">
              <a:rPr lang="en-US" smtClean="0"/>
              <a:t>20</a:t>
            </a:fld>
            <a:endParaRPr lang="en-US"/>
          </a:p>
        </p:txBody>
      </p:sp>
    </p:spTree>
    <p:extLst>
      <p:ext uri="{BB962C8B-B14F-4D97-AF65-F5344CB8AC3E}">
        <p14:creationId xmlns:p14="http://schemas.microsoft.com/office/powerpoint/2010/main" val="1637970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p:txBody>
          <a:bodyPr/>
          <a:lstStyle/>
          <a:p>
            <a:r>
              <a:rPr lang="zh-CN" altLang="en-US" dirty="0" smtClean="0">
                <a:latin typeface="新細明體" panose="02020500000000000000" pitchFamily="18" charset="-120"/>
                <a:ea typeface="新細明體" panose="02020500000000000000" pitchFamily="18" charset="-120"/>
              </a:rPr>
              <a:t>基</a:t>
            </a:r>
            <a:r>
              <a:rPr lang="zh-TW" altLang="en-US" dirty="0" smtClean="0">
                <a:latin typeface="新細明體" panose="02020500000000000000" pitchFamily="18" charset="-120"/>
              </a:rPr>
              <a:t>於</a:t>
            </a:r>
            <a:r>
              <a:rPr lang="zh-CN" altLang="en-US" dirty="0" smtClean="0">
                <a:latin typeface="新細明體" panose="02020500000000000000" pitchFamily="18" charset="-120"/>
                <a:ea typeface="新細明體" panose="02020500000000000000" pitchFamily="18" charset="-120"/>
              </a:rPr>
              <a:t>學習</a:t>
            </a:r>
            <a:r>
              <a:rPr lang="zh-CN" altLang="en-US" dirty="0">
                <a:latin typeface="新細明體" panose="02020500000000000000" pitchFamily="18" charset="-120"/>
                <a:ea typeface="新細明體" panose="02020500000000000000" pitchFamily="18" charset="-120"/>
              </a:rPr>
              <a:t>的機械人</a:t>
            </a:r>
            <a:r>
              <a:rPr lang="en-US" altLang="zh-CN" dirty="0">
                <a:latin typeface="新細明體" panose="02020500000000000000" pitchFamily="18" charset="-120"/>
                <a:ea typeface="新細明體" panose="02020500000000000000" pitchFamily="18" charset="-120"/>
              </a:rPr>
              <a:t>- </a:t>
            </a:r>
            <a:r>
              <a:rPr lang="zh-CN" altLang="en-US" dirty="0">
                <a:latin typeface="新細明體" panose="02020500000000000000" pitchFamily="18" charset="-120"/>
                <a:ea typeface="新細明體" panose="02020500000000000000" pitchFamily="18" charset="-120"/>
              </a:rPr>
              <a:t>模仿</a:t>
            </a:r>
            <a:r>
              <a:rPr lang="zh-CN" altLang="en-US" dirty="0" smtClean="0">
                <a:latin typeface="新細明體" panose="02020500000000000000" pitchFamily="18" charset="-120"/>
                <a:ea typeface="新細明體" panose="02020500000000000000" pitchFamily="18" charset="-120"/>
              </a:rPr>
              <a:t>學習</a:t>
            </a:r>
            <a:endParaRPr lang="zh-HK" altLang="en-US" dirty="0">
              <a:solidFill>
                <a:schemeClr val="bg1"/>
              </a:solidFill>
              <a:latin typeface="新細明體" panose="02020500000000000000" pitchFamily="18" charset="-120"/>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a:xfrm>
            <a:off x="838200" y="1825624"/>
            <a:ext cx="5455920" cy="5291456"/>
          </a:xfrm>
        </p:spPr>
        <p:txBody>
          <a:bodyPr>
            <a:normAutofit/>
          </a:bodyPr>
          <a:lstStyle/>
          <a:p>
            <a:pPr>
              <a:lnSpc>
                <a:spcPct val="100000"/>
              </a:lnSpc>
            </a:pPr>
            <a:r>
              <a:rPr lang="zh-CN" altLang="en-US" sz="2600" dirty="0">
                <a:latin typeface="新細明體" panose="02020500000000000000" pitchFamily="18" charset="-120"/>
                <a:ea typeface="新細明體" panose="02020500000000000000" pitchFamily="18" charset="-120"/>
              </a:rPr>
              <a:t>學習行爲策略：如何將小球繞起來</a:t>
            </a:r>
            <a:endParaRPr lang="en-US" altLang="zh-CN" sz="2600" dirty="0">
              <a:latin typeface="新細明體" panose="02020500000000000000" pitchFamily="18" charset="-120"/>
              <a:ea typeface="新細明體" panose="02020500000000000000" pitchFamily="18" charset="-120"/>
            </a:endParaRPr>
          </a:p>
          <a:p>
            <a:pPr>
              <a:lnSpc>
                <a:spcPct val="100000"/>
              </a:lnSpc>
            </a:pPr>
            <a:r>
              <a:rPr lang="zh-CN" altLang="en-US" sz="2600" dirty="0">
                <a:latin typeface="新細明體" panose="02020500000000000000" pitchFamily="18" charset="-120"/>
                <a:ea typeface="新細明體" panose="02020500000000000000" pitchFamily="18" charset="-120"/>
              </a:rPr>
              <a:t>通過軟綫把球連接在機器末端，人會作出數次示範，機器需要通過</a:t>
            </a:r>
            <a:r>
              <a:rPr lang="zh-CN" altLang="en-US" sz="2600" dirty="0">
                <a:solidFill>
                  <a:srgbClr val="00B0F0"/>
                </a:solidFill>
                <a:latin typeface="新細明體" panose="02020500000000000000" pitchFamily="18" charset="-120"/>
                <a:ea typeface="新細明體" panose="02020500000000000000" pitchFamily="18" charset="-120"/>
              </a:rPr>
              <a:t>學習這些示範來學會將小球繞起來</a:t>
            </a:r>
            <a:r>
              <a:rPr lang="zh-CN" altLang="en-US" sz="2600" dirty="0">
                <a:latin typeface="新細明體" panose="02020500000000000000" pitchFamily="18" charset="-120"/>
                <a:ea typeface="新細明體" panose="02020500000000000000" pitchFamily="18" charset="-120"/>
              </a:rPr>
              <a:t>（圖</a:t>
            </a:r>
            <a:r>
              <a:rPr lang="en-US" altLang="zh-CN" sz="2600" dirty="0">
                <a:latin typeface="新細明體" panose="02020500000000000000" pitchFamily="18" charset="-120"/>
                <a:ea typeface="新細明體" panose="02020500000000000000" pitchFamily="18" charset="-120"/>
              </a:rPr>
              <a:t>1</a:t>
            </a:r>
            <a:r>
              <a:rPr lang="zh-CN" altLang="en-US" sz="2600" dirty="0">
                <a:latin typeface="新細明體" panose="02020500000000000000" pitchFamily="18" charset="-120"/>
                <a:ea typeface="新細明體" panose="02020500000000000000" pitchFamily="18" charset="-120"/>
              </a:rPr>
              <a:t>）</a:t>
            </a:r>
            <a:endParaRPr lang="en-US" altLang="zh-CN" sz="2600" dirty="0">
              <a:latin typeface="新細明體" panose="02020500000000000000" pitchFamily="18" charset="-120"/>
              <a:ea typeface="新細明體" panose="02020500000000000000" pitchFamily="18" charset="-120"/>
            </a:endParaRPr>
          </a:p>
          <a:p>
            <a:pPr>
              <a:lnSpc>
                <a:spcPct val="100000"/>
              </a:lnSpc>
            </a:pPr>
            <a:r>
              <a:rPr lang="zh-CN" altLang="en-US" sz="2600" dirty="0">
                <a:latin typeface="新細明體" panose="02020500000000000000" pitchFamily="18" charset="-120"/>
                <a:ea typeface="新細明體" panose="02020500000000000000" pitchFamily="18" charset="-120"/>
              </a:rPr>
              <a:t>模仿人手指的動作比較困難（圖</a:t>
            </a:r>
            <a:r>
              <a:rPr lang="en-US" altLang="zh-CN" sz="2600" dirty="0">
                <a:latin typeface="新細明體" panose="02020500000000000000" pitchFamily="18" charset="-120"/>
                <a:ea typeface="新細明體" panose="02020500000000000000" pitchFamily="18" charset="-120"/>
              </a:rPr>
              <a:t>2</a:t>
            </a:r>
            <a:r>
              <a:rPr lang="zh-CN" altLang="en-US" sz="2600" dirty="0">
                <a:latin typeface="新細明體" panose="02020500000000000000" pitchFamily="18" charset="-120"/>
                <a:ea typeface="新細明體" panose="02020500000000000000" pitchFamily="18" charset="-120"/>
              </a:rPr>
              <a:t>） </a:t>
            </a:r>
            <a:r>
              <a:rPr lang="en-US" altLang="zh-CN" sz="2600"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sz="2600" dirty="0">
                <a:latin typeface="新細明體" panose="02020500000000000000" pitchFamily="18" charset="-120"/>
                <a:ea typeface="新細明體" panose="02020500000000000000" pitchFamily="18" charset="-120"/>
              </a:rPr>
              <a:t>機器</a:t>
            </a:r>
            <a:r>
              <a:rPr lang="zh-CN" altLang="en-US" sz="2600" dirty="0">
                <a:solidFill>
                  <a:srgbClr val="00B0F0"/>
                </a:solidFill>
                <a:latin typeface="新細明體" panose="02020500000000000000" pitchFamily="18" charset="-120"/>
                <a:ea typeface="新細明體" panose="02020500000000000000" pitchFamily="18" charset="-120"/>
              </a:rPr>
              <a:t>模仿小球成功繞起來後的軌迹形狀</a:t>
            </a:r>
            <a:r>
              <a:rPr lang="zh-CN" altLang="en-US" sz="2600" dirty="0">
                <a:latin typeface="新細明體" panose="02020500000000000000" pitchFamily="18" charset="-120"/>
                <a:ea typeface="新細明體" panose="02020500000000000000" pitchFamily="18" charset="-120"/>
              </a:rPr>
              <a:t>。以此爲目標進行嘗試，直到學習到將小球繞起來的技巧</a:t>
            </a:r>
            <a:endParaRPr lang="zh-HK" altLang="en-US" sz="2600" dirty="0">
              <a:latin typeface="新細明體" panose="02020500000000000000" pitchFamily="18" charset="-120"/>
              <a:ea typeface="新細明體" panose="02020500000000000000" pitchFamily="18" charset="-120"/>
            </a:endParaRPr>
          </a:p>
        </p:txBody>
      </p:sp>
      <p:pic>
        <p:nvPicPr>
          <p:cNvPr id="3" name="圖片 2">
            <a:extLst>
              <a:ext uri="{FF2B5EF4-FFF2-40B4-BE49-F238E27FC236}">
                <a16:creationId xmlns="" xmlns:a16="http://schemas.microsoft.com/office/drawing/2014/main" id="{1EDF41EA-6741-4DBE-8D09-80C7F77C69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4580" y="604174"/>
            <a:ext cx="3307236" cy="2726522"/>
          </a:xfrm>
          <a:prstGeom prst="rect">
            <a:avLst/>
          </a:prstGeom>
        </p:spPr>
      </p:pic>
      <p:pic>
        <p:nvPicPr>
          <p:cNvPr id="7" name="圖片 6">
            <a:extLst>
              <a:ext uri="{FF2B5EF4-FFF2-40B4-BE49-F238E27FC236}">
                <a16:creationId xmlns="" xmlns:a16="http://schemas.microsoft.com/office/drawing/2014/main" id="{D9F523AF-645E-43D8-A353-0CFDD30937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294120" y="3778884"/>
            <a:ext cx="5897880" cy="2800350"/>
          </a:xfrm>
          <a:prstGeom prst="rect">
            <a:avLst/>
          </a:prstGeom>
        </p:spPr>
      </p:pic>
      <p:sp>
        <p:nvSpPr>
          <p:cNvPr id="9" name="文字方塊 8">
            <a:extLst>
              <a:ext uri="{FF2B5EF4-FFF2-40B4-BE49-F238E27FC236}">
                <a16:creationId xmlns="" xmlns:a16="http://schemas.microsoft.com/office/drawing/2014/main" id="{E83CA75D-CB20-47EC-8BAF-5068C22AB700}"/>
              </a:ext>
            </a:extLst>
          </p:cNvPr>
          <p:cNvSpPr txBox="1"/>
          <p:nvPr/>
        </p:nvSpPr>
        <p:spPr>
          <a:xfrm>
            <a:off x="7785733" y="3594218"/>
            <a:ext cx="3457575" cy="369332"/>
          </a:xfrm>
          <a:prstGeom prst="rect">
            <a:avLst/>
          </a:prstGeom>
          <a:noFill/>
        </p:spPr>
        <p:txBody>
          <a:bodyPr wrap="square">
            <a:spAutoFit/>
          </a:bodyPr>
          <a:lstStyle/>
          <a:p>
            <a:r>
              <a:rPr lang="zh-CN" altLang="en-US" dirty="0"/>
              <a:t>圖</a:t>
            </a:r>
            <a:r>
              <a:rPr lang="en-US" altLang="zh-CN" dirty="0"/>
              <a:t>1</a:t>
            </a:r>
            <a:r>
              <a:rPr lang="zh-CN" altLang="en-US" dirty="0"/>
              <a:t>：機器學習人繞小球的實驗 </a:t>
            </a:r>
            <a:endParaRPr lang="en-US" altLang="zh-CN" dirty="0"/>
          </a:p>
        </p:txBody>
      </p:sp>
      <p:sp>
        <p:nvSpPr>
          <p:cNvPr id="11" name="文字方塊 10">
            <a:extLst>
              <a:ext uri="{FF2B5EF4-FFF2-40B4-BE49-F238E27FC236}">
                <a16:creationId xmlns="" xmlns:a16="http://schemas.microsoft.com/office/drawing/2014/main" id="{E0413E5F-3D26-4F9F-BE17-8EF791A8687E}"/>
              </a:ext>
            </a:extLst>
          </p:cNvPr>
          <p:cNvSpPr txBox="1"/>
          <p:nvPr/>
        </p:nvSpPr>
        <p:spPr>
          <a:xfrm>
            <a:off x="7010399" y="6409808"/>
            <a:ext cx="5008245" cy="369332"/>
          </a:xfrm>
          <a:prstGeom prst="rect">
            <a:avLst/>
          </a:prstGeom>
          <a:noFill/>
        </p:spPr>
        <p:txBody>
          <a:bodyPr wrap="square">
            <a:spAutoFit/>
          </a:bodyPr>
          <a:lstStyle/>
          <a:p>
            <a:r>
              <a:rPr lang="zh-CN" altLang="en-US" dirty="0"/>
              <a:t>圖</a:t>
            </a:r>
            <a:r>
              <a:rPr lang="en-US" altLang="zh-CN" dirty="0"/>
              <a:t>2</a:t>
            </a:r>
            <a:r>
              <a:rPr lang="zh-CN" altLang="en-US" dirty="0"/>
              <a:t>：人繞小球的數次示範中手指的動作軌迹 </a:t>
            </a:r>
            <a:endParaRPr lang="zh-HK" altLang="en-US" dirty="0"/>
          </a:p>
        </p:txBody>
      </p:sp>
      <p:sp>
        <p:nvSpPr>
          <p:cNvPr id="2" name="Footer Placeholder 1"/>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21</a:t>
            </a:fld>
            <a:endParaRPr lang="en-US"/>
          </a:p>
        </p:txBody>
      </p:sp>
    </p:spTree>
    <p:extLst>
      <p:ext uri="{BB962C8B-B14F-4D97-AF65-F5344CB8AC3E}">
        <p14:creationId xmlns:p14="http://schemas.microsoft.com/office/powerpoint/2010/main" val="3703783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20B1C8BF-2901-48E7-B152-28050DF1BBC7}"/>
              </a:ext>
            </a:extLst>
          </p:cNvPr>
          <p:cNvSpPr>
            <a:spLocks noGrp="1"/>
          </p:cNvSpPr>
          <p:nvPr>
            <p:ph type="title"/>
          </p:nvPr>
        </p:nvSpPr>
        <p:spPr>
          <a:xfrm>
            <a:off x="838200" y="355186"/>
            <a:ext cx="10515600" cy="1325563"/>
          </a:xfrm>
        </p:spPr>
        <p:txBody>
          <a:bodyPr/>
          <a:lstStyle/>
          <a:p>
            <a:r>
              <a:rPr lang="zh-CN" altLang="en-US" dirty="0">
                <a:latin typeface="新細明體" panose="02020500000000000000" pitchFamily="18" charset="-120"/>
                <a:ea typeface="新細明體" panose="02020500000000000000" pitchFamily="18" charset="-120"/>
              </a:rPr>
              <a:t>基</a:t>
            </a:r>
            <a:r>
              <a:rPr lang="zh-TW" altLang="en-US" dirty="0">
                <a:latin typeface="新細明體" panose="02020500000000000000" pitchFamily="18" charset="-120"/>
              </a:rPr>
              <a:t>於</a:t>
            </a:r>
            <a:r>
              <a:rPr lang="zh-CN" altLang="en-US" dirty="0">
                <a:latin typeface="新細明體" panose="02020500000000000000" pitchFamily="18" charset="-120"/>
                <a:ea typeface="新細明體" panose="02020500000000000000" pitchFamily="18" charset="-120"/>
              </a:rPr>
              <a:t>學習的機械人</a:t>
            </a:r>
            <a:r>
              <a:rPr lang="en-US" altLang="zh-CN" dirty="0" smtClean="0">
                <a:latin typeface="新細明體" panose="02020500000000000000" pitchFamily="18" charset="-120"/>
                <a:ea typeface="新細明體" panose="02020500000000000000" pitchFamily="18" charset="-120"/>
              </a:rPr>
              <a:t>-</a:t>
            </a:r>
            <a:r>
              <a:rPr lang="zh-TW" altLang="en-US" dirty="0" smtClean="0">
                <a:latin typeface="新細明體" panose="02020500000000000000" pitchFamily="18" charset="-120"/>
              </a:rPr>
              <a:t>深度</a:t>
            </a:r>
            <a:r>
              <a:rPr lang="zh-TW" altLang="en-US" dirty="0">
                <a:latin typeface="新細明體" panose="02020500000000000000" pitchFamily="18" charset="-120"/>
              </a:rPr>
              <a:t>強化</a:t>
            </a:r>
            <a:r>
              <a:rPr lang="zh-TW" altLang="en-US" dirty="0" smtClean="0">
                <a:latin typeface="新細明體" panose="02020500000000000000" pitchFamily="18" charset="-120"/>
              </a:rPr>
              <a:t>學習</a:t>
            </a:r>
            <a:endParaRPr lang="zh-HK" altLang="en-US" dirty="0"/>
          </a:p>
        </p:txBody>
      </p:sp>
      <p:sp>
        <p:nvSpPr>
          <p:cNvPr id="3" name="內容版面配置區 2">
            <a:extLst>
              <a:ext uri="{FF2B5EF4-FFF2-40B4-BE49-F238E27FC236}">
                <a16:creationId xmlns="" xmlns:a16="http://schemas.microsoft.com/office/drawing/2014/main" id="{110580AC-B51D-4186-B26E-938DC02F319B}"/>
              </a:ext>
            </a:extLst>
          </p:cNvPr>
          <p:cNvSpPr>
            <a:spLocks noGrp="1"/>
          </p:cNvSpPr>
          <p:nvPr>
            <p:ph idx="1"/>
          </p:nvPr>
        </p:nvSpPr>
        <p:spPr/>
        <p:txBody>
          <a:bodyPr/>
          <a:lstStyle/>
          <a:p>
            <a:r>
              <a:rPr lang="zh-CN" altLang="en-US" dirty="0">
                <a:latin typeface="新細明體" panose="02020500000000000000" pitchFamily="18" charset="-120"/>
                <a:ea typeface="新細明體" panose="02020500000000000000" pitchFamily="18" charset="-120"/>
              </a:rPr>
              <a:t>沒有例子讓機械人模仿，機械人需要主動接觸環境，從中得到反饋，基於此不斷修正自己的行爲方式，直至得到最優方案</a:t>
            </a:r>
            <a:endParaRPr lang="en-US" altLang="zh-CN" dirty="0">
              <a:latin typeface="新細明體" panose="02020500000000000000" pitchFamily="18" charset="-120"/>
              <a:ea typeface="新細明體" panose="02020500000000000000" pitchFamily="18" charset="-120"/>
            </a:endParaRPr>
          </a:p>
          <a:p>
            <a:r>
              <a:rPr lang="zh-CN" altLang="en-US" dirty="0">
                <a:latin typeface="新細明體" panose="02020500000000000000" pitchFamily="18" charset="-120"/>
                <a:ea typeface="新細明體" panose="02020500000000000000" pitchFamily="18" charset="-120"/>
              </a:rPr>
              <a:t>我們可以學行路一例發現强化學習的特徵：</a:t>
            </a:r>
            <a:endParaRPr lang="zh-HK" altLang="en-US" dirty="0">
              <a:latin typeface="新細明體" panose="02020500000000000000" pitchFamily="18" charset="-120"/>
              <a:ea typeface="新細明體" panose="02020500000000000000" pitchFamily="18" charset="-120"/>
            </a:endParaRPr>
          </a:p>
        </p:txBody>
      </p:sp>
      <p:graphicFrame>
        <p:nvGraphicFramePr>
          <p:cNvPr id="4" name="表格 4">
            <a:extLst>
              <a:ext uri="{FF2B5EF4-FFF2-40B4-BE49-F238E27FC236}">
                <a16:creationId xmlns="" xmlns:a16="http://schemas.microsoft.com/office/drawing/2014/main" id="{0C1BAA39-3D4A-4C79-B5DA-16073FD528B5}"/>
              </a:ext>
            </a:extLst>
          </p:cNvPr>
          <p:cNvGraphicFramePr>
            <a:graphicFrameLocks noGrp="1"/>
          </p:cNvGraphicFramePr>
          <p:nvPr>
            <p:extLst>
              <p:ext uri="{D42A27DB-BD31-4B8C-83A1-F6EECF244321}">
                <p14:modId xmlns:p14="http://schemas.microsoft.com/office/powerpoint/2010/main" val="3636037262"/>
              </p:ext>
            </p:extLst>
          </p:nvPr>
        </p:nvGraphicFramePr>
        <p:xfrm>
          <a:off x="375385" y="3187065"/>
          <a:ext cx="11425188" cy="3205060"/>
        </p:xfrm>
        <a:graphic>
          <a:graphicData uri="http://schemas.openxmlformats.org/drawingml/2006/table">
            <a:tbl>
              <a:tblPr firstRow="1" bandRow="1">
                <a:tableStyleId>{5C22544A-7EE6-4342-B048-85BDC9FD1C3A}</a:tableStyleId>
              </a:tblPr>
              <a:tblGrid>
                <a:gridCol w="5712594">
                  <a:extLst>
                    <a:ext uri="{9D8B030D-6E8A-4147-A177-3AD203B41FA5}">
                      <a16:colId xmlns="" xmlns:a16="http://schemas.microsoft.com/office/drawing/2014/main" val="1970666832"/>
                    </a:ext>
                  </a:extLst>
                </a:gridCol>
                <a:gridCol w="5712594">
                  <a:extLst>
                    <a:ext uri="{9D8B030D-6E8A-4147-A177-3AD203B41FA5}">
                      <a16:colId xmlns="" xmlns:a16="http://schemas.microsoft.com/office/drawing/2014/main" val="87987798"/>
                    </a:ext>
                  </a:extLst>
                </a:gridCol>
              </a:tblGrid>
              <a:tr h="421425">
                <a:tc>
                  <a:txBody>
                    <a:bodyPr/>
                    <a:lstStyle/>
                    <a:p>
                      <a:pPr algn="ctr"/>
                      <a:r>
                        <a:rPr lang="zh-CN" altLang="en-US" sz="2400" dirty="0"/>
                        <a:t>學行路</a:t>
                      </a:r>
                      <a:endParaRPr lang="zh-HK" altLang="en-US" sz="2400" dirty="0"/>
                    </a:p>
                  </a:txBody>
                  <a:tcPr/>
                </a:tc>
                <a:tc>
                  <a:txBody>
                    <a:bodyPr/>
                    <a:lstStyle/>
                    <a:p>
                      <a:pPr algn="ctr"/>
                      <a:r>
                        <a:rPr lang="zh-CN" altLang="en-US" sz="2400" dirty="0"/>
                        <a:t>强化學習的特徵</a:t>
                      </a:r>
                      <a:endParaRPr lang="zh-HK" altLang="en-US" sz="2400" dirty="0"/>
                    </a:p>
                  </a:txBody>
                  <a:tcPr/>
                </a:tc>
                <a:extLst>
                  <a:ext uri="{0D108BD9-81ED-4DB2-BD59-A6C34878D82A}">
                    <a16:rowId xmlns="" xmlns:a16="http://schemas.microsoft.com/office/drawing/2014/main" val="2158953700"/>
                  </a:ext>
                </a:extLst>
              </a:tr>
              <a:tr h="27478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kern="1200" dirty="0">
                          <a:solidFill>
                            <a:schemeClr val="dk1"/>
                          </a:solidFill>
                          <a:latin typeface="新細明體" panose="02020500000000000000" pitchFamily="18" charset="-120"/>
                          <a:ea typeface="新細明體" panose="02020500000000000000" pitchFamily="18" charset="-120"/>
                          <a:cs typeface="+mn-cs"/>
                        </a:rPr>
                        <a:t>開始學行路時，孩子並不會有任何目的性的動作，只會隨機活動四肢，家長也不會刻意幫他抬腿、邁步，也不會解釋行走的好處。孩子偶爾站立、扶著墻挪動時，父母會給予鼓掌或擁抱，讓孩子傾向於繼續嘗試這些動作；當孩子摔倒時，他會感到</a:t>
                      </a:r>
                      <a:r>
                        <a:rPr lang="zh-CN" altLang="en-US" sz="2400" kern="1200" dirty="0" smtClean="0">
                          <a:solidFill>
                            <a:schemeClr val="dk1"/>
                          </a:solidFill>
                          <a:latin typeface="新細明體" panose="02020500000000000000" pitchFamily="18" charset="-120"/>
                          <a:ea typeface="新細明體" panose="02020500000000000000" pitchFamily="18" charset="-120"/>
                          <a:cs typeface="+mn-cs"/>
                        </a:rPr>
                        <a:t>疼痛</a:t>
                      </a:r>
                      <a:endParaRPr lang="zh-HK" altLang="en-US" sz="2400" kern="1200" dirty="0">
                        <a:solidFill>
                          <a:schemeClr val="dk1"/>
                        </a:solidFill>
                        <a:latin typeface="新細明體" panose="02020500000000000000" pitchFamily="18" charset="-120"/>
                        <a:ea typeface="新細明體" panose="02020500000000000000" pitchFamily="18" charset="-120"/>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kern="1200" dirty="0">
                          <a:solidFill>
                            <a:schemeClr val="dk1"/>
                          </a:solidFill>
                          <a:latin typeface="新細明體" panose="02020500000000000000" pitchFamily="18" charset="-120"/>
                          <a:ea typeface="新細明體" panose="02020500000000000000" pitchFamily="18" charset="-120"/>
                          <a:cs typeface="+mn-cs"/>
                        </a:rPr>
                        <a:t>在學習過程中，並沒有對每一個動作進行具體指導，也沒有對目標有明確的定義。但當孩子的動作向靠近或遠離目標時，會有相應的獎勵或懲罰</a:t>
                      </a:r>
                      <a:endParaRPr lang="zh-HK" altLang="en-US" sz="2400" kern="1200" dirty="0">
                        <a:solidFill>
                          <a:schemeClr val="dk1"/>
                        </a:solidFill>
                        <a:latin typeface="新細明體" panose="02020500000000000000" pitchFamily="18" charset="-120"/>
                        <a:ea typeface="新細明體" panose="02020500000000000000" pitchFamily="18" charset="-120"/>
                        <a:cs typeface="+mn-cs"/>
                      </a:endParaRPr>
                    </a:p>
                  </a:txBody>
                  <a:tcPr/>
                </a:tc>
                <a:extLst>
                  <a:ext uri="{0D108BD9-81ED-4DB2-BD59-A6C34878D82A}">
                    <a16:rowId xmlns="" xmlns:a16="http://schemas.microsoft.com/office/drawing/2014/main" val="3420094458"/>
                  </a:ext>
                </a:extLst>
              </a:tr>
            </a:tbl>
          </a:graphicData>
        </a:graphic>
      </p:graphicFrame>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22</a:t>
            </a:fld>
            <a:endParaRPr lang="en-US"/>
          </a:p>
        </p:txBody>
      </p:sp>
    </p:spTree>
    <p:extLst>
      <p:ext uri="{BB962C8B-B14F-4D97-AF65-F5344CB8AC3E}">
        <p14:creationId xmlns:p14="http://schemas.microsoft.com/office/powerpoint/2010/main" val="9508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4">
            <a:extLst>
              <a:ext uri="{FF2B5EF4-FFF2-40B4-BE49-F238E27FC236}">
                <a16:creationId xmlns="" xmlns:a16="http://schemas.microsoft.com/office/drawing/2014/main" id="{19D46BB3-B387-4E8D-86CA-935B5233C35C}"/>
              </a:ext>
            </a:extLst>
          </p:cNvPr>
          <p:cNvGraphicFramePr>
            <a:graphicFrameLocks noGrp="1"/>
          </p:cNvGraphicFramePr>
          <p:nvPr>
            <p:ph idx="1"/>
            <p:extLst>
              <p:ext uri="{D42A27DB-BD31-4B8C-83A1-F6EECF244321}">
                <p14:modId xmlns:p14="http://schemas.microsoft.com/office/powerpoint/2010/main" val="1359592090"/>
              </p:ext>
            </p:extLst>
          </p:nvPr>
        </p:nvGraphicFramePr>
        <p:xfrm>
          <a:off x="1006107" y="1164189"/>
          <a:ext cx="10413366" cy="5212080"/>
        </p:xfrm>
        <a:graphic>
          <a:graphicData uri="http://schemas.openxmlformats.org/drawingml/2006/table">
            <a:tbl>
              <a:tblPr firstRow="1" bandRow="1">
                <a:tableStyleId>{5C22544A-7EE6-4342-B048-85BDC9FD1C3A}</a:tableStyleId>
              </a:tblPr>
              <a:tblGrid>
                <a:gridCol w="5206683">
                  <a:extLst>
                    <a:ext uri="{9D8B030D-6E8A-4147-A177-3AD203B41FA5}">
                      <a16:colId xmlns="" xmlns:a16="http://schemas.microsoft.com/office/drawing/2014/main" val="1847083832"/>
                    </a:ext>
                  </a:extLst>
                </a:gridCol>
                <a:gridCol w="5206683">
                  <a:extLst>
                    <a:ext uri="{9D8B030D-6E8A-4147-A177-3AD203B41FA5}">
                      <a16:colId xmlns="" xmlns:a16="http://schemas.microsoft.com/office/drawing/2014/main" val="2266139024"/>
                    </a:ext>
                  </a:extLst>
                </a:gridCol>
              </a:tblGrid>
              <a:tr h="370840">
                <a:tc>
                  <a:txBody>
                    <a:bodyPr/>
                    <a:lstStyle/>
                    <a:p>
                      <a:pPr algn="ctr"/>
                      <a:r>
                        <a:rPr lang="zh-CN" altLang="en-US" sz="2400" dirty="0">
                          <a:latin typeface="新細明體" panose="02020500000000000000" pitchFamily="18" charset="-120"/>
                          <a:ea typeface="新細明體" panose="02020500000000000000" pitchFamily="18" charset="-120"/>
                        </a:rPr>
                        <a:t>學行路</a:t>
                      </a:r>
                      <a:endParaRPr lang="zh-HK" altLang="en-US" sz="2400" dirty="0">
                        <a:latin typeface="新細明體" panose="02020500000000000000" pitchFamily="18" charset="-120"/>
                        <a:ea typeface="新細明體" panose="02020500000000000000" pitchFamily="18" charset="-120"/>
                      </a:endParaRPr>
                    </a:p>
                  </a:txBody>
                  <a:tcPr/>
                </a:tc>
                <a:tc>
                  <a:txBody>
                    <a:bodyPr/>
                    <a:lstStyle/>
                    <a:p>
                      <a:pPr algn="ctr"/>
                      <a:r>
                        <a:rPr lang="zh-CN" altLang="en-US" sz="2400" dirty="0">
                          <a:latin typeface="新細明體" panose="02020500000000000000" pitchFamily="18" charset="-120"/>
                          <a:ea typeface="新細明體" panose="02020500000000000000" pitchFamily="18" charset="-120"/>
                        </a:rPr>
                        <a:t>强化學習的特徵</a:t>
                      </a:r>
                      <a:endParaRPr lang="zh-HK" altLang="en-US" sz="2400" dirty="0">
                        <a:latin typeface="新細明體" panose="02020500000000000000" pitchFamily="18" charset="-120"/>
                        <a:ea typeface="新細明體" panose="02020500000000000000" pitchFamily="18" charset="-120"/>
                      </a:endParaRPr>
                    </a:p>
                  </a:txBody>
                  <a:tcPr/>
                </a:tc>
                <a:extLst>
                  <a:ext uri="{0D108BD9-81ED-4DB2-BD59-A6C34878D82A}">
                    <a16:rowId xmlns="" xmlns:a16="http://schemas.microsoft.com/office/drawing/2014/main" val="10877314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latin typeface="新細明體" panose="02020500000000000000" pitchFamily="18" charset="-120"/>
                          <a:ea typeface="新細明體" panose="02020500000000000000" pitchFamily="18" charset="-120"/>
                        </a:rPr>
                        <a:t>父母的鼓掌和擁抱，跌倒的疼痛分別是行路成功和失敗後出現</a:t>
                      </a:r>
                      <a:endParaRPr lang="en-US" altLang="zh-CN" sz="2400" dirty="0">
                        <a:latin typeface="新細明體" panose="02020500000000000000" pitchFamily="18" charset="-120"/>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sz="2400" dirty="0">
                        <a:latin typeface="新細明體" panose="02020500000000000000" pitchFamily="18" charset="-120"/>
                        <a:ea typeface="新細明體" panose="02020500000000000000" pitchFamily="18"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latin typeface="新細明體" panose="02020500000000000000" pitchFamily="18" charset="-120"/>
                          <a:ea typeface="新細明體" panose="02020500000000000000" pitchFamily="18" charset="-120"/>
                        </a:rPr>
                        <a:t>獎勵或懲罰並不是立即出現，而是完成某一系列動作之後</a:t>
                      </a:r>
                      <a:r>
                        <a:rPr lang="zh-CN" altLang="en-US" sz="2400" dirty="0">
                          <a:solidFill>
                            <a:schemeClr val="tx1"/>
                          </a:solidFill>
                          <a:latin typeface="新細明體" panose="02020500000000000000" pitchFamily="18" charset="-120"/>
                          <a:ea typeface="新細明體" panose="02020500000000000000" pitchFamily="18" charset="-120"/>
                        </a:rPr>
                        <a:t>才延遲出現</a:t>
                      </a:r>
                      <a:endParaRPr lang="zh-HK" altLang="en-US" sz="2400" dirty="0">
                        <a:solidFill>
                          <a:schemeClr val="tx1"/>
                        </a:solidFill>
                        <a:latin typeface="新細明體" panose="02020500000000000000" pitchFamily="18" charset="-120"/>
                        <a:ea typeface="新細明體" panose="02020500000000000000" pitchFamily="18" charset="-120"/>
                      </a:endParaRPr>
                    </a:p>
                  </a:txBody>
                  <a:tcPr/>
                </a:tc>
                <a:extLst>
                  <a:ext uri="{0D108BD9-81ED-4DB2-BD59-A6C34878D82A}">
                    <a16:rowId xmlns="" xmlns:a16="http://schemas.microsoft.com/office/drawing/2014/main" val="2990995193"/>
                  </a:ext>
                </a:extLst>
              </a:tr>
              <a:tr h="370840">
                <a:tc>
                  <a:txBody>
                    <a:bodyPr/>
                    <a:lstStyle/>
                    <a:p>
                      <a:r>
                        <a:rPr lang="zh-CN" altLang="en-US" sz="2400" dirty="0">
                          <a:latin typeface="新細明體" panose="02020500000000000000" pitchFamily="18" charset="-120"/>
                          <a:ea typeface="新細明體" panose="02020500000000000000" pitchFamily="18" charset="-120"/>
                        </a:rPr>
                        <a:t>不是一日便學會行路，要不斷嘗試</a:t>
                      </a:r>
                      <a:endParaRPr lang="zh-HK" altLang="en-US" sz="2400" dirty="0">
                        <a:latin typeface="新細明體" panose="02020500000000000000" pitchFamily="18" charset="-120"/>
                        <a:ea typeface="新細明體" panose="02020500000000000000" pitchFamily="18"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2400" dirty="0">
                          <a:latin typeface="新細明體" panose="02020500000000000000" pitchFamily="18" charset="-120"/>
                          <a:ea typeface="新細明體" panose="02020500000000000000" pitchFamily="18" charset="-120"/>
                        </a:rPr>
                        <a:t>學習過程必須不斷嘗試，在嘗試中獲得經驗</a:t>
                      </a:r>
                      <a:endParaRPr lang="en-US" altLang="zh-CN" sz="2400" dirty="0">
                        <a:latin typeface="新細明體" panose="02020500000000000000" pitchFamily="18" charset="-120"/>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HK" altLang="en-US" sz="2400" dirty="0">
                        <a:latin typeface="新細明體" panose="02020500000000000000" pitchFamily="18" charset="-120"/>
                        <a:ea typeface="新細明體" panose="02020500000000000000" pitchFamily="18" charset="-120"/>
                      </a:endParaRPr>
                    </a:p>
                  </a:txBody>
                  <a:tcPr/>
                </a:tc>
                <a:extLst>
                  <a:ext uri="{0D108BD9-81ED-4DB2-BD59-A6C34878D82A}">
                    <a16:rowId xmlns="" xmlns:a16="http://schemas.microsoft.com/office/drawing/2014/main" val="3873661863"/>
                  </a:ext>
                </a:extLst>
              </a:tr>
              <a:tr h="370840">
                <a:tc>
                  <a:txBody>
                    <a:bodyPr/>
                    <a:lstStyle/>
                    <a:p>
                      <a:r>
                        <a:rPr lang="zh-CN" altLang="en-US" sz="2400" dirty="0">
                          <a:latin typeface="新細明體" panose="02020500000000000000" pitchFamily="18" charset="-120"/>
                          <a:ea typeface="新細明體" panose="02020500000000000000" pitchFamily="18" charset="-120"/>
                        </a:rPr>
                        <a:t>踏步不穩的話便會跌倒，某一個動作可能會對後續動作産生一系列影響</a:t>
                      </a:r>
                      <a:endParaRPr lang="en-US" altLang="zh-CN" sz="2400" dirty="0">
                        <a:latin typeface="新細明體" panose="02020500000000000000" pitchFamily="18" charset="-120"/>
                        <a:ea typeface="新細明體" panose="02020500000000000000" pitchFamily="18" charset="-120"/>
                      </a:endParaRPr>
                    </a:p>
                    <a:p>
                      <a:endParaRPr lang="en-US" altLang="zh-HK" sz="2400" dirty="0">
                        <a:latin typeface="新細明體" panose="02020500000000000000" pitchFamily="18" charset="-120"/>
                        <a:ea typeface="新細明體" panose="02020500000000000000" pitchFamily="18" charset="-120"/>
                      </a:endParaRPr>
                    </a:p>
                  </a:txBody>
                  <a:tcPr/>
                </a:tc>
                <a:tc>
                  <a:txBody>
                    <a:bodyPr/>
                    <a:lstStyle/>
                    <a:p>
                      <a:r>
                        <a:rPr lang="zh-CN" altLang="en-US" sz="2400" dirty="0">
                          <a:latin typeface="新細明體" panose="02020500000000000000" pitchFamily="18" charset="-120"/>
                          <a:ea typeface="新細明體" panose="02020500000000000000" pitchFamily="18" charset="-120"/>
                        </a:rPr>
                        <a:t>某一關節活動會</a:t>
                      </a:r>
                      <a:r>
                        <a:rPr lang="zh-CN" altLang="en-US" sz="2400" dirty="0">
                          <a:solidFill>
                            <a:schemeClr val="tx1"/>
                          </a:solidFill>
                          <a:latin typeface="新細明體" panose="02020500000000000000" pitchFamily="18" charset="-120"/>
                          <a:ea typeface="新細明體" panose="02020500000000000000" pitchFamily="18" charset="-120"/>
                        </a:rPr>
                        <a:t>直接影響後續動作</a:t>
                      </a:r>
                      <a:endParaRPr lang="zh-HK" altLang="en-US" sz="2400" dirty="0">
                        <a:solidFill>
                          <a:schemeClr val="tx1"/>
                        </a:solidFill>
                        <a:latin typeface="新細明體" panose="02020500000000000000" pitchFamily="18" charset="-120"/>
                        <a:ea typeface="新細明體" panose="02020500000000000000" pitchFamily="18" charset="-120"/>
                      </a:endParaRPr>
                    </a:p>
                  </a:txBody>
                  <a:tcPr/>
                </a:tc>
                <a:extLst>
                  <a:ext uri="{0D108BD9-81ED-4DB2-BD59-A6C34878D82A}">
                    <a16:rowId xmlns="" xmlns:a16="http://schemas.microsoft.com/office/drawing/2014/main" val="2320363483"/>
                  </a:ext>
                </a:extLst>
              </a:tr>
              <a:tr h="370840">
                <a:tc>
                  <a:txBody>
                    <a:bodyPr/>
                    <a:lstStyle/>
                    <a:p>
                      <a:r>
                        <a:rPr lang="zh-CN" altLang="en-US" sz="2400" dirty="0">
                          <a:latin typeface="新細明體" panose="02020500000000000000" pitchFamily="18" charset="-120"/>
                          <a:ea typeface="新細明體" panose="02020500000000000000" pitchFamily="18" charset="-120"/>
                        </a:rPr>
                        <a:t>孩子就會漸漸學習到站立、邁步的技巧，最終一點點學會走路</a:t>
                      </a:r>
                      <a:endParaRPr lang="zh-HK" altLang="en-US" sz="2400" dirty="0">
                        <a:latin typeface="新細明體" panose="02020500000000000000" pitchFamily="18" charset="-120"/>
                        <a:ea typeface="新細明體" panose="02020500000000000000" pitchFamily="18" charset="-120"/>
                      </a:endParaRPr>
                    </a:p>
                  </a:txBody>
                  <a:tcPr/>
                </a:tc>
                <a:tc>
                  <a:txBody>
                    <a:bodyPr/>
                    <a:lstStyle/>
                    <a:p>
                      <a:r>
                        <a:rPr lang="zh-CN" altLang="en-US" sz="2400" dirty="0">
                          <a:latin typeface="新細明體" panose="02020500000000000000" pitchFamily="18" charset="-120"/>
                          <a:ea typeface="新細明體" panose="02020500000000000000" pitchFamily="18" charset="-120"/>
                        </a:rPr>
                        <a:t>通常不關注某一特定動作的成敗，而是所有動作得到</a:t>
                      </a:r>
                      <a:r>
                        <a:rPr lang="zh-CN" altLang="en-US" sz="2400" dirty="0">
                          <a:solidFill>
                            <a:schemeClr val="tx1"/>
                          </a:solidFill>
                          <a:latin typeface="新細明體" panose="02020500000000000000" pitchFamily="18" charset="-120"/>
                          <a:ea typeface="新細明體" panose="02020500000000000000" pitchFamily="18" charset="-120"/>
                        </a:rPr>
                        <a:t>的總體效果</a:t>
                      </a:r>
                      <a:r>
                        <a:rPr lang="zh-CN" altLang="en-US" sz="2400" dirty="0">
                          <a:latin typeface="新細明體" panose="02020500000000000000" pitchFamily="18" charset="-120"/>
                          <a:ea typeface="新細明體" panose="02020500000000000000" pitchFamily="18" charset="-120"/>
                        </a:rPr>
                        <a:t>（最終學會走路）</a:t>
                      </a:r>
                      <a:endParaRPr lang="zh-HK" altLang="en-US" sz="2400" dirty="0">
                        <a:latin typeface="新細明體" panose="02020500000000000000" pitchFamily="18" charset="-120"/>
                        <a:ea typeface="新細明體" panose="02020500000000000000" pitchFamily="18" charset="-120"/>
                      </a:endParaRPr>
                    </a:p>
                  </a:txBody>
                  <a:tcPr/>
                </a:tc>
                <a:extLst>
                  <a:ext uri="{0D108BD9-81ED-4DB2-BD59-A6C34878D82A}">
                    <a16:rowId xmlns="" xmlns:a16="http://schemas.microsoft.com/office/drawing/2014/main" val="1015197559"/>
                  </a:ext>
                </a:extLst>
              </a:tr>
            </a:tbl>
          </a:graphicData>
        </a:graphic>
      </p:graphicFrame>
      <p:sp>
        <p:nvSpPr>
          <p:cNvPr id="2" name="Rectangle 1"/>
          <p:cNvSpPr/>
          <p:nvPr/>
        </p:nvSpPr>
        <p:spPr>
          <a:xfrm>
            <a:off x="1006107" y="433757"/>
            <a:ext cx="8260595" cy="701731"/>
          </a:xfrm>
          <a:prstGeom prst="rect">
            <a:avLst/>
          </a:prstGeom>
        </p:spPr>
        <p:txBody>
          <a:bodyPr wrap="none">
            <a:spAutoFit/>
          </a:bodyPr>
          <a:lstStyle/>
          <a:p>
            <a:pPr>
              <a:lnSpc>
                <a:spcPct val="90000"/>
              </a:lnSpc>
              <a:spcBef>
                <a:spcPct val="0"/>
              </a:spcBef>
            </a:pPr>
            <a:r>
              <a:rPr lang="zh-CN" altLang="en-US" sz="4400" dirty="0">
                <a:latin typeface="新細明體" panose="02020500000000000000" pitchFamily="18" charset="-120"/>
                <a:ea typeface="新細明體" panose="02020500000000000000" pitchFamily="18" charset="-120"/>
              </a:rPr>
              <a:t>基</a:t>
            </a:r>
            <a:r>
              <a:rPr lang="zh-TW" altLang="en-US" sz="4400" dirty="0">
                <a:latin typeface="新細明體" panose="02020500000000000000" pitchFamily="18" charset="-120"/>
              </a:rPr>
              <a:t>於</a:t>
            </a:r>
            <a:r>
              <a:rPr lang="zh-CN" altLang="en-US" sz="4400" dirty="0">
                <a:latin typeface="新細明體" panose="02020500000000000000" pitchFamily="18" charset="-120"/>
                <a:ea typeface="新細明體" panose="02020500000000000000" pitchFamily="18" charset="-120"/>
              </a:rPr>
              <a:t>學習的機械人</a:t>
            </a:r>
            <a:r>
              <a:rPr lang="en-US" altLang="zh-CN" sz="4400" dirty="0">
                <a:latin typeface="新細明體" panose="02020500000000000000" pitchFamily="18" charset="-120"/>
                <a:ea typeface="新細明體" panose="02020500000000000000" pitchFamily="18" charset="-120"/>
              </a:rPr>
              <a:t>-</a:t>
            </a:r>
            <a:r>
              <a:rPr lang="zh-TW" altLang="en-US" sz="4400" dirty="0">
                <a:latin typeface="新細明體" panose="02020500000000000000" pitchFamily="18" charset="-120"/>
              </a:rPr>
              <a:t>深度強化學習</a:t>
            </a:r>
            <a:endParaRPr lang="en-US" sz="4400" dirty="0">
              <a:latin typeface="新細明體" panose="02020500000000000000" pitchFamily="18" charset="-120"/>
              <a:ea typeface="+mj-ea"/>
              <a:cs typeface="+mj-cs"/>
            </a:endParaRPr>
          </a:p>
        </p:txBody>
      </p:sp>
      <p:sp>
        <p:nvSpPr>
          <p:cNvPr id="3" name="Footer Placeholder 2"/>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23</a:t>
            </a:fld>
            <a:endParaRPr lang="en-US"/>
          </a:p>
        </p:txBody>
      </p:sp>
    </p:spTree>
    <p:extLst>
      <p:ext uri="{BB962C8B-B14F-4D97-AF65-F5344CB8AC3E}">
        <p14:creationId xmlns:p14="http://schemas.microsoft.com/office/powerpoint/2010/main" val="2466362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强化学习的10个现实应用"/>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814" y="3011063"/>
            <a:ext cx="3433029" cy="3318596"/>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 xmlns:a16="http://schemas.microsoft.com/office/drawing/2014/main" id="{83C98ABE-055B-441F-B07E-44F97F083C3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 xmlns:a16="http://schemas.microsoft.com/office/drawing/2014/main" id="{29FDB030-9B49-4CED-8CCD-4D99382388A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3783CA14-24A1-485C-8B30-D6A5D87987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 xmlns:a16="http://schemas.microsoft.com/office/drawing/2014/main" id="{9A97C86A-04D6-40F7-AE84-31AB43E6A84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 xmlns:a16="http://schemas.microsoft.com/office/drawing/2014/main" id="{FF9F2414-84E8-453E-B1F3-389FDE8192D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 xmlns:a16="http://schemas.microsoft.com/office/drawing/2014/main" id="{3ECA69A1-7536-43AC-85EF-C7106179F5E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內容版面配置區 7">
            <a:extLst>
              <a:ext uri="{FF2B5EF4-FFF2-40B4-BE49-F238E27FC236}">
                <a16:creationId xmlns="" xmlns:a16="http://schemas.microsoft.com/office/drawing/2014/main" id="{383E80BD-D771-4F4F-8B0F-838DFB9015F9}"/>
              </a:ext>
            </a:extLst>
          </p:cNvPr>
          <p:cNvGraphicFramePr>
            <a:graphicFrameLocks noGrp="1"/>
          </p:cNvGraphicFramePr>
          <p:nvPr>
            <p:ph idx="1"/>
            <p:extLst>
              <p:ext uri="{D42A27DB-BD31-4B8C-83A1-F6EECF244321}">
                <p14:modId xmlns:p14="http://schemas.microsoft.com/office/powerpoint/2010/main" val="3249638198"/>
              </p:ext>
            </p:extLst>
          </p:nvPr>
        </p:nvGraphicFramePr>
        <p:xfrm>
          <a:off x="775508" y="923123"/>
          <a:ext cx="7450089" cy="34095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文字方塊 18">
            <a:extLst>
              <a:ext uri="{FF2B5EF4-FFF2-40B4-BE49-F238E27FC236}">
                <a16:creationId xmlns="" xmlns:a16="http://schemas.microsoft.com/office/drawing/2014/main" id="{7E5B2F5F-8A14-4DD3-A5E7-3601227D6702}"/>
              </a:ext>
            </a:extLst>
          </p:cNvPr>
          <p:cNvSpPr txBox="1"/>
          <p:nvPr/>
        </p:nvSpPr>
        <p:spPr>
          <a:xfrm>
            <a:off x="757980" y="720219"/>
            <a:ext cx="6103620" cy="769441"/>
          </a:xfrm>
          <a:prstGeom prst="rect">
            <a:avLst/>
          </a:prstGeom>
          <a:noFill/>
        </p:spPr>
        <p:txBody>
          <a:bodyPr wrap="square">
            <a:spAutoFit/>
          </a:bodyPr>
          <a:lstStyle/>
          <a:p>
            <a:r>
              <a:rPr lang="zh-HK" altLang="en-US" sz="4400" dirty="0">
                <a:latin typeface="新細明體" panose="02020500000000000000" pitchFamily="18" charset="-120"/>
                <a:ea typeface="新細明體" panose="02020500000000000000" pitchFamily="18" charset="-120"/>
              </a:rPr>
              <a:t>强化學習的流程圖</a:t>
            </a:r>
          </a:p>
        </p:txBody>
      </p:sp>
      <p:grpSp>
        <p:nvGrpSpPr>
          <p:cNvPr id="23" name="Group 22"/>
          <p:cNvGrpSpPr/>
          <p:nvPr/>
        </p:nvGrpSpPr>
        <p:grpSpPr>
          <a:xfrm>
            <a:off x="2193240" y="3804097"/>
            <a:ext cx="4768807" cy="1944304"/>
            <a:chOff x="3505198" y="4841507"/>
            <a:chExt cx="4768807" cy="1944304"/>
          </a:xfrm>
        </p:grpSpPr>
        <p:pic>
          <p:nvPicPr>
            <p:cNvPr id="24" name="Picture 2" descr="http://i2.kknews.cc/Vk-d-Wf_ov3NdOWTphh2aGgrHAKlZ5lSmYkOjlQ/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198" y="4841507"/>
              <a:ext cx="4768807" cy="183663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7392202" y="6516303"/>
              <a:ext cx="881803" cy="2695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ooter Placeholder 1"/>
          <p:cNvSpPr>
            <a:spLocks noGrp="1"/>
          </p:cNvSpPr>
          <p:nvPr>
            <p:ph type="ftr" sz="quarter" idx="11"/>
          </p:nvPr>
        </p:nvSpPr>
        <p:spPr/>
        <p:txBody>
          <a:bodyPr/>
          <a:lstStyle/>
          <a:p>
            <a:r>
              <a:rPr lang="en-US" smtClean="0"/>
              <a:t>Edit by Hammond Lai </a:t>
            </a:r>
            <a:endParaRPr lang="en-US"/>
          </a:p>
        </p:txBody>
      </p:sp>
      <p:sp>
        <p:nvSpPr>
          <p:cNvPr id="3" name="Slide Number Placeholder 2"/>
          <p:cNvSpPr>
            <a:spLocks noGrp="1"/>
          </p:cNvSpPr>
          <p:nvPr>
            <p:ph type="sldNum" sz="quarter" idx="12"/>
          </p:nvPr>
        </p:nvSpPr>
        <p:spPr/>
        <p:txBody>
          <a:bodyPr/>
          <a:lstStyle/>
          <a:p>
            <a:fld id="{14AAF3BD-B680-4D71-9FCA-A246A57934F9}" type="slidenum">
              <a:rPr lang="en-US" smtClean="0"/>
              <a:t>24</a:t>
            </a:fld>
            <a:endParaRPr lang="en-US"/>
          </a:p>
        </p:txBody>
      </p:sp>
    </p:spTree>
    <p:extLst>
      <p:ext uri="{BB962C8B-B14F-4D97-AF65-F5344CB8AC3E}">
        <p14:creationId xmlns:p14="http://schemas.microsoft.com/office/powerpoint/2010/main" val="3872570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BACE3F44-963A-4797-B003-8763E4DF4F7B}"/>
              </a:ext>
            </a:extLst>
          </p:cNvPr>
          <p:cNvSpPr>
            <a:spLocks noGrp="1"/>
          </p:cNvSpPr>
          <p:nvPr>
            <p:ph type="title"/>
          </p:nvPr>
        </p:nvSpPr>
        <p:spPr/>
        <p:txBody>
          <a:bodyPr/>
          <a:lstStyle/>
          <a:p>
            <a:r>
              <a:rPr lang="zh-TW" altLang="en-US" dirty="0" smtClean="0">
                <a:latin typeface="新細明體" panose="02020500000000000000" pitchFamily="18" charset="-120"/>
              </a:rPr>
              <a:t>深度</a:t>
            </a:r>
            <a:r>
              <a:rPr lang="zh-TW" altLang="en-US" dirty="0">
                <a:latin typeface="新細明體" panose="02020500000000000000" pitchFamily="18" charset="-120"/>
              </a:rPr>
              <a:t>強化</a:t>
            </a:r>
            <a:r>
              <a:rPr lang="zh-TW" altLang="en-US" dirty="0" smtClean="0">
                <a:latin typeface="新細明體" panose="02020500000000000000" pitchFamily="18" charset="-120"/>
              </a:rPr>
              <a:t>學習</a:t>
            </a:r>
            <a:r>
              <a:rPr lang="zh-TW" altLang="en-US" dirty="0">
                <a:latin typeface="新細明體" panose="02020500000000000000" pitchFamily="18" charset="-120"/>
              </a:rPr>
              <a:t>的</a:t>
            </a:r>
            <a:r>
              <a:rPr lang="en-US" altLang="zh-HK" dirty="0" smtClean="0">
                <a:latin typeface="新細明體" panose="02020500000000000000" pitchFamily="18" charset="-120"/>
                <a:ea typeface="新細明體" panose="02020500000000000000" pitchFamily="18" charset="-120"/>
              </a:rPr>
              <a:t>Atari</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 xmlns:a16="http://schemas.microsoft.com/office/drawing/2014/main" id="{6D9D7219-8D3D-4A57-BD43-409E24F0DDC2}"/>
              </a:ext>
            </a:extLst>
          </p:cNvPr>
          <p:cNvSpPr>
            <a:spLocks noGrp="1"/>
          </p:cNvSpPr>
          <p:nvPr>
            <p:ph idx="1"/>
          </p:nvPr>
        </p:nvSpPr>
        <p:spPr>
          <a:xfrm>
            <a:off x="838200" y="1836126"/>
            <a:ext cx="6156366" cy="4351338"/>
          </a:xfrm>
        </p:spPr>
        <p:txBody>
          <a:bodyPr>
            <a:normAutofit fontScale="92500" lnSpcReduction="20000"/>
          </a:bodyPr>
          <a:lstStyle/>
          <a:p>
            <a:pPr>
              <a:lnSpc>
                <a:spcPct val="100000"/>
              </a:lnSpc>
            </a:pPr>
            <a:r>
              <a:rPr lang="en-US" altLang="zh-HK" dirty="0">
                <a:latin typeface="新細明體" panose="02020500000000000000" pitchFamily="18" charset="-120"/>
                <a:ea typeface="新細明體" panose="02020500000000000000" pitchFamily="18" charset="-120"/>
              </a:rPr>
              <a:t>DeepMind </a:t>
            </a:r>
            <a:r>
              <a:rPr lang="zh-HK" altLang="en-US" dirty="0">
                <a:latin typeface="新細明體" panose="02020500000000000000" pitchFamily="18" charset="-120"/>
                <a:ea typeface="新細明體" panose="02020500000000000000" pitchFamily="18" charset="-120"/>
              </a:rPr>
              <a:t>公司利用深度 </a:t>
            </a:r>
            <a:r>
              <a:rPr lang="en-US" altLang="zh-HK" dirty="0">
                <a:latin typeface="新細明體" panose="02020500000000000000" pitchFamily="18" charset="-120"/>
                <a:ea typeface="新細明體" panose="02020500000000000000" pitchFamily="18" charset="-120"/>
              </a:rPr>
              <a:t>Q-learning</a:t>
            </a:r>
            <a:r>
              <a:rPr lang="zh-HK" altLang="en-US" dirty="0">
                <a:latin typeface="新細明體" panose="02020500000000000000" pitchFamily="18" charset="-120"/>
                <a:ea typeface="新細明體" panose="02020500000000000000" pitchFamily="18" charset="-120"/>
              </a:rPr>
              <a:t>網絡</a:t>
            </a:r>
            <a:r>
              <a:rPr lang="zh-CN" altLang="en-US" dirty="0">
                <a:latin typeface="新細明體" panose="02020500000000000000" pitchFamily="18" charset="-120"/>
                <a:ea typeface="新細明體" panose="02020500000000000000" pitchFamily="18" charset="-120"/>
              </a:rPr>
              <a:t>（</a:t>
            </a:r>
            <a:r>
              <a:rPr lang="en-US" altLang="zh-HK" dirty="0">
                <a:latin typeface="新細明體" panose="02020500000000000000" pitchFamily="18" charset="-120"/>
                <a:ea typeface="新細明體" panose="02020500000000000000" pitchFamily="18" charset="-120"/>
              </a:rPr>
              <a:t>DQN</a:t>
            </a:r>
            <a:r>
              <a:rPr lang="zh-CN" altLang="en-US" dirty="0">
                <a:latin typeface="新細明體" panose="02020500000000000000" pitchFamily="18" charset="-120"/>
                <a:ea typeface="新細明體" panose="02020500000000000000" pitchFamily="18" charset="-120"/>
              </a:rPr>
              <a:t>）教機器玩</a:t>
            </a:r>
            <a:r>
              <a:rPr lang="en-US" altLang="zh-CN" dirty="0">
                <a:latin typeface="新細明體" panose="02020500000000000000" pitchFamily="18" charset="-120"/>
                <a:ea typeface="新細明體" panose="02020500000000000000" pitchFamily="18" charset="-120"/>
              </a:rPr>
              <a:t>Atari</a:t>
            </a:r>
            <a:r>
              <a:rPr lang="zh-HK" altLang="en-US" dirty="0">
                <a:latin typeface="新細明體" panose="02020500000000000000" pitchFamily="18" charset="-120"/>
                <a:ea typeface="新細明體" panose="02020500000000000000" pitchFamily="18" charset="-120"/>
              </a:rPr>
              <a:t>遊戲</a:t>
            </a:r>
            <a:endParaRPr lang="en-US" altLang="zh-HK"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學習方法：</a:t>
            </a:r>
            <a:endParaRPr lang="en-US" altLang="zh-CN" dirty="0">
              <a:latin typeface="新細明體" panose="02020500000000000000" pitchFamily="18" charset="-120"/>
              <a:ea typeface="新細明體" panose="02020500000000000000" pitchFamily="18" charset="-120"/>
            </a:endParaRPr>
          </a:p>
          <a:p>
            <a:pPr lvl="1">
              <a:lnSpc>
                <a:spcPct val="100000"/>
              </a:lnSpc>
            </a:pPr>
            <a:r>
              <a:rPr lang="zh-CN" altLang="en-US" sz="2800" dirty="0">
                <a:latin typeface="新細明體" panose="02020500000000000000" pitchFamily="18" charset="-120"/>
                <a:ea typeface="新細明體" panose="02020500000000000000" pitchFamily="18" charset="-120"/>
              </a:rPr>
              <a:t>把遊戲畫面傳給計算機</a:t>
            </a:r>
            <a:r>
              <a:rPr lang="zh-CN" altLang="en-US" sz="2800" dirty="0" smtClean="0">
                <a:latin typeface="新細明體" panose="02020500000000000000" pitchFamily="18" charset="-120"/>
                <a:ea typeface="新細明體" panose="02020500000000000000" pitchFamily="18" charset="-120"/>
              </a:rPr>
              <a:t>，讓</a:t>
            </a:r>
            <a:r>
              <a:rPr lang="zh-CN" altLang="en-US" sz="2800" dirty="0">
                <a:latin typeface="新細明體" panose="02020500000000000000" pitchFamily="18" charset="-120"/>
                <a:ea typeface="新細明體" panose="02020500000000000000" pitchFamily="18" charset="-120"/>
              </a:rPr>
              <a:t>它通過觀察這些畫面來控制遊戲杆，像人一樣操作遊戲</a:t>
            </a:r>
            <a:endParaRPr lang="en-US" altLang="zh-CN" sz="2800" dirty="0">
              <a:latin typeface="新細明體" panose="02020500000000000000" pitchFamily="18" charset="-120"/>
              <a:ea typeface="新細明體" panose="02020500000000000000" pitchFamily="18" charset="-120"/>
            </a:endParaRPr>
          </a:p>
          <a:p>
            <a:pPr lvl="1">
              <a:lnSpc>
                <a:spcPct val="100000"/>
              </a:lnSpc>
            </a:pPr>
            <a:r>
              <a:rPr lang="zh-CN" altLang="en-US" sz="2800" dirty="0">
                <a:latin typeface="新細明體" panose="02020500000000000000" pitchFamily="18" charset="-120"/>
                <a:ea typeface="新細明體" panose="02020500000000000000" pitchFamily="18" charset="-120"/>
              </a:rPr>
              <a:t>典型的强化學習任務：觀察值爲所看到的</a:t>
            </a:r>
            <a:r>
              <a:rPr lang="zh-HK" altLang="en-US" sz="2800" dirty="0">
                <a:latin typeface="新細明體" panose="02020500000000000000" pitchFamily="18" charset="-120"/>
                <a:ea typeface="新細明體" panose="02020500000000000000" pitchFamily="18" charset="-120"/>
              </a:rPr>
              <a:t>遊戲</a:t>
            </a:r>
            <a:r>
              <a:rPr lang="zh-CN" altLang="en-US" sz="2800" dirty="0">
                <a:latin typeface="新細明體" panose="02020500000000000000" pitchFamily="18" charset="-120"/>
                <a:ea typeface="新細明體" panose="02020500000000000000" pitchFamily="18" charset="-120"/>
              </a:rPr>
              <a:t>畫面；動作爲對戲杆的操縱；反饋爲屏幕上給出的獎勵分數，總收益爲</a:t>
            </a:r>
            <a:r>
              <a:rPr lang="zh-HK" altLang="en-US" sz="2800" dirty="0">
                <a:latin typeface="新細明體" panose="02020500000000000000" pitchFamily="18" charset="-120"/>
                <a:ea typeface="新細明體" panose="02020500000000000000" pitchFamily="18" charset="-120"/>
              </a:rPr>
              <a:t>遊</a:t>
            </a:r>
            <a:r>
              <a:rPr lang="zh-CN" altLang="en-US" sz="2800" dirty="0">
                <a:latin typeface="新細明體" panose="02020500000000000000" pitchFamily="18" charset="-120"/>
                <a:ea typeface="新細明體" panose="02020500000000000000" pitchFamily="18" charset="-120"/>
              </a:rPr>
              <a:t>戲結束後得到的</a:t>
            </a:r>
            <a:r>
              <a:rPr lang="zh-HK" altLang="en-US" sz="2800" dirty="0">
                <a:latin typeface="新細明體" panose="02020500000000000000" pitchFamily="18" charset="-120"/>
                <a:ea typeface="新細明體" panose="02020500000000000000" pitchFamily="18" charset="-120"/>
              </a:rPr>
              <a:t>總分</a:t>
            </a:r>
            <a:r>
              <a:rPr lang="zh-HK" altLang="en-US" sz="2800" dirty="0" smtClean="0">
                <a:latin typeface="新細明體" panose="02020500000000000000" pitchFamily="18" charset="-120"/>
                <a:ea typeface="新細明體" panose="02020500000000000000" pitchFamily="18" charset="-120"/>
              </a:rPr>
              <a:t>值</a:t>
            </a:r>
            <a:endParaRPr lang="en-US" altLang="zh-HK" sz="2800" dirty="0" smtClean="0">
              <a:latin typeface="新細明體" panose="02020500000000000000" pitchFamily="18" charset="-120"/>
              <a:ea typeface="新細明體" panose="02020500000000000000" pitchFamily="18" charset="-120"/>
            </a:endParaRPr>
          </a:p>
          <a:p>
            <a:pPr lvl="1">
              <a:lnSpc>
                <a:spcPct val="100000"/>
              </a:lnSpc>
            </a:pPr>
            <a:r>
              <a:rPr lang="en-US" altLang="zh-HK" sz="2800" dirty="0">
                <a:latin typeface="新細明體" panose="02020500000000000000" pitchFamily="18" charset="-120"/>
                <a:hlinkClick r:id="rId2"/>
              </a:rPr>
              <a:t>https://www.youtube.com/watch?v=V1eYniJ0Rnk</a:t>
            </a:r>
            <a:endParaRPr lang="zh-HK" altLang="en-US" sz="2800" dirty="0">
              <a:latin typeface="新細明體" panose="02020500000000000000" pitchFamily="18" charset="-120"/>
              <a:ea typeface="新細明體" panose="02020500000000000000" pitchFamily="18" charset="-12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1034" y="3517558"/>
            <a:ext cx="4569836" cy="2194473"/>
          </a:xfrm>
          <a:prstGeom prst="rect">
            <a:avLst/>
          </a:prstGeom>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25</a:t>
            </a:fld>
            <a:endParaRPr lang="en-US"/>
          </a:p>
        </p:txBody>
      </p:sp>
    </p:spTree>
    <p:extLst>
      <p:ext uri="{BB962C8B-B14F-4D97-AF65-F5344CB8AC3E}">
        <p14:creationId xmlns:p14="http://schemas.microsoft.com/office/powerpoint/2010/main" val="3937127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7B35CE81-F40D-4E9F-8514-3A57AB35F2AF}"/>
              </a:ext>
            </a:extLst>
          </p:cNvPr>
          <p:cNvSpPr>
            <a:spLocks noGrp="1"/>
          </p:cNvSpPr>
          <p:nvPr>
            <p:ph type="title"/>
          </p:nvPr>
        </p:nvSpPr>
        <p:spPr/>
        <p:txBody>
          <a:bodyPr>
            <a:normAutofit/>
          </a:bodyPr>
          <a:lstStyle/>
          <a:p>
            <a:pPr>
              <a:lnSpc>
                <a:spcPct val="100000"/>
              </a:lnSpc>
            </a:pPr>
            <a:r>
              <a:rPr lang="zh-TW" altLang="en-US" dirty="0" smtClean="0">
                <a:latin typeface="新細明體" panose="02020500000000000000" pitchFamily="18" charset="-120"/>
              </a:rPr>
              <a:t>深度</a:t>
            </a:r>
            <a:r>
              <a:rPr lang="zh-TW" altLang="en-US" dirty="0">
                <a:latin typeface="新細明體" panose="02020500000000000000" pitchFamily="18" charset="-120"/>
              </a:rPr>
              <a:t>強化</a:t>
            </a:r>
            <a:r>
              <a:rPr lang="zh-TW" altLang="en-US" dirty="0" smtClean="0">
                <a:latin typeface="新細明體" panose="02020500000000000000" pitchFamily="18" charset="-120"/>
              </a:rPr>
              <a:t>學習</a:t>
            </a:r>
            <a:r>
              <a:rPr lang="zh-TW" altLang="en-US" dirty="0">
                <a:latin typeface="新細明體" panose="02020500000000000000" pitchFamily="18" charset="-120"/>
              </a:rPr>
              <a:t>的</a:t>
            </a:r>
            <a:r>
              <a:rPr lang="en-US" altLang="zh-HK" dirty="0" err="1" smtClean="0">
                <a:latin typeface="新細明體" panose="02020500000000000000" pitchFamily="18" charset="-120"/>
                <a:ea typeface="新細明體" panose="02020500000000000000" pitchFamily="18" charset="-120"/>
              </a:rPr>
              <a:t>AlphaGo</a:t>
            </a:r>
            <a:r>
              <a:rPr lang="en-US" altLang="zh-HK" dirty="0" smtClean="0">
                <a:latin typeface="新細明體" panose="02020500000000000000" pitchFamily="18" charset="-120"/>
                <a:ea typeface="新細明體" panose="02020500000000000000" pitchFamily="18" charset="-120"/>
              </a:rPr>
              <a:t> </a:t>
            </a:r>
            <a:r>
              <a:rPr lang="en-US" altLang="zh-HK" dirty="0">
                <a:latin typeface="新細明體" panose="02020500000000000000" pitchFamily="18" charset="-120"/>
                <a:ea typeface="新細明體" panose="02020500000000000000" pitchFamily="18" charset="-120"/>
              </a:rPr>
              <a:t>Zero</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 xmlns:a16="http://schemas.microsoft.com/office/drawing/2014/main" id="{F6DC1479-8F79-444A-B918-BF85BECACC8E}"/>
              </a:ext>
            </a:extLst>
          </p:cNvPr>
          <p:cNvSpPr>
            <a:spLocks noGrp="1"/>
          </p:cNvSpPr>
          <p:nvPr>
            <p:ph idx="1"/>
          </p:nvPr>
        </p:nvSpPr>
        <p:spPr>
          <a:xfrm>
            <a:off x="838200" y="1825625"/>
            <a:ext cx="8032667" cy="4351338"/>
          </a:xfrm>
        </p:spPr>
        <p:txBody>
          <a:bodyPr>
            <a:normAutofit/>
          </a:bodyPr>
          <a:lstStyle/>
          <a:p>
            <a:pPr>
              <a:lnSpc>
                <a:spcPct val="100000"/>
              </a:lnSpc>
            </a:pPr>
            <a:r>
              <a:rPr lang="en-US" altLang="zh-CN" dirty="0">
                <a:latin typeface="新細明體" panose="02020500000000000000" pitchFamily="18" charset="-120"/>
                <a:ea typeface="新細明體" panose="02020500000000000000" pitchFamily="18" charset="-120"/>
              </a:rPr>
              <a:t>DeepMind </a:t>
            </a:r>
            <a:r>
              <a:rPr lang="zh-CN" altLang="en-US" dirty="0">
                <a:latin typeface="新細明體" panose="02020500000000000000" pitchFamily="18" charset="-120"/>
                <a:ea typeface="新細明體" panose="02020500000000000000" pitchFamily="18" charset="-120"/>
              </a:rPr>
              <a:t>開發的圍棋程序</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採用深度强化學習方法，將整個棋盤作爲輸入，通過數層</a:t>
            </a:r>
            <a:r>
              <a:rPr lang="zh-TW" altLang="en-US" dirty="0">
                <a:latin typeface="新細明體" panose="02020500000000000000" pitchFamily="18" charset="-120"/>
                <a:ea typeface="新細明體" panose="02020500000000000000" pitchFamily="18" charset="-120"/>
              </a:rPr>
              <a:t>卷積神經網絡</a:t>
            </a:r>
            <a:r>
              <a:rPr lang="en-US" altLang="zh-TW" dirty="0">
                <a:latin typeface="新細明體" panose="02020500000000000000" pitchFamily="18" charset="-120"/>
                <a:ea typeface="新細明體" panose="02020500000000000000" pitchFamily="18" charset="-120"/>
              </a:rPr>
              <a:t>(</a:t>
            </a:r>
            <a:r>
              <a:rPr lang="en-US" altLang="zh-CN" dirty="0">
                <a:latin typeface="新細明體" panose="02020500000000000000" pitchFamily="18" charset="-120"/>
                <a:ea typeface="新細明體" panose="02020500000000000000" pitchFamily="18" charset="-120"/>
              </a:rPr>
              <a:t>CNN) </a:t>
            </a:r>
            <a:r>
              <a:rPr lang="zh-CN" altLang="en-US" dirty="0">
                <a:latin typeface="新細明體" panose="02020500000000000000" pitchFamily="18" charset="-120"/>
                <a:ea typeface="新細明體" panose="02020500000000000000" pitchFamily="18" charset="-120"/>
              </a:rPr>
              <a:t>提取棋局狀態，並基於强化學習方法進行訓練。另外還加入了大量監督學習以模仿人類的走棋方法</a:t>
            </a:r>
            <a:endParaRPr lang="en-US" altLang="zh-CN" dirty="0">
              <a:latin typeface="新細明體" panose="02020500000000000000" pitchFamily="18" charset="-120"/>
              <a:ea typeface="新細明體" panose="02020500000000000000" pitchFamily="18" charset="-120"/>
            </a:endParaRPr>
          </a:p>
          <a:p>
            <a:pPr>
              <a:lnSpc>
                <a:spcPct val="100000"/>
              </a:lnSpc>
            </a:pPr>
            <a:r>
              <a:rPr lang="en-US" altLang="zh-CN" dirty="0">
                <a:latin typeface="新細明體" panose="02020500000000000000" pitchFamily="18" charset="-120"/>
                <a:ea typeface="新細明體" panose="02020500000000000000" pitchFamily="18" charset="-120"/>
              </a:rPr>
              <a:t>AlphaGo Zero </a:t>
            </a:r>
            <a:r>
              <a:rPr lang="zh-CN" altLang="en-US" dirty="0">
                <a:latin typeface="新細明體" panose="02020500000000000000" pitchFamily="18" charset="-120"/>
                <a:ea typeface="新細明體" panose="02020500000000000000" pitchFamily="18" charset="-120"/>
              </a:rPr>
              <a:t>用三天時間完成了</a:t>
            </a:r>
            <a:r>
              <a:rPr lang="en-US" altLang="zh-CN" dirty="0">
                <a:latin typeface="新細明體" panose="02020500000000000000" pitchFamily="18" charset="-120"/>
                <a:ea typeface="新細明體" panose="02020500000000000000" pitchFamily="18" charset="-120"/>
              </a:rPr>
              <a:t>490 </a:t>
            </a:r>
            <a:r>
              <a:rPr lang="zh-CN" altLang="en-US" dirty="0">
                <a:latin typeface="新細明體" panose="02020500000000000000" pitchFamily="18" charset="-120"/>
                <a:ea typeface="新細明體" panose="02020500000000000000" pitchFamily="18" charset="-120"/>
              </a:rPr>
              <a:t>萬局</a:t>
            </a:r>
            <a:r>
              <a:rPr lang="zh-HK" altLang="en-US" dirty="0">
                <a:latin typeface="新細明體" panose="02020500000000000000" pitchFamily="18" charset="-120"/>
                <a:ea typeface="新細明體" panose="02020500000000000000" pitchFamily="18" charset="-120"/>
              </a:rPr>
              <a:t>自我對弈</a:t>
            </a:r>
            <a:r>
              <a:rPr lang="zh-CN" altLang="en-US" dirty="0">
                <a:latin typeface="新細明體" panose="02020500000000000000" pitchFamily="18" charset="-120"/>
                <a:ea typeface="新細明體" panose="02020500000000000000" pitchFamily="18" charset="-120"/>
              </a:rPr>
              <a:t>。 幾天內它就發展出擊敗人類頂尖棋手的技能，而早期的 </a:t>
            </a:r>
            <a:r>
              <a:rPr lang="en-US" altLang="zh-CN" dirty="0">
                <a:latin typeface="新細明體" panose="02020500000000000000" pitchFamily="18" charset="-120"/>
                <a:ea typeface="新細明體" panose="02020500000000000000" pitchFamily="18" charset="-120"/>
              </a:rPr>
              <a:t>AlphaGo</a:t>
            </a:r>
            <a:r>
              <a:rPr lang="zh-CN" altLang="en-US" dirty="0">
                <a:latin typeface="新細明體" panose="02020500000000000000" pitchFamily="18" charset="-120"/>
                <a:ea typeface="新細明體" panose="02020500000000000000" pitchFamily="18" charset="-120"/>
              </a:rPr>
              <a:t>要數月的訓練才到達同樣</a:t>
            </a:r>
            <a:r>
              <a:rPr lang="zh-CN" altLang="en-US" dirty="0" smtClean="0">
                <a:latin typeface="新細明體" panose="02020500000000000000" pitchFamily="18" charset="-120"/>
                <a:ea typeface="新細明體" panose="02020500000000000000" pitchFamily="18" charset="-120"/>
              </a:rPr>
              <a:t>水平</a:t>
            </a:r>
            <a:endParaRPr lang="en-US" altLang="zh-CN" dirty="0" smtClean="0">
              <a:latin typeface="新細明體" panose="02020500000000000000" pitchFamily="18" charset="-120"/>
              <a:ea typeface="新細明體" panose="02020500000000000000" pitchFamily="18" charset="-120"/>
            </a:endParaRPr>
          </a:p>
          <a:p>
            <a:pPr>
              <a:lnSpc>
                <a:spcPct val="100000"/>
              </a:lnSpc>
            </a:pPr>
            <a:r>
              <a:rPr lang="en-US" altLang="zh-HK" dirty="0">
                <a:latin typeface="新細明體" panose="02020500000000000000" pitchFamily="18" charset="-120"/>
                <a:hlinkClick r:id="rId2"/>
              </a:rPr>
              <a:t>https://www.youtube.com/watch?v=tXlM99xPQC8</a:t>
            </a:r>
            <a:endParaRPr lang="zh-HK" altLang="en-US" dirty="0">
              <a:latin typeface="新細明體" panose="02020500000000000000" pitchFamily="18" charset="-120"/>
              <a:ea typeface="新細明體" panose="02020500000000000000" pitchFamily="18" charset="-120"/>
            </a:endParaRPr>
          </a:p>
        </p:txBody>
      </p:sp>
      <p:pic>
        <p:nvPicPr>
          <p:cNvPr id="6146" name="Picture 2" descr="Go board p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0867" y="3051958"/>
            <a:ext cx="3040082" cy="3040083"/>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26</a:t>
            </a:fld>
            <a:endParaRPr lang="en-US"/>
          </a:p>
        </p:txBody>
      </p:sp>
    </p:spTree>
    <p:extLst>
      <p:ext uri="{BB962C8B-B14F-4D97-AF65-F5344CB8AC3E}">
        <p14:creationId xmlns:p14="http://schemas.microsoft.com/office/powerpoint/2010/main" val="32946369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52EF30A5-BBA7-4B1F-96A7-DB830F5F3B09}"/>
              </a:ext>
            </a:extLst>
          </p:cNvPr>
          <p:cNvSpPr>
            <a:spLocks noGrp="1"/>
          </p:cNvSpPr>
          <p:nvPr>
            <p:ph type="title"/>
          </p:nvPr>
        </p:nvSpPr>
        <p:spPr>
          <a:xfrm>
            <a:off x="838200" y="365125"/>
            <a:ext cx="10515600" cy="1448882"/>
          </a:xfrm>
        </p:spPr>
        <p:txBody>
          <a:bodyPr/>
          <a:lstStyle/>
          <a:p>
            <a:pPr>
              <a:lnSpc>
                <a:spcPct val="100000"/>
              </a:lnSpc>
            </a:pPr>
            <a:r>
              <a:rPr lang="zh-TW" altLang="en-US" dirty="0" smtClean="0">
                <a:latin typeface="新細明體" panose="02020500000000000000" pitchFamily="18" charset="-120"/>
              </a:rPr>
              <a:t>深度</a:t>
            </a:r>
            <a:r>
              <a:rPr lang="zh-TW" altLang="en-US" dirty="0">
                <a:latin typeface="新細明體" panose="02020500000000000000" pitchFamily="18" charset="-120"/>
              </a:rPr>
              <a:t>強化學習</a:t>
            </a:r>
            <a:r>
              <a:rPr lang="zh-TW" altLang="en-US" dirty="0" smtClean="0">
                <a:latin typeface="新細明體" panose="02020500000000000000" pitchFamily="18" charset="-120"/>
              </a:rPr>
              <a:t>的</a:t>
            </a:r>
            <a:r>
              <a:rPr lang="zh-HK" altLang="en-US" dirty="0" smtClean="0">
                <a:latin typeface="新細明體" panose="02020500000000000000" pitchFamily="18" charset="-120"/>
                <a:ea typeface="新細明體" panose="02020500000000000000" pitchFamily="18" charset="-120"/>
              </a:rPr>
              <a:t>實體</a:t>
            </a:r>
            <a:r>
              <a:rPr lang="zh-HK" altLang="en-US" dirty="0">
                <a:latin typeface="新細明體" panose="02020500000000000000" pitchFamily="18" charset="-120"/>
                <a:ea typeface="新細明體" panose="02020500000000000000" pitchFamily="18" charset="-120"/>
              </a:rPr>
              <a:t>機械</a:t>
            </a:r>
            <a:r>
              <a:rPr lang="zh-CN" altLang="en-US" dirty="0">
                <a:latin typeface="新細明體" panose="02020500000000000000" pitchFamily="18" charset="-120"/>
                <a:ea typeface="新細明體" panose="02020500000000000000" pitchFamily="18" charset="-120"/>
              </a:rPr>
              <a:t>人</a:t>
            </a:r>
            <a:endParaRPr lang="zh-HK" altLang="en-US" dirty="0">
              <a:latin typeface="新細明體" panose="02020500000000000000" pitchFamily="18" charset="-120"/>
              <a:ea typeface="新細明體" panose="02020500000000000000" pitchFamily="18" charset="-120"/>
            </a:endParaRPr>
          </a:p>
        </p:txBody>
      </p:sp>
      <p:sp>
        <p:nvSpPr>
          <p:cNvPr id="3" name="內容版面配置區 2">
            <a:extLst>
              <a:ext uri="{FF2B5EF4-FFF2-40B4-BE49-F238E27FC236}">
                <a16:creationId xmlns="" xmlns:a16="http://schemas.microsoft.com/office/drawing/2014/main" id="{557638C4-22CC-4E16-BEA5-C442C591A8CD}"/>
              </a:ext>
            </a:extLst>
          </p:cNvPr>
          <p:cNvSpPr>
            <a:spLocks noGrp="1"/>
          </p:cNvSpPr>
          <p:nvPr>
            <p:ph idx="1"/>
          </p:nvPr>
        </p:nvSpPr>
        <p:spPr>
          <a:xfrm>
            <a:off x="838200" y="1576243"/>
            <a:ext cx="10515600" cy="4756150"/>
          </a:xfrm>
        </p:spPr>
        <p:txBody>
          <a:bodyPr>
            <a:normAutofit/>
          </a:bodyPr>
          <a:lstStyle/>
          <a:p>
            <a:pPr>
              <a:lnSpc>
                <a:spcPct val="100000"/>
              </a:lnSpc>
            </a:pPr>
            <a:r>
              <a:rPr lang="en-US" altLang="zh-CN" dirty="0">
                <a:latin typeface="新細明體" panose="02020500000000000000" pitchFamily="18" charset="-120"/>
                <a:ea typeface="新細明體" panose="02020500000000000000" pitchFamily="18" charset="-120"/>
              </a:rPr>
              <a:t>2008 </a:t>
            </a:r>
            <a:r>
              <a:rPr lang="zh-CN" altLang="en-US" dirty="0">
                <a:latin typeface="新細明體" panose="02020500000000000000" pitchFamily="18" charset="-120"/>
                <a:ea typeface="新細明體" panose="02020500000000000000" pitchFamily="18" charset="-120"/>
              </a:rPr>
              <a:t>年日本 </a:t>
            </a:r>
            <a:r>
              <a:rPr lang="en-US" altLang="zh-CN" dirty="0">
                <a:latin typeface="新細明體" panose="02020500000000000000" pitchFamily="18" charset="-120"/>
                <a:ea typeface="新細明體" panose="02020500000000000000" pitchFamily="18" charset="-120"/>
              </a:rPr>
              <a:t>Oita </a:t>
            </a:r>
            <a:r>
              <a:rPr lang="zh-CN" altLang="en-US" dirty="0">
                <a:latin typeface="新細明體" panose="02020500000000000000" pitchFamily="18" charset="-120"/>
                <a:ea typeface="新細明體" panose="02020500000000000000" pitchFamily="18" charset="-120"/>
              </a:rPr>
              <a:t>大學讓一隻叫作 </a:t>
            </a:r>
            <a:r>
              <a:rPr lang="en-US" altLang="zh-CN" dirty="0">
                <a:latin typeface="新細明體" panose="02020500000000000000" pitchFamily="18" charset="-120"/>
                <a:ea typeface="新細明體" panose="02020500000000000000" pitchFamily="18" charset="-120"/>
              </a:rPr>
              <a:t>AIBO </a:t>
            </a:r>
            <a:r>
              <a:rPr lang="zh-CN" altLang="en-US" dirty="0">
                <a:latin typeface="新細明體" panose="02020500000000000000" pitchFamily="18" charset="-120"/>
                <a:ea typeface="新細明體" panose="02020500000000000000" pitchFamily="18" charset="-120"/>
              </a:rPr>
              <a:t>的機械狗親吻一隻白色的機械狗</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採用和 </a:t>
            </a:r>
            <a:r>
              <a:rPr lang="en-US" altLang="zh-CN" dirty="0">
                <a:latin typeface="新細明體" panose="02020500000000000000" pitchFamily="18" charset="-120"/>
                <a:ea typeface="新細明體" panose="02020500000000000000" pitchFamily="18" charset="-120"/>
              </a:rPr>
              <a:t>Atari </a:t>
            </a:r>
            <a:r>
              <a:rPr lang="zh-CN" altLang="en-US" dirty="0">
                <a:latin typeface="新細明體" panose="02020500000000000000" pitchFamily="18" charset="-120"/>
                <a:ea typeface="新細明體" panose="02020500000000000000" pitchFamily="18" charset="-120"/>
              </a:rPr>
              <a:t>遊戲網絡類似的結構：</a:t>
            </a:r>
            <a:endParaRPr lang="en-US" altLang="zh-CN" dirty="0">
              <a:latin typeface="新細明體" panose="02020500000000000000" pitchFamily="18" charset="-120"/>
              <a:ea typeface="新細明體" panose="02020500000000000000" pitchFamily="18" charset="-120"/>
            </a:endParaRPr>
          </a:p>
          <a:p>
            <a:pPr marL="514350" indent="-514350">
              <a:lnSpc>
                <a:spcPct val="100000"/>
              </a:lnSpc>
              <a:buFont typeface="+mj-lt"/>
              <a:buAutoNum type="arabicPeriod"/>
            </a:pPr>
            <a:r>
              <a:rPr lang="en-US" altLang="zh-CN" dirty="0" smtClean="0">
                <a:latin typeface="新細明體" panose="02020500000000000000" pitchFamily="18" charset="-120"/>
                <a:ea typeface="新細明體" panose="02020500000000000000" pitchFamily="18" charset="-120"/>
              </a:rPr>
              <a:t>	</a:t>
            </a:r>
            <a:r>
              <a:rPr lang="zh-CN" altLang="en-US" dirty="0" smtClean="0">
                <a:latin typeface="新細明體" panose="02020500000000000000" pitchFamily="18" charset="-120"/>
                <a:ea typeface="新細明體" panose="02020500000000000000" pitchFamily="18" charset="-120"/>
              </a:rPr>
              <a:t>網</a:t>
            </a:r>
            <a:r>
              <a:rPr lang="zh-CN" altLang="en-US" dirty="0">
                <a:latin typeface="新細明體" panose="02020500000000000000" pitchFamily="18" charset="-120"/>
                <a:ea typeface="新細明體" panose="02020500000000000000" pitchFamily="18" charset="-120"/>
              </a:rPr>
              <a:t>絡輸入爲攝像頭拍到的照片</a:t>
            </a:r>
            <a:endParaRPr lang="en-US" altLang="zh-CN" dirty="0">
              <a:latin typeface="新細明體" panose="02020500000000000000" pitchFamily="18" charset="-120"/>
              <a:ea typeface="新細明體" panose="02020500000000000000" pitchFamily="18" charset="-120"/>
            </a:endParaRPr>
          </a:p>
          <a:p>
            <a:pPr marL="514350" indent="-514350">
              <a:lnSpc>
                <a:spcPct val="100000"/>
              </a:lnSpc>
              <a:buFont typeface="+mj-lt"/>
              <a:buAutoNum type="arabicPeriod"/>
            </a:pPr>
            <a:r>
              <a:rPr lang="en-US" altLang="zh-CN" dirty="0" smtClean="0">
                <a:latin typeface="新細明體" panose="02020500000000000000" pitchFamily="18" charset="-120"/>
                <a:ea typeface="新細明體" panose="02020500000000000000" pitchFamily="18" charset="-120"/>
              </a:rPr>
              <a:t>	</a:t>
            </a:r>
            <a:r>
              <a:rPr lang="zh-CN" altLang="en-US" dirty="0" smtClean="0">
                <a:latin typeface="新細明體" panose="02020500000000000000" pitchFamily="18" charset="-120"/>
                <a:ea typeface="新細明體" panose="02020500000000000000" pitchFamily="18" charset="-120"/>
              </a:rPr>
              <a:t>輸出</a:t>
            </a:r>
            <a:r>
              <a:rPr lang="zh-CN" altLang="en-US" dirty="0">
                <a:latin typeface="新細明體" panose="02020500000000000000" pitchFamily="18" charset="-120"/>
                <a:ea typeface="新細明體" panose="02020500000000000000" pitchFamily="18" charset="-120"/>
              </a:rPr>
              <a:t>爲直走、左轉、右轉三個命令</a:t>
            </a:r>
            <a:endParaRPr lang="en-US" altLang="zh-CN" dirty="0">
              <a:latin typeface="新細明體" panose="02020500000000000000" pitchFamily="18" charset="-120"/>
              <a:ea typeface="新細明體" panose="02020500000000000000" pitchFamily="18" charset="-120"/>
            </a:endParaRPr>
          </a:p>
          <a:p>
            <a:pPr marL="514350" indent="-514350">
              <a:lnSpc>
                <a:spcPct val="100000"/>
              </a:lnSpc>
              <a:buFont typeface="+mj-lt"/>
              <a:buAutoNum type="arabicPeriod"/>
            </a:pPr>
            <a:r>
              <a:rPr lang="en-US" altLang="zh-CN" dirty="0" smtClean="0">
                <a:latin typeface="新細明體" panose="02020500000000000000" pitchFamily="18" charset="-120"/>
                <a:ea typeface="新細明體" panose="02020500000000000000" pitchFamily="18" charset="-120"/>
              </a:rPr>
              <a:t>	</a:t>
            </a:r>
            <a:r>
              <a:rPr lang="zh-CN" altLang="en-US" dirty="0" smtClean="0">
                <a:latin typeface="新細明體" panose="02020500000000000000" pitchFamily="18" charset="-120"/>
                <a:ea typeface="新細明體" panose="02020500000000000000" pitchFamily="18" charset="-120"/>
              </a:rPr>
              <a:t>網絡</a:t>
            </a:r>
            <a:r>
              <a:rPr lang="zh-CN" altLang="en-US" dirty="0">
                <a:latin typeface="新細明體" panose="02020500000000000000" pitchFamily="18" charset="-120"/>
                <a:ea typeface="新細明體" panose="02020500000000000000" pitchFamily="18" charset="-120"/>
              </a:rPr>
              <a:t>結構是全連接網絡</a:t>
            </a:r>
            <a:endParaRPr lang="en-US" altLang="zh-CN" dirty="0">
              <a:latin typeface="新細明體" panose="02020500000000000000" pitchFamily="18" charset="-120"/>
              <a:ea typeface="新細明體" panose="02020500000000000000" pitchFamily="18" charset="-120"/>
            </a:endParaRPr>
          </a:p>
          <a:p>
            <a:pPr marL="514350" indent="-514350">
              <a:lnSpc>
                <a:spcPct val="100000"/>
              </a:lnSpc>
              <a:buFont typeface="+mj-lt"/>
              <a:buAutoNum type="arabicPeriod"/>
            </a:pPr>
            <a:r>
              <a:rPr lang="zh-CN" altLang="en-US" dirty="0">
                <a:latin typeface="新細明體" panose="02020500000000000000" pitchFamily="18" charset="-120"/>
                <a:ea typeface="新細明體" panose="02020500000000000000" pitchFamily="18" charset="-120"/>
              </a:rPr>
              <a:t>訓練時，接觸到白狗會給系統一個很大的獎勵，如果白狗從視野消失便會給相應的懲罰 </a:t>
            </a:r>
            <a:r>
              <a:rPr lang="en-US" altLang="zh-CN" dirty="0">
                <a:latin typeface="新細明體" panose="02020500000000000000" pitchFamily="18" charset="-120"/>
                <a:ea typeface="新細明體" panose="02020500000000000000" pitchFamily="18" charset="-120"/>
                <a:sym typeface="Wingdings" panose="05000000000000000000" pitchFamily="2" charset="2"/>
              </a:rPr>
              <a:t> </a:t>
            </a:r>
            <a:r>
              <a:rPr lang="zh-CN" altLang="en-US" dirty="0">
                <a:latin typeface="新細明體" panose="02020500000000000000" pitchFamily="18" charset="-120"/>
                <a:ea typeface="新細明體" panose="02020500000000000000" pitchFamily="18" charset="-120"/>
              </a:rPr>
              <a:t>通過多次訓練， </a:t>
            </a:r>
            <a:r>
              <a:rPr lang="en-US" altLang="zh-CN" dirty="0">
                <a:latin typeface="新細明體" panose="02020500000000000000" pitchFamily="18" charset="-120"/>
                <a:ea typeface="新細明體" panose="02020500000000000000" pitchFamily="18" charset="-120"/>
              </a:rPr>
              <a:t>AIBO </a:t>
            </a:r>
            <a:r>
              <a:rPr lang="zh-CN" altLang="en-US" dirty="0">
                <a:latin typeface="新細明體" panose="02020500000000000000" pitchFamily="18" charset="-120"/>
                <a:ea typeface="新細明體" panose="02020500000000000000" pitchFamily="18" charset="-120"/>
              </a:rPr>
              <a:t>學習到如何接近白狗的行爲</a:t>
            </a:r>
            <a:r>
              <a:rPr lang="zh-CN" altLang="en-US" dirty="0" smtClean="0">
                <a:latin typeface="新細明體" panose="02020500000000000000" pitchFamily="18" charset="-120"/>
                <a:ea typeface="新細明體" panose="02020500000000000000" pitchFamily="18" charset="-120"/>
              </a:rPr>
              <a:t>方式</a:t>
            </a:r>
            <a:endParaRPr lang="en-US" altLang="zh-CN" dirty="0" smtClean="0">
              <a:latin typeface="新細明體" panose="02020500000000000000" pitchFamily="18" charset="-120"/>
              <a:ea typeface="新細明體" panose="02020500000000000000" pitchFamily="18" charset="-12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227524579"/>
              </p:ext>
            </p:extLst>
          </p:nvPr>
        </p:nvGraphicFramePr>
        <p:xfrm>
          <a:off x="7323479" y="2357379"/>
          <a:ext cx="4178711" cy="2243497"/>
        </p:xfrm>
        <a:graphic>
          <a:graphicData uri="http://schemas.openxmlformats.org/presentationml/2006/ole">
            <mc:AlternateContent xmlns:mc="http://schemas.openxmlformats.org/markup-compatibility/2006">
              <mc:Choice xmlns:v="urn:schemas-microsoft-com:vml" Requires="v">
                <p:oleObj spid="_x0000_s46088" name="Bitmap Image" r:id="rId3" imgW="11791800" imgH="6330960" progId="Paint.Picture">
                  <p:embed/>
                </p:oleObj>
              </mc:Choice>
              <mc:Fallback>
                <p:oleObj name="Bitmap Image" r:id="rId3" imgW="11791800" imgH="6330960" progId="Paint.Picture">
                  <p:embed/>
                  <p:pic>
                    <p:nvPicPr>
                      <p:cNvPr id="0" name=""/>
                      <p:cNvPicPr/>
                      <p:nvPr/>
                    </p:nvPicPr>
                    <p:blipFill>
                      <a:blip r:embed="rId4"/>
                      <a:stretch>
                        <a:fillRect/>
                      </a:stretch>
                    </p:blipFill>
                    <p:spPr>
                      <a:xfrm>
                        <a:off x="7323479" y="2357379"/>
                        <a:ext cx="4178711" cy="2243497"/>
                      </a:xfrm>
                      <a:prstGeom prst="rect">
                        <a:avLst/>
                      </a:prstGeom>
                    </p:spPr>
                  </p:pic>
                </p:oleObj>
              </mc:Fallback>
            </mc:AlternateContent>
          </a:graphicData>
        </a:graphic>
      </p:graphicFrame>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27</a:t>
            </a:fld>
            <a:endParaRPr lang="en-US"/>
          </a:p>
        </p:txBody>
      </p:sp>
    </p:spTree>
    <p:extLst>
      <p:ext uri="{BB962C8B-B14F-4D97-AF65-F5344CB8AC3E}">
        <p14:creationId xmlns:p14="http://schemas.microsoft.com/office/powerpoint/2010/main" val="20239888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 xmlns:a16="http://schemas.microsoft.com/office/drawing/2014/main" id="{A52C86B9-1063-4A6D-A6D4-6B67D07AE6B2}"/>
              </a:ext>
            </a:extLst>
          </p:cNvPr>
          <p:cNvSpPr>
            <a:spLocks noGrp="1"/>
          </p:cNvSpPr>
          <p:nvPr>
            <p:ph type="title"/>
          </p:nvPr>
        </p:nvSpPr>
        <p:spPr/>
        <p:txBody>
          <a:bodyPr/>
          <a:lstStyle/>
          <a:p>
            <a:r>
              <a:rPr lang="en-US" altLang="zh-HK" dirty="0"/>
              <a:t> </a:t>
            </a:r>
            <a:endParaRPr lang="zh-HK" alt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180" y="2308998"/>
            <a:ext cx="5175352" cy="3014677"/>
          </a:xfrm>
          <a:prstGeom prst="rect">
            <a:avLst/>
          </a:prstGeom>
        </p:spPr>
      </p:pic>
      <p:sp>
        <p:nvSpPr>
          <p:cNvPr id="6" name="Rectangle 5"/>
          <p:cNvSpPr/>
          <p:nvPr/>
        </p:nvSpPr>
        <p:spPr>
          <a:xfrm>
            <a:off x="531848" y="5831433"/>
            <a:ext cx="5955476" cy="369332"/>
          </a:xfrm>
          <a:prstGeom prst="rect">
            <a:avLst/>
          </a:prstGeom>
        </p:spPr>
        <p:txBody>
          <a:bodyPr wrap="none">
            <a:spAutoFit/>
          </a:bodyPr>
          <a:lstStyle/>
          <a:p>
            <a:r>
              <a:rPr lang="en-US" dirty="0" smtClean="0">
                <a:latin typeface="MingLiU" panose="02020509000000000000" pitchFamily="49" charset="-120"/>
                <a:ea typeface="MingLiU" panose="02020509000000000000" pitchFamily="49" charset="-120"/>
                <a:hlinkClick r:id="rId3"/>
              </a:rPr>
              <a:t>https://www.youtube.com/watch?v=xpRcixf7gLo&amp;t=337s</a:t>
            </a:r>
            <a:endParaRPr lang="en-US" dirty="0">
              <a:latin typeface="MingLiU" panose="02020509000000000000" pitchFamily="49" charset="-120"/>
              <a:ea typeface="MingLiU" panose="02020509000000000000" pitchFamily="49" charset="-120"/>
            </a:endParaRPr>
          </a:p>
        </p:txBody>
      </p:sp>
      <p:pic>
        <p:nvPicPr>
          <p:cNvPr id="7" name="Picture 2" descr="https://cdn.unwire.hk/wp-content/uploads/2018/08/0827-1a-1200x9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92056" y="2308997"/>
            <a:ext cx="4019569" cy="301467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711471" y="5772054"/>
            <a:ext cx="5314275" cy="369332"/>
          </a:xfrm>
          <a:prstGeom prst="rect">
            <a:avLst/>
          </a:prstGeom>
        </p:spPr>
        <p:txBody>
          <a:bodyPr wrap="none">
            <a:spAutoFit/>
          </a:bodyPr>
          <a:lstStyle/>
          <a:p>
            <a:pPr>
              <a:lnSpc>
                <a:spcPct val="100000"/>
              </a:lnSpc>
            </a:pPr>
            <a:r>
              <a:rPr lang="en-US" altLang="zh-HK" dirty="0" smtClean="0">
                <a:latin typeface="新細明體" panose="02020500000000000000" pitchFamily="18" charset="-120"/>
                <a:hlinkClick r:id="rId5"/>
              </a:rPr>
              <a:t>https://www.youtube.com/watch?v=mRtS812bKgk&amp;t=17s</a:t>
            </a:r>
            <a:endParaRPr lang="zh-HK" altLang="en-US" dirty="0">
              <a:latin typeface="新細明體" panose="02020500000000000000" pitchFamily="18" charset="-120"/>
            </a:endParaRPr>
          </a:p>
        </p:txBody>
      </p:sp>
      <p:sp>
        <p:nvSpPr>
          <p:cNvPr id="10" name="TextBox 9"/>
          <p:cNvSpPr txBox="1"/>
          <p:nvPr/>
        </p:nvSpPr>
        <p:spPr>
          <a:xfrm>
            <a:off x="584180" y="556657"/>
            <a:ext cx="857927" cy="523220"/>
          </a:xfrm>
          <a:prstGeom prst="rect">
            <a:avLst/>
          </a:prstGeom>
          <a:noFill/>
        </p:spPr>
        <p:txBody>
          <a:bodyPr wrap="none" rtlCol="0">
            <a:spAutoFit/>
          </a:bodyPr>
          <a:lstStyle/>
          <a:p>
            <a:r>
              <a:rPr lang="en-US" sz="2800" dirty="0" smtClean="0">
                <a:latin typeface="PMingLiU" panose="02020500000000000000" pitchFamily="18" charset="-120"/>
                <a:ea typeface="PMingLiU" panose="02020500000000000000" pitchFamily="18" charset="-120"/>
              </a:rPr>
              <a:t>2008</a:t>
            </a:r>
            <a:endParaRPr lang="en-US" sz="2800" dirty="0"/>
          </a:p>
        </p:txBody>
      </p:sp>
      <p:sp>
        <p:nvSpPr>
          <p:cNvPr id="11" name="TextBox 10"/>
          <p:cNvSpPr txBox="1"/>
          <p:nvPr/>
        </p:nvSpPr>
        <p:spPr>
          <a:xfrm>
            <a:off x="6757370" y="556657"/>
            <a:ext cx="857927" cy="523220"/>
          </a:xfrm>
          <a:prstGeom prst="rect">
            <a:avLst/>
          </a:prstGeom>
          <a:noFill/>
        </p:spPr>
        <p:txBody>
          <a:bodyPr wrap="none" rtlCol="0">
            <a:spAutoFit/>
          </a:bodyPr>
          <a:lstStyle/>
          <a:p>
            <a:r>
              <a:rPr lang="en-US" sz="2800" dirty="0" smtClean="0">
                <a:latin typeface="PMingLiU" panose="02020500000000000000" pitchFamily="18" charset="-120"/>
                <a:ea typeface="PMingLiU" panose="02020500000000000000" pitchFamily="18" charset="-120"/>
              </a:rPr>
              <a:t>20</a:t>
            </a:r>
            <a:r>
              <a:rPr lang="en-US" altLang="zh-TW" sz="2800" dirty="0" smtClean="0">
                <a:latin typeface="PMingLiU" panose="02020500000000000000" pitchFamily="18" charset="-120"/>
                <a:ea typeface="PMingLiU" panose="02020500000000000000" pitchFamily="18" charset="-120"/>
              </a:rPr>
              <a:t>19</a:t>
            </a:r>
            <a:endParaRPr lang="en-US" sz="2800" dirty="0">
              <a:latin typeface="PMingLiU" panose="02020500000000000000" pitchFamily="18" charset="-120"/>
              <a:ea typeface="PMingLiU" panose="02020500000000000000" pitchFamily="18" charset="-120"/>
            </a:endParaRPr>
          </a:p>
        </p:txBody>
      </p:sp>
      <p:sp>
        <p:nvSpPr>
          <p:cNvPr id="12" name="Rectangle 11"/>
          <p:cNvSpPr/>
          <p:nvPr/>
        </p:nvSpPr>
        <p:spPr>
          <a:xfrm>
            <a:off x="6715496" y="1407484"/>
            <a:ext cx="5434630" cy="646331"/>
          </a:xfrm>
          <a:prstGeom prst="rect">
            <a:avLst/>
          </a:prstGeom>
        </p:spPr>
        <p:txBody>
          <a:bodyPr wrap="square">
            <a:spAutoFit/>
          </a:bodyPr>
          <a:lstStyle/>
          <a:p>
            <a:r>
              <a:rPr lang="en-US" b="1" i="0" dirty="0" smtClean="0">
                <a:solidFill>
                  <a:srgbClr val="000000"/>
                </a:solidFill>
                <a:effectLst/>
                <a:latin typeface="adelle-sans"/>
              </a:rPr>
              <a:t>With new APIs, Sony’s robot dog could be the smart home assistant you’ve always wanted</a:t>
            </a:r>
            <a:endParaRPr lang="en-US" b="1" i="0" dirty="0">
              <a:solidFill>
                <a:srgbClr val="000000"/>
              </a:solidFill>
              <a:effectLst/>
              <a:latin typeface="adelle-sans"/>
            </a:endParaRPr>
          </a:p>
        </p:txBody>
      </p:sp>
      <p:sp>
        <p:nvSpPr>
          <p:cNvPr id="13" name="Rectangle 12"/>
          <p:cNvSpPr/>
          <p:nvPr/>
        </p:nvSpPr>
        <p:spPr>
          <a:xfrm>
            <a:off x="531848" y="1439619"/>
            <a:ext cx="5955475" cy="646331"/>
          </a:xfrm>
          <a:prstGeom prst="rect">
            <a:avLst/>
          </a:prstGeom>
        </p:spPr>
        <p:txBody>
          <a:bodyPr wrap="square">
            <a:spAutoFit/>
          </a:bodyPr>
          <a:lstStyle/>
          <a:p>
            <a:r>
              <a:rPr lang="en-US" b="1" dirty="0">
                <a:solidFill>
                  <a:srgbClr val="000000"/>
                </a:solidFill>
                <a:latin typeface="adelle-sans"/>
              </a:rPr>
              <a:t>The world's first Deep Q Network applied to a Real Robot!</a:t>
            </a:r>
          </a:p>
        </p:txBody>
      </p:sp>
      <p:sp>
        <p:nvSpPr>
          <p:cNvPr id="3" name="Footer Placeholder 2"/>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28</a:t>
            </a:fld>
            <a:endParaRPr lang="en-US"/>
          </a:p>
        </p:txBody>
      </p:sp>
    </p:spTree>
    <p:extLst>
      <p:ext uri="{BB962C8B-B14F-4D97-AF65-F5344CB8AC3E}">
        <p14:creationId xmlns:p14="http://schemas.microsoft.com/office/powerpoint/2010/main" val="581727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latin typeface="新細明體" panose="02020500000000000000" pitchFamily="18" charset="-120"/>
              </a:rPr>
              <a:t>深度</a:t>
            </a:r>
            <a:r>
              <a:rPr lang="zh-TW" altLang="en-US" dirty="0">
                <a:latin typeface="新細明體" panose="02020500000000000000" pitchFamily="18" charset="-120"/>
              </a:rPr>
              <a:t>強化學習</a:t>
            </a:r>
            <a:r>
              <a:rPr lang="zh-TW" altLang="en-US" dirty="0" smtClean="0">
                <a:latin typeface="新細明體" panose="02020500000000000000" pitchFamily="18" charset="-120"/>
              </a:rPr>
              <a:t>的</a:t>
            </a:r>
            <a:r>
              <a:rPr lang="zh-TW" altLang="en-US" dirty="0" smtClean="0">
                <a:latin typeface="新細明體" panose="02020500000000000000" pitchFamily="18" charset="-120"/>
                <a:ea typeface="新細明體" panose="02020500000000000000" pitchFamily="18" charset="-120"/>
              </a:rPr>
              <a:t>社交</a:t>
            </a:r>
            <a:r>
              <a:rPr lang="zh-CN" altLang="en-US" dirty="0" smtClean="0">
                <a:latin typeface="新細明體" panose="02020500000000000000" pitchFamily="18" charset="-120"/>
                <a:ea typeface="新細明體" panose="02020500000000000000" pitchFamily="18" charset="-120"/>
              </a:rPr>
              <a:t>機械人</a:t>
            </a:r>
            <a:endParaRPr lang="en-US" dirty="0"/>
          </a:p>
        </p:txBody>
      </p:sp>
      <p:sp>
        <p:nvSpPr>
          <p:cNvPr id="5" name="Rectangle 2"/>
          <p:cNvSpPr>
            <a:spLocks noChangeArrowheads="1"/>
          </p:cNvSpPr>
          <p:nvPr/>
        </p:nvSpPr>
        <p:spPr bwMode="auto">
          <a:xfrm>
            <a:off x="838200" y="1637248"/>
            <a:ext cx="6756133" cy="5329672"/>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L="228600" marR="0" lvl="0" indent="-228600" fontAlgn="base">
              <a:spcBef>
                <a:spcPts val="1000"/>
              </a:spcBef>
              <a:spcAft>
                <a:spcPct val="0"/>
              </a:spcAft>
              <a:buClrTx/>
              <a:buSzTx/>
              <a:buFont typeface="Arial" panose="020B0604020202020204" pitchFamily="34" charset="0"/>
              <a:buChar char="•"/>
              <a:tabLst/>
            </a:pPr>
            <a:endParaRPr lang="en-US" altLang="zh-TW" sz="2800" dirty="0" smtClean="0">
              <a:latin typeface="新細明體" panose="02020500000000000000" pitchFamily="18" charset="-120"/>
              <a:ea typeface="新細明體" panose="02020500000000000000" pitchFamily="18" charset="-120"/>
            </a:endParaRPr>
          </a:p>
          <a:p>
            <a:pPr marL="228600" indent="-228600" fontAlgn="base">
              <a:spcBef>
                <a:spcPts val="1000"/>
              </a:spcBef>
              <a:spcAft>
                <a:spcPct val="0"/>
              </a:spcAft>
              <a:buFont typeface="Arial" panose="020B0604020202020204" pitchFamily="34" charset="0"/>
              <a:buChar char="•"/>
            </a:pPr>
            <a:r>
              <a:rPr lang="en-US" altLang="zh-TW" sz="2800" dirty="0">
                <a:latin typeface="新細明體" panose="02020500000000000000" pitchFamily="18" charset="-120"/>
                <a:ea typeface="新細明體" panose="02020500000000000000" pitchFamily="18" charset="-120"/>
              </a:rPr>
              <a:t>S</a:t>
            </a:r>
            <a:r>
              <a:rPr lang="en-US" altLang="zh-CN" sz="2800" dirty="0">
                <a:latin typeface="新細明體" panose="02020500000000000000" pitchFamily="18" charset="-120"/>
                <a:ea typeface="新細明體" panose="02020500000000000000" pitchFamily="18" charset="-120"/>
              </a:rPr>
              <a:t>ophia </a:t>
            </a:r>
            <a:r>
              <a:rPr lang="zh-CN" altLang="en-US" sz="2800" dirty="0">
                <a:latin typeface="新細明體" panose="02020500000000000000" pitchFamily="18" charset="-120"/>
                <a:ea typeface="新細明體" panose="02020500000000000000" pitchFamily="18" charset="-120"/>
              </a:rPr>
              <a:t>是由香港公司 </a:t>
            </a:r>
            <a:r>
              <a:rPr lang="en-US" altLang="zh-CN" sz="2800" dirty="0">
                <a:latin typeface="新細明體" panose="02020500000000000000" pitchFamily="18" charset="-120"/>
                <a:ea typeface="新細明體" panose="02020500000000000000" pitchFamily="18" charset="-120"/>
              </a:rPr>
              <a:t>Hanson Robotics </a:t>
            </a:r>
            <a:r>
              <a:rPr lang="zh-TW" altLang="en-US" sz="2800" dirty="0">
                <a:latin typeface="新細明體" panose="02020500000000000000" pitchFamily="18" charset="-120"/>
                <a:ea typeface="新細明體" panose="02020500000000000000" pitchFamily="18" charset="-120"/>
              </a:rPr>
              <a:t>開發</a:t>
            </a:r>
            <a:r>
              <a:rPr lang="zh-CN" altLang="en-US" sz="2800" dirty="0">
                <a:latin typeface="新細明體" panose="02020500000000000000" pitchFamily="18" charset="-120"/>
                <a:ea typeface="新細明體" panose="02020500000000000000" pitchFamily="18" charset="-120"/>
              </a:rPr>
              <a:t>的社交</a:t>
            </a:r>
            <a:r>
              <a:rPr lang="zh-TW" altLang="en-US" sz="2800" dirty="0">
                <a:latin typeface="新細明體" panose="02020500000000000000" pitchFamily="18" charset="-120"/>
                <a:ea typeface="新細明體" panose="02020500000000000000" pitchFamily="18" charset="-120"/>
              </a:rPr>
              <a:t>類</a:t>
            </a:r>
            <a:r>
              <a:rPr lang="zh-CN" altLang="en-US" sz="2800" dirty="0">
                <a:latin typeface="新細明體" panose="02020500000000000000" pitchFamily="18" charset="-120"/>
                <a:ea typeface="新細明體" panose="02020500000000000000" pitchFamily="18" charset="-120"/>
              </a:rPr>
              <a:t>人</a:t>
            </a:r>
            <a:r>
              <a:rPr lang="zh-TW" altLang="en-US" sz="2800" dirty="0">
                <a:latin typeface="新細明體" panose="02020500000000000000" pitchFamily="18" charset="-120"/>
                <a:ea typeface="新細明體" panose="02020500000000000000" pitchFamily="18" charset="-120"/>
              </a:rPr>
              <a:t>機器</a:t>
            </a:r>
            <a:r>
              <a:rPr lang="zh-CN" altLang="en-US" sz="2800" dirty="0">
                <a:latin typeface="新細明體" panose="02020500000000000000" pitchFamily="18" charset="-120"/>
                <a:ea typeface="新細明體" panose="02020500000000000000" pitchFamily="18" charset="-120"/>
              </a:rPr>
              <a:t>人 </a:t>
            </a:r>
          </a:p>
          <a:p>
            <a:pPr marL="228600" marR="0" lvl="0" indent="-228600" fontAlgn="base">
              <a:spcBef>
                <a:spcPts val="1000"/>
              </a:spcBef>
              <a:spcAft>
                <a:spcPct val="0"/>
              </a:spcAft>
              <a:buClrTx/>
              <a:buSzTx/>
              <a:buFont typeface="Arial" panose="020B0604020202020204" pitchFamily="34" charset="0"/>
              <a:buChar char="•"/>
              <a:tabLst/>
            </a:pPr>
            <a:r>
              <a:rPr lang="en-US" altLang="zh-TW" sz="2800" dirty="0" smtClean="0">
                <a:latin typeface="新細明體" panose="02020500000000000000" pitchFamily="18" charset="-120"/>
                <a:ea typeface="新細明體" panose="02020500000000000000" pitchFamily="18" charset="-120"/>
              </a:rPr>
              <a:t>Hanson </a:t>
            </a:r>
            <a:r>
              <a:rPr lang="zh-TW" altLang="en-US" sz="2800" dirty="0">
                <a:latin typeface="新細明體" panose="02020500000000000000" pitchFamily="18" charset="-120"/>
                <a:ea typeface="新細明體" panose="02020500000000000000" pitchFamily="18" charset="-120"/>
              </a:rPr>
              <a:t>將 </a:t>
            </a:r>
            <a:r>
              <a:rPr lang="en-US" altLang="zh-TW" sz="2800" dirty="0">
                <a:latin typeface="新細明體" panose="02020500000000000000" pitchFamily="18" charset="-120"/>
                <a:ea typeface="新細明體" panose="02020500000000000000" pitchFamily="18" charset="-120"/>
              </a:rPr>
              <a:t>Sophia </a:t>
            </a:r>
            <a:r>
              <a:rPr lang="zh-TW" altLang="en-US" sz="2800" dirty="0">
                <a:latin typeface="新細明體" panose="02020500000000000000" pitchFamily="18" charset="-120"/>
                <a:ea typeface="新細明體" panose="02020500000000000000" pitchFamily="18" charset="-120"/>
              </a:rPr>
              <a:t>設計為療養院老人的合適伴侶，或在大型活動或公園幫助人群。</a:t>
            </a:r>
            <a:endParaRPr lang="en-US" altLang="zh-TW" sz="2800" dirty="0">
              <a:latin typeface="新細明體" panose="02020500000000000000" pitchFamily="18" charset="-120"/>
              <a:ea typeface="新細明體" panose="02020500000000000000" pitchFamily="18" charset="-120"/>
            </a:endParaRPr>
          </a:p>
          <a:p>
            <a:pPr marL="228600" marR="0" lvl="0" indent="-228600" fontAlgn="base">
              <a:spcBef>
                <a:spcPts val="1000"/>
              </a:spcBef>
              <a:spcAft>
                <a:spcPct val="0"/>
              </a:spcAft>
              <a:buClrTx/>
              <a:buSzTx/>
              <a:buFont typeface="Arial" panose="020B0604020202020204" pitchFamily="34" charset="0"/>
              <a:buChar char="•"/>
              <a:tabLst/>
            </a:pPr>
            <a:r>
              <a:rPr lang="zh-TW" altLang="en-US" sz="2800" dirty="0" smtClean="0">
                <a:latin typeface="新細明體" panose="02020500000000000000" pitchFamily="18" charset="-120"/>
                <a:ea typeface="新細明體" panose="02020500000000000000" pitchFamily="18" charset="-120"/>
              </a:rPr>
              <a:t>希望</a:t>
            </a:r>
            <a:r>
              <a:rPr lang="zh-TW" altLang="en-US" sz="2800" dirty="0">
                <a:latin typeface="新細明體" panose="02020500000000000000" pitchFamily="18" charset="-120"/>
                <a:ea typeface="新細明體" panose="02020500000000000000" pitchFamily="18" charset="-120"/>
              </a:rPr>
              <a:t>機器人最終能夠與其他人類充分互動以獲得社交技能。</a:t>
            </a:r>
            <a:endParaRPr lang="en-US" altLang="zh-TW" sz="2800" dirty="0">
              <a:latin typeface="新細明體" panose="02020500000000000000" pitchFamily="18" charset="-120"/>
              <a:ea typeface="新細明體" panose="02020500000000000000" pitchFamily="18" charset="-120"/>
            </a:endParaRPr>
          </a:p>
          <a:p>
            <a:pPr marL="228600" marR="0" lvl="0" indent="-228600" fontAlgn="base">
              <a:spcBef>
                <a:spcPts val="1000"/>
              </a:spcBef>
              <a:spcAft>
                <a:spcPct val="0"/>
              </a:spcAft>
              <a:buClrTx/>
              <a:buSzTx/>
              <a:buFont typeface="Arial" panose="020B0604020202020204" pitchFamily="34" charset="0"/>
              <a:buChar char="•"/>
              <a:tabLst/>
            </a:pPr>
            <a:r>
              <a:rPr lang="zh-TW" altLang="en-US" sz="2800" dirty="0">
                <a:latin typeface="新細明體" panose="02020500000000000000" pitchFamily="18" charset="-120"/>
                <a:ea typeface="新細明體" panose="02020500000000000000" pitchFamily="18" charset="-120"/>
              </a:rPr>
              <a:t> </a:t>
            </a:r>
            <a:r>
              <a:rPr lang="en-US" altLang="zh-TW" sz="2800" dirty="0">
                <a:latin typeface="新細明體" panose="02020500000000000000" pitchFamily="18" charset="-120"/>
                <a:ea typeface="新細明體" panose="02020500000000000000" pitchFamily="18" charset="-120"/>
              </a:rPr>
              <a:t>Sophia </a:t>
            </a:r>
            <a:r>
              <a:rPr lang="zh-TW" altLang="en-US" sz="2800" dirty="0">
                <a:latin typeface="新細明體" panose="02020500000000000000" pitchFamily="18" charset="-120"/>
                <a:ea typeface="新細明體" panose="02020500000000000000" pitchFamily="18" charset="-120"/>
              </a:rPr>
              <a:t>被稱為“社交機器人”，它可以模仿社交行為並在人類中引發愛的感覺 </a:t>
            </a:r>
            <a:endParaRPr lang="en-US" altLang="zh-TW" sz="2800" dirty="0" smtClean="0">
              <a:latin typeface="新細明體" panose="02020500000000000000" pitchFamily="18" charset="-120"/>
              <a:ea typeface="新細明體" panose="02020500000000000000" pitchFamily="18" charset="-120"/>
            </a:endParaRPr>
          </a:p>
          <a:p>
            <a:pPr marL="228600" indent="-228600" fontAlgn="base">
              <a:spcBef>
                <a:spcPts val="1000"/>
              </a:spcBef>
              <a:spcAft>
                <a:spcPct val="0"/>
              </a:spcAft>
              <a:buFont typeface="Arial" panose="020B0604020202020204" pitchFamily="34" charset="0"/>
              <a:buChar char="•"/>
            </a:pPr>
            <a:r>
              <a:rPr lang="en-US" dirty="0">
                <a:latin typeface="PMingLiU" panose="02020500000000000000" pitchFamily="18" charset="-120"/>
                <a:ea typeface="PMingLiU" panose="02020500000000000000" pitchFamily="18" charset="-120"/>
                <a:hlinkClick r:id="rId3"/>
              </a:rPr>
              <a:t>https://www.youtube.com/watch?v=W0_DPi0PmF0&amp;t=3s</a:t>
            </a:r>
            <a:endParaRPr lang="en-US" dirty="0">
              <a:latin typeface="PMingLiU" panose="02020500000000000000" pitchFamily="18" charset="-120"/>
              <a:ea typeface="PMingLiU" panose="02020500000000000000" pitchFamily="18" charset="-120"/>
            </a:endParaRPr>
          </a:p>
          <a:p>
            <a:pPr marL="228600" marR="0" lvl="0" indent="-228600" fontAlgn="base">
              <a:spcBef>
                <a:spcPts val="1000"/>
              </a:spcBef>
              <a:spcAft>
                <a:spcPct val="0"/>
              </a:spcAft>
              <a:buClrTx/>
              <a:buSzTx/>
              <a:buFont typeface="Arial" panose="020B0604020202020204" pitchFamily="34" charset="0"/>
              <a:buChar char="•"/>
              <a:tabLst/>
            </a:pPr>
            <a:endParaRPr lang="zh-TW" altLang="en-US" sz="2800" dirty="0">
              <a:latin typeface="新細明體" panose="02020500000000000000" pitchFamily="18" charset="-120"/>
              <a:ea typeface="新細明體" panose="02020500000000000000" pitchFamily="18" charset="-12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111636036"/>
              </p:ext>
            </p:extLst>
          </p:nvPr>
        </p:nvGraphicFramePr>
        <p:xfrm>
          <a:off x="7937533" y="2411818"/>
          <a:ext cx="2842761" cy="4051494"/>
        </p:xfrm>
        <a:graphic>
          <a:graphicData uri="http://schemas.openxmlformats.org/presentationml/2006/ole">
            <mc:AlternateContent xmlns:mc="http://schemas.openxmlformats.org/markup-compatibility/2006">
              <mc:Choice xmlns:v="urn:schemas-microsoft-com:vml" Requires="v">
                <p:oleObj spid="_x0000_s4143" name="Bitmap Image" r:id="rId4" imgW="2419200" imgH="3448080" progId="Paint.Picture">
                  <p:embed/>
                </p:oleObj>
              </mc:Choice>
              <mc:Fallback>
                <p:oleObj name="Bitmap Image" r:id="rId4" imgW="2419200" imgH="3448080" progId="Paint.Picture">
                  <p:embed/>
                  <p:pic>
                    <p:nvPicPr>
                      <p:cNvPr id="0" name=""/>
                      <p:cNvPicPr/>
                      <p:nvPr/>
                    </p:nvPicPr>
                    <p:blipFill>
                      <a:blip r:embed="rId5"/>
                      <a:stretch>
                        <a:fillRect/>
                      </a:stretch>
                    </p:blipFill>
                    <p:spPr>
                      <a:xfrm>
                        <a:off x="7937533" y="2411818"/>
                        <a:ext cx="2842761" cy="4051494"/>
                      </a:xfrm>
                      <a:prstGeom prst="rect">
                        <a:avLst/>
                      </a:prstGeom>
                    </p:spPr>
                  </p:pic>
                </p:oleObj>
              </mc:Fallback>
            </mc:AlternateContent>
          </a:graphicData>
        </a:graphic>
      </p:graphicFrame>
      <p:sp>
        <p:nvSpPr>
          <p:cNvPr id="3" name="Footer Placeholder 2"/>
          <p:cNvSpPr>
            <a:spLocks noGrp="1"/>
          </p:cNvSpPr>
          <p:nvPr>
            <p:ph type="ftr" sz="quarter" idx="11"/>
          </p:nvPr>
        </p:nvSpPr>
        <p:spPr/>
        <p:txBody>
          <a:bodyPr/>
          <a:lstStyle/>
          <a:p>
            <a:r>
              <a:rPr lang="en-US" smtClean="0"/>
              <a:t>Edit by Hammond Lai </a:t>
            </a:r>
            <a:endParaRPr lang="en-US"/>
          </a:p>
        </p:txBody>
      </p:sp>
      <p:sp>
        <p:nvSpPr>
          <p:cNvPr id="4" name="Slide Number Placeholder 3"/>
          <p:cNvSpPr>
            <a:spLocks noGrp="1"/>
          </p:cNvSpPr>
          <p:nvPr>
            <p:ph type="sldNum" sz="quarter" idx="12"/>
          </p:nvPr>
        </p:nvSpPr>
        <p:spPr/>
        <p:txBody>
          <a:bodyPr/>
          <a:lstStyle/>
          <a:p>
            <a:fld id="{14AAF3BD-B680-4D71-9FCA-A246A57934F9}" type="slidenum">
              <a:rPr lang="en-US" smtClean="0"/>
              <a:t>29</a:t>
            </a:fld>
            <a:endParaRPr lang="en-US"/>
          </a:p>
        </p:txBody>
      </p:sp>
    </p:spTree>
    <p:extLst>
      <p:ext uri="{BB962C8B-B14F-4D97-AF65-F5344CB8AC3E}">
        <p14:creationId xmlns:p14="http://schemas.microsoft.com/office/powerpoint/2010/main" val="879535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新細明體" panose="02020500000000000000" pitchFamily="18" charset="-120"/>
              </a:rPr>
              <a:t>現代機械人的發展</a:t>
            </a:r>
            <a:r>
              <a:rPr lang="zh-TW" altLang="en-US" dirty="0" smtClean="0">
                <a:latin typeface="新細明體" panose="02020500000000000000" pitchFamily="18" charset="-120"/>
              </a:rPr>
              <a:t>歷史</a:t>
            </a:r>
            <a:endParaRPr lang="en-US" dirty="0"/>
          </a:p>
        </p:txBody>
      </p:sp>
      <p:sp>
        <p:nvSpPr>
          <p:cNvPr id="3" name="Content Placeholder 2"/>
          <p:cNvSpPr>
            <a:spLocks noGrp="1"/>
          </p:cNvSpPr>
          <p:nvPr>
            <p:ph idx="1"/>
          </p:nvPr>
        </p:nvSpPr>
        <p:spPr>
          <a:xfrm>
            <a:off x="838201" y="1469490"/>
            <a:ext cx="10413732" cy="4351338"/>
          </a:xfrm>
        </p:spPr>
        <p:txBody>
          <a:bodyPr/>
          <a:lstStyle/>
          <a:p>
            <a:pPr>
              <a:buFont typeface="Wingdings" panose="05000000000000000000" pitchFamily="2" charset="2"/>
              <a:buChar char="v"/>
            </a:pPr>
            <a:r>
              <a:rPr lang="zh-HK" altLang="en-US" dirty="0" smtClean="0"/>
              <a:t>波士頓動力</a:t>
            </a:r>
            <a:r>
              <a:rPr lang="en-US" altLang="zh-HK" dirty="0" smtClean="0"/>
              <a:t>(Boston Dynamics)</a:t>
            </a:r>
            <a:r>
              <a:rPr lang="zh-HK" altLang="en-US" dirty="0" smtClean="0"/>
              <a:t>公司的</a:t>
            </a:r>
            <a:r>
              <a:rPr lang="en-US" altLang="zh-HK" dirty="0" smtClean="0"/>
              <a:t>Atlas</a:t>
            </a:r>
            <a:r>
              <a:rPr lang="zh-HK" altLang="en-US" dirty="0" smtClean="0"/>
              <a:t>機械人</a:t>
            </a:r>
            <a:endParaRPr lang="en-US" altLang="zh-HK" dirty="0" smtClean="0"/>
          </a:p>
          <a:p>
            <a:pPr marL="723900" indent="-457200">
              <a:buFont typeface="Wingdings" panose="05000000000000000000" pitchFamily="2" charset="2"/>
              <a:buChar char="v"/>
            </a:pPr>
            <a:r>
              <a:rPr lang="en-US" altLang="zh-HK" dirty="0" smtClean="0">
                <a:hlinkClick r:id="rId2"/>
              </a:rPr>
              <a:t>https://youtu.be/tF4DML7FIWk</a:t>
            </a:r>
            <a:endParaRPr lang="en-US" altLang="zh-HK" dirty="0" smtClean="0"/>
          </a:p>
          <a:p>
            <a:endParaRPr lang="en-US" altLang="zh-HK" dirty="0" smtClean="0"/>
          </a:p>
          <a:p>
            <a:endParaRPr lang="en-US" dirty="0"/>
          </a:p>
        </p:txBody>
      </p:sp>
      <p:pic>
        <p:nvPicPr>
          <p:cNvPr id="4" name="圖片 3">
            <a:extLst>
              <a:ext uri="{FF2B5EF4-FFF2-40B4-BE49-F238E27FC236}">
                <a16:creationId xmlns="" xmlns:a16="http://schemas.microsoft.com/office/drawing/2014/main" xmlns:lc="http://schemas.openxmlformats.org/drawingml/2006/lockedCanvas" id="{008673E6-B79F-4AF5-A2F6-5F00B2CF3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867" y="2554995"/>
            <a:ext cx="6788133" cy="3801355"/>
          </a:xfrm>
          <a:prstGeom prst="rect">
            <a:avLst/>
          </a:prstGeom>
        </p:spPr>
      </p:pic>
      <p:sp>
        <p:nvSpPr>
          <p:cNvPr id="5" name="Footer Placeholder 4"/>
          <p:cNvSpPr>
            <a:spLocks noGrp="1"/>
          </p:cNvSpPr>
          <p:nvPr>
            <p:ph type="ftr" sz="quarter" idx="11"/>
          </p:nvPr>
        </p:nvSpPr>
        <p:spPr/>
        <p:txBody>
          <a:bodyPr/>
          <a:lstStyle/>
          <a:p>
            <a:r>
              <a:rPr lang="en-US" dirty="0" smtClean="0"/>
              <a:t>Edit by Hammond Lai </a:t>
            </a:r>
            <a:endParaRPr lang="en-US" dirty="0"/>
          </a:p>
        </p:txBody>
      </p:sp>
      <p:sp>
        <p:nvSpPr>
          <p:cNvPr id="6" name="Slide Number Placeholder 5"/>
          <p:cNvSpPr>
            <a:spLocks noGrp="1"/>
          </p:cNvSpPr>
          <p:nvPr>
            <p:ph type="sldNum" sz="quarter" idx="12"/>
          </p:nvPr>
        </p:nvSpPr>
        <p:spPr/>
        <p:txBody>
          <a:bodyPr/>
          <a:lstStyle/>
          <a:p>
            <a:fld id="{14AAF3BD-B680-4D71-9FCA-A246A57934F9}" type="slidenum">
              <a:rPr lang="en-US" smtClean="0"/>
              <a:t>3</a:t>
            </a:fld>
            <a:endParaRPr lang="en-US" dirty="0"/>
          </a:p>
        </p:txBody>
      </p:sp>
    </p:spTree>
    <p:extLst>
      <p:ext uri="{BB962C8B-B14F-4D97-AF65-F5344CB8AC3E}">
        <p14:creationId xmlns:p14="http://schemas.microsoft.com/office/powerpoint/2010/main" val="4060853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180" y="556657"/>
            <a:ext cx="857927" cy="523220"/>
          </a:xfrm>
          <a:prstGeom prst="rect">
            <a:avLst/>
          </a:prstGeom>
          <a:noFill/>
        </p:spPr>
        <p:txBody>
          <a:bodyPr wrap="none" rtlCol="0">
            <a:spAutoFit/>
          </a:bodyPr>
          <a:lstStyle/>
          <a:p>
            <a:r>
              <a:rPr lang="en-US" sz="2800" dirty="0" smtClean="0">
                <a:latin typeface="PMingLiU" panose="02020500000000000000" pitchFamily="18" charset="-120"/>
                <a:ea typeface="PMingLiU" panose="02020500000000000000" pitchFamily="18" charset="-120"/>
              </a:rPr>
              <a:t>20</a:t>
            </a:r>
            <a:r>
              <a:rPr lang="en-US" altLang="zh-TW" sz="2800" dirty="0" smtClean="0">
                <a:latin typeface="PMingLiU" panose="02020500000000000000" pitchFamily="18" charset="-120"/>
                <a:ea typeface="PMingLiU" panose="02020500000000000000" pitchFamily="18" charset="-120"/>
              </a:rPr>
              <a:t>16</a:t>
            </a:r>
            <a:endParaRPr lang="en-US" sz="2800" dirty="0"/>
          </a:p>
        </p:txBody>
      </p:sp>
      <p:sp>
        <p:nvSpPr>
          <p:cNvPr id="5" name="TextBox 4"/>
          <p:cNvSpPr txBox="1"/>
          <p:nvPr/>
        </p:nvSpPr>
        <p:spPr>
          <a:xfrm>
            <a:off x="6056330" y="599738"/>
            <a:ext cx="857927" cy="523220"/>
          </a:xfrm>
          <a:prstGeom prst="rect">
            <a:avLst/>
          </a:prstGeom>
          <a:noFill/>
        </p:spPr>
        <p:txBody>
          <a:bodyPr wrap="none" rtlCol="0">
            <a:spAutoFit/>
          </a:bodyPr>
          <a:lstStyle/>
          <a:p>
            <a:r>
              <a:rPr lang="en-US" sz="2800" dirty="0" smtClean="0">
                <a:latin typeface="PMingLiU" panose="02020500000000000000" pitchFamily="18" charset="-120"/>
                <a:ea typeface="PMingLiU" panose="02020500000000000000" pitchFamily="18" charset="-120"/>
              </a:rPr>
              <a:t>20</a:t>
            </a:r>
            <a:r>
              <a:rPr lang="en-US" altLang="zh-TW" sz="2800" dirty="0" smtClean="0">
                <a:latin typeface="PMingLiU" panose="02020500000000000000" pitchFamily="18" charset="-120"/>
                <a:ea typeface="PMingLiU" panose="02020500000000000000" pitchFamily="18" charset="-120"/>
              </a:rPr>
              <a:t>22</a:t>
            </a:r>
            <a:endParaRPr lang="en-US" sz="2800" dirty="0">
              <a:latin typeface="PMingLiU" panose="02020500000000000000" pitchFamily="18" charset="-120"/>
              <a:ea typeface="PMingLiU" panose="02020500000000000000" pitchFamily="18" charset="-120"/>
            </a:endParaRPr>
          </a:p>
        </p:txBody>
      </p:sp>
      <p:sp>
        <p:nvSpPr>
          <p:cNvPr id="7" name="Rectangle 6"/>
          <p:cNvSpPr/>
          <p:nvPr/>
        </p:nvSpPr>
        <p:spPr>
          <a:xfrm>
            <a:off x="6056330" y="1166038"/>
            <a:ext cx="5638364" cy="1754326"/>
          </a:xfrm>
          <a:prstGeom prst="rect">
            <a:avLst/>
          </a:prstGeom>
        </p:spPr>
        <p:txBody>
          <a:bodyPr wrap="square">
            <a:spAutoFit/>
          </a:bodyPr>
          <a:lstStyle/>
          <a:p>
            <a:r>
              <a:rPr lang="en-US" dirty="0">
                <a:solidFill>
                  <a:srgbClr val="404040"/>
                </a:solidFill>
                <a:latin typeface="PMingLiU" panose="02020500000000000000" pitchFamily="18" charset="-120"/>
                <a:ea typeface="PMingLiU" panose="02020500000000000000" pitchFamily="18" charset="-120"/>
              </a:rPr>
              <a:t>The main use case is for humanoid robot right now is entertainment, communication and interaction with other people," explained Engineered Arts Director of Operations, Morgan Roe, in his video. "</a:t>
            </a:r>
            <a:r>
              <a:rPr lang="en-US" dirty="0" err="1">
                <a:solidFill>
                  <a:srgbClr val="404040"/>
                </a:solidFill>
                <a:latin typeface="PMingLiU" panose="02020500000000000000" pitchFamily="18" charset="-120"/>
                <a:ea typeface="PMingLiU" panose="02020500000000000000" pitchFamily="18" charset="-120"/>
              </a:rPr>
              <a:t>Ameca</a:t>
            </a:r>
            <a:r>
              <a:rPr lang="en-US" dirty="0">
                <a:solidFill>
                  <a:srgbClr val="404040"/>
                </a:solidFill>
                <a:latin typeface="PMingLiU" panose="02020500000000000000" pitchFamily="18" charset="-120"/>
                <a:ea typeface="PMingLiU" panose="02020500000000000000" pitchFamily="18" charset="-120"/>
              </a:rPr>
              <a:t> is the pinnacle of what we can do. We didn't make her exactly like a human, we designed her as we envision robots of the future</a:t>
            </a:r>
            <a:r>
              <a:rPr lang="en-US" dirty="0" smtClean="0">
                <a:solidFill>
                  <a:srgbClr val="404040"/>
                </a:solidFill>
                <a:latin typeface="PMingLiU" panose="02020500000000000000" pitchFamily="18" charset="-120"/>
                <a:ea typeface="PMingLiU" panose="02020500000000000000" pitchFamily="18" charset="-120"/>
              </a:rPr>
              <a:t>."</a:t>
            </a:r>
            <a:endParaRPr lang="en-US" dirty="0">
              <a:latin typeface="PMingLiU" panose="02020500000000000000" pitchFamily="18" charset="-120"/>
              <a:ea typeface="PMingLiU" panose="02020500000000000000" pitchFamily="18" charset="-120"/>
            </a:endParaRPr>
          </a:p>
        </p:txBody>
      </p:sp>
      <p:pic>
        <p:nvPicPr>
          <p:cNvPr id="31748" name="Picture 4" descr="CES 2022: The humanoid robot, Ameca, revealed at CES show - CBBC News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0543" y="3073901"/>
            <a:ext cx="5621120" cy="3161881"/>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Makers of Sophia the robot plan mass rollout amid pandemic | Reu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55" y="3073901"/>
            <a:ext cx="4754880" cy="31718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84180" y="1122958"/>
            <a:ext cx="4754880" cy="646331"/>
          </a:xfrm>
          <a:prstGeom prst="rect">
            <a:avLst/>
          </a:prstGeom>
        </p:spPr>
        <p:txBody>
          <a:bodyPr wrap="square">
            <a:spAutoFit/>
          </a:bodyPr>
          <a:lstStyle/>
          <a:p>
            <a:r>
              <a:rPr lang="en-US" dirty="0">
                <a:solidFill>
                  <a:srgbClr val="404040"/>
                </a:solidFill>
                <a:latin typeface="PMingLiU" panose="02020500000000000000" pitchFamily="18" charset="-120"/>
                <a:ea typeface="PMingLiU" panose="02020500000000000000" pitchFamily="18" charset="-120"/>
              </a:rPr>
              <a:t>Sophia is a social humanoid robot developed by the Hong Kong-based company Hanson Robotics.</a:t>
            </a:r>
          </a:p>
        </p:txBody>
      </p:sp>
      <p:sp>
        <p:nvSpPr>
          <p:cNvPr id="2" name="Footer Placeholder 1"/>
          <p:cNvSpPr>
            <a:spLocks noGrp="1"/>
          </p:cNvSpPr>
          <p:nvPr>
            <p:ph type="ftr" sz="quarter" idx="11"/>
          </p:nvPr>
        </p:nvSpPr>
        <p:spPr/>
        <p:txBody>
          <a:bodyPr/>
          <a:lstStyle/>
          <a:p>
            <a:r>
              <a:rPr lang="en-US" smtClean="0"/>
              <a:t>Edit by Hammond Lai </a:t>
            </a:r>
            <a:endParaRPr lang="en-US"/>
          </a:p>
        </p:txBody>
      </p:sp>
      <p:sp>
        <p:nvSpPr>
          <p:cNvPr id="3" name="Slide Number Placeholder 2"/>
          <p:cNvSpPr>
            <a:spLocks noGrp="1"/>
          </p:cNvSpPr>
          <p:nvPr>
            <p:ph type="sldNum" sz="quarter" idx="12"/>
          </p:nvPr>
        </p:nvSpPr>
        <p:spPr/>
        <p:txBody>
          <a:bodyPr/>
          <a:lstStyle/>
          <a:p>
            <a:fld id="{14AAF3BD-B680-4D71-9FCA-A246A57934F9}" type="slidenum">
              <a:rPr lang="en-US" smtClean="0"/>
              <a:t>30</a:t>
            </a:fld>
            <a:endParaRPr lang="en-US"/>
          </a:p>
        </p:txBody>
      </p:sp>
    </p:spTree>
    <p:extLst>
      <p:ext uri="{BB962C8B-B14F-4D97-AF65-F5344CB8AC3E}">
        <p14:creationId xmlns:p14="http://schemas.microsoft.com/office/powerpoint/2010/main" val="1231169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 xmlns:a16="http://schemas.microsoft.com/office/drawing/2014/main" id="{A1F6AB95-8E74-415A-AC4F-5E13B9C8D994}"/>
              </a:ext>
            </a:extLst>
          </p:cNvPr>
          <p:cNvSpPr>
            <a:spLocks noGrp="1"/>
          </p:cNvSpPr>
          <p:nvPr>
            <p:ph type="title"/>
          </p:nvPr>
        </p:nvSpPr>
        <p:spPr/>
        <p:txBody>
          <a:bodyPr/>
          <a:lstStyle/>
          <a:p>
            <a:r>
              <a:rPr lang="zh-CN" altLang="en-US" dirty="0">
                <a:latin typeface="新細明體" panose="02020500000000000000" pitchFamily="18" charset="-120"/>
                <a:ea typeface="新細明體" panose="02020500000000000000" pitchFamily="18" charset="-120"/>
              </a:rPr>
              <a:t>兩種機械人的比較</a:t>
            </a:r>
            <a:endParaRPr lang="zh-HK" altLang="en-US" dirty="0">
              <a:latin typeface="新細明體" panose="02020500000000000000" pitchFamily="18" charset="-120"/>
              <a:ea typeface="新細明體" panose="02020500000000000000" pitchFamily="18" charset="-120"/>
            </a:endParaRPr>
          </a:p>
        </p:txBody>
      </p:sp>
      <p:sp>
        <p:nvSpPr>
          <p:cNvPr id="5" name="內容版面配置區 4">
            <a:extLst>
              <a:ext uri="{FF2B5EF4-FFF2-40B4-BE49-F238E27FC236}">
                <a16:creationId xmlns="" xmlns:a16="http://schemas.microsoft.com/office/drawing/2014/main" id="{D04E5B48-B5D7-4B4C-B56B-D67C6E941AEC}"/>
              </a:ext>
            </a:extLst>
          </p:cNvPr>
          <p:cNvSpPr>
            <a:spLocks noGrp="1"/>
          </p:cNvSpPr>
          <p:nvPr>
            <p:ph idx="1"/>
          </p:nvPr>
        </p:nvSpPr>
        <p:spPr/>
        <p:txBody>
          <a:bodyPr/>
          <a:lstStyle/>
          <a:p>
            <a:pPr>
              <a:lnSpc>
                <a:spcPct val="100000"/>
              </a:lnSpc>
            </a:pPr>
            <a:r>
              <a:rPr lang="zh-CN" altLang="en-US" dirty="0">
                <a:latin typeface="新細明體" panose="02020500000000000000" pitchFamily="18" charset="-120"/>
                <a:ea typeface="新細明體" panose="02020500000000000000" pitchFamily="18" charset="-120"/>
              </a:rPr>
              <a:t>基於人爲設計的機械人安全可靠， 但比較難處理複雜環境中的複雜任務</a:t>
            </a:r>
            <a:endParaRPr lang="en-US" altLang="zh-CN" dirty="0">
              <a:latin typeface="新細明體" panose="02020500000000000000" pitchFamily="18" charset="-120"/>
              <a:ea typeface="新細明體" panose="02020500000000000000" pitchFamily="18" charset="-120"/>
            </a:endParaRPr>
          </a:p>
          <a:p>
            <a:pPr>
              <a:lnSpc>
                <a:spcPct val="100000"/>
              </a:lnSpc>
            </a:pPr>
            <a:r>
              <a:rPr lang="zh-CN" altLang="en-US" dirty="0">
                <a:latin typeface="新細明體" panose="02020500000000000000" pitchFamily="18" charset="-120"/>
                <a:ea typeface="新細明體" panose="02020500000000000000" pitchFamily="18" charset="-120"/>
              </a:rPr>
              <a:t>基於學習的機械人可以適應複雜場景，但需要做大量</a:t>
            </a:r>
            <a:r>
              <a:rPr lang="zh-CN" altLang="en-US" dirty="0" smtClean="0">
                <a:latin typeface="新細明體" panose="02020500000000000000" pitchFamily="18" charset="-120"/>
                <a:ea typeface="新細明體" panose="02020500000000000000" pitchFamily="18" charset="-120"/>
              </a:rPr>
              <a:t>嘗試</a:t>
            </a:r>
          </a:p>
          <a:p>
            <a:pPr marL="0" indent="0">
              <a:lnSpc>
                <a:spcPct val="100000"/>
              </a:lnSpc>
              <a:buNone/>
            </a:pPr>
            <a:endParaRPr lang="en-HK" altLang="zh-CN" dirty="0" smtClean="0">
              <a:latin typeface="新細明體" panose="02020500000000000000" pitchFamily="18" charset="-120"/>
              <a:ea typeface="新細明體" panose="02020500000000000000" pitchFamily="18" charset="-120"/>
            </a:endParaRPr>
          </a:p>
        </p:txBody>
      </p:sp>
      <p:sp>
        <p:nvSpPr>
          <p:cNvPr id="2" name="Footer Placeholder 1"/>
          <p:cNvSpPr>
            <a:spLocks noGrp="1"/>
          </p:cNvSpPr>
          <p:nvPr>
            <p:ph type="ftr" sz="quarter" idx="11"/>
          </p:nvPr>
        </p:nvSpPr>
        <p:spPr/>
        <p:txBody>
          <a:bodyPr/>
          <a:lstStyle/>
          <a:p>
            <a:r>
              <a:rPr lang="en-US" smtClean="0"/>
              <a:t>Edit by Hammond Lai </a:t>
            </a:r>
            <a:endParaRPr lang="en-US"/>
          </a:p>
        </p:txBody>
      </p:sp>
      <p:sp>
        <p:nvSpPr>
          <p:cNvPr id="3" name="Slide Number Placeholder 2"/>
          <p:cNvSpPr>
            <a:spLocks noGrp="1"/>
          </p:cNvSpPr>
          <p:nvPr>
            <p:ph type="sldNum" sz="quarter" idx="12"/>
          </p:nvPr>
        </p:nvSpPr>
        <p:spPr/>
        <p:txBody>
          <a:bodyPr/>
          <a:lstStyle/>
          <a:p>
            <a:fld id="{14AAF3BD-B680-4D71-9FCA-A246A57934F9}" type="slidenum">
              <a:rPr lang="en-US" smtClean="0"/>
              <a:t>31</a:t>
            </a:fld>
            <a:endParaRPr lang="en-US"/>
          </a:p>
        </p:txBody>
      </p:sp>
    </p:spTree>
    <p:extLst>
      <p:ext uri="{BB962C8B-B14F-4D97-AF65-F5344CB8AC3E}">
        <p14:creationId xmlns:p14="http://schemas.microsoft.com/office/powerpoint/2010/main" val="29684815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4154" y="2655333"/>
            <a:ext cx="3536546" cy="769441"/>
          </a:xfrm>
          <a:prstGeom prst="rect">
            <a:avLst/>
          </a:prstGeom>
        </p:spPr>
        <p:txBody>
          <a:bodyPr wrap="none">
            <a:spAutoFit/>
          </a:bodyPr>
          <a:lstStyle/>
          <a:p>
            <a:r>
              <a:rPr lang="zh-TW" altLang="en-US" sz="4400" dirty="0" smtClean="0">
                <a:latin typeface="新細明體" panose="02020500000000000000" pitchFamily="18" charset="-120"/>
              </a:rPr>
              <a:t>設計思維簡介</a:t>
            </a:r>
            <a:endParaRPr lang="en-US" sz="4400" dirty="0"/>
          </a:p>
        </p:txBody>
      </p:sp>
      <p:pic>
        <p:nvPicPr>
          <p:cNvPr id="29700" name="Picture 4" descr="31.05.2018 - Design Thinking Workshop"/>
          <p:cNvPicPr>
            <a:picLocks noChangeAspect="1" noChangeArrowheads="1"/>
          </p:cNvPicPr>
          <p:nvPr/>
        </p:nvPicPr>
        <p:blipFill rotWithShape="1">
          <a:blip r:embed="rId2">
            <a:extLst>
              <a:ext uri="{28A0092B-C50C-407E-A947-70E740481C1C}">
                <a14:useLocalDpi xmlns:a14="http://schemas.microsoft.com/office/drawing/2010/main" val="0"/>
              </a:ext>
            </a:extLst>
          </a:blip>
          <a:srcRect t="5339" b="3747"/>
          <a:stretch/>
        </p:blipFill>
        <p:spPr bwMode="auto">
          <a:xfrm>
            <a:off x="4543125" y="-1"/>
            <a:ext cx="7648876" cy="68495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775629" y="6356350"/>
            <a:ext cx="4114800" cy="365125"/>
          </a:xfrm>
        </p:spPr>
        <p:txBody>
          <a:bodyPr/>
          <a:lstStyle/>
          <a:p>
            <a:r>
              <a:rPr lang="en-US" dirty="0" smtClean="0"/>
              <a:t>Edit by Hammond Lai </a:t>
            </a:r>
            <a:endParaRPr lang="en-US" dirty="0"/>
          </a:p>
        </p:txBody>
      </p:sp>
      <p:sp>
        <p:nvSpPr>
          <p:cNvPr id="3" name="Slide Number Placeholder 2"/>
          <p:cNvSpPr>
            <a:spLocks noGrp="1"/>
          </p:cNvSpPr>
          <p:nvPr>
            <p:ph type="sldNum" sz="quarter" idx="12"/>
          </p:nvPr>
        </p:nvSpPr>
        <p:spPr/>
        <p:txBody>
          <a:bodyPr/>
          <a:lstStyle/>
          <a:p>
            <a:fld id="{14AAF3BD-B680-4D71-9FCA-A246A57934F9}" type="slidenum">
              <a:rPr lang="en-US" smtClean="0"/>
              <a:t>32</a:t>
            </a:fld>
            <a:endParaRPr lang="en-US"/>
          </a:p>
        </p:txBody>
      </p:sp>
    </p:spTree>
    <p:extLst>
      <p:ext uri="{BB962C8B-B14F-4D97-AF65-F5344CB8AC3E}">
        <p14:creationId xmlns:p14="http://schemas.microsoft.com/office/powerpoint/2010/main" val="11303343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a:latin typeface="新細明體" panose="02020500000000000000" pitchFamily="18" charset="-120"/>
              </a:rPr>
              <a:t>設計思維</a:t>
            </a:r>
            <a:r>
              <a:rPr lang="zh-TW" altLang="en-US" dirty="0" smtClean="0">
                <a:latin typeface="新細明體" panose="02020500000000000000" pitchFamily="18" charset="-120"/>
              </a:rPr>
              <a:t>簡介</a:t>
            </a:r>
            <a:endParaRPr lang="en-US" dirty="0">
              <a:latin typeface="新細明體" panose="02020500000000000000" pitchFamily="18" charset="-120"/>
              <a:ea typeface="新細明體" panose="02020500000000000000" pitchFamily="18" charset="-120"/>
            </a:endParaRPr>
          </a:p>
        </p:txBody>
      </p:sp>
      <p:sp>
        <p:nvSpPr>
          <p:cNvPr id="4" name="Content Placeholder 3"/>
          <p:cNvSpPr>
            <a:spLocks noGrp="1"/>
          </p:cNvSpPr>
          <p:nvPr>
            <p:ph idx="1"/>
          </p:nvPr>
        </p:nvSpPr>
        <p:spPr>
          <a:xfrm>
            <a:off x="838200" y="1584994"/>
            <a:ext cx="6582878" cy="5123814"/>
          </a:xfrm>
        </p:spPr>
        <p:txBody>
          <a:bodyPr>
            <a:noAutofit/>
          </a:bodyPr>
          <a:lstStyle/>
          <a:p>
            <a:pPr marL="0" indent="0">
              <a:buNone/>
            </a:pPr>
            <a:r>
              <a:rPr lang="zh-TW" altLang="en-US" sz="2400" dirty="0">
                <a:latin typeface="新細明體" panose="02020500000000000000" pitchFamily="18" charset="-120"/>
              </a:rPr>
              <a:t>什麼是設計思維</a:t>
            </a:r>
            <a:r>
              <a:rPr lang="en-US" sz="2400" dirty="0">
                <a:latin typeface="新細明體" panose="02020500000000000000" pitchFamily="18" charset="-120"/>
              </a:rPr>
              <a:t>?</a:t>
            </a:r>
            <a:endParaRPr lang="en-US" altLang="zh-TW" sz="2400" dirty="0">
              <a:latin typeface="新細明體" panose="02020500000000000000" pitchFamily="18" charset="-120"/>
            </a:endParaRPr>
          </a:p>
          <a:p>
            <a:r>
              <a:rPr lang="zh-TW" altLang="en-US" sz="2400" dirty="0">
                <a:latin typeface="新細明體" panose="02020500000000000000" pitchFamily="18" charset="-120"/>
              </a:rPr>
              <a:t>是一個以人為本的解決問題方法論，透過從人的需求出發，為各種議題尋求創新解決方案，並創造更多的可能性。 涉及五個階段</a:t>
            </a:r>
            <a:r>
              <a:rPr lang="en-US" altLang="zh-TW" sz="2400" dirty="0">
                <a:latin typeface="新細明體" panose="02020500000000000000" pitchFamily="18" charset="-120"/>
              </a:rPr>
              <a:t>——</a:t>
            </a:r>
            <a:r>
              <a:rPr lang="zh-TW" altLang="en-US" sz="2400" dirty="0">
                <a:latin typeface="新細明體" panose="02020500000000000000" pitchFamily="18" charset="-120"/>
              </a:rPr>
              <a:t>移情、定義、構思、原型和測試</a:t>
            </a:r>
            <a:r>
              <a:rPr lang="en-US" altLang="zh-TW" sz="2400" dirty="0">
                <a:latin typeface="新細明體" panose="02020500000000000000" pitchFamily="18" charset="-120"/>
              </a:rPr>
              <a:t>——</a:t>
            </a:r>
            <a:r>
              <a:rPr lang="zh-TW" altLang="en-US" sz="2400" dirty="0">
                <a:latin typeface="新細明體" panose="02020500000000000000" pitchFamily="18" charset="-120"/>
              </a:rPr>
              <a:t>解決定義不明確或未知的問題最有用</a:t>
            </a:r>
            <a:r>
              <a:rPr lang="zh-TW" altLang="en-US" sz="2400" dirty="0" smtClean="0">
                <a:latin typeface="新細明體" panose="02020500000000000000" pitchFamily="18" charset="-120"/>
              </a:rPr>
              <a:t>。</a:t>
            </a:r>
            <a:endParaRPr lang="en-US" altLang="zh-TW" sz="2400" dirty="0" smtClean="0">
              <a:latin typeface="新細明體" panose="02020500000000000000" pitchFamily="18" charset="-120"/>
            </a:endParaRPr>
          </a:p>
          <a:p>
            <a:r>
              <a:rPr lang="zh-TW" altLang="en-US" sz="2400" dirty="0" smtClean="0">
                <a:latin typeface="新細明體" panose="02020500000000000000" pitchFamily="18" charset="-120"/>
              </a:rPr>
              <a:t>設計</a:t>
            </a:r>
            <a:r>
              <a:rPr lang="zh-TW" altLang="en-US" sz="2400" dirty="0">
                <a:latin typeface="新細明體" panose="02020500000000000000" pitchFamily="18" charset="-120"/>
              </a:rPr>
              <a:t>思維作為推動世界進步的商業驅動力的價值（谷歌、</a:t>
            </a:r>
            <a:r>
              <a:rPr lang="zh-TW" altLang="en-US" sz="2400" dirty="0" smtClean="0">
                <a:latin typeface="新細明體" panose="02020500000000000000" pitchFamily="18" charset="-120"/>
              </a:rPr>
              <a:t>蘋果等</a:t>
            </a:r>
            <a:r>
              <a:rPr lang="zh-TW" altLang="en-US" sz="2400" dirty="0">
                <a:latin typeface="新細明體" panose="02020500000000000000" pitchFamily="18" charset="-120"/>
              </a:rPr>
              <a:t>全球重量級企業已將其運用到顯著效果）與其在國際領先大學中作為熱門學科的地位相匹配。 借助設計思維，團隊可以自由地生成突破性的解決方案。 使用它，您的團隊可以獲得難以獲得的洞察力，並應用一系列實踐方法來幫助找到創新的答案。</a:t>
            </a:r>
            <a:endParaRPr lang="en-US" sz="2400" dirty="0">
              <a:latin typeface="新細明體" panose="02020500000000000000" pitchFamily="18" charset="-120"/>
              <a:ea typeface="新細明體" panose="02020500000000000000" pitchFamily="18" charset="-120"/>
            </a:endParaRPr>
          </a:p>
        </p:txBody>
      </p:sp>
      <p:pic>
        <p:nvPicPr>
          <p:cNvPr id="5" name="Picture 6" descr="https://miro.medium.com/max/1050/0*kmwOOQb4RVb3WoYG"/>
          <p:cNvPicPr>
            <a:picLocks noChangeAspect="1" noChangeArrowheads="1"/>
          </p:cNvPicPr>
          <p:nvPr/>
        </p:nvPicPr>
        <p:blipFill rotWithShape="1">
          <a:blip r:embed="rId2">
            <a:extLst>
              <a:ext uri="{28A0092B-C50C-407E-A947-70E740481C1C}">
                <a14:useLocalDpi xmlns:a14="http://schemas.microsoft.com/office/drawing/2010/main" val="0"/>
              </a:ext>
            </a:extLst>
          </a:blip>
          <a:srcRect l="7203" r="6854"/>
          <a:stretch/>
        </p:blipFill>
        <p:spPr bwMode="auto">
          <a:xfrm>
            <a:off x="7421078" y="2086403"/>
            <a:ext cx="4452974" cy="34542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1"/>
          <p:cNvSpPr>
            <a:spLocks noChangeArrowheads="1"/>
          </p:cNvSpPr>
          <p:nvPr/>
        </p:nvSpPr>
        <p:spPr bwMode="auto">
          <a:xfrm>
            <a:off x="0" y="102920"/>
            <a:ext cx="253274"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800" b="0" i="0" u="none" strike="noStrike" cap="none" normalizeH="0" baseline="0" dirty="0" smtClean="0">
                <a:ln>
                  <a:noFill/>
                </a:ln>
                <a:solidFill>
                  <a:srgbClr val="202124"/>
                </a:solidFill>
                <a:effectLst/>
                <a:latin typeface="Arial Unicode MS" panose="020B0604020202020204" pitchFamily="34" charset="-128"/>
                <a:ea typeface="inherit"/>
              </a:rPr>
              <a:t>。</a:t>
            </a:r>
            <a:r>
              <a:rPr kumimoji="0" lang="zh-TW" altLang="en-US" sz="800" b="0" i="0" u="none" strike="noStrike" cap="none" normalizeH="0" baseline="0" dirty="0" smtClean="0">
                <a:ln>
                  <a:noFill/>
                </a:ln>
                <a:solidFill>
                  <a:schemeClr val="tx1"/>
                </a:solidFill>
                <a:effectLst/>
              </a:rPr>
              <a:t> </a:t>
            </a: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6" name="Footer Placeholder 5"/>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33</a:t>
            </a:fld>
            <a:endParaRPr lang="en-US"/>
          </a:p>
        </p:txBody>
      </p:sp>
    </p:spTree>
    <p:extLst>
      <p:ext uri="{BB962C8B-B14F-4D97-AF65-F5344CB8AC3E}">
        <p14:creationId xmlns:p14="http://schemas.microsoft.com/office/powerpoint/2010/main" val="4475513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iagram of the 5 stages of the design thinking process"/>
          <p:cNvPicPr>
            <a:picLocks noChangeAspect="1" noChangeArrowheads="1"/>
          </p:cNvPicPr>
          <p:nvPr/>
        </p:nvPicPr>
        <p:blipFill rotWithShape="1">
          <a:blip r:embed="rId2">
            <a:extLst>
              <a:ext uri="{28A0092B-C50C-407E-A947-70E740481C1C}">
                <a14:useLocalDpi xmlns:a14="http://schemas.microsoft.com/office/drawing/2010/main" val="0"/>
              </a:ext>
            </a:extLst>
          </a:blip>
          <a:srcRect b="93982"/>
          <a:stretch/>
        </p:blipFill>
        <p:spPr bwMode="auto">
          <a:xfrm>
            <a:off x="0" y="-17776"/>
            <a:ext cx="12192000" cy="144010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147862" y="270660"/>
            <a:ext cx="5896276" cy="814789"/>
          </a:xfrm>
        </p:spPr>
        <p:txBody>
          <a:bodyPr>
            <a:normAutofit/>
          </a:bodyPr>
          <a:lstStyle/>
          <a:p>
            <a:pPr algn="ctr"/>
            <a:r>
              <a:rPr lang="zh-TW" altLang="en-US" dirty="0">
                <a:latin typeface="新細明體" panose="02020500000000000000" pitchFamily="18" charset="-120"/>
              </a:rPr>
              <a:t>設計</a:t>
            </a:r>
            <a:r>
              <a:rPr lang="zh-TW" altLang="en-US" dirty="0" smtClean="0">
                <a:latin typeface="新細明體" panose="02020500000000000000" pitchFamily="18" charset="-120"/>
              </a:rPr>
              <a:t>思維的過</a:t>
            </a:r>
            <a:r>
              <a:rPr lang="zh-CN" altLang="en-US" dirty="0" smtClean="0">
                <a:latin typeface="新細明體" panose="02020500000000000000" pitchFamily="18" charset="-120"/>
              </a:rPr>
              <a:t>程</a:t>
            </a:r>
            <a:endParaRPr lang="en-US" dirty="0">
              <a:latin typeface="新細明體" panose="02020500000000000000" pitchFamily="18" charset="-120"/>
            </a:endParaRPr>
          </a:p>
        </p:txBody>
      </p:sp>
      <p:pic>
        <p:nvPicPr>
          <p:cNvPr id="13314" name="Picture 2" descr="Diagram of the 5 stages of the design thinking proces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85448"/>
            <a:ext cx="12192000" cy="573405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338940" y="3296518"/>
            <a:ext cx="1011053" cy="646331"/>
          </a:xfrm>
          <a:prstGeom prst="rect">
            <a:avLst/>
          </a:prstGeom>
          <a:noFill/>
        </p:spPr>
        <p:txBody>
          <a:bodyPr wrap="square" rtlCol="0">
            <a:spAutoFit/>
          </a:bodyPr>
          <a:lstStyle/>
          <a:p>
            <a:r>
              <a:rPr lang="en-US" altLang="zh-TW" sz="1200" dirty="0" err="1" smtClean="0"/>
              <a:t>Empathise</a:t>
            </a:r>
            <a:r>
              <a:rPr lang="en-US" altLang="zh-TW" sz="1200" dirty="0" smtClean="0"/>
              <a:t> to help define the problem</a:t>
            </a:r>
            <a:endParaRPr lang="en-US" sz="1200" dirty="0"/>
          </a:p>
        </p:txBody>
      </p:sp>
      <p:sp>
        <p:nvSpPr>
          <p:cNvPr id="5" name="TextBox 4"/>
          <p:cNvSpPr txBox="1"/>
          <p:nvPr/>
        </p:nvSpPr>
        <p:spPr>
          <a:xfrm>
            <a:off x="3927108" y="2897376"/>
            <a:ext cx="2367813" cy="276999"/>
          </a:xfrm>
          <a:prstGeom prst="rect">
            <a:avLst/>
          </a:prstGeom>
          <a:noFill/>
        </p:spPr>
        <p:txBody>
          <a:bodyPr wrap="square" rtlCol="0">
            <a:spAutoFit/>
          </a:bodyPr>
          <a:lstStyle/>
          <a:p>
            <a:r>
              <a:rPr lang="en-US" altLang="zh-TW" sz="1200" dirty="0" smtClean="0"/>
              <a:t>Learn about  users through  testing</a:t>
            </a:r>
            <a:endParaRPr lang="en-US" sz="1200" dirty="0"/>
          </a:p>
        </p:txBody>
      </p:sp>
      <p:sp>
        <p:nvSpPr>
          <p:cNvPr id="6" name="TextBox 5"/>
          <p:cNvSpPr txBox="1"/>
          <p:nvPr/>
        </p:nvSpPr>
        <p:spPr>
          <a:xfrm>
            <a:off x="6514700" y="5413490"/>
            <a:ext cx="1657149" cy="461665"/>
          </a:xfrm>
          <a:prstGeom prst="rect">
            <a:avLst/>
          </a:prstGeom>
          <a:noFill/>
        </p:spPr>
        <p:txBody>
          <a:bodyPr wrap="square" rtlCol="0">
            <a:spAutoFit/>
          </a:bodyPr>
          <a:lstStyle/>
          <a:p>
            <a:r>
              <a:rPr lang="en-US" altLang="zh-TW" sz="1200" dirty="0" smtClean="0"/>
              <a:t>Learn from prototypes to spark new ideas</a:t>
            </a:r>
            <a:endParaRPr lang="en-US" sz="1200" dirty="0"/>
          </a:p>
        </p:txBody>
      </p:sp>
      <p:sp>
        <p:nvSpPr>
          <p:cNvPr id="7" name="TextBox 6"/>
          <p:cNvSpPr txBox="1"/>
          <p:nvPr/>
        </p:nvSpPr>
        <p:spPr>
          <a:xfrm>
            <a:off x="7380974" y="6217849"/>
            <a:ext cx="3486751" cy="276999"/>
          </a:xfrm>
          <a:prstGeom prst="rect">
            <a:avLst/>
          </a:prstGeom>
          <a:noFill/>
        </p:spPr>
        <p:txBody>
          <a:bodyPr wrap="square" rtlCol="0">
            <a:spAutoFit/>
          </a:bodyPr>
          <a:lstStyle/>
          <a:p>
            <a:r>
              <a:rPr lang="en-US" altLang="zh-TW" sz="1200" dirty="0" smtClean="0"/>
              <a:t>Test reveal insights that redefine the problem</a:t>
            </a:r>
            <a:endParaRPr lang="en-US" sz="1200" dirty="0"/>
          </a:p>
        </p:txBody>
      </p:sp>
      <p:sp>
        <p:nvSpPr>
          <p:cNvPr id="4" name="Footer Placeholder 3"/>
          <p:cNvSpPr>
            <a:spLocks noGrp="1"/>
          </p:cNvSpPr>
          <p:nvPr>
            <p:ph type="ftr" sz="quarter" idx="11"/>
          </p:nvPr>
        </p:nvSpPr>
        <p:spPr/>
        <p:txBody>
          <a:bodyPr/>
          <a:lstStyle/>
          <a:p>
            <a:r>
              <a:rPr lang="en-US" smtClean="0"/>
              <a:t>Edit by Hammond Lai </a:t>
            </a:r>
            <a:endParaRPr lang="en-US"/>
          </a:p>
        </p:txBody>
      </p:sp>
      <p:sp>
        <p:nvSpPr>
          <p:cNvPr id="8" name="Slide Number Placeholder 7"/>
          <p:cNvSpPr>
            <a:spLocks noGrp="1"/>
          </p:cNvSpPr>
          <p:nvPr>
            <p:ph type="sldNum" sz="quarter" idx="12"/>
          </p:nvPr>
        </p:nvSpPr>
        <p:spPr/>
        <p:txBody>
          <a:bodyPr/>
          <a:lstStyle/>
          <a:p>
            <a:fld id="{14AAF3BD-B680-4D71-9FCA-A246A57934F9}" type="slidenum">
              <a:rPr lang="en-US" smtClean="0"/>
              <a:t>34</a:t>
            </a:fld>
            <a:endParaRPr lang="en-US"/>
          </a:p>
        </p:txBody>
      </p:sp>
    </p:spTree>
    <p:extLst>
      <p:ext uri="{BB962C8B-B14F-4D97-AF65-F5344CB8AC3E}">
        <p14:creationId xmlns:p14="http://schemas.microsoft.com/office/powerpoint/2010/main" val="22940461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PMingLiU" panose="02020500000000000000" pitchFamily="18" charset="-120"/>
                <a:ea typeface="PMingLiU" panose="02020500000000000000" pitchFamily="18" charset="-120"/>
              </a:rPr>
              <a:t>設計</a:t>
            </a:r>
            <a:r>
              <a:rPr lang="zh-TW" altLang="en-US" dirty="0" smtClean="0">
                <a:latin typeface="PMingLiU" panose="02020500000000000000" pitchFamily="18" charset="-120"/>
                <a:ea typeface="PMingLiU" panose="02020500000000000000" pitchFamily="18" charset="-120"/>
              </a:rPr>
              <a:t>思維的過程 </a:t>
            </a:r>
            <a:r>
              <a:rPr lang="en-US" altLang="zh-TW" dirty="0" smtClean="0">
                <a:latin typeface="PMingLiU" panose="02020500000000000000" pitchFamily="18" charset="-120"/>
                <a:ea typeface="PMingLiU" panose="02020500000000000000" pitchFamily="18" charset="-120"/>
              </a:rPr>
              <a:t>–</a:t>
            </a:r>
            <a:r>
              <a:rPr lang="zh-TW" altLang="en-US" dirty="0" smtClean="0">
                <a:latin typeface="PMingLiU" panose="02020500000000000000" pitchFamily="18" charset="-120"/>
                <a:ea typeface="PMingLiU" panose="02020500000000000000" pitchFamily="18" charset="-120"/>
              </a:rPr>
              <a:t> 移情 </a:t>
            </a:r>
            <a:r>
              <a:rPr lang="en-US" altLang="zh-TW" dirty="0" smtClean="0">
                <a:latin typeface="PMingLiU" panose="02020500000000000000" pitchFamily="18" charset="-120"/>
                <a:ea typeface="PMingLiU" panose="02020500000000000000" pitchFamily="18" charset="-120"/>
              </a:rPr>
              <a:t>(</a:t>
            </a:r>
            <a:r>
              <a:rPr lang="en-US" dirty="0" err="1" smtClean="0">
                <a:latin typeface="PMingLiU" panose="02020500000000000000" pitchFamily="18" charset="-120"/>
                <a:ea typeface="PMingLiU" panose="02020500000000000000" pitchFamily="18" charset="-120"/>
              </a:rPr>
              <a:t>Empathise</a:t>
            </a:r>
            <a:r>
              <a:rPr lang="en-US" dirty="0" smtClean="0">
                <a:latin typeface="PMingLiU" panose="02020500000000000000" pitchFamily="18" charset="-120"/>
                <a:ea typeface="PMingLiU" panose="02020500000000000000" pitchFamily="18" charset="-120"/>
              </a:rPr>
              <a:t>)</a:t>
            </a:r>
            <a:endParaRPr lang="en-US" dirty="0">
              <a:latin typeface="PMingLiU" panose="02020500000000000000" pitchFamily="18" charset="-120"/>
              <a:ea typeface="PMingLiU" panose="02020500000000000000" pitchFamily="18" charset="-120"/>
            </a:endParaRPr>
          </a:p>
        </p:txBody>
      </p:sp>
      <p:sp>
        <p:nvSpPr>
          <p:cNvPr id="4" name="Rectangle 1"/>
          <p:cNvSpPr>
            <a:spLocks noGrp="1" noChangeArrowheads="1"/>
          </p:cNvSpPr>
          <p:nvPr>
            <p:ph idx="1"/>
          </p:nvPr>
        </p:nvSpPr>
        <p:spPr bwMode="auto">
          <a:xfrm>
            <a:off x="905577" y="1978008"/>
            <a:ext cx="5737685" cy="4714119"/>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zh-TW" altLang="en-US" sz="2700" dirty="0" smtClean="0">
                <a:latin typeface="新細明體" panose="02020500000000000000" pitchFamily="18" charset="-120"/>
                <a:ea typeface="新細明體" panose="02020500000000000000" pitchFamily="18" charset="-120"/>
              </a:rPr>
              <a:t>這</a:t>
            </a:r>
            <a:r>
              <a:rPr lang="zh-TW" altLang="en-US" sz="2700" dirty="0">
                <a:latin typeface="新細明體" panose="02020500000000000000" pitchFamily="18" charset="-120"/>
                <a:ea typeface="新細明體" panose="02020500000000000000" pitchFamily="18" charset="-120"/>
              </a:rPr>
              <a:t>涉及諮詢專家</a:t>
            </a:r>
            <a:r>
              <a:rPr lang="zh-TW" altLang="en-US" sz="2700" dirty="0" smtClean="0">
                <a:latin typeface="新細明體" panose="02020500000000000000" pitchFamily="18" charset="-120"/>
                <a:ea typeface="新細明體" panose="02020500000000000000" pitchFamily="18" charset="-120"/>
              </a:rPr>
              <a:t>，通過</a:t>
            </a:r>
            <a:r>
              <a:rPr lang="zh-TW" altLang="en-US" sz="2700" dirty="0">
                <a:latin typeface="新細明體" panose="02020500000000000000" pitchFamily="18" charset="-120"/>
                <a:ea typeface="新細明體" panose="02020500000000000000" pitchFamily="18" charset="-120"/>
              </a:rPr>
              <a:t>觀察、參與和同情人們以了解他們的經歷和動機，以及讓自己沉浸在物理環境中</a:t>
            </a:r>
            <a:r>
              <a:rPr lang="zh-TW" altLang="en-US" sz="2700" dirty="0" smtClean="0">
                <a:latin typeface="新細明體" panose="02020500000000000000" pitchFamily="18" charset="-120"/>
                <a:ea typeface="新細明體" panose="02020500000000000000" pitchFamily="18" charset="-120"/>
              </a:rPr>
              <a:t>，從而</a:t>
            </a:r>
            <a:r>
              <a:rPr lang="zh-TW" altLang="en-US" sz="2700" dirty="0">
                <a:latin typeface="新細明體" panose="02020500000000000000" pitchFamily="18" charset="-120"/>
                <a:ea typeface="新細明體" panose="02020500000000000000" pitchFamily="18" charset="-120"/>
              </a:rPr>
              <a:t>了解更多有關關注領域的信息，以便您對所涉及的問題有更深入的個人理解</a:t>
            </a:r>
            <a:r>
              <a:rPr lang="zh-TW" altLang="en-US" sz="2700" dirty="0" smtClean="0">
                <a:latin typeface="新細明體" panose="02020500000000000000" pitchFamily="18" charset="-120"/>
                <a:ea typeface="新細明體" panose="02020500000000000000" pitchFamily="18" charset="-120"/>
              </a:rPr>
              <a:t>。</a:t>
            </a:r>
            <a:endParaRPr lang="en-US" altLang="zh-TW" sz="2700" dirty="0" smtClean="0">
              <a:latin typeface="新細明體" panose="02020500000000000000" pitchFamily="18" charset="-120"/>
              <a:ea typeface="新細明體" panose="02020500000000000000"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zh-TW" sz="2700" dirty="0">
              <a:latin typeface="新細明體" panose="02020500000000000000" pitchFamily="18" charset="-120"/>
              <a:ea typeface="新細明體" panose="02020500000000000000" pitchFamily="18" charset="-12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zh-TW" altLang="en-US" sz="2700" dirty="0">
                <a:latin typeface="新細明體" panose="02020500000000000000" pitchFamily="18" charset="-120"/>
                <a:ea typeface="新細明體" panose="02020500000000000000" pitchFamily="18" charset="-120"/>
              </a:rPr>
              <a:t>同理心對於以人為本的設計過程（例如設計思維）至關重要，同理心允許設計思想家擱置自己對世界的假設</a:t>
            </a:r>
            <a:r>
              <a:rPr lang="zh-TW" altLang="en-US" sz="2700" dirty="0" smtClean="0">
                <a:latin typeface="新細明體" panose="02020500000000000000" pitchFamily="18" charset="-120"/>
                <a:ea typeface="新細明體" panose="02020500000000000000" pitchFamily="18" charset="-120"/>
              </a:rPr>
              <a:t>，以</a:t>
            </a:r>
            <a:r>
              <a:rPr lang="zh-TW" altLang="en-US" sz="2700" dirty="0">
                <a:latin typeface="新細明體" panose="02020500000000000000" pitchFamily="18" charset="-120"/>
                <a:ea typeface="新細明體" panose="02020500000000000000" pitchFamily="18" charset="-120"/>
              </a:rPr>
              <a:t>深入了解用戶及其需求。 </a:t>
            </a:r>
          </a:p>
        </p:txBody>
      </p:sp>
      <p:pic>
        <p:nvPicPr>
          <p:cNvPr id="27650" name="Picture 2" descr="1. Design Thinking: Empathize - YouTube"/>
          <p:cNvPicPr>
            <a:picLocks noChangeAspect="1" noChangeArrowheads="1"/>
          </p:cNvPicPr>
          <p:nvPr/>
        </p:nvPicPr>
        <p:blipFill rotWithShape="1">
          <a:blip r:embed="rId2">
            <a:extLst>
              <a:ext uri="{28A0092B-C50C-407E-A947-70E740481C1C}">
                <a14:useLocalDpi xmlns:a14="http://schemas.microsoft.com/office/drawing/2010/main" val="0"/>
              </a:ext>
            </a:extLst>
          </a:blip>
          <a:srcRect l="8969" r="5999"/>
          <a:stretch/>
        </p:blipFill>
        <p:spPr bwMode="auto">
          <a:xfrm>
            <a:off x="6783116" y="2098897"/>
            <a:ext cx="4930829" cy="32618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28574" y="1379725"/>
            <a:ext cx="10885371" cy="523220"/>
          </a:xfrm>
          <a:prstGeom prst="rect">
            <a:avLst/>
          </a:prstGeom>
        </p:spPr>
        <p:txBody>
          <a:bodyPr wrap="square">
            <a:spAutoFit/>
          </a:bodyPr>
          <a:lstStyle/>
          <a:p>
            <a:pPr marL="457200" lvl="0" indent="-457200" eaLnBrk="0" fontAlgn="base" hangingPunct="0">
              <a:spcBef>
                <a:spcPct val="0"/>
              </a:spcBef>
              <a:spcAft>
                <a:spcPct val="0"/>
              </a:spcAft>
              <a:buFont typeface="Wingdings" panose="05000000000000000000" pitchFamily="2" charset="2"/>
              <a:buChar char="v"/>
            </a:pPr>
            <a:r>
              <a:rPr lang="zh-TW" altLang="en-US" sz="2800" dirty="0">
                <a:latin typeface="新細明體" panose="02020500000000000000" pitchFamily="18" charset="-120"/>
                <a:ea typeface="新細明體" panose="02020500000000000000" pitchFamily="18" charset="-120"/>
              </a:rPr>
              <a:t>設計思維過程的第一階段是對您要解決的問題有同理心的理解。</a:t>
            </a:r>
            <a:endParaRPr lang="en-US" altLang="zh-TW" sz="2800" dirty="0">
              <a:latin typeface="新細明體" panose="02020500000000000000" pitchFamily="18" charset="-120"/>
              <a:ea typeface="新細明體" panose="02020500000000000000" pitchFamily="18" charset="-120"/>
            </a:endParaRPr>
          </a:p>
        </p:txBody>
      </p:sp>
      <p:pic>
        <p:nvPicPr>
          <p:cNvPr id="6" name="Picture 2" descr="Diagram of the 5 stages of the design thinking pro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68" t="45025" r="74658" b="24256"/>
          <a:stretch/>
        </p:blipFill>
        <p:spPr bwMode="auto">
          <a:xfrm>
            <a:off x="10718940" y="483353"/>
            <a:ext cx="995005" cy="778145"/>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35</a:t>
            </a:fld>
            <a:endParaRPr lang="en-US"/>
          </a:p>
        </p:txBody>
      </p:sp>
    </p:spTree>
    <p:extLst>
      <p:ext uri="{BB962C8B-B14F-4D97-AF65-F5344CB8AC3E}">
        <p14:creationId xmlns:p14="http://schemas.microsoft.com/office/powerpoint/2010/main" val="28362839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PMingLiU" panose="02020500000000000000" pitchFamily="18" charset="-120"/>
                <a:ea typeface="PMingLiU" panose="02020500000000000000" pitchFamily="18" charset="-120"/>
              </a:rPr>
              <a:t>設計思維的過程 </a:t>
            </a:r>
            <a:r>
              <a:rPr lang="en-US" altLang="zh-TW" dirty="0" smtClean="0">
                <a:latin typeface="PMingLiU" panose="02020500000000000000" pitchFamily="18" charset="-120"/>
                <a:ea typeface="PMingLiU" panose="02020500000000000000" pitchFamily="18" charset="-120"/>
              </a:rPr>
              <a:t>-</a:t>
            </a:r>
            <a:r>
              <a:rPr lang="zh-TW" altLang="en-US" dirty="0" smtClean="0">
                <a:latin typeface="PMingLiU" panose="02020500000000000000" pitchFamily="18" charset="-120"/>
                <a:ea typeface="PMingLiU" panose="02020500000000000000" pitchFamily="18" charset="-120"/>
              </a:rPr>
              <a:t> 同</a:t>
            </a:r>
            <a:r>
              <a:rPr lang="zh-TW" altLang="en-US" dirty="0">
                <a:latin typeface="PMingLiU" panose="02020500000000000000" pitchFamily="18" charset="-120"/>
                <a:ea typeface="PMingLiU" panose="02020500000000000000" pitchFamily="18" charset="-120"/>
              </a:rPr>
              <a:t>理心 </a:t>
            </a:r>
            <a:r>
              <a:rPr lang="en-US" altLang="zh-TW" dirty="0">
                <a:latin typeface="PMingLiU" panose="02020500000000000000" pitchFamily="18" charset="-120"/>
                <a:ea typeface="PMingLiU" panose="02020500000000000000" pitchFamily="18" charset="-120"/>
              </a:rPr>
              <a:t>(</a:t>
            </a:r>
            <a:r>
              <a:rPr lang="en-US" dirty="0" err="1">
                <a:latin typeface="PMingLiU" panose="02020500000000000000" pitchFamily="18" charset="-120"/>
                <a:ea typeface="PMingLiU" panose="02020500000000000000" pitchFamily="18" charset="-120"/>
              </a:rPr>
              <a:t>Empathise</a:t>
            </a:r>
            <a:r>
              <a:rPr lang="en-US" dirty="0">
                <a:latin typeface="PMingLiU" panose="02020500000000000000" pitchFamily="18" charset="-120"/>
                <a:ea typeface="PMingLiU" panose="02020500000000000000" pitchFamily="18" charset="-120"/>
              </a:rPr>
              <a:t>)</a:t>
            </a:r>
          </a:p>
        </p:txBody>
      </p:sp>
      <p:sp>
        <p:nvSpPr>
          <p:cNvPr id="3" name="Content Placeholder 2"/>
          <p:cNvSpPr>
            <a:spLocks noGrp="1"/>
          </p:cNvSpPr>
          <p:nvPr>
            <p:ph idx="1"/>
          </p:nvPr>
        </p:nvSpPr>
        <p:spPr>
          <a:xfrm>
            <a:off x="838200" y="1690688"/>
            <a:ext cx="10515600" cy="4941118"/>
          </a:xfrm>
        </p:spPr>
        <p:txBody>
          <a:bodyPr>
            <a:normAutofit/>
          </a:bodyPr>
          <a:lstStyle/>
          <a:p>
            <a:pPr>
              <a:buFont typeface="Wingdings" panose="05000000000000000000" pitchFamily="2" charset="2"/>
              <a:buChar char="v"/>
            </a:pPr>
            <a:r>
              <a:rPr lang="zh-TW" altLang="en-US" dirty="0">
                <a:solidFill>
                  <a:srgbClr val="202124"/>
                </a:solidFill>
                <a:latin typeface="PMingLiU" panose="02020500000000000000" pitchFamily="18" charset="-120"/>
                <a:ea typeface="PMingLiU" panose="02020500000000000000" pitchFamily="18" charset="-120"/>
              </a:rPr>
              <a:t>通過以下方法了解用戶</a:t>
            </a:r>
            <a:r>
              <a:rPr lang="zh-TW" altLang="en-US" dirty="0" smtClean="0">
                <a:solidFill>
                  <a:srgbClr val="202124"/>
                </a:solidFill>
                <a:latin typeface="PMingLiU" panose="02020500000000000000" pitchFamily="18" charset="-120"/>
                <a:ea typeface="PMingLiU" panose="02020500000000000000" pitchFamily="18" charset="-120"/>
              </a:rPr>
              <a:t>行為</a:t>
            </a:r>
            <a:r>
              <a:rPr lang="en-US" altLang="zh-TW" dirty="0" smtClean="0">
                <a:solidFill>
                  <a:srgbClr val="202124"/>
                </a:solidFill>
                <a:latin typeface="PMingLiU" panose="02020500000000000000" pitchFamily="18" charset="-120"/>
                <a:ea typeface="PMingLiU" panose="02020500000000000000" pitchFamily="18" charset="-120"/>
              </a:rPr>
              <a:t>:</a:t>
            </a:r>
            <a:r>
              <a:rPr lang="zh-TW" altLang="en-US" dirty="0" smtClean="0">
                <a:solidFill>
                  <a:srgbClr val="202124"/>
                </a:solidFill>
                <a:latin typeface="PMingLiU" panose="02020500000000000000" pitchFamily="18" charset="-120"/>
                <a:ea typeface="PMingLiU" panose="02020500000000000000" pitchFamily="18" charset="-120"/>
              </a:rPr>
              <a:t> </a:t>
            </a:r>
            <a:endParaRPr lang="en-US" dirty="0" smtClean="0">
              <a:latin typeface="PMingLiU" panose="02020500000000000000" pitchFamily="18" charset="-120"/>
              <a:ea typeface="PMingLiU" panose="02020500000000000000" pitchFamily="18" charset="-120"/>
            </a:endParaRPr>
          </a:p>
          <a:p>
            <a:pPr marL="0" indent="0">
              <a:buNone/>
            </a:pPr>
            <a:r>
              <a:rPr lang="en-US" dirty="0">
                <a:latin typeface="PMingLiU" panose="02020500000000000000" pitchFamily="18" charset="-120"/>
                <a:ea typeface="PMingLiU" panose="02020500000000000000" pitchFamily="18" charset="-120"/>
              </a:rPr>
              <a:t>	</a:t>
            </a:r>
            <a:r>
              <a:rPr lang="zh-TW" altLang="en-US" dirty="0" smtClean="0">
                <a:latin typeface="PMingLiU" panose="02020500000000000000" pitchFamily="18" charset="-120"/>
                <a:ea typeface="PMingLiU" panose="02020500000000000000" pitchFamily="18" charset="-120"/>
              </a:rPr>
              <a:t>主要</a:t>
            </a:r>
            <a:r>
              <a:rPr lang="zh-TW" altLang="en-US" dirty="0" smtClean="0">
                <a:solidFill>
                  <a:srgbClr val="202124"/>
                </a:solidFill>
                <a:latin typeface="PMingLiU" panose="02020500000000000000" pitchFamily="18" charset="-120"/>
                <a:ea typeface="PMingLiU" panose="02020500000000000000" pitchFamily="18" charset="-120"/>
              </a:rPr>
              <a:t>信息來源</a:t>
            </a:r>
            <a:r>
              <a:rPr lang="en-US" altLang="zh-TW" dirty="0" smtClean="0">
                <a:solidFill>
                  <a:srgbClr val="202124"/>
                </a:solidFill>
                <a:latin typeface="PMingLiU" panose="02020500000000000000" pitchFamily="18" charset="-120"/>
                <a:ea typeface="PMingLiU" panose="02020500000000000000" pitchFamily="18" charset="-120"/>
              </a:rPr>
              <a:t>:</a:t>
            </a:r>
            <a:endParaRPr lang="en-US" b="1" dirty="0" smtClean="0">
              <a:latin typeface="PMingLiU" panose="02020500000000000000" pitchFamily="18" charset="-120"/>
              <a:ea typeface="PMingLiU" panose="02020500000000000000" pitchFamily="18" charset="-120"/>
            </a:endParaRPr>
          </a:p>
          <a:p>
            <a:pPr marL="0" indent="0">
              <a:buNone/>
            </a:pPr>
            <a:r>
              <a:rPr lang="en-US" b="1" dirty="0" smtClean="0">
                <a:latin typeface="PMingLiU" panose="02020500000000000000" pitchFamily="18" charset="-120"/>
                <a:ea typeface="PMingLiU" panose="02020500000000000000" pitchFamily="18" charset="-120"/>
              </a:rPr>
              <a:t>	</a:t>
            </a:r>
            <a:r>
              <a:rPr lang="en-US" dirty="0" smtClean="0">
                <a:latin typeface="PMingLiU" panose="02020500000000000000" pitchFamily="18" charset="-120"/>
                <a:ea typeface="PMingLiU" panose="02020500000000000000" pitchFamily="18" charset="-120"/>
              </a:rPr>
              <a:t>1.</a:t>
            </a:r>
            <a:r>
              <a:rPr lang="zh-TW" altLang="en-US" dirty="0" smtClean="0">
                <a:solidFill>
                  <a:srgbClr val="202124"/>
                </a:solidFill>
                <a:latin typeface="PMingLiU" panose="02020500000000000000" pitchFamily="18" charset="-120"/>
                <a:ea typeface="PMingLiU" panose="02020500000000000000" pitchFamily="18" charset="-120"/>
              </a:rPr>
              <a:t>採訪訪問 </a:t>
            </a:r>
            <a:endParaRPr lang="en-US" dirty="0" smtClean="0">
              <a:latin typeface="PMingLiU" panose="02020500000000000000" pitchFamily="18" charset="-120"/>
              <a:ea typeface="PMingLiU" panose="02020500000000000000" pitchFamily="18" charset="-120"/>
            </a:endParaRPr>
          </a:p>
          <a:p>
            <a:pPr marL="0" indent="0">
              <a:buNone/>
            </a:pPr>
            <a:r>
              <a:rPr lang="en-US" dirty="0" smtClean="0">
                <a:latin typeface="PMingLiU" panose="02020500000000000000" pitchFamily="18" charset="-120"/>
                <a:ea typeface="PMingLiU" panose="02020500000000000000" pitchFamily="18" charset="-120"/>
              </a:rPr>
              <a:t>	2.</a:t>
            </a:r>
            <a:r>
              <a:rPr lang="zh-TW" altLang="en-US" dirty="0" smtClean="0">
                <a:latin typeface="PMingLiU" panose="02020500000000000000" pitchFamily="18" charset="-120"/>
                <a:ea typeface="PMingLiU" panose="02020500000000000000" pitchFamily="18" charset="-120"/>
              </a:rPr>
              <a:t>問卷</a:t>
            </a:r>
            <a:r>
              <a:rPr lang="zh-TW" altLang="en-US" dirty="0" smtClean="0">
                <a:solidFill>
                  <a:srgbClr val="202124"/>
                </a:solidFill>
                <a:latin typeface="PMingLiU" panose="02020500000000000000" pitchFamily="18" charset="-120"/>
                <a:ea typeface="PMingLiU" panose="02020500000000000000" pitchFamily="18" charset="-120"/>
              </a:rPr>
              <a:t>調查</a:t>
            </a:r>
            <a:endParaRPr lang="en-US" altLang="zh-CN" dirty="0" smtClean="0">
              <a:latin typeface="PMingLiU" panose="02020500000000000000" pitchFamily="18" charset="-120"/>
              <a:ea typeface="PMingLiU" panose="02020500000000000000" pitchFamily="18" charset="-120"/>
            </a:endParaRPr>
          </a:p>
          <a:p>
            <a:pPr marL="0" indent="0">
              <a:buNone/>
            </a:pPr>
            <a:r>
              <a:rPr lang="en-US" altLang="zh-CN" dirty="0">
                <a:latin typeface="PMingLiU" panose="02020500000000000000" pitchFamily="18" charset="-120"/>
                <a:ea typeface="PMingLiU" panose="02020500000000000000" pitchFamily="18" charset="-120"/>
              </a:rPr>
              <a:t>	</a:t>
            </a:r>
            <a:r>
              <a:rPr lang="en-US" altLang="zh-CN" dirty="0" smtClean="0">
                <a:latin typeface="PMingLiU" panose="02020500000000000000" pitchFamily="18" charset="-120"/>
                <a:ea typeface="PMingLiU" panose="02020500000000000000" pitchFamily="18" charset="-120"/>
              </a:rPr>
              <a:t>3.</a:t>
            </a:r>
            <a:r>
              <a:rPr lang="zh-TW" altLang="en-US" dirty="0" smtClean="0">
                <a:solidFill>
                  <a:srgbClr val="202124"/>
                </a:solidFill>
                <a:latin typeface="PMingLiU" panose="02020500000000000000" pitchFamily="18" charset="-120"/>
                <a:ea typeface="PMingLiU" panose="02020500000000000000" pitchFamily="18" charset="-120"/>
              </a:rPr>
              <a:t>觀察</a:t>
            </a:r>
            <a:endParaRPr lang="en-US" altLang="zh-CN" dirty="0" smtClean="0">
              <a:latin typeface="PMingLiU" panose="02020500000000000000" pitchFamily="18" charset="-120"/>
              <a:ea typeface="PMingLiU" panose="02020500000000000000" pitchFamily="18" charset="-120"/>
            </a:endParaRPr>
          </a:p>
          <a:p>
            <a:pPr marL="0" indent="0">
              <a:buNone/>
            </a:pPr>
            <a:r>
              <a:rPr lang="en-US" dirty="0">
                <a:latin typeface="PMingLiU" panose="02020500000000000000" pitchFamily="18" charset="-120"/>
                <a:ea typeface="PMingLiU" panose="02020500000000000000" pitchFamily="18" charset="-120"/>
              </a:rPr>
              <a:t>	</a:t>
            </a:r>
            <a:r>
              <a:rPr lang="zh-TW" altLang="en-US" dirty="0" smtClean="0">
                <a:latin typeface="PMingLiU" panose="02020500000000000000" pitchFamily="18" charset="-120"/>
                <a:ea typeface="PMingLiU" panose="02020500000000000000" pitchFamily="18" charset="-120"/>
              </a:rPr>
              <a:t>次要</a:t>
            </a:r>
            <a:r>
              <a:rPr lang="zh-TW" altLang="en-US" dirty="0">
                <a:solidFill>
                  <a:srgbClr val="202124"/>
                </a:solidFill>
                <a:latin typeface="PMingLiU" panose="02020500000000000000" pitchFamily="18" charset="-120"/>
                <a:ea typeface="PMingLiU" panose="02020500000000000000" pitchFamily="18" charset="-120"/>
              </a:rPr>
              <a:t>信息</a:t>
            </a:r>
            <a:r>
              <a:rPr lang="zh-TW" altLang="en-US" dirty="0" smtClean="0">
                <a:solidFill>
                  <a:srgbClr val="202124"/>
                </a:solidFill>
                <a:latin typeface="PMingLiU" panose="02020500000000000000" pitchFamily="18" charset="-120"/>
                <a:ea typeface="PMingLiU" panose="02020500000000000000" pitchFamily="18" charset="-120"/>
              </a:rPr>
              <a:t>來源</a:t>
            </a:r>
            <a:r>
              <a:rPr lang="en-US" altLang="zh-TW" dirty="0" smtClean="0">
                <a:solidFill>
                  <a:srgbClr val="202124"/>
                </a:solidFill>
                <a:latin typeface="PMingLiU" panose="02020500000000000000" pitchFamily="18" charset="-120"/>
                <a:ea typeface="PMingLiU" panose="02020500000000000000" pitchFamily="18" charset="-120"/>
              </a:rPr>
              <a:t>:</a:t>
            </a:r>
            <a:endParaRPr lang="en-US" dirty="0" smtClean="0">
              <a:latin typeface="PMingLiU" panose="02020500000000000000" pitchFamily="18" charset="-120"/>
              <a:ea typeface="PMingLiU" panose="02020500000000000000" pitchFamily="18" charset="-120"/>
            </a:endParaRPr>
          </a:p>
          <a:p>
            <a:pPr marL="0" indent="0">
              <a:buNone/>
            </a:pPr>
            <a:r>
              <a:rPr lang="en-US" dirty="0">
                <a:latin typeface="PMingLiU" panose="02020500000000000000" pitchFamily="18" charset="-120"/>
                <a:ea typeface="PMingLiU" panose="02020500000000000000" pitchFamily="18" charset="-120"/>
              </a:rPr>
              <a:t>	</a:t>
            </a:r>
            <a:r>
              <a:rPr lang="en-US" dirty="0" smtClean="0">
                <a:latin typeface="PMingLiU" panose="02020500000000000000" pitchFamily="18" charset="-120"/>
                <a:ea typeface="PMingLiU" panose="02020500000000000000" pitchFamily="18" charset="-120"/>
              </a:rPr>
              <a:t>3.</a:t>
            </a:r>
            <a:r>
              <a:rPr lang="zh-TW" altLang="en-US" dirty="0" smtClean="0">
                <a:solidFill>
                  <a:srgbClr val="202124"/>
                </a:solidFill>
                <a:latin typeface="PMingLiU" panose="02020500000000000000" pitchFamily="18" charset="-120"/>
                <a:ea typeface="PMingLiU" panose="02020500000000000000" pitchFamily="18" charset="-120"/>
              </a:rPr>
              <a:t>期刊或雜誌</a:t>
            </a:r>
            <a:endParaRPr lang="en-US" altLang="zh-CN" dirty="0" smtClean="0">
              <a:latin typeface="PMingLiU" panose="02020500000000000000" pitchFamily="18" charset="-120"/>
              <a:ea typeface="PMingLiU" panose="02020500000000000000" pitchFamily="18" charset="-120"/>
            </a:endParaRPr>
          </a:p>
          <a:p>
            <a:pPr marL="0" indent="0">
              <a:buNone/>
            </a:pPr>
            <a:r>
              <a:rPr lang="en-US" dirty="0">
                <a:latin typeface="PMingLiU" panose="02020500000000000000" pitchFamily="18" charset="-120"/>
                <a:ea typeface="PMingLiU" panose="02020500000000000000" pitchFamily="18" charset="-120"/>
              </a:rPr>
              <a:t>	</a:t>
            </a:r>
            <a:r>
              <a:rPr lang="en-US" dirty="0" smtClean="0">
                <a:latin typeface="PMingLiU" panose="02020500000000000000" pitchFamily="18" charset="-120"/>
                <a:ea typeface="PMingLiU" panose="02020500000000000000" pitchFamily="18" charset="-120"/>
              </a:rPr>
              <a:t>4.</a:t>
            </a:r>
            <a:r>
              <a:rPr lang="zh-TW" altLang="en-US" dirty="0">
                <a:solidFill>
                  <a:srgbClr val="202124"/>
                </a:solidFill>
                <a:latin typeface="PMingLiU" panose="02020500000000000000" pitchFamily="18" charset="-120"/>
                <a:ea typeface="PMingLiU" panose="02020500000000000000" pitchFamily="18" charset="-120"/>
              </a:rPr>
              <a:t>線上研究或線下</a:t>
            </a:r>
            <a:r>
              <a:rPr lang="zh-TW" altLang="en-US" dirty="0" smtClean="0">
                <a:solidFill>
                  <a:srgbClr val="202124"/>
                </a:solidFill>
                <a:latin typeface="PMingLiU" panose="02020500000000000000" pitchFamily="18" charset="-120"/>
                <a:ea typeface="PMingLiU" panose="02020500000000000000" pitchFamily="18" charset="-120"/>
              </a:rPr>
              <a:t>新聞</a:t>
            </a:r>
            <a:endParaRPr lang="en-US" altLang="zh-TW" dirty="0" smtClean="0">
              <a:solidFill>
                <a:srgbClr val="202124"/>
              </a:solidFill>
              <a:latin typeface="PMingLiU" panose="02020500000000000000" pitchFamily="18" charset="-120"/>
              <a:ea typeface="PMingLiU" panose="02020500000000000000" pitchFamily="18" charset="-120"/>
            </a:endParaRPr>
          </a:p>
          <a:p>
            <a:pPr>
              <a:buFont typeface="Wingdings" panose="05000000000000000000" pitchFamily="2" charset="2"/>
              <a:buChar char="v"/>
            </a:pPr>
            <a:r>
              <a:rPr lang="zh-TW" altLang="en-US" dirty="0">
                <a:solidFill>
                  <a:srgbClr val="202124"/>
                </a:solidFill>
                <a:latin typeface="PMingLiU" panose="02020500000000000000" pitchFamily="18" charset="-120"/>
                <a:ea typeface="PMingLiU" panose="02020500000000000000" pitchFamily="18" charset="-120"/>
              </a:rPr>
              <a:t>根據以上方法去了解用戶痛點或用戶需求</a:t>
            </a:r>
            <a:r>
              <a:rPr lang="zh-TW" altLang="en-US" dirty="0">
                <a:latin typeface="PMingLiU" panose="02020500000000000000" pitchFamily="18" charset="-120"/>
                <a:ea typeface="PMingLiU" panose="02020500000000000000" pitchFamily="18" charset="-120"/>
              </a:rPr>
              <a:t> </a:t>
            </a:r>
          </a:p>
          <a:p>
            <a:pPr marL="0" indent="0">
              <a:buNone/>
            </a:pPr>
            <a:endParaRPr lang="en-US" dirty="0" smtClean="0">
              <a:latin typeface="PMingLiU" panose="02020500000000000000" pitchFamily="18" charset="-120"/>
              <a:ea typeface="PMingLiU" panose="02020500000000000000" pitchFamily="18" charset="-120"/>
            </a:endParaRPr>
          </a:p>
        </p:txBody>
      </p:sp>
      <p:sp>
        <p:nvSpPr>
          <p:cNvPr id="6" name="Rectangle 2"/>
          <p:cNvSpPr>
            <a:spLocks noChangeArrowheads="1"/>
          </p:cNvSpPr>
          <p:nvPr/>
        </p:nvSpPr>
        <p:spPr bwMode="auto">
          <a:xfrm>
            <a:off x="0" y="102920"/>
            <a:ext cx="65" cy="251359"/>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Picture 2" descr="Diagram of the 5 stages of the design thinking proc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868" t="45025" r="74658" b="24256"/>
          <a:stretch/>
        </p:blipFill>
        <p:spPr bwMode="auto">
          <a:xfrm>
            <a:off x="10718940" y="483353"/>
            <a:ext cx="995005" cy="77814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36</a:t>
            </a:fld>
            <a:endParaRPr lang="en-US"/>
          </a:p>
        </p:txBody>
      </p:sp>
    </p:spTree>
    <p:extLst>
      <p:ext uri="{BB962C8B-B14F-4D97-AF65-F5344CB8AC3E}">
        <p14:creationId xmlns:p14="http://schemas.microsoft.com/office/powerpoint/2010/main" val="385269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9324" y="365125"/>
            <a:ext cx="9451207" cy="1325563"/>
          </a:xfrm>
        </p:spPr>
        <p:txBody>
          <a:bodyPr>
            <a:normAutofit/>
          </a:bodyPr>
          <a:lstStyle/>
          <a:p>
            <a:r>
              <a:rPr lang="zh-TW" altLang="en-US" dirty="0">
                <a:latin typeface="新細明體" panose="02020500000000000000" pitchFamily="18" charset="-120"/>
              </a:rPr>
              <a:t>設計思維的過程 </a:t>
            </a:r>
            <a:r>
              <a:rPr lang="en-US" altLang="zh-TW" dirty="0" smtClean="0">
                <a:latin typeface="新細明體" panose="02020500000000000000" pitchFamily="18" charset="-120"/>
              </a:rPr>
              <a:t>–</a:t>
            </a:r>
            <a:r>
              <a:rPr lang="zh-TW" altLang="en-US" dirty="0" smtClean="0">
                <a:latin typeface="新細明體" panose="02020500000000000000" pitchFamily="18" charset="-120"/>
              </a:rPr>
              <a:t> </a:t>
            </a:r>
            <a:r>
              <a:rPr lang="en-US" altLang="zh-TW" dirty="0" smtClean="0">
                <a:latin typeface="新細明體" panose="02020500000000000000" pitchFamily="18" charset="-120"/>
              </a:rPr>
              <a:t/>
            </a:r>
            <a:br>
              <a:rPr lang="en-US" altLang="zh-TW" dirty="0" smtClean="0">
                <a:latin typeface="新細明體" panose="02020500000000000000" pitchFamily="18" charset="-120"/>
              </a:rPr>
            </a:br>
            <a:r>
              <a:rPr lang="zh-TW" altLang="en-US" dirty="0" smtClean="0">
                <a:latin typeface="新細明體" panose="02020500000000000000" pitchFamily="18" charset="-120"/>
              </a:rPr>
              <a:t>問題</a:t>
            </a:r>
            <a:r>
              <a:rPr lang="zh-TW" altLang="en-US" dirty="0">
                <a:latin typeface="新細明體" panose="02020500000000000000" pitchFamily="18" charset="-120"/>
              </a:rPr>
              <a:t>定義 </a:t>
            </a:r>
            <a:r>
              <a:rPr lang="en-US" altLang="zh-TW" dirty="0">
                <a:latin typeface="新細明體" panose="02020500000000000000" pitchFamily="18" charset="-120"/>
              </a:rPr>
              <a:t>(</a:t>
            </a:r>
            <a:r>
              <a:rPr lang="en-US" dirty="0">
                <a:latin typeface="新細明體" panose="02020500000000000000" pitchFamily="18" charset="-120"/>
              </a:rPr>
              <a:t>Define the Problem</a:t>
            </a:r>
            <a:r>
              <a:rPr lang="en-US" altLang="zh-TW" dirty="0">
                <a:latin typeface="新細明體" panose="02020500000000000000" pitchFamily="18" charset="-120"/>
              </a:rPr>
              <a:t>)</a:t>
            </a:r>
            <a:endParaRPr lang="en-US" dirty="0">
              <a:latin typeface="新細明體" panose="02020500000000000000" pitchFamily="18" charset="-120"/>
            </a:endParaRPr>
          </a:p>
        </p:txBody>
      </p:sp>
      <p:sp>
        <p:nvSpPr>
          <p:cNvPr id="4" name="Rectangle 1"/>
          <p:cNvSpPr>
            <a:spLocks noGrp="1" noChangeArrowheads="1"/>
          </p:cNvSpPr>
          <p:nvPr>
            <p:ph idx="1"/>
          </p:nvPr>
        </p:nvSpPr>
        <p:spPr bwMode="auto">
          <a:xfrm>
            <a:off x="809324" y="1891114"/>
            <a:ext cx="7179644" cy="3975455"/>
          </a:xfrm>
          <a:prstGeom prst="rect">
            <a:avLst/>
          </a:prstGeom>
          <a:noFill/>
          <a:ln>
            <a:noFill/>
          </a:ln>
          <a:effectLst/>
        </p:spPr>
        <p:txBody>
          <a:bodyPr vert="horz" wrap="square" lIns="0" tIns="-12696" rIns="0" bIns="-12696"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zh-TW" altLang="en-US" sz="2600" dirty="0">
                <a:latin typeface="新細明體" panose="02020500000000000000" pitchFamily="18" charset="-120"/>
                <a:ea typeface="新細明體" panose="02020500000000000000" pitchFamily="18" charset="-120"/>
              </a:rPr>
              <a:t>在定義階段，您將在移情階段創建和收集的信息放在</a:t>
            </a:r>
            <a:r>
              <a:rPr lang="zh-TW" altLang="en-US" sz="2600" dirty="0" smtClean="0">
                <a:latin typeface="新細明體" panose="02020500000000000000" pitchFamily="18" charset="-120"/>
                <a:ea typeface="新細明體" panose="02020500000000000000" pitchFamily="18" charset="-120"/>
              </a:rPr>
              <a:t>一起。在</a:t>
            </a:r>
            <a:r>
              <a:rPr lang="zh-TW" altLang="en-US" sz="2600" dirty="0">
                <a:latin typeface="新細明體" panose="02020500000000000000" pitchFamily="18" charset="-120"/>
                <a:ea typeface="新細明體" panose="02020500000000000000" pitchFamily="18" charset="-120"/>
              </a:rPr>
              <a:t>這裡，您將分析您的觀察結果並對其進行綜合，以定義您和您的團隊迄今已確定的核心問題</a:t>
            </a:r>
            <a:r>
              <a:rPr lang="zh-TW" altLang="en-US" sz="2600" dirty="0" smtClean="0">
                <a:latin typeface="新細明體" panose="02020500000000000000" pitchFamily="18" charset="-120"/>
                <a:ea typeface="新細明體" panose="02020500000000000000" pitchFamily="18" charset="-120"/>
              </a:rPr>
              <a:t>。您</a:t>
            </a:r>
            <a:r>
              <a:rPr lang="zh-TW" altLang="en-US" sz="2600" dirty="0">
                <a:latin typeface="新細明體" panose="02020500000000000000" pitchFamily="18" charset="-120"/>
                <a:ea typeface="新細明體" panose="02020500000000000000" pitchFamily="18" charset="-120"/>
              </a:rPr>
              <a:t>應該尋求以以人為本的方式將問題定義為問題陳述。 </a:t>
            </a:r>
            <a:endParaRPr lang="en-US" altLang="zh-TW" sz="2600" dirty="0" smtClean="0">
              <a:latin typeface="新細明體" panose="02020500000000000000" pitchFamily="18" charset="-120"/>
              <a:ea typeface="新細明體" panose="02020500000000000000" pitchFamily="18" charset="-12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endParaRPr lang="en-US" altLang="zh-TW" sz="2600" dirty="0">
              <a:latin typeface="新細明體" panose="02020500000000000000" pitchFamily="18" charset="-120"/>
              <a:ea typeface="新細明體" panose="02020500000000000000" pitchFamily="18" charset="-120"/>
            </a:endParaRPr>
          </a:p>
          <a:p>
            <a:pPr marR="0" lvl="0" algn="l" defTabSz="914400" rtl="0" eaLnBrk="0" fontAlgn="base" latinLnBrk="0" hangingPunct="0">
              <a:lnSpc>
                <a:spcPct val="100000"/>
              </a:lnSpc>
              <a:spcBef>
                <a:spcPct val="0"/>
              </a:spcBef>
              <a:spcAft>
                <a:spcPct val="0"/>
              </a:spcAft>
              <a:buClrTx/>
              <a:buSzTx/>
              <a:buFont typeface="Wingdings" panose="05000000000000000000" pitchFamily="2" charset="2"/>
              <a:buChar char="v"/>
              <a:tabLst/>
            </a:pPr>
            <a:r>
              <a:rPr lang="zh-TW" altLang="en-US" sz="2600" dirty="0" smtClean="0">
                <a:latin typeface="新細明體" panose="02020500000000000000" pitchFamily="18" charset="-120"/>
                <a:ea typeface="新細明體" panose="02020500000000000000" pitchFamily="18" charset="-120"/>
              </a:rPr>
              <a:t>定義</a:t>
            </a:r>
            <a:r>
              <a:rPr lang="zh-TW" altLang="en-US" sz="2600" dirty="0">
                <a:latin typeface="新細明體" panose="02020500000000000000" pitchFamily="18" charset="-120"/>
                <a:ea typeface="新細明體" panose="02020500000000000000" pitchFamily="18" charset="-120"/>
              </a:rPr>
              <a:t>階段將幫助您團隊中的設計師收集偉大的想法，以建立特性、功能和任何其他元素，使他們能夠解決問題</a:t>
            </a:r>
            <a:r>
              <a:rPr lang="zh-TW" altLang="en-US" sz="2600" dirty="0" smtClean="0">
                <a:latin typeface="新細明體" panose="02020500000000000000" pitchFamily="18" charset="-120"/>
                <a:ea typeface="新細明體" panose="02020500000000000000" pitchFamily="18" charset="-120"/>
              </a:rPr>
              <a:t>，或者</a:t>
            </a:r>
            <a:r>
              <a:rPr lang="zh-TW" altLang="en-US" sz="2600" dirty="0">
                <a:latin typeface="新細明體" panose="02020500000000000000" pitchFamily="18" charset="-120"/>
                <a:ea typeface="新細明體" panose="02020500000000000000" pitchFamily="18" charset="-120"/>
              </a:rPr>
              <a:t>至少允許用戶以最小的難度自己解決問題</a:t>
            </a:r>
            <a:r>
              <a:rPr lang="zh-TW" altLang="en-US" sz="2600" dirty="0" smtClean="0">
                <a:latin typeface="新細明體" panose="02020500000000000000" pitchFamily="18" charset="-120"/>
                <a:ea typeface="新細明體" panose="02020500000000000000" pitchFamily="18" charset="-120"/>
              </a:rPr>
              <a:t>。</a:t>
            </a:r>
            <a:endParaRPr lang="zh-TW" altLang="en-US" sz="2600" dirty="0">
              <a:latin typeface="新細明體" panose="02020500000000000000" pitchFamily="18" charset="-120"/>
              <a:ea typeface="新細明體" panose="02020500000000000000" pitchFamily="18" charset="-120"/>
            </a:endParaRPr>
          </a:p>
        </p:txBody>
      </p:sp>
      <p:pic>
        <p:nvPicPr>
          <p:cNvPr id="14339" name="Picture 3" descr="Define The Problem - Research Problem Png - Free Transparent PNG Clipart  Images Download"/>
          <p:cNvPicPr>
            <a:picLocks noChangeAspect="1" noChangeArrowheads="1"/>
          </p:cNvPicPr>
          <p:nvPr/>
        </p:nvPicPr>
        <p:blipFill rotWithShape="1">
          <a:blip r:embed="rId2">
            <a:extLst>
              <a:ext uri="{28A0092B-C50C-407E-A947-70E740481C1C}">
                <a14:useLocalDpi xmlns:a14="http://schemas.microsoft.com/office/drawing/2010/main" val="0"/>
              </a:ext>
            </a:extLst>
          </a:blip>
          <a:srcRect l="17956" r="7890"/>
          <a:stretch/>
        </p:blipFill>
        <p:spPr bwMode="auto">
          <a:xfrm>
            <a:off x="8441356" y="2262347"/>
            <a:ext cx="3060835" cy="347412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agram of the 5 stages of the design thinking pro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137" t="45311" r="56925" b="24648"/>
          <a:stretch/>
        </p:blipFill>
        <p:spPr bwMode="auto">
          <a:xfrm>
            <a:off x="10718940" y="500514"/>
            <a:ext cx="966129" cy="760984"/>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37</a:t>
            </a:fld>
            <a:endParaRPr lang="en-US"/>
          </a:p>
        </p:txBody>
      </p:sp>
    </p:spTree>
    <p:extLst>
      <p:ext uri="{BB962C8B-B14F-4D97-AF65-F5344CB8AC3E}">
        <p14:creationId xmlns:p14="http://schemas.microsoft.com/office/powerpoint/2010/main" val="37500660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新細明體" panose="02020500000000000000" pitchFamily="18" charset="-120"/>
              </a:rPr>
              <a:t>設計思維的過程 </a:t>
            </a:r>
            <a:r>
              <a:rPr lang="en-US" altLang="zh-TW" dirty="0">
                <a:latin typeface="新細明體" panose="02020500000000000000" pitchFamily="18" charset="-120"/>
              </a:rPr>
              <a:t>–</a:t>
            </a:r>
            <a:r>
              <a:rPr lang="zh-TW" altLang="en-US" dirty="0">
                <a:latin typeface="新細明體" panose="02020500000000000000" pitchFamily="18" charset="-120"/>
              </a:rPr>
              <a:t> </a:t>
            </a:r>
            <a:r>
              <a:rPr lang="en-US" altLang="zh-TW" dirty="0">
                <a:latin typeface="新細明體" panose="02020500000000000000" pitchFamily="18" charset="-120"/>
              </a:rPr>
              <a:t/>
            </a:r>
            <a:br>
              <a:rPr lang="en-US" altLang="zh-TW" dirty="0">
                <a:latin typeface="新細明體" panose="02020500000000000000" pitchFamily="18" charset="-120"/>
              </a:rPr>
            </a:br>
            <a:r>
              <a:rPr lang="zh-TW" altLang="en-US" dirty="0">
                <a:latin typeface="新細明體" panose="02020500000000000000" pitchFamily="18" charset="-120"/>
              </a:rPr>
              <a:t>問題定義 </a:t>
            </a:r>
            <a:r>
              <a:rPr lang="en-US" altLang="zh-TW" dirty="0">
                <a:latin typeface="新細明體" panose="02020500000000000000" pitchFamily="18" charset="-120"/>
              </a:rPr>
              <a:t>(</a:t>
            </a:r>
            <a:r>
              <a:rPr lang="en-US" dirty="0">
                <a:latin typeface="新細明體" panose="02020500000000000000" pitchFamily="18" charset="-120"/>
              </a:rPr>
              <a:t>Define the Problem</a:t>
            </a:r>
            <a:r>
              <a:rPr lang="en-US" altLang="zh-TW" dirty="0">
                <a:latin typeface="新細明體" panose="02020500000000000000" pitchFamily="18" charset="-120"/>
              </a:rPr>
              <a:t>)</a:t>
            </a:r>
            <a:endParaRPr lang="en-US" dirty="0"/>
          </a:p>
        </p:txBody>
      </p:sp>
      <p:sp>
        <p:nvSpPr>
          <p:cNvPr id="3" name="Content Placeholder 2"/>
          <p:cNvSpPr>
            <a:spLocks noGrp="1"/>
          </p:cNvSpPr>
          <p:nvPr>
            <p:ph idx="1"/>
          </p:nvPr>
        </p:nvSpPr>
        <p:spPr>
          <a:xfrm>
            <a:off x="838200" y="2140309"/>
            <a:ext cx="10515600" cy="3289384"/>
          </a:xfrm>
        </p:spPr>
        <p:txBody>
          <a:bodyPr/>
          <a:lstStyle/>
          <a:p>
            <a:r>
              <a:rPr lang="zh-TW" altLang="en-US" dirty="0">
                <a:latin typeface="新細明體" panose="02020500000000000000" pitchFamily="18" charset="-120"/>
              </a:rPr>
              <a:t>舉例來說，與其將問題定義為您自己的願望或公司的需要，例如“我們需要將我們的食品在年輕少女中的市場份額提高 </a:t>
            </a:r>
            <a:r>
              <a:rPr lang="en-US" altLang="zh-TW" dirty="0">
                <a:latin typeface="新細明體" panose="02020500000000000000" pitchFamily="18" charset="-120"/>
              </a:rPr>
              <a:t>5%”</a:t>
            </a:r>
            <a:r>
              <a:rPr lang="zh-TW" altLang="en-US" dirty="0">
                <a:latin typeface="新細明體" panose="02020500000000000000" pitchFamily="18" charset="-120"/>
              </a:rPr>
              <a:t>，不如將問題定義為更好的方法。是，“十幾歲的女孩需要吃有營養的食物才能茁壯成長，健康成長。” </a:t>
            </a:r>
            <a:endParaRPr lang="en-US" altLang="zh-TW" dirty="0">
              <a:latin typeface="新細明體" panose="02020500000000000000" pitchFamily="18" charset="-120"/>
            </a:endParaRPr>
          </a:p>
          <a:p>
            <a:endParaRPr lang="en-US" dirty="0"/>
          </a:p>
        </p:txBody>
      </p:sp>
      <p:pic>
        <p:nvPicPr>
          <p:cNvPr id="4" name="Picture 2" descr="Diagram of the 5 stages of the design thinking proces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5137" t="45311" r="56925" b="24648"/>
          <a:stretch/>
        </p:blipFill>
        <p:spPr bwMode="auto">
          <a:xfrm>
            <a:off x="10718940" y="500514"/>
            <a:ext cx="966129" cy="760984"/>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descr="Money Increase Icon on White Background. Income Increase Sign. Flat Style.  Business Growth Profit Logo. Financial Strategy Symbol Stock Illustration -  Illustration of bond, advance: 2130472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1515" y="4709962"/>
            <a:ext cx="1691882" cy="1691882"/>
          </a:xfrm>
          <a:prstGeom prst="rect">
            <a:avLst/>
          </a:prstGeom>
          <a:noFill/>
          <a:extLst>
            <a:ext uri="{909E8E84-426E-40DD-AFC4-6F175D3DCCD1}">
              <a14:hiddenFill xmlns:a14="http://schemas.microsoft.com/office/drawing/2010/main">
                <a:solidFill>
                  <a:srgbClr val="FFFFFF"/>
                </a:solidFill>
              </a14:hiddenFill>
            </a:ext>
          </a:extLst>
        </p:spPr>
      </p:pic>
      <p:pic>
        <p:nvPicPr>
          <p:cNvPr id="48132" name="Picture 4" descr="飲食與健康：植物性飲食怎樣吃最營養？ - BBC News 中文"/>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0545" y="3898792"/>
            <a:ext cx="4461278" cy="2509469"/>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4580806" y="5136644"/>
            <a:ext cx="1068405" cy="41925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38</a:t>
            </a:fld>
            <a:endParaRPr lang="en-US"/>
          </a:p>
        </p:txBody>
      </p:sp>
    </p:spTree>
    <p:extLst>
      <p:ext uri="{BB962C8B-B14F-4D97-AF65-F5344CB8AC3E}">
        <p14:creationId xmlns:p14="http://schemas.microsoft.com/office/powerpoint/2010/main" val="3676077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新細明體" panose="02020500000000000000" pitchFamily="18" charset="-120"/>
              </a:rPr>
              <a:t>設計思維的過程 </a:t>
            </a:r>
            <a:r>
              <a:rPr lang="en-US" altLang="zh-TW" dirty="0" smtClean="0">
                <a:latin typeface="新細明體" panose="02020500000000000000" pitchFamily="18" charset="-120"/>
              </a:rPr>
              <a:t>-</a:t>
            </a:r>
            <a:r>
              <a:rPr lang="zh-TW" altLang="en-US" dirty="0" smtClean="0">
                <a:latin typeface="新細明體" panose="02020500000000000000" pitchFamily="18" charset="-120"/>
              </a:rPr>
              <a:t> </a:t>
            </a:r>
            <a:r>
              <a:rPr lang="zh-TW" altLang="en-US" dirty="0" smtClean="0"/>
              <a:t>構思 </a:t>
            </a:r>
            <a:r>
              <a:rPr lang="en-US" altLang="zh-TW" dirty="0" smtClean="0">
                <a:latin typeface="新細明體" panose="02020500000000000000" pitchFamily="18" charset="-120"/>
              </a:rPr>
              <a:t>(Ideate)</a:t>
            </a:r>
            <a:endParaRPr lang="en-US" dirty="0"/>
          </a:p>
        </p:txBody>
      </p:sp>
      <p:sp>
        <p:nvSpPr>
          <p:cNvPr id="3" name="Content Placeholder 2"/>
          <p:cNvSpPr>
            <a:spLocks noGrp="1"/>
          </p:cNvSpPr>
          <p:nvPr>
            <p:ph idx="1"/>
          </p:nvPr>
        </p:nvSpPr>
        <p:spPr>
          <a:xfrm>
            <a:off x="838199" y="1511859"/>
            <a:ext cx="10933498" cy="4351338"/>
          </a:xfrm>
        </p:spPr>
        <p:txBody>
          <a:bodyPr>
            <a:noAutofit/>
          </a:bodyPr>
          <a:lstStyle/>
          <a:p>
            <a:pPr marL="452438" indent="-452438" eaLnBrk="0" fontAlgn="base" hangingPunct="0">
              <a:lnSpc>
                <a:spcPct val="120000"/>
              </a:lnSpc>
              <a:spcBef>
                <a:spcPct val="0"/>
              </a:spcBef>
              <a:spcAft>
                <a:spcPct val="0"/>
              </a:spcAft>
              <a:buFont typeface="Wingdings" panose="05000000000000000000" pitchFamily="2" charset="2"/>
              <a:buChar char="v"/>
            </a:pPr>
            <a:r>
              <a:rPr lang="zh-TW" altLang="en-US" dirty="0">
                <a:latin typeface="新細明體" panose="02020500000000000000" pitchFamily="18" charset="-120"/>
                <a:ea typeface="新細明體" panose="02020500000000000000" pitchFamily="18" charset="-120"/>
              </a:rPr>
              <a:t>在設計思維過程的第三階段，設計師準備好開始產生想法。您已經在 </a:t>
            </a:r>
            <a:r>
              <a:rPr lang="en-US" altLang="zh-TW" dirty="0">
                <a:latin typeface="新細明體" panose="02020500000000000000" pitchFamily="18" charset="-120"/>
                <a:ea typeface="新細明體" panose="02020500000000000000" pitchFamily="18" charset="-120"/>
              </a:rPr>
              <a:t>Empathize </a:t>
            </a:r>
            <a:r>
              <a:rPr lang="zh-TW" altLang="en-US" dirty="0">
                <a:latin typeface="新細明體" panose="02020500000000000000" pitchFamily="18" charset="-120"/>
                <a:ea typeface="新細明體" panose="02020500000000000000" pitchFamily="18" charset="-120"/>
              </a:rPr>
              <a:t>階段了解您的用戶及其需求，並且您在 </a:t>
            </a:r>
            <a:r>
              <a:rPr lang="en-US" altLang="zh-TW" dirty="0">
                <a:latin typeface="新細明體" panose="02020500000000000000" pitchFamily="18" charset="-120"/>
                <a:ea typeface="新細明體" panose="02020500000000000000" pitchFamily="18" charset="-120"/>
              </a:rPr>
              <a:t>Define </a:t>
            </a:r>
            <a:r>
              <a:rPr lang="zh-TW" altLang="en-US" dirty="0">
                <a:latin typeface="新細明體" panose="02020500000000000000" pitchFamily="18" charset="-120"/>
                <a:ea typeface="新細明體" panose="02020500000000000000" pitchFamily="18" charset="-120"/>
              </a:rPr>
              <a:t>階段分析和綜合了您的觀察結果，並最終得出了以人為本的問題陳述。 </a:t>
            </a:r>
            <a:endParaRPr lang="en-US" altLang="zh-TW" dirty="0">
              <a:latin typeface="新細明體" panose="02020500000000000000" pitchFamily="18" charset="-120"/>
              <a:ea typeface="新細明體" panose="02020500000000000000" pitchFamily="18" charset="-120"/>
            </a:endParaRPr>
          </a:p>
        </p:txBody>
      </p:sp>
      <p:pic>
        <p:nvPicPr>
          <p:cNvPr id="15362" name="Picture 2" descr="Make IT — The Ideation Process - Big Idea to Custom Software Design"/>
          <p:cNvPicPr>
            <a:picLocks noChangeAspect="1" noChangeArrowheads="1"/>
          </p:cNvPicPr>
          <p:nvPr/>
        </p:nvPicPr>
        <p:blipFill rotWithShape="1">
          <a:blip r:embed="rId2">
            <a:extLst>
              <a:ext uri="{28A0092B-C50C-407E-A947-70E740481C1C}">
                <a14:useLocalDpi xmlns:a14="http://schemas.microsoft.com/office/drawing/2010/main" val="0"/>
              </a:ext>
            </a:extLst>
          </a:blip>
          <a:srcRect l="15096" t="199" r="38037" b="-199"/>
          <a:stretch/>
        </p:blipFill>
        <p:spPr bwMode="auto">
          <a:xfrm>
            <a:off x="8519601" y="3124063"/>
            <a:ext cx="3144029" cy="33274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197" y="5363990"/>
            <a:ext cx="7959295" cy="1089529"/>
          </a:xfrm>
          <a:prstGeom prst="rect">
            <a:avLst/>
          </a:prstGeom>
        </p:spPr>
        <p:txBody>
          <a:bodyPr wrap="square">
            <a:spAutoFit/>
          </a:bodyPr>
          <a:lstStyle/>
          <a:p>
            <a:pPr eaLnBrk="0" fontAlgn="base" hangingPunct="0">
              <a:lnSpc>
                <a:spcPct val="120000"/>
              </a:lnSpc>
              <a:spcBef>
                <a:spcPct val="0"/>
              </a:spcBef>
              <a:spcAft>
                <a:spcPct val="0"/>
              </a:spcAft>
            </a:pPr>
            <a:r>
              <a:rPr lang="zh-TW" altLang="en-US" dirty="0">
                <a:latin typeface="新細明體" panose="02020500000000000000" pitchFamily="18" charset="-120"/>
              </a:rPr>
              <a:t>有數百種構思技巧，例如</a:t>
            </a:r>
            <a:r>
              <a:rPr lang="en-US" altLang="zh-TW" dirty="0">
                <a:latin typeface="新細明體" panose="02020500000000000000" pitchFamily="18" charset="-120"/>
              </a:rPr>
              <a:t>Brainstorming</a:t>
            </a:r>
            <a:r>
              <a:rPr lang="zh-TW" altLang="en-US" dirty="0">
                <a:latin typeface="新細明體" panose="02020500000000000000" pitchFamily="18" charset="-120"/>
              </a:rPr>
              <a:t>、</a:t>
            </a:r>
            <a:r>
              <a:rPr lang="en-US" altLang="zh-TW" dirty="0" err="1">
                <a:latin typeface="新細明體" panose="02020500000000000000" pitchFamily="18" charset="-120"/>
              </a:rPr>
              <a:t>Brainwrite</a:t>
            </a:r>
            <a:r>
              <a:rPr lang="zh-TW" altLang="en-US" dirty="0">
                <a:latin typeface="新細明體" panose="02020500000000000000" pitchFamily="18" charset="-120"/>
              </a:rPr>
              <a:t>、</a:t>
            </a:r>
            <a:r>
              <a:rPr lang="en-US" altLang="zh-TW" dirty="0">
                <a:latin typeface="新細明體" panose="02020500000000000000" pitchFamily="18" charset="-120"/>
              </a:rPr>
              <a:t>Worst Possible Idea </a:t>
            </a:r>
            <a:r>
              <a:rPr lang="zh-TW" altLang="en-US" dirty="0">
                <a:latin typeface="新細明體" panose="02020500000000000000" pitchFamily="18" charset="-120"/>
              </a:rPr>
              <a:t>和 </a:t>
            </a:r>
            <a:r>
              <a:rPr lang="en-US" altLang="zh-TW" dirty="0">
                <a:latin typeface="新細明體" panose="02020500000000000000" pitchFamily="18" charset="-120"/>
              </a:rPr>
              <a:t>SCAMPER</a:t>
            </a:r>
            <a:r>
              <a:rPr lang="zh-TW" altLang="en-US" dirty="0">
                <a:latin typeface="新細明體" panose="02020500000000000000" pitchFamily="18" charset="-120"/>
              </a:rPr>
              <a:t>。頭腦風暴和最壞可能的想法會議通常用於激發自由思考和擴大問題空間。在構思階段開始時獲得盡可能多的想法或問題解決方案非常重要。</a:t>
            </a:r>
            <a:endParaRPr lang="en-US" dirty="0">
              <a:latin typeface="新細明體" panose="02020500000000000000" pitchFamily="18" charset="-120"/>
              <a:ea typeface="新細明體" panose="02020500000000000000" pitchFamily="18" charset="-120"/>
            </a:endParaRPr>
          </a:p>
        </p:txBody>
      </p:sp>
      <p:sp>
        <p:nvSpPr>
          <p:cNvPr id="5" name="Rectangle 4"/>
          <p:cNvSpPr/>
          <p:nvPr/>
        </p:nvSpPr>
        <p:spPr>
          <a:xfrm>
            <a:off x="838197" y="3124063"/>
            <a:ext cx="7401027" cy="2160591"/>
          </a:xfrm>
          <a:prstGeom prst="rect">
            <a:avLst/>
          </a:prstGeom>
        </p:spPr>
        <p:txBody>
          <a:bodyPr wrap="square">
            <a:spAutoFit/>
          </a:bodyPr>
          <a:lstStyle/>
          <a:p>
            <a:pPr marL="457200" indent="-457200" eaLnBrk="0" fontAlgn="base" hangingPunct="0">
              <a:lnSpc>
                <a:spcPct val="120000"/>
              </a:lnSpc>
              <a:spcBef>
                <a:spcPct val="0"/>
              </a:spcBef>
              <a:spcAft>
                <a:spcPct val="0"/>
              </a:spcAft>
              <a:buFont typeface="Wingdings" panose="05000000000000000000" pitchFamily="2" charset="2"/>
              <a:buChar char="v"/>
            </a:pPr>
            <a:r>
              <a:rPr lang="zh-TW" altLang="en-US" sz="2800" dirty="0">
                <a:latin typeface="新細明體" panose="02020500000000000000" pitchFamily="18" charset="-120"/>
                <a:ea typeface="新細明體" panose="02020500000000000000" pitchFamily="18" charset="-120"/>
              </a:rPr>
              <a:t>有了這個堅實的背景，您和您的團隊成員可以開始“跳出框框思考”，為您創建的問題陳述確定新的解決方案，並且您可以開始尋找查看問題的替代方法。</a:t>
            </a:r>
            <a:endParaRPr lang="en-US" altLang="zh-TW" sz="2800" dirty="0">
              <a:latin typeface="新細明體" panose="02020500000000000000" pitchFamily="18" charset="-120"/>
              <a:ea typeface="新細明體" panose="02020500000000000000" pitchFamily="18" charset="-120"/>
            </a:endParaRPr>
          </a:p>
        </p:txBody>
      </p:sp>
      <p:pic>
        <p:nvPicPr>
          <p:cNvPr id="7" name="Picture 2" descr="Diagram of the 5 stages of the design thinking pro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3187" t="45691" r="38875" b="24268"/>
          <a:stretch/>
        </p:blipFill>
        <p:spPr bwMode="auto">
          <a:xfrm>
            <a:off x="10718940" y="500514"/>
            <a:ext cx="966129" cy="760984"/>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US" smtClean="0"/>
              <a:t>Edit by Hammond Lai </a:t>
            </a:r>
            <a:endParaRPr lang="en-US"/>
          </a:p>
        </p:txBody>
      </p:sp>
      <p:sp>
        <p:nvSpPr>
          <p:cNvPr id="8" name="Slide Number Placeholder 7"/>
          <p:cNvSpPr>
            <a:spLocks noGrp="1"/>
          </p:cNvSpPr>
          <p:nvPr>
            <p:ph type="sldNum" sz="quarter" idx="12"/>
          </p:nvPr>
        </p:nvSpPr>
        <p:spPr/>
        <p:txBody>
          <a:bodyPr/>
          <a:lstStyle/>
          <a:p>
            <a:fld id="{14AAF3BD-B680-4D71-9FCA-A246A57934F9}" type="slidenum">
              <a:rPr lang="en-US" smtClean="0"/>
              <a:t>39</a:t>
            </a:fld>
            <a:endParaRPr lang="en-US"/>
          </a:p>
        </p:txBody>
      </p:sp>
    </p:spTree>
    <p:extLst>
      <p:ext uri="{BB962C8B-B14F-4D97-AF65-F5344CB8AC3E}">
        <p14:creationId xmlns:p14="http://schemas.microsoft.com/office/powerpoint/2010/main" val="2515758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1318" y="365125"/>
            <a:ext cx="10515600" cy="1325563"/>
          </a:xfrm>
        </p:spPr>
        <p:txBody>
          <a:bodyPr/>
          <a:lstStyle/>
          <a:p>
            <a:r>
              <a:rPr lang="zh-CN" altLang="en-US" dirty="0">
                <a:latin typeface="新細明體" panose="02020500000000000000" pitchFamily="18" charset="-120"/>
                <a:ea typeface="新細明體" panose="02020500000000000000" pitchFamily="18" charset="-120"/>
              </a:rPr>
              <a:t> 人爲設計</a:t>
            </a:r>
            <a:r>
              <a:rPr lang="zh-CN" altLang="en-US" dirty="0" smtClean="0">
                <a:latin typeface="新細明體" panose="02020500000000000000" pitchFamily="18" charset="-120"/>
                <a:ea typeface="新細明體" panose="02020500000000000000" pitchFamily="18" charset="-120"/>
              </a:rPr>
              <a:t>的機</a:t>
            </a:r>
            <a:r>
              <a:rPr lang="zh-TW" altLang="en-US" dirty="0" smtClean="0">
                <a:latin typeface="新細明體" panose="02020500000000000000" pitchFamily="18" charset="-120"/>
                <a:ea typeface="新細明體" panose="02020500000000000000" pitchFamily="18" charset="-120"/>
              </a:rPr>
              <a:t>器</a:t>
            </a:r>
            <a:r>
              <a:rPr lang="zh-CN" altLang="en-US" dirty="0" smtClean="0">
                <a:latin typeface="新細明體" panose="02020500000000000000" pitchFamily="18" charset="-120"/>
                <a:ea typeface="新細明體" panose="02020500000000000000" pitchFamily="18" charset="-120"/>
              </a:rPr>
              <a:t>人</a:t>
            </a:r>
            <a:r>
              <a:rPr lang="zh-CN" altLang="en-US" dirty="0">
                <a:latin typeface="新細明體" panose="02020500000000000000" pitchFamily="18" charset="-120"/>
                <a:ea typeface="新細明體" panose="02020500000000000000" pitchFamily="18" charset="-120"/>
              </a:rPr>
              <a:t>需要解决哪些主要問題？ </a:t>
            </a:r>
            <a:endParaRPr lang="en-US" dirty="0"/>
          </a:p>
        </p:txBody>
      </p:sp>
      <p:pic>
        <p:nvPicPr>
          <p:cNvPr id="21506" name="Picture 2" descr="Robotics 2.0(1) — AI重新定義機器人. 揭開新世代AI 機器人的神秘面紗？AI機器人將如何影響我們的未來？ | by  Bastiane Huang | Marketingdatascience | Med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529" y="1582329"/>
            <a:ext cx="2695805" cy="179776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ASIMO在2000年面世，在那之前本田製造了多個原型，早於1986年已開始研發人形機械人。（Hon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4102" y="3380094"/>
            <a:ext cx="4013495" cy="32107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26529" y="5683168"/>
            <a:ext cx="6998298" cy="461665"/>
          </a:xfrm>
          <a:prstGeom prst="rect">
            <a:avLst/>
          </a:prstGeom>
        </p:spPr>
        <p:txBody>
          <a:bodyPr wrap="square">
            <a:spAutoFit/>
          </a:bodyPr>
          <a:lstStyle/>
          <a:p>
            <a:r>
              <a:rPr lang="en-US" sz="800" dirty="0">
                <a:hlinkClick r:id="rId4"/>
              </a:rPr>
              <a:t>https://stylenculture.hk01.com/%E7%94%9F%E6%B4%BB%E6%99%82%E5%B0%9A/206262/%E5%86%8D%E8%A6%8Basimo-%E6%9C%AC%E7%94%B0%E7%B5%82%E6%AD%A2%E6%A9%9F%E6%A2%B0%E4%BA%BA%E7%A0%94%E7%99%BC%E8%A8%88%E5%8A%83-%E6%97%A5%E5%BE%8C%E5%8F%AF%E5%9C%A8%E5%93%AA%E8%A3%8F%E5%86%8D%E9%81%87asimo</a:t>
            </a:r>
            <a:endParaRPr lang="en-US" sz="800" dirty="0"/>
          </a:p>
        </p:txBody>
      </p:sp>
      <p:pic>
        <p:nvPicPr>
          <p:cNvPr id="7" name="Picture 8" descr="美國消防機械人每分鐘射水1250 加侖- ezone.hk - 科技焦點- 科技汽車- D1705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60214" y="1582329"/>
            <a:ext cx="2400377" cy="18002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NASA 的毅力號火星探測車成功著陸火星表面"/>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6529" y="3478666"/>
            <a:ext cx="3723305" cy="209436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优傲机器人携手中德智能制造研究院拓展智造边界_SIGinChina的博客-CSDN博客"/>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615" y="3478666"/>
            <a:ext cx="3149212" cy="20956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Elon Musk：Tesla 全自動駕駛Beta 版即將上線！但僅部分車主可嚐鮮- INSID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89486" y="1582329"/>
            <a:ext cx="3398111" cy="17781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火了！这个机器人做的披萨居然如此美味"/>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86372" y="1582329"/>
            <a:ext cx="2687608" cy="178619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dirty="0" smtClean="0"/>
              <a:t>Edit by Hammond Lai </a:t>
            </a:r>
            <a:endParaRPr lang="en-US" dirty="0"/>
          </a:p>
        </p:txBody>
      </p:sp>
      <p:sp>
        <p:nvSpPr>
          <p:cNvPr id="5" name="Slide Number Placeholder 4"/>
          <p:cNvSpPr>
            <a:spLocks noGrp="1"/>
          </p:cNvSpPr>
          <p:nvPr>
            <p:ph type="sldNum" sz="quarter" idx="12"/>
          </p:nvPr>
        </p:nvSpPr>
        <p:spPr/>
        <p:txBody>
          <a:bodyPr/>
          <a:lstStyle/>
          <a:p>
            <a:fld id="{14AAF3BD-B680-4D71-9FCA-A246A57934F9}" type="slidenum">
              <a:rPr lang="en-US" smtClean="0"/>
              <a:t>4</a:t>
            </a:fld>
            <a:endParaRPr lang="en-US" dirty="0"/>
          </a:p>
        </p:txBody>
      </p:sp>
    </p:spTree>
    <p:extLst>
      <p:ext uri="{BB962C8B-B14F-4D97-AF65-F5344CB8AC3E}">
        <p14:creationId xmlns:p14="http://schemas.microsoft.com/office/powerpoint/2010/main" val="17142708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TW" altLang="en-US" dirty="0">
                <a:latin typeface="新細明體" panose="02020500000000000000" pitchFamily="18" charset="-120"/>
              </a:rPr>
              <a:t>設計思維的過程 </a:t>
            </a:r>
            <a:r>
              <a:rPr lang="en-US" altLang="zh-TW" dirty="0" smtClean="0">
                <a:latin typeface="新細明體" panose="02020500000000000000" pitchFamily="18" charset="-120"/>
              </a:rPr>
              <a:t>-</a:t>
            </a:r>
            <a:r>
              <a:rPr lang="zh-TW" altLang="en-US" dirty="0" smtClean="0">
                <a:latin typeface="新細明體" panose="02020500000000000000" pitchFamily="18" charset="-120"/>
              </a:rPr>
              <a:t> 原型 </a:t>
            </a:r>
            <a:r>
              <a:rPr lang="en-US" altLang="zh-TW" dirty="0">
                <a:latin typeface="新細明體" panose="02020500000000000000" pitchFamily="18" charset="-120"/>
              </a:rPr>
              <a:t>(Prototype)</a:t>
            </a:r>
            <a:endParaRPr lang="en-US" dirty="0">
              <a:latin typeface="新細明體" panose="02020500000000000000" pitchFamily="18" charset="-120"/>
            </a:endParaRPr>
          </a:p>
        </p:txBody>
      </p:sp>
      <p:sp>
        <p:nvSpPr>
          <p:cNvPr id="3" name="Content Placeholder 2"/>
          <p:cNvSpPr>
            <a:spLocks noGrp="1"/>
          </p:cNvSpPr>
          <p:nvPr>
            <p:ph idx="1"/>
          </p:nvPr>
        </p:nvSpPr>
        <p:spPr>
          <a:xfrm>
            <a:off x="838200" y="1517617"/>
            <a:ext cx="11135627" cy="4351338"/>
          </a:xfrm>
        </p:spPr>
        <p:txBody>
          <a:bodyPr>
            <a:normAutofit/>
          </a:bodyPr>
          <a:lstStyle/>
          <a:p>
            <a:pPr>
              <a:buFont typeface="Wingdings" panose="05000000000000000000" pitchFamily="2" charset="2"/>
              <a:buChar char="v"/>
            </a:pPr>
            <a:r>
              <a:rPr lang="zh-TW" altLang="en-US" dirty="0"/>
              <a:t>設計團隊現在將生產一些廉價的、按比例縮小的產品版本或產品中的特定功能，以便他們可以調查前一階段產生的問題解決方案。 原型可以在團隊內部、其他部門或設計團隊之外的一小群人中共享和測試</a:t>
            </a:r>
            <a:r>
              <a:rPr lang="zh-TW" altLang="en-US" dirty="0" smtClean="0"/>
              <a:t>。</a:t>
            </a:r>
            <a:endParaRPr lang="en-US" altLang="zh-TW" dirty="0" smtClean="0"/>
          </a:p>
        </p:txBody>
      </p:sp>
      <p:pic>
        <p:nvPicPr>
          <p:cNvPr id="16386" name="Picture 2" descr="Prototype of a rocket - 49939779"/>
          <p:cNvPicPr>
            <a:picLocks noChangeAspect="1" noChangeArrowheads="1"/>
          </p:cNvPicPr>
          <p:nvPr/>
        </p:nvPicPr>
        <p:blipFill rotWithShape="1">
          <a:blip r:embed="rId2">
            <a:extLst>
              <a:ext uri="{28A0092B-C50C-407E-A947-70E740481C1C}">
                <a14:useLocalDpi xmlns:a14="http://schemas.microsoft.com/office/drawing/2010/main" val="0"/>
              </a:ext>
            </a:extLst>
          </a:blip>
          <a:srcRect l="2299" t="3017" r="43293" b="2790"/>
          <a:stretch/>
        </p:blipFill>
        <p:spPr bwMode="auto">
          <a:xfrm>
            <a:off x="8277726" y="3253339"/>
            <a:ext cx="3455469" cy="31667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38199" y="3066979"/>
            <a:ext cx="7535779" cy="3539430"/>
          </a:xfrm>
          <a:prstGeom prst="rect">
            <a:avLst/>
          </a:prstGeom>
        </p:spPr>
        <p:txBody>
          <a:bodyPr wrap="square">
            <a:spAutoFit/>
          </a:bodyPr>
          <a:lstStyle/>
          <a:p>
            <a:pPr marL="457200" indent="-457200">
              <a:buFont typeface="Wingdings" panose="05000000000000000000" pitchFamily="2" charset="2"/>
              <a:buChar char="v"/>
            </a:pPr>
            <a:r>
              <a:rPr lang="zh-TW" altLang="en-US" sz="2800" dirty="0"/>
              <a:t>這是一個實驗階段，目的是為前三個階段確定的每個問題確定最佳解決方案。 解決方案在原型中實施，並根據用戶的經驗，逐一進行調查，接受、改進和重新檢查，或拒絕。 </a:t>
            </a:r>
            <a:endParaRPr lang="en-US" altLang="zh-TW" sz="2800" dirty="0" smtClean="0"/>
          </a:p>
          <a:p>
            <a:pPr marL="457200" indent="-457200">
              <a:buFont typeface="Wingdings" panose="05000000000000000000" pitchFamily="2" charset="2"/>
              <a:buChar char="v"/>
            </a:pPr>
            <a:r>
              <a:rPr lang="zh-TW" altLang="en-US" sz="2800" dirty="0" smtClean="0"/>
              <a:t>到</a:t>
            </a:r>
            <a:r>
              <a:rPr lang="zh-TW" altLang="en-US" sz="2800" dirty="0"/>
              <a:t>這個階段結束時，設計團隊將更好地了解產品固有的約束和存在的問題，並更清楚地了解真實用戶在與最終交互時的行為、思考和感受 產品。</a:t>
            </a:r>
            <a:endParaRPr lang="en-US" sz="2800" dirty="0"/>
          </a:p>
        </p:txBody>
      </p:sp>
      <p:pic>
        <p:nvPicPr>
          <p:cNvPr id="6" name="Picture 2" descr="Diagram of the 5 stages of the design thinking pro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1058" t="45691" r="21004" b="24268"/>
          <a:stretch/>
        </p:blipFill>
        <p:spPr bwMode="auto">
          <a:xfrm>
            <a:off x="10718940" y="500514"/>
            <a:ext cx="966129" cy="760984"/>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US" smtClean="0"/>
              <a:t>Edit by Hammond Lai </a:t>
            </a:r>
            <a:endParaRPr lang="en-US"/>
          </a:p>
        </p:txBody>
      </p:sp>
      <p:sp>
        <p:nvSpPr>
          <p:cNvPr id="7" name="Slide Number Placeholder 6"/>
          <p:cNvSpPr>
            <a:spLocks noGrp="1"/>
          </p:cNvSpPr>
          <p:nvPr>
            <p:ph type="sldNum" sz="quarter" idx="12"/>
          </p:nvPr>
        </p:nvSpPr>
        <p:spPr/>
        <p:txBody>
          <a:bodyPr/>
          <a:lstStyle/>
          <a:p>
            <a:fld id="{14AAF3BD-B680-4D71-9FCA-A246A57934F9}" type="slidenum">
              <a:rPr lang="en-US" smtClean="0"/>
              <a:t>40</a:t>
            </a:fld>
            <a:endParaRPr lang="en-US"/>
          </a:p>
        </p:txBody>
      </p:sp>
    </p:spTree>
    <p:extLst>
      <p:ext uri="{BB962C8B-B14F-4D97-AF65-F5344CB8AC3E}">
        <p14:creationId xmlns:p14="http://schemas.microsoft.com/office/powerpoint/2010/main" val="2550701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a:latin typeface="新細明體" panose="02020500000000000000" pitchFamily="18" charset="-120"/>
              </a:rPr>
              <a:t>設計思維的過程 </a:t>
            </a:r>
            <a:r>
              <a:rPr lang="en-US" altLang="zh-TW" dirty="0" smtClean="0">
                <a:latin typeface="新細明體" panose="02020500000000000000" pitchFamily="18" charset="-120"/>
              </a:rPr>
              <a:t>-</a:t>
            </a:r>
            <a:r>
              <a:rPr lang="zh-TW" altLang="en-US" dirty="0" smtClean="0">
                <a:latin typeface="新細明體" panose="02020500000000000000" pitchFamily="18" charset="-120"/>
              </a:rPr>
              <a:t> </a:t>
            </a:r>
            <a:r>
              <a:rPr lang="zh-TW" altLang="en-US" dirty="0" smtClean="0"/>
              <a:t>測試 </a:t>
            </a:r>
            <a:r>
              <a:rPr lang="en-US" altLang="zh-TW" dirty="0">
                <a:latin typeface="新細明體" panose="02020500000000000000" pitchFamily="18" charset="-120"/>
              </a:rPr>
              <a:t>(Test)</a:t>
            </a:r>
            <a:endParaRPr lang="en-US" dirty="0">
              <a:latin typeface="新細明體" panose="02020500000000000000" pitchFamily="18" charset="-120"/>
            </a:endParaRPr>
          </a:p>
        </p:txBody>
      </p:sp>
      <p:sp>
        <p:nvSpPr>
          <p:cNvPr id="3" name="Content Placeholder 2"/>
          <p:cNvSpPr>
            <a:spLocks noGrp="1"/>
          </p:cNvSpPr>
          <p:nvPr>
            <p:ph idx="1"/>
          </p:nvPr>
        </p:nvSpPr>
        <p:spPr>
          <a:xfrm>
            <a:off x="838200" y="1825624"/>
            <a:ext cx="6168992" cy="4681053"/>
          </a:xfrm>
        </p:spPr>
        <p:txBody>
          <a:bodyPr/>
          <a:lstStyle/>
          <a:p>
            <a:pPr>
              <a:buFont typeface="Wingdings" panose="05000000000000000000" pitchFamily="2" charset="2"/>
              <a:buChar char="v"/>
            </a:pPr>
            <a:r>
              <a:rPr lang="zh-TW" altLang="en-US" dirty="0">
                <a:latin typeface="PMingLiU" panose="02020500000000000000" pitchFamily="18" charset="-120"/>
                <a:ea typeface="PMingLiU" panose="02020500000000000000" pitchFamily="18" charset="-120"/>
              </a:rPr>
              <a:t>設計人員或評估人員使用在原型設計階段確定的最佳解決方案對整個產品進行嚴格測試。 這是 </a:t>
            </a:r>
            <a:r>
              <a:rPr lang="en-US" altLang="zh-TW" dirty="0">
                <a:latin typeface="PMingLiU" panose="02020500000000000000" pitchFamily="18" charset="-120"/>
                <a:ea typeface="PMingLiU" panose="02020500000000000000" pitchFamily="18" charset="-120"/>
              </a:rPr>
              <a:t>5 </a:t>
            </a:r>
            <a:r>
              <a:rPr lang="zh-TW" altLang="en-US" dirty="0">
                <a:latin typeface="PMingLiU" panose="02020500000000000000" pitchFamily="18" charset="-120"/>
                <a:ea typeface="PMingLiU" panose="02020500000000000000" pitchFamily="18" charset="-120"/>
              </a:rPr>
              <a:t>階段模型的最後階段，但在迭代過程中，測試階段產生的結果通常用於重新定義一個或多個問題，並告知用戶的理解、使用條件、人們的想法 、行為、感受和同情。 </a:t>
            </a:r>
            <a:endParaRPr lang="en-US" altLang="zh-TW" dirty="0" smtClean="0">
              <a:latin typeface="PMingLiU" panose="02020500000000000000" pitchFamily="18" charset="-120"/>
              <a:ea typeface="PMingLiU" panose="02020500000000000000" pitchFamily="18" charset="-120"/>
            </a:endParaRPr>
          </a:p>
          <a:p>
            <a:pPr>
              <a:buFont typeface="Wingdings" panose="05000000000000000000" pitchFamily="2" charset="2"/>
              <a:buChar char="v"/>
            </a:pPr>
            <a:r>
              <a:rPr lang="zh-TW" altLang="en-US" dirty="0" smtClean="0">
                <a:latin typeface="PMingLiU" panose="02020500000000000000" pitchFamily="18" charset="-120"/>
                <a:ea typeface="PMingLiU" panose="02020500000000000000" pitchFamily="18" charset="-120"/>
              </a:rPr>
              <a:t>即使</a:t>
            </a:r>
            <a:r>
              <a:rPr lang="zh-TW" altLang="en-US" dirty="0">
                <a:latin typeface="PMingLiU" panose="02020500000000000000" pitchFamily="18" charset="-120"/>
                <a:ea typeface="PMingLiU" panose="02020500000000000000" pitchFamily="18" charset="-120"/>
              </a:rPr>
              <a:t>在此階段，也會進行更改和改進，以排除問題解決方案並儘可能深入地了解產品及其用戶。</a:t>
            </a:r>
            <a:endParaRPr lang="en-US" dirty="0">
              <a:latin typeface="PMingLiU" panose="02020500000000000000" pitchFamily="18" charset="-120"/>
              <a:ea typeface="PMingLiU" panose="02020500000000000000" pitchFamily="18" charset="-120"/>
            </a:endParaRPr>
          </a:p>
        </p:txBody>
      </p:sp>
      <p:pic>
        <p:nvPicPr>
          <p:cNvPr id="17410" name="Picture 2" descr="US unveils &amp;#39;Atlas&amp;#39; humanoid robot test bed - BBC News"/>
          <p:cNvPicPr>
            <a:picLocks noChangeAspect="1" noChangeArrowheads="1"/>
          </p:cNvPicPr>
          <p:nvPr/>
        </p:nvPicPr>
        <p:blipFill rotWithShape="1">
          <a:blip r:embed="rId2">
            <a:extLst>
              <a:ext uri="{28A0092B-C50C-407E-A947-70E740481C1C}">
                <a14:useLocalDpi xmlns:a14="http://schemas.microsoft.com/office/drawing/2010/main" val="0"/>
              </a:ext>
            </a:extLst>
          </a:blip>
          <a:srcRect b="5814"/>
          <a:stretch/>
        </p:blipFill>
        <p:spPr bwMode="auto">
          <a:xfrm>
            <a:off x="7210893" y="1893001"/>
            <a:ext cx="4520362" cy="42575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Diagram of the 5 stages of the design thinking proces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393" t="45311" r="3669" b="24648"/>
          <a:stretch/>
        </p:blipFill>
        <p:spPr bwMode="auto">
          <a:xfrm>
            <a:off x="10718940" y="500514"/>
            <a:ext cx="966129" cy="760984"/>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41</a:t>
            </a:fld>
            <a:endParaRPr lang="en-US"/>
          </a:p>
        </p:txBody>
      </p:sp>
    </p:spTree>
    <p:extLst>
      <p:ext uri="{BB962C8B-B14F-4D97-AF65-F5344CB8AC3E}">
        <p14:creationId xmlns:p14="http://schemas.microsoft.com/office/powerpoint/2010/main" val="3055416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00874" cy="1325563"/>
          </a:xfrm>
        </p:spPr>
        <p:txBody>
          <a:bodyPr>
            <a:normAutofit fontScale="90000"/>
          </a:bodyPr>
          <a:lstStyle/>
          <a:p>
            <a:pPr fontAlgn="base"/>
            <a:r>
              <a:rPr lang="en-US" dirty="0">
                <a:latin typeface="新細明體" panose="02020500000000000000" pitchFamily="18" charset="-120"/>
              </a:rPr>
              <a:t>Design Thinking Example: </a:t>
            </a:r>
            <a:r>
              <a:rPr lang="en-US" dirty="0" smtClean="0">
                <a:latin typeface="新細明體" panose="02020500000000000000" pitchFamily="18" charset="-120"/>
              </a:rPr>
              <a:t/>
            </a:r>
            <a:br>
              <a:rPr lang="en-US" dirty="0" smtClean="0">
                <a:latin typeface="新細明體" panose="02020500000000000000" pitchFamily="18" charset="-120"/>
              </a:rPr>
            </a:br>
            <a:r>
              <a:rPr lang="en-US" dirty="0">
                <a:latin typeface="新細明體" panose="02020500000000000000" pitchFamily="18" charset="-120"/>
              </a:rPr>
              <a:t>Bio-signal processing based safety </a:t>
            </a:r>
            <a:r>
              <a:rPr lang="en-US" dirty="0" smtClean="0">
                <a:latin typeface="新細明體" panose="02020500000000000000" pitchFamily="18" charset="-120"/>
              </a:rPr>
              <a:t>monitoring </a:t>
            </a:r>
            <a:r>
              <a:rPr lang="en-US" dirty="0">
                <a:latin typeface="新細明體" panose="02020500000000000000" pitchFamily="18" charset="-120"/>
              </a:rPr>
              <a:t>system</a:t>
            </a:r>
          </a:p>
        </p:txBody>
      </p:sp>
      <p:sp>
        <p:nvSpPr>
          <p:cNvPr id="3" name="Content Placeholder 2"/>
          <p:cNvSpPr>
            <a:spLocks noGrp="1"/>
          </p:cNvSpPr>
          <p:nvPr>
            <p:ph idx="1"/>
          </p:nvPr>
        </p:nvSpPr>
        <p:spPr>
          <a:xfrm>
            <a:off x="838200" y="2367815"/>
            <a:ext cx="5206465" cy="3801979"/>
          </a:xfrm>
        </p:spPr>
        <p:txBody>
          <a:bodyPr>
            <a:noAutofit/>
          </a:bodyPr>
          <a:lstStyle/>
          <a:p>
            <a:r>
              <a:rPr lang="en-US" sz="1800" dirty="0">
                <a:latin typeface="PMingLiU" panose="02020500000000000000" pitchFamily="18" charset="-120"/>
                <a:ea typeface="PMingLiU" panose="02020500000000000000" pitchFamily="18" charset="-120"/>
              </a:rPr>
              <a:t>A bio-signal processing module of HHS measures the status of workers in industrial sites in real time. It is a safety management system that notifies safety managers by monitoring dangerous situations in real time after measuring workers' status. The developed product is effective in preventing accidents and responding quickly without a safety blind spot because the developed product acquires and analyzes the worker's bio-signals to fundamentally analyze the worker's risk situation. Furthermore, we provide a service that statistically analyzes data measured individually for long periods of time, shares it with family members, and manages workers' personal health</a:t>
            </a:r>
          </a:p>
        </p:txBody>
      </p:sp>
      <p:pic>
        <p:nvPicPr>
          <p:cNvPr id="39938" name="Picture 2" descr="https://cdn.ces.tech/ces/media/events-experiences-images/innovation-awards/2021/bio-signal-processing-based-safety-mornitoring-system-956796.jpg?ext=.jpg"/>
          <p:cNvPicPr>
            <a:picLocks noChangeAspect="1" noChangeArrowheads="1"/>
          </p:cNvPicPr>
          <p:nvPr/>
        </p:nvPicPr>
        <p:blipFill rotWithShape="1">
          <a:blip r:embed="rId2">
            <a:extLst>
              <a:ext uri="{28A0092B-C50C-407E-A947-70E740481C1C}">
                <a14:useLocalDpi xmlns:a14="http://schemas.microsoft.com/office/drawing/2010/main" val="0"/>
              </a:ext>
            </a:extLst>
          </a:blip>
          <a:srcRect l="13649"/>
          <a:stretch/>
        </p:blipFill>
        <p:spPr bwMode="auto">
          <a:xfrm>
            <a:off x="6386562" y="2475210"/>
            <a:ext cx="4795056" cy="31651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i0.wp.com/www.sbccobotics.com/wp-content/uploads/2021/11/honoree.png?resize=100%2C13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17613" y="4516068"/>
            <a:ext cx="952500" cy="1323975"/>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42</a:t>
            </a:fld>
            <a:endParaRPr lang="en-US"/>
          </a:p>
        </p:txBody>
      </p:sp>
    </p:spTree>
    <p:extLst>
      <p:ext uri="{BB962C8B-B14F-4D97-AF65-F5344CB8AC3E}">
        <p14:creationId xmlns:p14="http://schemas.microsoft.com/office/powerpoint/2010/main" val="24274403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新細明體" panose="02020500000000000000" pitchFamily="18" charset="-120"/>
              </a:rPr>
              <a:t>Design Thinking Case Study</a:t>
            </a:r>
            <a:endParaRPr lang="en-US" dirty="0"/>
          </a:p>
        </p:txBody>
      </p:sp>
      <p:sp>
        <p:nvSpPr>
          <p:cNvPr id="3" name="Content Placeholder 2"/>
          <p:cNvSpPr>
            <a:spLocks noGrp="1"/>
          </p:cNvSpPr>
          <p:nvPr>
            <p:ph idx="1"/>
          </p:nvPr>
        </p:nvSpPr>
        <p:spPr>
          <a:xfrm>
            <a:off x="457889" y="5068378"/>
            <a:ext cx="7008628" cy="1656902"/>
          </a:xfrm>
        </p:spPr>
        <p:txBody>
          <a:bodyPr>
            <a:normAutofit/>
          </a:bodyPr>
          <a:lstStyle/>
          <a:p>
            <a:r>
              <a:rPr lang="en-US" sz="1800" dirty="0">
                <a:latin typeface="PMingLiU" panose="02020500000000000000" pitchFamily="18" charset="-120"/>
                <a:ea typeface="PMingLiU" panose="02020500000000000000" pitchFamily="18" charset="-120"/>
              </a:rPr>
              <a:t>Construction sites can be dangerous. There are a number of hazards present to those who are working on the job site, those who are visiting the site for inspections, or those who check the progress of the construction project. If your building is undergoing renovations or changes, you may have regular employees who are working in the building, as well as the construction workers who are working to renovate your </a:t>
            </a:r>
            <a:r>
              <a:rPr lang="en-US" sz="1800" dirty="0" smtClean="0">
                <a:latin typeface="PMingLiU" panose="02020500000000000000" pitchFamily="18" charset="-120"/>
                <a:ea typeface="PMingLiU" panose="02020500000000000000" pitchFamily="18" charset="-120"/>
              </a:rPr>
              <a:t>building.</a:t>
            </a:r>
            <a:endParaRPr lang="en-US" sz="1800" dirty="0"/>
          </a:p>
        </p:txBody>
      </p:sp>
      <p:sp>
        <p:nvSpPr>
          <p:cNvPr id="6" name="Rectangle 5"/>
          <p:cNvSpPr/>
          <p:nvPr/>
        </p:nvSpPr>
        <p:spPr>
          <a:xfrm>
            <a:off x="699975" y="1367130"/>
            <a:ext cx="1619931" cy="430887"/>
          </a:xfrm>
          <a:prstGeom prst="rect">
            <a:avLst/>
          </a:prstGeom>
        </p:spPr>
        <p:txBody>
          <a:bodyPr wrap="none">
            <a:spAutoFit/>
          </a:bodyPr>
          <a:lstStyle/>
          <a:p>
            <a:r>
              <a:rPr lang="en-US" sz="2200" dirty="0" smtClean="0"/>
              <a:t>(</a:t>
            </a:r>
            <a:r>
              <a:rPr lang="en-US" sz="2200" dirty="0" err="1" smtClean="0"/>
              <a:t>Empathise</a:t>
            </a:r>
            <a:r>
              <a:rPr lang="en-US" sz="2200" dirty="0" smtClean="0"/>
              <a:t>) </a:t>
            </a:r>
            <a:endParaRPr lang="en-US" sz="2200" dirty="0"/>
          </a:p>
        </p:txBody>
      </p:sp>
      <p:sp>
        <p:nvSpPr>
          <p:cNvPr id="7" name="Rectangle 6"/>
          <p:cNvSpPr/>
          <p:nvPr/>
        </p:nvSpPr>
        <p:spPr>
          <a:xfrm>
            <a:off x="7607471" y="1367130"/>
            <a:ext cx="2647841" cy="430887"/>
          </a:xfrm>
          <a:prstGeom prst="rect">
            <a:avLst/>
          </a:prstGeom>
        </p:spPr>
        <p:txBody>
          <a:bodyPr wrap="none">
            <a:spAutoFit/>
          </a:bodyPr>
          <a:lstStyle/>
          <a:p>
            <a:r>
              <a:rPr lang="en-US" sz="2200" dirty="0" smtClean="0"/>
              <a:t>(Define </a:t>
            </a:r>
            <a:r>
              <a:rPr lang="en-US" sz="2200" dirty="0"/>
              <a:t>the </a:t>
            </a:r>
            <a:r>
              <a:rPr lang="en-US" sz="2200" dirty="0" smtClean="0"/>
              <a:t>Problem) </a:t>
            </a:r>
            <a:endParaRPr lang="en-US" sz="2200" dirty="0"/>
          </a:p>
        </p:txBody>
      </p:sp>
      <p:pic>
        <p:nvPicPr>
          <p:cNvPr id="40966" name="Picture 6" descr="Top Safety Tips For On-Site Construction Projects - MH William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9503" y="2070219"/>
            <a:ext cx="3921389" cy="261425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7597846" y="5050568"/>
            <a:ext cx="4424108" cy="1477328"/>
          </a:xfrm>
          <a:prstGeom prst="rect">
            <a:avLst/>
          </a:prstGeom>
        </p:spPr>
        <p:txBody>
          <a:bodyPr wrap="square">
            <a:spAutoFit/>
          </a:bodyPr>
          <a:lstStyle/>
          <a:p>
            <a:pPr marL="285750" indent="-285750">
              <a:buFont typeface="Arial" panose="020B0604020202020204" pitchFamily="34" charset="0"/>
              <a:buChar char="•"/>
            </a:pPr>
            <a:r>
              <a:rPr lang="en-US" dirty="0" smtClean="0">
                <a:latin typeface="PMingLiU" panose="02020500000000000000" pitchFamily="18" charset="-120"/>
                <a:ea typeface="PMingLiU" panose="02020500000000000000" pitchFamily="18" charset="-120"/>
              </a:rPr>
              <a:t>Preventing </a:t>
            </a:r>
            <a:r>
              <a:rPr lang="en-US" dirty="0">
                <a:latin typeface="PMingLiU" panose="02020500000000000000" pitchFamily="18" charset="-120"/>
                <a:ea typeface="PMingLiU" panose="02020500000000000000" pitchFamily="18" charset="-120"/>
              </a:rPr>
              <a:t>accidents and responding quickly without a safety blind </a:t>
            </a:r>
            <a:r>
              <a:rPr lang="en-US" dirty="0" smtClean="0">
                <a:latin typeface="PMingLiU" panose="02020500000000000000" pitchFamily="18" charset="-120"/>
                <a:ea typeface="PMingLiU" panose="02020500000000000000" pitchFamily="18" charset="-120"/>
              </a:rPr>
              <a:t>spot</a:t>
            </a:r>
          </a:p>
          <a:p>
            <a:pPr marL="285750" indent="-285750">
              <a:buFont typeface="Arial" panose="020B0604020202020204" pitchFamily="34" charset="0"/>
              <a:buChar char="•"/>
            </a:pPr>
            <a:r>
              <a:rPr lang="en-US" dirty="0">
                <a:latin typeface="PMingLiU" panose="02020500000000000000" pitchFamily="18" charset="-120"/>
                <a:ea typeface="PMingLiU" panose="02020500000000000000" pitchFamily="18" charset="-120"/>
              </a:rPr>
              <a:t>S</a:t>
            </a:r>
            <a:r>
              <a:rPr lang="en-US" dirty="0" smtClean="0">
                <a:latin typeface="PMingLiU" panose="02020500000000000000" pitchFamily="18" charset="-120"/>
                <a:ea typeface="PMingLiU" panose="02020500000000000000" pitchFamily="18" charset="-120"/>
              </a:rPr>
              <a:t>hares </a:t>
            </a:r>
            <a:r>
              <a:rPr lang="en-US" dirty="0">
                <a:latin typeface="PMingLiU" panose="02020500000000000000" pitchFamily="18" charset="-120"/>
                <a:ea typeface="PMingLiU" panose="02020500000000000000" pitchFamily="18" charset="-120"/>
              </a:rPr>
              <a:t>it with family members, and manages workers' personal health</a:t>
            </a:r>
          </a:p>
          <a:p>
            <a:pPr marL="285750" indent="-285750">
              <a:buFont typeface="Arial" panose="020B0604020202020204" pitchFamily="34" charset="0"/>
              <a:buChar char="•"/>
            </a:pPr>
            <a:endParaRPr lang="en-US" dirty="0">
              <a:latin typeface="PMingLiU" panose="02020500000000000000" pitchFamily="18" charset="-120"/>
              <a:ea typeface="PMingLiU" panose="02020500000000000000" pitchFamily="18" charset="-120"/>
            </a:endParaRPr>
          </a:p>
        </p:txBody>
      </p:sp>
      <p:pic>
        <p:nvPicPr>
          <p:cNvPr id="10" name="Picture 2" descr="https://cdn.ces.tech/ces/media/events-experiences-images/innovation-awards/2021/bio-signal-processing-based-safety-mornitoring-system-956796.jpg?ext=.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649" r="9307"/>
          <a:stretch/>
        </p:blipFill>
        <p:spPr bwMode="auto">
          <a:xfrm>
            <a:off x="10435056" y="594587"/>
            <a:ext cx="1005640" cy="74400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p:cNvGraphicFramePr>
            <a:graphicFrameLocks noChangeAspect="1"/>
          </p:cNvGraphicFramePr>
          <p:nvPr>
            <p:extLst>
              <p:ext uri="{D42A27DB-BD31-4B8C-83A1-F6EECF244321}">
                <p14:modId xmlns:p14="http://schemas.microsoft.com/office/powerpoint/2010/main" val="4084821081"/>
              </p:ext>
            </p:extLst>
          </p:nvPr>
        </p:nvGraphicFramePr>
        <p:xfrm>
          <a:off x="678709" y="1868198"/>
          <a:ext cx="6911303" cy="3218436"/>
        </p:xfrm>
        <a:graphic>
          <a:graphicData uri="http://schemas.openxmlformats.org/presentationml/2006/ole">
            <mc:AlternateContent xmlns:mc="http://schemas.openxmlformats.org/markup-compatibility/2006">
              <mc:Choice xmlns:v="urn:schemas-microsoft-com:vml" Requires="v">
                <p:oleObj spid="_x0000_s40978" name="Bitmap Image" r:id="rId5" imgW="6845400" imgH="3187800" progId="Paint.Picture">
                  <p:embed/>
                </p:oleObj>
              </mc:Choice>
              <mc:Fallback>
                <p:oleObj name="Bitmap Image" r:id="rId5" imgW="6845400" imgH="3187800" progId="Paint.Picture">
                  <p:embed/>
                  <p:pic>
                    <p:nvPicPr>
                      <p:cNvPr id="0" name=""/>
                      <p:cNvPicPr/>
                      <p:nvPr/>
                    </p:nvPicPr>
                    <p:blipFill>
                      <a:blip r:embed="rId6"/>
                      <a:stretch>
                        <a:fillRect/>
                      </a:stretch>
                    </p:blipFill>
                    <p:spPr>
                      <a:xfrm>
                        <a:off x="678709" y="1868198"/>
                        <a:ext cx="6911303" cy="3218436"/>
                      </a:xfrm>
                      <a:prstGeom prst="rect">
                        <a:avLst/>
                      </a:prstGeom>
                    </p:spPr>
                  </p:pic>
                </p:oleObj>
              </mc:Fallback>
            </mc:AlternateContent>
          </a:graphicData>
        </a:graphic>
      </p:graphicFrame>
      <p:sp>
        <p:nvSpPr>
          <p:cNvPr id="8" name="Footer Placeholder 7"/>
          <p:cNvSpPr>
            <a:spLocks noGrp="1"/>
          </p:cNvSpPr>
          <p:nvPr>
            <p:ph type="ftr" sz="quarter" idx="11"/>
          </p:nvPr>
        </p:nvSpPr>
        <p:spPr/>
        <p:txBody>
          <a:bodyPr/>
          <a:lstStyle/>
          <a:p>
            <a:r>
              <a:rPr lang="en-US" smtClean="0"/>
              <a:t>Edit by Hammond Lai </a:t>
            </a:r>
            <a:endParaRPr lang="en-US"/>
          </a:p>
        </p:txBody>
      </p:sp>
      <p:sp>
        <p:nvSpPr>
          <p:cNvPr id="9" name="Slide Number Placeholder 8"/>
          <p:cNvSpPr>
            <a:spLocks noGrp="1"/>
          </p:cNvSpPr>
          <p:nvPr>
            <p:ph type="sldNum" sz="quarter" idx="12"/>
          </p:nvPr>
        </p:nvSpPr>
        <p:spPr/>
        <p:txBody>
          <a:bodyPr/>
          <a:lstStyle/>
          <a:p>
            <a:fld id="{14AAF3BD-B680-4D71-9FCA-A246A57934F9}" type="slidenum">
              <a:rPr lang="en-US" smtClean="0"/>
              <a:t>43</a:t>
            </a:fld>
            <a:endParaRPr lang="en-US"/>
          </a:p>
        </p:txBody>
      </p:sp>
    </p:spTree>
    <p:extLst>
      <p:ext uri="{BB962C8B-B14F-4D97-AF65-F5344CB8AC3E}">
        <p14:creationId xmlns:p14="http://schemas.microsoft.com/office/powerpoint/2010/main" val="3798376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新細明體" panose="02020500000000000000" pitchFamily="18" charset="-120"/>
              </a:rPr>
              <a:t>Design Thinking Case Study</a:t>
            </a:r>
            <a:endParaRPr lang="en-US" dirty="0"/>
          </a:p>
        </p:txBody>
      </p:sp>
      <p:pic>
        <p:nvPicPr>
          <p:cNvPr id="4" name="Picture 2" descr="https://cdn.ces.tech/ces/media/events-experiences-images/innovation-awards/2021/bio-signal-processing-based-safety-mornitoring-system-956796.jpg?ex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649" r="9307"/>
          <a:stretch/>
        </p:blipFill>
        <p:spPr bwMode="auto">
          <a:xfrm>
            <a:off x="10435056" y="594587"/>
            <a:ext cx="1005640" cy="744009"/>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https://cdn.ces.tech/ces/media/events-experiences-images/innovation-awards/2022/bio-signal-processing-safety-management-system-lerts-1115568.jpg?ext=.jpg"/>
          <p:cNvPicPr>
            <a:picLocks noChangeAspect="1" noChangeArrowheads="1"/>
          </p:cNvPicPr>
          <p:nvPr/>
        </p:nvPicPr>
        <p:blipFill rotWithShape="1">
          <a:blip r:embed="rId3">
            <a:extLst>
              <a:ext uri="{28A0092B-C50C-407E-A947-70E740481C1C}">
                <a14:useLocalDpi xmlns:a14="http://schemas.microsoft.com/office/drawing/2010/main" val="0"/>
              </a:ext>
            </a:extLst>
          </a:blip>
          <a:srcRect l="26284" r="12900" b="16454"/>
          <a:stretch/>
        </p:blipFill>
        <p:spPr bwMode="auto">
          <a:xfrm>
            <a:off x="4778783" y="3360840"/>
            <a:ext cx="2223436" cy="1741054"/>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731119" y="3206627"/>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Identify the conditions of </a:t>
            </a:r>
            <a:r>
              <a:rPr lang="en-HK" dirty="0" smtClean="0">
                <a:solidFill>
                  <a:schemeClr val="tx1"/>
                </a:solidFill>
              </a:rPr>
              <a:t>worker</a:t>
            </a:r>
            <a:endParaRPr lang="en-US" dirty="0">
              <a:solidFill>
                <a:schemeClr val="tx1"/>
              </a:solidFill>
            </a:endParaRPr>
          </a:p>
        </p:txBody>
      </p:sp>
      <p:sp>
        <p:nvSpPr>
          <p:cNvPr id="7" name="Rounded Rectangle 6"/>
          <p:cNvSpPr/>
          <p:nvPr/>
        </p:nvSpPr>
        <p:spPr>
          <a:xfrm>
            <a:off x="730167" y="2551866"/>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Real time </a:t>
            </a:r>
            <a:r>
              <a:rPr lang="en-US" dirty="0" smtClean="0">
                <a:solidFill>
                  <a:schemeClr val="tx1"/>
                </a:solidFill>
              </a:rPr>
              <a:t>monitoring</a:t>
            </a:r>
            <a:endParaRPr lang="en-US" dirty="0">
              <a:solidFill>
                <a:schemeClr val="tx1"/>
              </a:solidFill>
            </a:endParaRPr>
          </a:p>
        </p:txBody>
      </p:sp>
      <p:sp>
        <p:nvSpPr>
          <p:cNvPr id="9" name="Rounded Rectangle 8"/>
          <p:cNvSpPr/>
          <p:nvPr/>
        </p:nvSpPr>
        <p:spPr>
          <a:xfrm>
            <a:off x="721935" y="3930549"/>
            <a:ext cx="348387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smtClean="0">
                <a:solidFill>
                  <a:schemeClr val="tx1"/>
                </a:solidFill>
              </a:rPr>
              <a:t>Automatic emergency call request</a:t>
            </a:r>
            <a:endParaRPr lang="en-US" dirty="0">
              <a:solidFill>
                <a:schemeClr val="tx1"/>
              </a:solidFill>
            </a:endParaRPr>
          </a:p>
        </p:txBody>
      </p:sp>
      <p:sp>
        <p:nvSpPr>
          <p:cNvPr id="10" name="Rounded Rectangle 9"/>
          <p:cNvSpPr/>
          <p:nvPr/>
        </p:nvSpPr>
        <p:spPr>
          <a:xfrm>
            <a:off x="730167" y="4852661"/>
            <a:ext cx="3454015"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Apps to </a:t>
            </a:r>
            <a:r>
              <a:rPr lang="en-US" dirty="0" smtClean="0">
                <a:solidFill>
                  <a:schemeClr val="tx1"/>
                </a:solidFill>
              </a:rPr>
              <a:t>receive notification and status monitoring</a:t>
            </a:r>
            <a:endParaRPr lang="en-US" dirty="0">
              <a:solidFill>
                <a:schemeClr val="tx1"/>
              </a:solidFill>
            </a:endParaRPr>
          </a:p>
        </p:txBody>
      </p:sp>
      <p:sp>
        <p:nvSpPr>
          <p:cNvPr id="11" name="Rounded Rectangle 10"/>
          <p:cNvSpPr/>
          <p:nvPr/>
        </p:nvSpPr>
        <p:spPr>
          <a:xfrm>
            <a:off x="2569698" y="1698616"/>
            <a:ext cx="28913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smtClean="0">
                <a:solidFill>
                  <a:schemeClr val="tx1"/>
                </a:solidFill>
              </a:rPr>
              <a:t>Connect to cloud platform</a:t>
            </a:r>
            <a:endParaRPr lang="en-US" dirty="0">
              <a:solidFill>
                <a:schemeClr val="tx1"/>
              </a:solidFill>
            </a:endParaRPr>
          </a:p>
        </p:txBody>
      </p:sp>
      <p:sp>
        <p:nvSpPr>
          <p:cNvPr id="12" name="Rounded Rectangle 11"/>
          <p:cNvSpPr/>
          <p:nvPr/>
        </p:nvSpPr>
        <p:spPr>
          <a:xfrm>
            <a:off x="2340795" y="5690900"/>
            <a:ext cx="1842435"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Easy to use</a:t>
            </a:r>
            <a:endParaRPr lang="en-US" dirty="0">
              <a:solidFill>
                <a:schemeClr val="tx1"/>
              </a:solidFill>
            </a:endParaRPr>
          </a:p>
        </p:txBody>
      </p:sp>
      <p:cxnSp>
        <p:nvCxnSpPr>
          <p:cNvPr id="13" name="Elbow Connector 12"/>
          <p:cNvCxnSpPr/>
          <p:nvPr/>
        </p:nvCxnSpPr>
        <p:spPr>
          <a:xfrm rot="16200000" flipV="1">
            <a:off x="4872147" y="2226614"/>
            <a:ext cx="1042820" cy="917206"/>
          </a:xfrm>
          <a:prstGeom prst="bentConnector3">
            <a:avLst>
              <a:gd name="adj1" fmla="val 481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 name="Elbow Connector 13"/>
          <p:cNvCxnSpPr>
            <a:endCxn id="12" idx="3"/>
          </p:cNvCxnSpPr>
          <p:nvPr/>
        </p:nvCxnSpPr>
        <p:spPr>
          <a:xfrm rot="10800000" flipV="1">
            <a:off x="4183231" y="5000491"/>
            <a:ext cx="1351921" cy="929473"/>
          </a:xfrm>
          <a:prstGeom prst="bentConnector3">
            <a:avLst>
              <a:gd name="adj1" fmla="val -53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Elbow Connector 15"/>
          <p:cNvCxnSpPr>
            <a:endCxn id="10" idx="3"/>
          </p:cNvCxnSpPr>
          <p:nvPr/>
        </p:nvCxnSpPr>
        <p:spPr>
          <a:xfrm rot="10800000" flipV="1">
            <a:off x="4184183" y="4621038"/>
            <a:ext cx="644993" cy="470688"/>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Elbow Connector 16"/>
          <p:cNvCxnSpPr>
            <a:endCxn id="9" idx="3"/>
          </p:cNvCxnSpPr>
          <p:nvPr/>
        </p:nvCxnSpPr>
        <p:spPr>
          <a:xfrm rot="10800000">
            <a:off x="4205805" y="4169615"/>
            <a:ext cx="635844" cy="98773"/>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endCxn id="6" idx="3"/>
          </p:cNvCxnSpPr>
          <p:nvPr/>
        </p:nvCxnSpPr>
        <p:spPr>
          <a:xfrm rot="10800000">
            <a:off x="4184182" y="3445693"/>
            <a:ext cx="750770" cy="416539"/>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 name="Elbow Connector 18"/>
          <p:cNvCxnSpPr>
            <a:endCxn id="7" idx="3"/>
          </p:cNvCxnSpPr>
          <p:nvPr/>
        </p:nvCxnSpPr>
        <p:spPr>
          <a:xfrm rot="10800000">
            <a:off x="4183231" y="2790931"/>
            <a:ext cx="850783" cy="654762"/>
          </a:xfrm>
          <a:prstGeom prst="bentConnector3">
            <a:avLst>
              <a:gd name="adj1" fmla="val 28505"/>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570449" y="1704404"/>
            <a:ext cx="1078309" cy="430887"/>
          </a:xfrm>
          <a:prstGeom prst="rect">
            <a:avLst/>
          </a:prstGeom>
        </p:spPr>
        <p:txBody>
          <a:bodyPr wrap="none">
            <a:spAutoFit/>
          </a:bodyPr>
          <a:lstStyle/>
          <a:p>
            <a:r>
              <a:rPr lang="en-US" sz="2200" dirty="0"/>
              <a:t>(Ideate)</a:t>
            </a:r>
          </a:p>
        </p:txBody>
      </p:sp>
      <p:sp>
        <p:nvSpPr>
          <p:cNvPr id="21" name="Rounded Rectangle 20"/>
          <p:cNvSpPr/>
          <p:nvPr/>
        </p:nvSpPr>
        <p:spPr>
          <a:xfrm>
            <a:off x="7769621" y="2405311"/>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a:solidFill>
                  <a:schemeClr val="tx1"/>
                </a:solidFill>
              </a:rPr>
              <a:t>Gas leakage </a:t>
            </a:r>
            <a:r>
              <a:rPr lang="en-HK" dirty="0" smtClean="0">
                <a:solidFill>
                  <a:schemeClr val="tx1"/>
                </a:solidFill>
              </a:rPr>
              <a:t>sensor to detect </a:t>
            </a:r>
            <a:r>
              <a:rPr lang="en-HK" dirty="0" err="1" smtClean="0">
                <a:solidFill>
                  <a:schemeClr val="tx1"/>
                </a:solidFill>
              </a:rPr>
              <a:t>colorness</a:t>
            </a:r>
            <a:r>
              <a:rPr lang="en-HK" dirty="0" smtClean="0">
                <a:solidFill>
                  <a:schemeClr val="tx1"/>
                </a:solidFill>
              </a:rPr>
              <a:t> of gas</a:t>
            </a:r>
            <a:endParaRPr lang="en-US" dirty="0">
              <a:solidFill>
                <a:schemeClr val="tx1"/>
              </a:solidFill>
            </a:endParaRPr>
          </a:p>
        </p:txBody>
      </p:sp>
      <p:sp>
        <p:nvSpPr>
          <p:cNvPr id="22" name="Rounded Rectangle 21"/>
          <p:cNvSpPr/>
          <p:nvPr/>
        </p:nvSpPr>
        <p:spPr>
          <a:xfrm>
            <a:off x="7742545" y="3221285"/>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smtClean="0">
                <a:solidFill>
                  <a:schemeClr val="tx1"/>
                </a:solidFill>
              </a:rPr>
              <a:t>EEG based brain wave sensor to detect worker</a:t>
            </a:r>
            <a:endParaRPr lang="en-US" dirty="0">
              <a:solidFill>
                <a:schemeClr val="tx1"/>
              </a:solidFill>
            </a:endParaRPr>
          </a:p>
        </p:txBody>
      </p:sp>
      <p:sp>
        <p:nvSpPr>
          <p:cNvPr id="23" name="Rounded Rectangle 22"/>
          <p:cNvSpPr/>
          <p:nvPr/>
        </p:nvSpPr>
        <p:spPr>
          <a:xfrm>
            <a:off x="7742545" y="3930549"/>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smtClean="0">
                <a:solidFill>
                  <a:schemeClr val="tx1"/>
                </a:solidFill>
              </a:rPr>
              <a:t>Sleep detection</a:t>
            </a:r>
            <a:endParaRPr lang="en-US" dirty="0">
              <a:solidFill>
                <a:schemeClr val="tx1"/>
              </a:solidFill>
            </a:endParaRPr>
          </a:p>
        </p:txBody>
      </p:sp>
      <p:sp>
        <p:nvSpPr>
          <p:cNvPr id="24" name="Rounded Rectangle 23"/>
          <p:cNvSpPr/>
          <p:nvPr/>
        </p:nvSpPr>
        <p:spPr>
          <a:xfrm>
            <a:off x="6345177" y="1685676"/>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Long battery operation time</a:t>
            </a:r>
            <a:endParaRPr lang="en-US" dirty="0">
              <a:solidFill>
                <a:schemeClr val="tx1"/>
              </a:solidFill>
            </a:endParaRPr>
          </a:p>
        </p:txBody>
      </p:sp>
      <p:sp>
        <p:nvSpPr>
          <p:cNvPr id="26" name="Rounded Rectangle 25"/>
          <p:cNvSpPr/>
          <p:nvPr/>
        </p:nvSpPr>
        <p:spPr>
          <a:xfrm>
            <a:off x="7377587" y="5638558"/>
            <a:ext cx="3839678"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smtClean="0">
                <a:solidFill>
                  <a:schemeClr val="tx1"/>
                </a:solidFill>
              </a:rPr>
              <a:t>Compatible to multiple of helmet</a:t>
            </a:r>
            <a:endParaRPr lang="en-US" dirty="0">
              <a:solidFill>
                <a:schemeClr val="tx1"/>
              </a:solidFill>
            </a:endParaRPr>
          </a:p>
        </p:txBody>
      </p:sp>
      <p:cxnSp>
        <p:nvCxnSpPr>
          <p:cNvPr id="28" name="Elbow Connector 27"/>
          <p:cNvCxnSpPr/>
          <p:nvPr/>
        </p:nvCxnSpPr>
        <p:spPr>
          <a:xfrm rot="5400000" flipH="1" flipV="1">
            <a:off x="5990696" y="2362155"/>
            <a:ext cx="1042821" cy="646125"/>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endCxn id="21" idx="1"/>
          </p:cNvCxnSpPr>
          <p:nvPr/>
        </p:nvCxnSpPr>
        <p:spPr>
          <a:xfrm flipV="1">
            <a:off x="6835169" y="2644376"/>
            <a:ext cx="934452" cy="623225"/>
          </a:xfrm>
          <a:prstGeom prst="bentConnector3">
            <a:avLst>
              <a:gd name="adj1" fmla="val 26309"/>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endCxn id="22" idx="1"/>
          </p:cNvCxnSpPr>
          <p:nvPr/>
        </p:nvCxnSpPr>
        <p:spPr>
          <a:xfrm flipV="1">
            <a:off x="7057848" y="3460350"/>
            <a:ext cx="684697" cy="312868"/>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endCxn id="23" idx="1"/>
          </p:cNvCxnSpPr>
          <p:nvPr/>
        </p:nvCxnSpPr>
        <p:spPr>
          <a:xfrm>
            <a:off x="7057848" y="4064748"/>
            <a:ext cx="684697" cy="104866"/>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Elbow Connector 31"/>
          <p:cNvCxnSpPr>
            <a:endCxn id="25" idx="1"/>
          </p:cNvCxnSpPr>
          <p:nvPr/>
        </p:nvCxnSpPr>
        <p:spPr>
          <a:xfrm>
            <a:off x="7057850" y="4542629"/>
            <a:ext cx="684695" cy="421063"/>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endCxn id="26" idx="1"/>
          </p:cNvCxnSpPr>
          <p:nvPr/>
        </p:nvCxnSpPr>
        <p:spPr>
          <a:xfrm rot="16200000" flipH="1">
            <a:off x="6477125" y="4977160"/>
            <a:ext cx="920391" cy="880534"/>
          </a:xfrm>
          <a:prstGeom prst="bentConnector2">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7742545" y="4724627"/>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HK" dirty="0" smtClean="0">
                <a:solidFill>
                  <a:schemeClr val="tx1"/>
                </a:solidFill>
              </a:rPr>
              <a:t>Alarm to alert the worker</a:t>
            </a:r>
            <a:endParaRPr lang="en-US" dirty="0">
              <a:solidFill>
                <a:schemeClr val="tx1"/>
              </a:solidFill>
            </a:endParaRPr>
          </a:p>
        </p:txBody>
      </p:sp>
      <p:sp>
        <p:nvSpPr>
          <p:cNvPr id="3" name="Footer Placeholder 2"/>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44</a:t>
            </a:fld>
            <a:endParaRPr lang="en-US"/>
          </a:p>
        </p:txBody>
      </p:sp>
    </p:spTree>
    <p:extLst>
      <p:ext uri="{BB962C8B-B14F-4D97-AF65-F5344CB8AC3E}">
        <p14:creationId xmlns:p14="http://schemas.microsoft.com/office/powerpoint/2010/main" val="2350771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latin typeface="新細明體" panose="02020500000000000000" pitchFamily="18" charset="-120"/>
              </a:rPr>
              <a:t>Design Thinking Case Study</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47369184"/>
              </p:ext>
            </p:extLst>
          </p:nvPr>
        </p:nvGraphicFramePr>
        <p:xfrm>
          <a:off x="2906864" y="1531938"/>
          <a:ext cx="7699408" cy="2197893"/>
        </p:xfrm>
        <a:graphic>
          <a:graphicData uri="http://schemas.openxmlformats.org/presentationml/2006/ole">
            <mc:AlternateContent xmlns:mc="http://schemas.openxmlformats.org/markup-compatibility/2006">
              <mc:Choice xmlns:v="urn:schemas-microsoft-com:vml" Requires="v">
                <p:oleObj spid="_x0000_s44058" name="Bitmap Image" r:id="rId3" imgW="7207200" imgH="2057400" progId="Paint.Picture">
                  <p:embed/>
                </p:oleObj>
              </mc:Choice>
              <mc:Fallback>
                <p:oleObj name="Bitmap Image" r:id="rId3" imgW="7207200" imgH="2057400" progId="Paint.Picture">
                  <p:embed/>
                  <p:pic>
                    <p:nvPicPr>
                      <p:cNvPr id="0" name=""/>
                      <p:cNvPicPr/>
                      <p:nvPr/>
                    </p:nvPicPr>
                    <p:blipFill>
                      <a:blip r:embed="rId4"/>
                      <a:stretch>
                        <a:fillRect/>
                      </a:stretch>
                    </p:blipFill>
                    <p:spPr>
                      <a:xfrm>
                        <a:off x="2906864" y="1531938"/>
                        <a:ext cx="7699408" cy="2197893"/>
                      </a:xfrm>
                      <a:prstGeom prst="rect">
                        <a:avLst/>
                      </a:prstGeom>
                    </p:spPr>
                  </p:pic>
                </p:oleObj>
              </mc:Fallback>
            </mc:AlternateContent>
          </a:graphicData>
        </a:graphic>
      </p:graphicFrame>
      <p:sp>
        <p:nvSpPr>
          <p:cNvPr id="6" name="Rectangle 5"/>
          <p:cNvSpPr/>
          <p:nvPr/>
        </p:nvSpPr>
        <p:spPr>
          <a:xfrm>
            <a:off x="838200" y="1364617"/>
            <a:ext cx="1495025" cy="430887"/>
          </a:xfrm>
          <a:prstGeom prst="rect">
            <a:avLst/>
          </a:prstGeom>
        </p:spPr>
        <p:txBody>
          <a:bodyPr wrap="none">
            <a:spAutoFit/>
          </a:bodyPr>
          <a:lstStyle/>
          <a:p>
            <a:r>
              <a:rPr lang="en-US" sz="2200" dirty="0" smtClean="0"/>
              <a:t>(Prototype)</a:t>
            </a:r>
            <a:endParaRPr lang="en-US" sz="2200" dirty="0"/>
          </a:p>
        </p:txBody>
      </p:sp>
      <p:graphicFrame>
        <p:nvGraphicFramePr>
          <p:cNvPr id="7" name="Object 6"/>
          <p:cNvGraphicFramePr>
            <a:graphicFrameLocks noChangeAspect="1"/>
          </p:cNvGraphicFramePr>
          <p:nvPr>
            <p:extLst>
              <p:ext uri="{D42A27DB-BD31-4B8C-83A1-F6EECF244321}">
                <p14:modId xmlns:p14="http://schemas.microsoft.com/office/powerpoint/2010/main" val="2260752972"/>
              </p:ext>
            </p:extLst>
          </p:nvPr>
        </p:nvGraphicFramePr>
        <p:xfrm>
          <a:off x="4783687" y="3956338"/>
          <a:ext cx="1752600" cy="2349500"/>
        </p:xfrm>
        <a:graphic>
          <a:graphicData uri="http://schemas.openxmlformats.org/presentationml/2006/ole">
            <mc:AlternateContent xmlns:mc="http://schemas.openxmlformats.org/markup-compatibility/2006">
              <mc:Choice xmlns:v="urn:schemas-microsoft-com:vml" Requires="v">
                <p:oleObj spid="_x0000_s44059" name="Bitmap Image" r:id="rId5" imgW="1752480" imgH="2349360" progId="Paint.Picture">
                  <p:embed/>
                </p:oleObj>
              </mc:Choice>
              <mc:Fallback>
                <p:oleObj name="Bitmap Image" r:id="rId5" imgW="1752480" imgH="2349360" progId="Paint.Picture">
                  <p:embed/>
                  <p:pic>
                    <p:nvPicPr>
                      <p:cNvPr id="0" name=""/>
                      <p:cNvPicPr/>
                      <p:nvPr/>
                    </p:nvPicPr>
                    <p:blipFill>
                      <a:blip r:embed="rId6"/>
                      <a:stretch>
                        <a:fillRect/>
                      </a:stretch>
                    </p:blipFill>
                    <p:spPr>
                      <a:xfrm>
                        <a:off x="4783687" y="3956338"/>
                        <a:ext cx="1752600" cy="23495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99116894"/>
              </p:ext>
            </p:extLst>
          </p:nvPr>
        </p:nvGraphicFramePr>
        <p:xfrm>
          <a:off x="6756568" y="3956338"/>
          <a:ext cx="1758950" cy="2349500"/>
        </p:xfrm>
        <a:graphic>
          <a:graphicData uri="http://schemas.openxmlformats.org/presentationml/2006/ole">
            <mc:AlternateContent xmlns:mc="http://schemas.openxmlformats.org/markup-compatibility/2006">
              <mc:Choice xmlns:v="urn:schemas-microsoft-com:vml" Requires="v">
                <p:oleObj spid="_x0000_s44060" name="Bitmap Image" r:id="rId7" imgW="1758960" imgH="2349360" progId="Paint.Picture">
                  <p:embed/>
                </p:oleObj>
              </mc:Choice>
              <mc:Fallback>
                <p:oleObj name="Bitmap Image" r:id="rId7" imgW="1758960" imgH="2349360" progId="Paint.Picture">
                  <p:embed/>
                  <p:pic>
                    <p:nvPicPr>
                      <p:cNvPr id="0" name=""/>
                      <p:cNvPicPr/>
                      <p:nvPr/>
                    </p:nvPicPr>
                    <p:blipFill>
                      <a:blip r:embed="rId8"/>
                      <a:stretch>
                        <a:fillRect/>
                      </a:stretch>
                    </p:blipFill>
                    <p:spPr>
                      <a:xfrm>
                        <a:off x="6756568" y="3956338"/>
                        <a:ext cx="1758950" cy="2349500"/>
                      </a:xfrm>
                      <a:prstGeom prst="rect">
                        <a:avLst/>
                      </a:prstGeom>
                    </p:spPr>
                  </p:pic>
                </p:oleObj>
              </mc:Fallback>
            </mc:AlternateContent>
          </a:graphicData>
        </a:graphic>
      </p:graphicFrame>
      <p:pic>
        <p:nvPicPr>
          <p:cNvPr id="9" name="Picture 2" descr="https://cdn.ces.tech/ces/media/events-experiences-images/innovation-awards/2021/bio-signal-processing-based-safety-mornitoring-system-956796.jpg?ext=.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3649" r="9307"/>
          <a:stretch/>
        </p:blipFill>
        <p:spPr bwMode="auto">
          <a:xfrm>
            <a:off x="10435056" y="594587"/>
            <a:ext cx="1005640" cy="744009"/>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le 9"/>
          <p:cNvSpPr/>
          <p:nvPr/>
        </p:nvSpPr>
        <p:spPr>
          <a:xfrm>
            <a:off x="2444817" y="1388748"/>
            <a:ext cx="8595360" cy="2413336"/>
          </a:xfrm>
          <a:prstGeom prst="roundRect">
            <a:avLst>
              <a:gd name="adj" fmla="val 4231"/>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2444817" y="3924420"/>
            <a:ext cx="8595360" cy="2413336"/>
          </a:xfrm>
          <a:prstGeom prst="roundRect">
            <a:avLst>
              <a:gd name="adj" fmla="val 4231"/>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Footer Placeholder 1"/>
          <p:cNvSpPr>
            <a:spLocks noGrp="1"/>
          </p:cNvSpPr>
          <p:nvPr>
            <p:ph type="ftr" sz="quarter" idx="11"/>
          </p:nvPr>
        </p:nvSpPr>
        <p:spPr/>
        <p:txBody>
          <a:bodyPr/>
          <a:lstStyle/>
          <a:p>
            <a:r>
              <a:rPr lang="en-US" dirty="0" smtClean="0"/>
              <a:t>Edit by Hammond Lai </a:t>
            </a:r>
            <a:endParaRPr lang="en-US" dirty="0"/>
          </a:p>
        </p:txBody>
      </p:sp>
      <p:sp>
        <p:nvSpPr>
          <p:cNvPr id="3" name="Slide Number Placeholder 2"/>
          <p:cNvSpPr>
            <a:spLocks noGrp="1"/>
          </p:cNvSpPr>
          <p:nvPr>
            <p:ph type="sldNum" sz="quarter" idx="12"/>
          </p:nvPr>
        </p:nvSpPr>
        <p:spPr/>
        <p:txBody>
          <a:bodyPr/>
          <a:lstStyle/>
          <a:p>
            <a:fld id="{14AAF3BD-B680-4D71-9FCA-A246A57934F9}" type="slidenum">
              <a:rPr lang="en-US" smtClean="0"/>
              <a:t>45</a:t>
            </a:fld>
            <a:endParaRPr lang="en-US" dirty="0"/>
          </a:p>
        </p:txBody>
      </p:sp>
    </p:spTree>
    <p:extLst>
      <p:ext uri="{BB962C8B-B14F-4D97-AF65-F5344CB8AC3E}">
        <p14:creationId xmlns:p14="http://schemas.microsoft.com/office/powerpoint/2010/main" val="1706828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621131"/>
          </a:xfrm>
        </p:spPr>
        <p:txBody>
          <a:bodyPr/>
          <a:lstStyle/>
          <a:p>
            <a:r>
              <a:rPr lang="en-US" dirty="0">
                <a:latin typeface="新細明體" panose="02020500000000000000" pitchFamily="18" charset="-120"/>
              </a:rPr>
              <a:t>Design Thinking </a:t>
            </a:r>
            <a:r>
              <a:rPr lang="en-US" dirty="0" smtClean="0">
                <a:latin typeface="新細明體" panose="02020500000000000000" pitchFamily="18" charset="-120"/>
              </a:rPr>
              <a:t>Example</a:t>
            </a:r>
            <a:r>
              <a:rPr lang="en-US" dirty="0">
                <a:latin typeface="新細明體" panose="02020500000000000000" pitchFamily="18" charset="-120"/>
              </a:rPr>
              <a:t>: </a:t>
            </a:r>
            <a:r>
              <a:rPr lang="en-US" dirty="0" smtClean="0">
                <a:latin typeface="新細明體" panose="02020500000000000000" pitchFamily="18" charset="-120"/>
              </a:rPr>
              <a:t/>
            </a:r>
            <a:br>
              <a:rPr lang="en-US" dirty="0" smtClean="0">
                <a:latin typeface="新細明體" panose="02020500000000000000" pitchFamily="18" charset="-120"/>
              </a:rPr>
            </a:br>
            <a:r>
              <a:rPr lang="en-US" dirty="0" smtClean="0">
                <a:latin typeface="新細明體" panose="02020500000000000000" pitchFamily="18" charset="-120"/>
              </a:rPr>
              <a:t>Disinfection </a:t>
            </a:r>
            <a:r>
              <a:rPr lang="en-US" dirty="0" err="1" smtClean="0">
                <a:latin typeface="新細明體" panose="02020500000000000000" pitchFamily="18" charset="-120"/>
              </a:rPr>
              <a:t>Cobot</a:t>
            </a:r>
            <a:endParaRPr lang="en-US" dirty="0">
              <a:latin typeface="新細明體" panose="02020500000000000000" pitchFamily="18" charset="-120"/>
            </a:endParaRPr>
          </a:p>
        </p:txBody>
      </p:sp>
      <p:sp>
        <p:nvSpPr>
          <p:cNvPr id="3" name="Content Placeholder 2"/>
          <p:cNvSpPr>
            <a:spLocks noGrp="1"/>
          </p:cNvSpPr>
          <p:nvPr>
            <p:ph idx="1"/>
          </p:nvPr>
        </p:nvSpPr>
        <p:spPr>
          <a:xfrm>
            <a:off x="392259" y="2198873"/>
            <a:ext cx="5209644" cy="4076799"/>
          </a:xfrm>
        </p:spPr>
        <p:txBody>
          <a:bodyPr>
            <a:noAutofit/>
          </a:bodyPr>
          <a:lstStyle/>
          <a:p>
            <a:r>
              <a:rPr lang="en-US" sz="1800" dirty="0">
                <a:latin typeface="PMingLiU" panose="02020500000000000000" pitchFamily="18" charset="-120"/>
                <a:ea typeface="PMingLiU" panose="02020500000000000000" pitchFamily="18" charset="-120"/>
              </a:rPr>
              <a:t>Whiz Gambit, is a 2-in-1 AI-powered cleaning and disinfection robotic solution jointly developed by Avalon </a:t>
            </a:r>
            <a:r>
              <a:rPr lang="en-US" sz="1800" dirty="0" err="1">
                <a:latin typeface="PMingLiU" panose="02020500000000000000" pitchFamily="18" charset="-120"/>
                <a:ea typeface="PMingLiU" panose="02020500000000000000" pitchFamily="18" charset="-120"/>
              </a:rPr>
              <a:t>SteriTech</a:t>
            </a:r>
            <a:r>
              <a:rPr lang="en-US" sz="1800" dirty="0">
                <a:latin typeface="PMingLiU" panose="02020500000000000000" pitchFamily="18" charset="-120"/>
                <a:ea typeface="PMingLiU" panose="02020500000000000000" pitchFamily="18" charset="-120"/>
              </a:rPr>
              <a:t> and </a:t>
            </a:r>
            <a:r>
              <a:rPr lang="en-US" sz="1800" dirty="0" err="1">
                <a:latin typeface="PMingLiU" panose="02020500000000000000" pitchFamily="18" charset="-120"/>
                <a:ea typeface="PMingLiU" panose="02020500000000000000" pitchFamily="18" charset="-120"/>
              </a:rPr>
              <a:t>SoftBank</a:t>
            </a:r>
            <a:r>
              <a:rPr lang="en-US" sz="1800" dirty="0">
                <a:latin typeface="PMingLiU" panose="02020500000000000000" pitchFamily="18" charset="-120"/>
                <a:ea typeface="PMingLiU" panose="02020500000000000000" pitchFamily="18" charset="-120"/>
              </a:rPr>
              <a:t> Robotics Group. The robot is the first disinfection robot to achieve Performance Mark by SGS, the world’s leading verification and testing company, with proven efficacy to eliminate &gt;99% microbial bioburden. Importantly, Whiz Gambit greatly minimizes potential health risks in communal areas with its effective, consistent cleaning and disinfection performance. It has been a trusted partner for hospitality groups, shopping malls, schools, and offices around the world.</a:t>
            </a:r>
          </a:p>
        </p:txBody>
      </p:sp>
      <p:pic>
        <p:nvPicPr>
          <p:cNvPr id="18434"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t="20746" b="12242"/>
          <a:stretch/>
        </p:blipFill>
        <p:spPr bwMode="auto">
          <a:xfrm>
            <a:off x="5678088" y="2439506"/>
            <a:ext cx="3896659" cy="2611241"/>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s://i0.wp.com/www.sbccobotics.com/wp-content/uploads/2021/11/honoree.png?resize=100%2C13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4747" y="3890079"/>
            <a:ext cx="952500" cy="132397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Elbow Connector 4"/>
          <p:cNvCxnSpPr/>
          <p:nvPr/>
        </p:nvCxnSpPr>
        <p:spPr>
          <a:xfrm flipV="1">
            <a:off x="9469641" y="2872609"/>
            <a:ext cx="701062" cy="489397"/>
          </a:xfrm>
          <a:prstGeom prst="bentConnector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 name="Elbow Connector 8"/>
          <p:cNvCxnSpPr>
            <a:endCxn id="10" idx="1"/>
          </p:cNvCxnSpPr>
          <p:nvPr/>
        </p:nvCxnSpPr>
        <p:spPr>
          <a:xfrm flipV="1">
            <a:off x="6959066" y="1889109"/>
            <a:ext cx="3211637" cy="476986"/>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0170703" y="1565943"/>
            <a:ext cx="1764623" cy="646331"/>
          </a:xfrm>
          <a:prstGeom prst="rect">
            <a:avLst/>
          </a:prstGeom>
          <a:noFill/>
        </p:spPr>
        <p:txBody>
          <a:bodyPr wrap="square" rtlCol="0">
            <a:spAutoFit/>
          </a:bodyPr>
          <a:lstStyle/>
          <a:p>
            <a:r>
              <a:rPr lang="en-HK" dirty="0" smtClean="0"/>
              <a:t>AI-powered cleaning robotic </a:t>
            </a:r>
            <a:endParaRPr lang="en-US" dirty="0"/>
          </a:p>
        </p:txBody>
      </p:sp>
      <p:sp>
        <p:nvSpPr>
          <p:cNvPr id="13" name="TextBox 12"/>
          <p:cNvSpPr txBox="1"/>
          <p:nvPr/>
        </p:nvSpPr>
        <p:spPr>
          <a:xfrm>
            <a:off x="10170703" y="2366094"/>
            <a:ext cx="1419744" cy="646331"/>
          </a:xfrm>
          <a:prstGeom prst="rect">
            <a:avLst/>
          </a:prstGeom>
          <a:noFill/>
        </p:spPr>
        <p:txBody>
          <a:bodyPr wrap="square" rtlCol="0">
            <a:spAutoFit/>
          </a:bodyPr>
          <a:lstStyle/>
          <a:p>
            <a:r>
              <a:rPr lang="en-HK" dirty="0" smtClean="0"/>
              <a:t>Disinfection System</a:t>
            </a:r>
            <a:endParaRPr lang="en-US" dirty="0"/>
          </a:p>
        </p:txBody>
      </p:sp>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46</a:t>
            </a:fld>
            <a:endParaRPr lang="en-US"/>
          </a:p>
        </p:txBody>
      </p:sp>
    </p:spTree>
    <p:extLst>
      <p:ext uri="{BB962C8B-B14F-4D97-AF65-F5344CB8AC3E}">
        <p14:creationId xmlns:p14="http://schemas.microsoft.com/office/powerpoint/2010/main" val="3033225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新細明體" panose="02020500000000000000" pitchFamily="18" charset="-120"/>
              </a:rPr>
              <a:t>Design Thinking </a:t>
            </a:r>
            <a:r>
              <a:rPr lang="en-US" dirty="0" smtClean="0">
                <a:latin typeface="新細明體" panose="02020500000000000000" pitchFamily="18" charset="-120"/>
              </a:rPr>
              <a:t>Case Study</a:t>
            </a:r>
            <a:endParaRPr lang="en-US" dirty="0"/>
          </a:p>
        </p:txBody>
      </p:sp>
      <p:sp>
        <p:nvSpPr>
          <p:cNvPr id="3" name="Content Placeholder 2"/>
          <p:cNvSpPr>
            <a:spLocks noGrp="1"/>
          </p:cNvSpPr>
          <p:nvPr>
            <p:ph idx="1"/>
          </p:nvPr>
        </p:nvSpPr>
        <p:spPr>
          <a:xfrm>
            <a:off x="549451" y="4340992"/>
            <a:ext cx="5090961" cy="2310062"/>
          </a:xfrm>
        </p:spPr>
        <p:txBody>
          <a:bodyPr>
            <a:noAutofit/>
          </a:bodyPr>
          <a:lstStyle/>
          <a:p>
            <a:pPr marL="342900" indent="-342900" algn="just" fontAlgn="base"/>
            <a:r>
              <a:rPr lang="en-US" sz="1800" dirty="0" smtClean="0">
                <a:latin typeface="PMingLiU" panose="02020500000000000000" pitchFamily="18" charset="-120"/>
                <a:ea typeface="PMingLiU" panose="02020500000000000000" pitchFamily="18" charset="-120"/>
              </a:rPr>
              <a:t>The COVID-19 outbreak since December 2019 and to spread across the globe. </a:t>
            </a:r>
          </a:p>
          <a:p>
            <a:pPr marL="342900" indent="-342900" algn="just" fontAlgn="base"/>
            <a:r>
              <a:rPr lang="en-US" sz="1800" dirty="0" smtClean="0">
                <a:latin typeface="PMingLiU" panose="02020500000000000000" pitchFamily="18" charset="-120"/>
                <a:ea typeface="PMingLiU" panose="02020500000000000000" pitchFamily="18" charset="-120"/>
              </a:rPr>
              <a:t>To provide an effective and highly efficient solution that results in better productivity and consistency to enhance environmental health and safety.</a:t>
            </a:r>
            <a:endParaRPr lang="en-US" sz="2200" dirty="0"/>
          </a:p>
        </p:txBody>
      </p:sp>
      <p:pic>
        <p:nvPicPr>
          <p:cNvPr id="19458" name="Picture 2" descr="COVID-19 Outbreak World Map Total Deaths per Capita.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684" y="2375697"/>
            <a:ext cx="3431607" cy="1747000"/>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Scientifically accurate atomic model of the external structure of SARS-CoV-2. Each &quot;ball&quot; is an at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679" y="2874739"/>
            <a:ext cx="874329" cy="8743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49451" y="2040280"/>
            <a:ext cx="1619931" cy="430887"/>
          </a:xfrm>
          <a:prstGeom prst="rect">
            <a:avLst/>
          </a:prstGeom>
        </p:spPr>
        <p:txBody>
          <a:bodyPr wrap="none">
            <a:spAutoFit/>
          </a:bodyPr>
          <a:lstStyle/>
          <a:p>
            <a:r>
              <a:rPr lang="en-US" sz="2200" dirty="0" smtClean="0"/>
              <a:t>(</a:t>
            </a:r>
            <a:r>
              <a:rPr lang="en-US" sz="2200" dirty="0" err="1" smtClean="0"/>
              <a:t>Empathise</a:t>
            </a:r>
            <a:r>
              <a:rPr lang="en-US" sz="2200" dirty="0" smtClean="0"/>
              <a:t>) </a:t>
            </a:r>
            <a:endParaRPr lang="en-US" sz="2200" dirty="0"/>
          </a:p>
        </p:txBody>
      </p:sp>
      <p:sp>
        <p:nvSpPr>
          <p:cNvPr id="7" name="Rectangle 6"/>
          <p:cNvSpPr/>
          <p:nvPr/>
        </p:nvSpPr>
        <p:spPr>
          <a:xfrm>
            <a:off x="6247060" y="1939827"/>
            <a:ext cx="2647841" cy="430887"/>
          </a:xfrm>
          <a:prstGeom prst="rect">
            <a:avLst/>
          </a:prstGeom>
        </p:spPr>
        <p:txBody>
          <a:bodyPr wrap="none">
            <a:spAutoFit/>
          </a:bodyPr>
          <a:lstStyle/>
          <a:p>
            <a:r>
              <a:rPr lang="en-US" sz="2200" dirty="0" smtClean="0"/>
              <a:t>(Define </a:t>
            </a:r>
            <a:r>
              <a:rPr lang="en-US" sz="2200" dirty="0"/>
              <a:t>the </a:t>
            </a:r>
            <a:r>
              <a:rPr lang="en-US" sz="2200" dirty="0" smtClean="0"/>
              <a:t>Problem) </a:t>
            </a:r>
            <a:endParaRPr lang="en-US" sz="2200" dirty="0"/>
          </a:p>
        </p:txBody>
      </p:sp>
      <p:sp>
        <p:nvSpPr>
          <p:cNvPr id="5" name="Right Arrow 4"/>
          <p:cNvSpPr/>
          <p:nvPr/>
        </p:nvSpPr>
        <p:spPr>
          <a:xfrm>
            <a:off x="5648323" y="3014262"/>
            <a:ext cx="482970" cy="335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375140" y="4350619"/>
            <a:ext cx="5191225" cy="1716367"/>
          </a:xfrm>
          <a:prstGeom prst="rect">
            <a:avLst/>
          </a:prstGeom>
        </p:spPr>
        <p:txBody>
          <a:bodyPr wrap="square">
            <a:spAutoFit/>
          </a:bodyPr>
          <a:lstStyle/>
          <a:p>
            <a:pPr marL="342900" indent="-342900" algn="just" fontAlgn="base">
              <a:lnSpc>
                <a:spcPct val="90000"/>
              </a:lnSpc>
              <a:spcBef>
                <a:spcPts val="1000"/>
              </a:spcBef>
              <a:buFont typeface="Arial" panose="020B0604020202020204" pitchFamily="34" charset="0"/>
              <a:buChar char="•"/>
            </a:pPr>
            <a:r>
              <a:rPr lang="en-US" dirty="0">
                <a:latin typeface="PMingLiU" panose="02020500000000000000" pitchFamily="18" charset="-120"/>
                <a:ea typeface="PMingLiU" panose="02020500000000000000" pitchFamily="18" charset="-120"/>
              </a:rPr>
              <a:t>“What we've seen with labor shortage happening, some of these more menial, repetitive tasks people don't want to do anymore,”</a:t>
            </a:r>
          </a:p>
          <a:p>
            <a:pPr marL="342900" indent="-342900" algn="just" fontAlgn="base">
              <a:lnSpc>
                <a:spcPct val="90000"/>
              </a:lnSpc>
              <a:spcBef>
                <a:spcPts val="1000"/>
              </a:spcBef>
              <a:buFont typeface="Arial" panose="020B0604020202020204" pitchFamily="34" charset="0"/>
              <a:buChar char="•"/>
            </a:pPr>
            <a:r>
              <a:rPr lang="en-US" dirty="0">
                <a:latin typeface="PMingLiU" panose="02020500000000000000" pitchFamily="18" charset="-120"/>
                <a:ea typeface="PMingLiU" panose="02020500000000000000" pitchFamily="18" charset="-120"/>
              </a:rPr>
              <a:t>“As a response to labor shortage, having something that is autonomous and robotic, is more in demand than anything we've ever seen in the past.”</a:t>
            </a:r>
          </a:p>
        </p:txBody>
      </p:sp>
      <p:graphicFrame>
        <p:nvGraphicFramePr>
          <p:cNvPr id="8" name="Object 7"/>
          <p:cNvGraphicFramePr>
            <a:graphicFrameLocks noChangeAspect="1"/>
          </p:cNvGraphicFramePr>
          <p:nvPr>
            <p:extLst>
              <p:ext uri="{D42A27DB-BD31-4B8C-83A1-F6EECF244321}">
                <p14:modId xmlns:p14="http://schemas.microsoft.com/office/powerpoint/2010/main" val="3440031810"/>
              </p:ext>
            </p:extLst>
          </p:nvPr>
        </p:nvGraphicFramePr>
        <p:xfrm>
          <a:off x="6375140" y="2669919"/>
          <a:ext cx="5354428" cy="1283970"/>
        </p:xfrm>
        <a:graphic>
          <a:graphicData uri="http://schemas.openxmlformats.org/presentationml/2006/ole">
            <mc:AlternateContent xmlns:mc="http://schemas.openxmlformats.org/markup-compatibility/2006">
              <mc:Choice xmlns:v="urn:schemas-microsoft-com:vml" Requires="v">
                <p:oleObj spid="_x0000_s19503" name="Bitmap Image" r:id="rId5" imgW="9956880" imgH="2387520" progId="Paint.Picture">
                  <p:embed/>
                </p:oleObj>
              </mc:Choice>
              <mc:Fallback>
                <p:oleObj name="Bitmap Image" r:id="rId5" imgW="9956880" imgH="2387520" progId="Paint.Picture">
                  <p:embed/>
                  <p:pic>
                    <p:nvPicPr>
                      <p:cNvPr id="0" name=""/>
                      <p:cNvPicPr/>
                      <p:nvPr/>
                    </p:nvPicPr>
                    <p:blipFill>
                      <a:blip r:embed="rId6"/>
                      <a:stretch>
                        <a:fillRect/>
                      </a:stretch>
                    </p:blipFill>
                    <p:spPr>
                      <a:xfrm>
                        <a:off x="6375140" y="2669919"/>
                        <a:ext cx="5354428" cy="1283970"/>
                      </a:xfrm>
                      <a:prstGeom prst="rect">
                        <a:avLst/>
                      </a:prstGeom>
                    </p:spPr>
                  </p:pic>
                </p:oleObj>
              </mc:Fallback>
            </mc:AlternateContent>
          </a:graphicData>
        </a:graphic>
      </p:graphicFrame>
      <p:sp>
        <p:nvSpPr>
          <p:cNvPr id="9" name="TextBox 8"/>
          <p:cNvSpPr txBox="1"/>
          <p:nvPr/>
        </p:nvSpPr>
        <p:spPr>
          <a:xfrm>
            <a:off x="10626291" y="3938031"/>
            <a:ext cx="829073" cy="369332"/>
          </a:xfrm>
          <a:prstGeom prst="rect">
            <a:avLst/>
          </a:prstGeom>
          <a:noFill/>
        </p:spPr>
        <p:txBody>
          <a:bodyPr wrap="none" rtlCol="0">
            <a:spAutoFit/>
          </a:bodyPr>
          <a:lstStyle/>
          <a:p>
            <a:r>
              <a:rPr lang="en-US" dirty="0" smtClean="0"/>
              <a:t>airport</a:t>
            </a:r>
            <a:endParaRPr lang="en-US" dirty="0"/>
          </a:p>
        </p:txBody>
      </p:sp>
      <p:sp>
        <p:nvSpPr>
          <p:cNvPr id="12" name="TextBox 11"/>
          <p:cNvSpPr txBox="1"/>
          <p:nvPr/>
        </p:nvSpPr>
        <p:spPr>
          <a:xfrm>
            <a:off x="9497949" y="3938031"/>
            <a:ext cx="585417" cy="369332"/>
          </a:xfrm>
          <a:prstGeom prst="rect">
            <a:avLst/>
          </a:prstGeom>
          <a:noFill/>
        </p:spPr>
        <p:txBody>
          <a:bodyPr wrap="none" rtlCol="0">
            <a:spAutoFit/>
          </a:bodyPr>
          <a:lstStyle/>
          <a:p>
            <a:r>
              <a:rPr lang="en-US" dirty="0" smtClean="0"/>
              <a:t>mall</a:t>
            </a:r>
            <a:endParaRPr lang="en-US" dirty="0"/>
          </a:p>
        </p:txBody>
      </p:sp>
      <p:sp>
        <p:nvSpPr>
          <p:cNvPr id="13" name="TextBox 12"/>
          <p:cNvSpPr txBox="1"/>
          <p:nvPr/>
        </p:nvSpPr>
        <p:spPr>
          <a:xfrm>
            <a:off x="8071266" y="3957963"/>
            <a:ext cx="671081" cy="369332"/>
          </a:xfrm>
          <a:prstGeom prst="rect">
            <a:avLst/>
          </a:prstGeom>
          <a:noFill/>
        </p:spPr>
        <p:txBody>
          <a:bodyPr wrap="none" rtlCol="0">
            <a:spAutoFit/>
          </a:bodyPr>
          <a:lstStyle/>
          <a:p>
            <a:r>
              <a:rPr lang="en-US" dirty="0" smtClean="0"/>
              <a:t>hotel</a:t>
            </a:r>
            <a:endParaRPr lang="en-US" dirty="0"/>
          </a:p>
        </p:txBody>
      </p:sp>
      <p:sp>
        <p:nvSpPr>
          <p:cNvPr id="14" name="TextBox 13"/>
          <p:cNvSpPr txBox="1"/>
          <p:nvPr/>
        </p:nvSpPr>
        <p:spPr>
          <a:xfrm>
            <a:off x="6665457" y="3948338"/>
            <a:ext cx="711413" cy="369332"/>
          </a:xfrm>
          <a:prstGeom prst="rect">
            <a:avLst/>
          </a:prstGeom>
          <a:noFill/>
        </p:spPr>
        <p:txBody>
          <a:bodyPr wrap="none" rtlCol="0">
            <a:spAutoFit/>
          </a:bodyPr>
          <a:lstStyle/>
          <a:p>
            <a:r>
              <a:rPr lang="en-US" dirty="0" smtClean="0"/>
              <a:t>office</a:t>
            </a:r>
            <a:endParaRPr lang="en-US" dirty="0"/>
          </a:p>
        </p:txBody>
      </p:sp>
      <p:pic>
        <p:nvPicPr>
          <p:cNvPr id="15"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7">
            <a:extLst>
              <a:ext uri="{28A0092B-C50C-407E-A947-70E740481C1C}">
                <a14:useLocalDpi xmlns:a14="http://schemas.microsoft.com/office/drawing/2010/main" val="0"/>
              </a:ext>
            </a:extLst>
          </a:blip>
          <a:srcRect t="20746" b="12242"/>
          <a:stretch/>
        </p:blipFill>
        <p:spPr bwMode="auto">
          <a:xfrm>
            <a:off x="10329234" y="558708"/>
            <a:ext cx="1400334" cy="938396"/>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p:cNvSpPr>
            <a:spLocks noGrp="1"/>
          </p:cNvSpPr>
          <p:nvPr>
            <p:ph type="ftr" sz="quarter" idx="11"/>
          </p:nvPr>
        </p:nvSpPr>
        <p:spPr/>
        <p:txBody>
          <a:bodyPr/>
          <a:lstStyle/>
          <a:p>
            <a:r>
              <a:rPr lang="en-US" smtClean="0"/>
              <a:t>Edit by Hammond Lai </a:t>
            </a:r>
            <a:endParaRPr lang="en-US"/>
          </a:p>
        </p:txBody>
      </p:sp>
      <p:sp>
        <p:nvSpPr>
          <p:cNvPr id="11" name="Slide Number Placeholder 10"/>
          <p:cNvSpPr>
            <a:spLocks noGrp="1"/>
          </p:cNvSpPr>
          <p:nvPr>
            <p:ph type="sldNum" sz="quarter" idx="12"/>
          </p:nvPr>
        </p:nvSpPr>
        <p:spPr/>
        <p:txBody>
          <a:bodyPr/>
          <a:lstStyle/>
          <a:p>
            <a:fld id="{14AAF3BD-B680-4D71-9FCA-A246A57934F9}" type="slidenum">
              <a:rPr lang="en-US" smtClean="0"/>
              <a:t>47</a:t>
            </a:fld>
            <a:endParaRPr lang="en-US"/>
          </a:p>
        </p:txBody>
      </p:sp>
    </p:spTree>
    <p:extLst>
      <p:ext uri="{BB962C8B-B14F-4D97-AF65-F5344CB8AC3E}">
        <p14:creationId xmlns:p14="http://schemas.microsoft.com/office/powerpoint/2010/main" val="1563951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新細明體" panose="02020500000000000000" pitchFamily="18" charset="-120"/>
              </a:rPr>
              <a:t>Design Thinking </a:t>
            </a:r>
            <a:r>
              <a:rPr lang="en-US" dirty="0" smtClean="0">
                <a:latin typeface="新細明體" panose="02020500000000000000" pitchFamily="18" charset="-120"/>
              </a:rPr>
              <a:t>Case Study</a:t>
            </a:r>
            <a:endParaRPr lang="en-US" dirty="0"/>
          </a:p>
        </p:txBody>
      </p:sp>
      <p:pic>
        <p:nvPicPr>
          <p:cNvPr id="4" name="Picture 2" descr="https://i0.wp.com/cdn.ces.tech/ces/media/events-experiences-images/innovation-awards/2022/whiz-gambit-%E2%80%93-ai-powered-cleaning-disinfection-solution-1108717.jpg?w=1080&amp;ssl=1"/>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746" b="12242"/>
          <a:stretch/>
        </p:blipFill>
        <p:spPr bwMode="auto">
          <a:xfrm>
            <a:off x="4829175" y="3396290"/>
            <a:ext cx="2398896" cy="1607549"/>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7912768" y="2534000"/>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Disinfection spray function </a:t>
            </a:r>
            <a:endParaRPr lang="en-US" dirty="0">
              <a:solidFill>
                <a:schemeClr val="tx1"/>
              </a:solidFill>
            </a:endParaRPr>
          </a:p>
        </p:txBody>
      </p:sp>
      <p:sp>
        <p:nvSpPr>
          <p:cNvPr id="8" name="Rounded Rectangle 7"/>
          <p:cNvSpPr/>
          <p:nvPr/>
        </p:nvSpPr>
        <p:spPr>
          <a:xfrm>
            <a:off x="731119" y="3206627"/>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AI to determine the best route </a:t>
            </a:r>
            <a:endParaRPr lang="en-US" dirty="0">
              <a:solidFill>
                <a:schemeClr val="tx1"/>
              </a:solidFill>
            </a:endParaRPr>
          </a:p>
        </p:txBody>
      </p:sp>
      <p:sp>
        <p:nvSpPr>
          <p:cNvPr id="9" name="Rounded Rectangle 8"/>
          <p:cNvSpPr/>
          <p:nvPr/>
        </p:nvSpPr>
        <p:spPr>
          <a:xfrm>
            <a:off x="730167" y="2551866"/>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Teach the cleaning route manually</a:t>
            </a:r>
            <a:endParaRPr lang="en-US" dirty="0">
              <a:solidFill>
                <a:schemeClr val="tx1"/>
              </a:solidFill>
            </a:endParaRPr>
          </a:p>
        </p:txBody>
      </p:sp>
      <p:sp>
        <p:nvSpPr>
          <p:cNvPr id="10" name="Rounded Rectangle 9"/>
          <p:cNvSpPr/>
          <p:nvPr/>
        </p:nvSpPr>
        <p:spPr>
          <a:xfrm>
            <a:off x="838200" y="5117717"/>
            <a:ext cx="3355131"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Apps to check status and control </a:t>
            </a:r>
            <a:endParaRPr lang="en-US" dirty="0">
              <a:solidFill>
                <a:schemeClr val="tx1"/>
              </a:solidFill>
            </a:endParaRPr>
          </a:p>
        </p:txBody>
      </p:sp>
      <p:sp>
        <p:nvSpPr>
          <p:cNvPr id="13" name="Rounded Rectangle 12"/>
          <p:cNvSpPr/>
          <p:nvPr/>
        </p:nvSpPr>
        <p:spPr>
          <a:xfrm>
            <a:off x="7912768" y="3164698"/>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Maximize the spray distance</a:t>
            </a:r>
            <a:endParaRPr lang="en-US" dirty="0">
              <a:solidFill>
                <a:schemeClr val="tx1"/>
              </a:solidFill>
            </a:endParaRPr>
          </a:p>
        </p:txBody>
      </p:sp>
      <p:sp>
        <p:nvSpPr>
          <p:cNvPr id="17" name="Rounded Rectangle 16"/>
          <p:cNvSpPr/>
          <p:nvPr/>
        </p:nvSpPr>
        <p:spPr>
          <a:xfrm>
            <a:off x="7912768" y="3841035"/>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Automatically turn on/off spray</a:t>
            </a:r>
          </a:p>
        </p:txBody>
      </p:sp>
      <p:sp>
        <p:nvSpPr>
          <p:cNvPr id="18" name="Rounded Rectangle 17"/>
          <p:cNvSpPr/>
          <p:nvPr/>
        </p:nvSpPr>
        <p:spPr>
          <a:xfrm>
            <a:off x="6345177" y="1685676"/>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Long battery operation time</a:t>
            </a:r>
            <a:endParaRPr lang="en-US" dirty="0">
              <a:solidFill>
                <a:schemeClr val="tx1"/>
              </a:solidFill>
            </a:endParaRPr>
          </a:p>
        </p:txBody>
      </p:sp>
      <p:sp>
        <p:nvSpPr>
          <p:cNvPr id="24" name="Rounded Rectangle 23"/>
          <p:cNvSpPr/>
          <p:nvPr/>
        </p:nvSpPr>
        <p:spPr>
          <a:xfrm>
            <a:off x="219702" y="3862231"/>
            <a:ext cx="3973629"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Obstacle </a:t>
            </a:r>
            <a:r>
              <a:rPr lang="en-US" dirty="0" smtClean="0">
                <a:solidFill>
                  <a:schemeClr val="tx1"/>
                </a:solidFill>
              </a:rPr>
              <a:t>avoidance and </a:t>
            </a:r>
            <a:r>
              <a:rPr lang="en-US" dirty="0">
                <a:solidFill>
                  <a:schemeClr val="tx1"/>
                </a:solidFill>
              </a:rPr>
              <a:t>fall </a:t>
            </a:r>
            <a:r>
              <a:rPr lang="en-US" dirty="0" smtClean="0">
                <a:solidFill>
                  <a:schemeClr val="tx1"/>
                </a:solidFill>
              </a:rPr>
              <a:t>prevention</a:t>
            </a:r>
            <a:endParaRPr lang="en-US" dirty="0">
              <a:solidFill>
                <a:schemeClr val="tx1"/>
              </a:solidFill>
            </a:endParaRPr>
          </a:p>
        </p:txBody>
      </p:sp>
      <p:sp>
        <p:nvSpPr>
          <p:cNvPr id="26" name="Rounded Rectangle 25"/>
          <p:cNvSpPr/>
          <p:nvPr/>
        </p:nvSpPr>
        <p:spPr>
          <a:xfrm>
            <a:off x="731119" y="4487111"/>
            <a:ext cx="34530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Emergency </a:t>
            </a:r>
            <a:r>
              <a:rPr lang="en-US" dirty="0">
                <a:solidFill>
                  <a:schemeClr val="tx1"/>
                </a:solidFill>
              </a:rPr>
              <a:t>brake function</a:t>
            </a:r>
          </a:p>
        </p:txBody>
      </p:sp>
      <p:sp>
        <p:nvSpPr>
          <p:cNvPr id="27" name="Rounded Rectangle 26"/>
          <p:cNvSpPr/>
          <p:nvPr/>
        </p:nvSpPr>
        <p:spPr>
          <a:xfrm>
            <a:off x="2569698" y="1698616"/>
            <a:ext cx="2891363"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Autonomous navigation </a:t>
            </a:r>
            <a:endParaRPr lang="en-US" dirty="0">
              <a:solidFill>
                <a:schemeClr val="tx1"/>
              </a:solidFill>
            </a:endParaRPr>
          </a:p>
        </p:txBody>
      </p:sp>
      <p:sp>
        <p:nvSpPr>
          <p:cNvPr id="32" name="Rounded Rectangle 31"/>
          <p:cNvSpPr/>
          <p:nvPr/>
        </p:nvSpPr>
        <p:spPr>
          <a:xfrm>
            <a:off x="7912768" y="4522361"/>
            <a:ext cx="3474720"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Adjusted to target zone or surface</a:t>
            </a:r>
            <a:endParaRPr lang="en-US" dirty="0">
              <a:solidFill>
                <a:schemeClr val="tx1"/>
              </a:solidFill>
            </a:endParaRPr>
          </a:p>
        </p:txBody>
      </p:sp>
      <p:sp>
        <p:nvSpPr>
          <p:cNvPr id="56" name="Rounded Rectangle 55"/>
          <p:cNvSpPr/>
          <p:nvPr/>
        </p:nvSpPr>
        <p:spPr>
          <a:xfrm>
            <a:off x="7912768" y="5253773"/>
            <a:ext cx="3839678"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Preventing excessive use of chemicals</a:t>
            </a:r>
            <a:endParaRPr lang="en-US" dirty="0">
              <a:solidFill>
                <a:schemeClr val="tx1"/>
              </a:solidFill>
            </a:endParaRPr>
          </a:p>
        </p:txBody>
      </p:sp>
      <p:sp>
        <p:nvSpPr>
          <p:cNvPr id="68" name="Rounded Rectangle 67"/>
          <p:cNvSpPr/>
          <p:nvPr/>
        </p:nvSpPr>
        <p:spPr>
          <a:xfrm>
            <a:off x="7910384" y="5955722"/>
            <a:ext cx="1556916"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Easy to install</a:t>
            </a:r>
            <a:endParaRPr lang="en-US" dirty="0">
              <a:solidFill>
                <a:schemeClr val="tx1"/>
              </a:solidFill>
            </a:endParaRPr>
          </a:p>
        </p:txBody>
      </p:sp>
      <p:sp>
        <p:nvSpPr>
          <p:cNvPr id="70" name="Rounded Rectangle 69"/>
          <p:cNvSpPr/>
          <p:nvPr/>
        </p:nvSpPr>
        <p:spPr>
          <a:xfrm>
            <a:off x="2350895" y="5748323"/>
            <a:ext cx="1842435" cy="4781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Easy to use</a:t>
            </a:r>
            <a:endParaRPr lang="en-US" dirty="0">
              <a:solidFill>
                <a:schemeClr val="tx1"/>
              </a:solidFill>
            </a:endParaRPr>
          </a:p>
        </p:txBody>
      </p:sp>
      <p:cxnSp>
        <p:nvCxnSpPr>
          <p:cNvPr id="158" name="Elbow Connector 157"/>
          <p:cNvCxnSpPr/>
          <p:nvPr/>
        </p:nvCxnSpPr>
        <p:spPr>
          <a:xfrm rot="16200000" flipV="1">
            <a:off x="4872147" y="2226614"/>
            <a:ext cx="1042820" cy="917206"/>
          </a:xfrm>
          <a:prstGeom prst="bentConnector3">
            <a:avLst>
              <a:gd name="adj1" fmla="val 481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1" name="Elbow Connector 160"/>
          <p:cNvCxnSpPr/>
          <p:nvPr/>
        </p:nvCxnSpPr>
        <p:spPr>
          <a:xfrm rot="5400000" flipH="1" flipV="1">
            <a:off x="5990696" y="2362155"/>
            <a:ext cx="1042821" cy="646125"/>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5" name="Elbow Connector 164"/>
          <p:cNvCxnSpPr>
            <a:endCxn id="7" idx="1"/>
          </p:cNvCxnSpPr>
          <p:nvPr/>
        </p:nvCxnSpPr>
        <p:spPr>
          <a:xfrm flipV="1">
            <a:off x="6978316" y="2773065"/>
            <a:ext cx="934452" cy="623225"/>
          </a:xfrm>
          <a:prstGeom prst="bentConnector3">
            <a:avLst>
              <a:gd name="adj1" fmla="val 26309"/>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8" name="Elbow Connector 167"/>
          <p:cNvCxnSpPr>
            <a:endCxn id="13" idx="1"/>
          </p:cNvCxnSpPr>
          <p:nvPr/>
        </p:nvCxnSpPr>
        <p:spPr>
          <a:xfrm flipV="1">
            <a:off x="7228071" y="3403763"/>
            <a:ext cx="684697" cy="312867"/>
          </a:xfrm>
          <a:prstGeom prst="bentConnector3">
            <a:avLst>
              <a:gd name="adj1" fmla="val 37348"/>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2" name="Elbow Connector 171"/>
          <p:cNvCxnSpPr>
            <a:endCxn id="17" idx="1"/>
          </p:cNvCxnSpPr>
          <p:nvPr/>
        </p:nvCxnSpPr>
        <p:spPr>
          <a:xfrm>
            <a:off x="7228071" y="3975234"/>
            <a:ext cx="684697" cy="104866"/>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5" name="Elbow Connector 174"/>
          <p:cNvCxnSpPr>
            <a:endCxn id="32" idx="1"/>
          </p:cNvCxnSpPr>
          <p:nvPr/>
        </p:nvCxnSpPr>
        <p:spPr>
          <a:xfrm>
            <a:off x="7228073" y="4340363"/>
            <a:ext cx="684695" cy="421063"/>
          </a:xfrm>
          <a:prstGeom prst="bentConnector3">
            <a:avLst>
              <a:gd name="adj1" fmla="val 4297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8" name="Elbow Connector 177"/>
          <p:cNvCxnSpPr>
            <a:endCxn id="56" idx="1"/>
          </p:cNvCxnSpPr>
          <p:nvPr/>
        </p:nvCxnSpPr>
        <p:spPr>
          <a:xfrm>
            <a:off x="7122069" y="4872928"/>
            <a:ext cx="790699" cy="619910"/>
          </a:xfrm>
          <a:prstGeom prst="bentConnector3">
            <a:avLst>
              <a:gd name="adj1" fmla="val 256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4" name="Elbow Connector 183"/>
          <p:cNvCxnSpPr>
            <a:endCxn id="68" idx="1"/>
          </p:cNvCxnSpPr>
          <p:nvPr/>
        </p:nvCxnSpPr>
        <p:spPr>
          <a:xfrm>
            <a:off x="6629541" y="5101894"/>
            <a:ext cx="1280843" cy="1092893"/>
          </a:xfrm>
          <a:prstGeom prst="bentConnector3">
            <a:avLst>
              <a:gd name="adj1" fmla="val -876"/>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8" name="Elbow Connector 187"/>
          <p:cNvCxnSpPr>
            <a:endCxn id="70" idx="3"/>
          </p:cNvCxnSpPr>
          <p:nvPr/>
        </p:nvCxnSpPr>
        <p:spPr>
          <a:xfrm rot="10800000" flipV="1">
            <a:off x="4193331" y="5057914"/>
            <a:ext cx="1351921" cy="929473"/>
          </a:xfrm>
          <a:prstGeom prst="bentConnector3">
            <a:avLst>
              <a:gd name="adj1" fmla="val -533"/>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1" name="Elbow Connector 190"/>
          <p:cNvCxnSpPr>
            <a:endCxn id="10" idx="3"/>
          </p:cNvCxnSpPr>
          <p:nvPr/>
        </p:nvCxnSpPr>
        <p:spPr>
          <a:xfrm rot="10800000" flipV="1">
            <a:off x="4193331" y="4964562"/>
            <a:ext cx="840682" cy="392220"/>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 name="Elbow Connector 193"/>
          <p:cNvCxnSpPr>
            <a:endCxn id="26" idx="3"/>
          </p:cNvCxnSpPr>
          <p:nvPr/>
        </p:nvCxnSpPr>
        <p:spPr>
          <a:xfrm rot="10800000" flipV="1">
            <a:off x="4184183" y="4487110"/>
            <a:ext cx="644993" cy="239065"/>
          </a:xfrm>
          <a:prstGeom prst="bentConnector3">
            <a:avLst>
              <a:gd name="adj1" fmla="val 3955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7" name="Elbow Connector 196"/>
          <p:cNvCxnSpPr>
            <a:stCxn id="4" idx="1"/>
            <a:endCxn id="24" idx="3"/>
          </p:cNvCxnSpPr>
          <p:nvPr/>
        </p:nvCxnSpPr>
        <p:spPr>
          <a:xfrm rot="10800000">
            <a:off x="4193331" y="4101297"/>
            <a:ext cx="635844" cy="98769"/>
          </a:xfrm>
          <a:prstGeom prst="bentConnector3">
            <a:avLst>
              <a:gd name="adj1" fmla="val 39404"/>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0" name="Elbow Connector 199"/>
          <p:cNvCxnSpPr>
            <a:endCxn id="8" idx="3"/>
          </p:cNvCxnSpPr>
          <p:nvPr/>
        </p:nvCxnSpPr>
        <p:spPr>
          <a:xfrm rot="10800000">
            <a:off x="4184182" y="3445693"/>
            <a:ext cx="750770" cy="416539"/>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3" name="Elbow Connector 202"/>
          <p:cNvCxnSpPr>
            <a:endCxn id="9" idx="3"/>
          </p:cNvCxnSpPr>
          <p:nvPr/>
        </p:nvCxnSpPr>
        <p:spPr>
          <a:xfrm rot="10800000">
            <a:off x="4183231" y="2790931"/>
            <a:ext cx="850783" cy="654762"/>
          </a:xfrm>
          <a:prstGeom prst="bentConnector3">
            <a:avLst>
              <a:gd name="adj1" fmla="val 28505"/>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70449" y="1704404"/>
            <a:ext cx="1078309" cy="430887"/>
          </a:xfrm>
          <a:prstGeom prst="rect">
            <a:avLst/>
          </a:prstGeom>
        </p:spPr>
        <p:txBody>
          <a:bodyPr wrap="none">
            <a:spAutoFit/>
          </a:bodyPr>
          <a:lstStyle/>
          <a:p>
            <a:r>
              <a:rPr lang="en-US" sz="2200" dirty="0"/>
              <a:t>(Ideate)</a:t>
            </a:r>
          </a:p>
        </p:txBody>
      </p:sp>
      <p:pic>
        <p:nvPicPr>
          <p:cNvPr id="34"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t="20746" b="12242"/>
          <a:stretch/>
        </p:blipFill>
        <p:spPr bwMode="auto">
          <a:xfrm>
            <a:off x="10329234" y="558708"/>
            <a:ext cx="1400334" cy="938396"/>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48</a:t>
            </a:fld>
            <a:endParaRPr lang="en-US"/>
          </a:p>
        </p:txBody>
      </p:sp>
    </p:spTree>
    <p:extLst>
      <p:ext uri="{BB962C8B-B14F-4D97-AF65-F5344CB8AC3E}">
        <p14:creationId xmlns:p14="http://schemas.microsoft.com/office/powerpoint/2010/main" val="41714729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新細明體" panose="02020500000000000000" pitchFamily="18" charset="-120"/>
              </a:rPr>
              <a:t>Design Thinking Case Study</a:t>
            </a:r>
            <a:endParaRPr lang="en-US" dirty="0"/>
          </a:p>
        </p:txBody>
      </p:sp>
      <p:sp>
        <p:nvSpPr>
          <p:cNvPr id="5" name="Rectangle 4"/>
          <p:cNvSpPr/>
          <p:nvPr/>
        </p:nvSpPr>
        <p:spPr>
          <a:xfrm>
            <a:off x="10116953" y="1778393"/>
            <a:ext cx="1495025" cy="430887"/>
          </a:xfrm>
          <a:prstGeom prst="rect">
            <a:avLst/>
          </a:prstGeom>
        </p:spPr>
        <p:txBody>
          <a:bodyPr wrap="none">
            <a:spAutoFit/>
          </a:bodyPr>
          <a:lstStyle/>
          <a:p>
            <a:r>
              <a:rPr lang="en-US" sz="2200" dirty="0" smtClean="0"/>
              <a:t>(Prototype)</a:t>
            </a:r>
            <a:endParaRPr lang="en-US" sz="2200" dirty="0"/>
          </a:p>
        </p:txBody>
      </p:sp>
      <p:pic>
        <p:nvPicPr>
          <p:cNvPr id="6" name="Picture 2" descr="https://i0.wp.com/cdn.ces.tech/ces/media/events-experiences-images/innovation-awards/2022/whiz-gambit-%E2%80%93-ai-powered-cleaning-disinfection-solution-1108717.jpg?w=1080&amp;ssl=1"/>
          <p:cNvPicPr>
            <a:picLocks noChangeAspect="1" noChangeArrowheads="1"/>
          </p:cNvPicPr>
          <p:nvPr/>
        </p:nvPicPr>
        <p:blipFill rotWithShape="1">
          <a:blip r:embed="rId2">
            <a:extLst>
              <a:ext uri="{28A0092B-C50C-407E-A947-70E740481C1C}">
                <a14:useLocalDpi xmlns:a14="http://schemas.microsoft.com/office/drawing/2010/main" val="0"/>
              </a:ext>
            </a:extLst>
          </a:blip>
          <a:srcRect t="20746" b="12242"/>
          <a:stretch/>
        </p:blipFill>
        <p:spPr bwMode="auto">
          <a:xfrm>
            <a:off x="10329234" y="558708"/>
            <a:ext cx="1400334" cy="938396"/>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960818" y="1780245"/>
            <a:ext cx="9032701" cy="4518121"/>
          </a:xfrm>
          <a:prstGeom prst="roundRect">
            <a:avLst>
              <a:gd name="adj" fmla="val 4231"/>
            </a:avLst>
          </a:prstGeom>
          <a:blipFill>
            <a:blip r:embed="rId3"/>
            <a:stretch>
              <a:fillRect/>
            </a:stretch>
          </a:blip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p>
            <a:r>
              <a:rPr lang="en-US" smtClean="0"/>
              <a:t>Edit by Hammond Lai </a:t>
            </a:r>
            <a:endParaRPr lang="en-US"/>
          </a:p>
        </p:txBody>
      </p:sp>
      <p:sp>
        <p:nvSpPr>
          <p:cNvPr id="4" name="Slide Number Placeholder 3"/>
          <p:cNvSpPr>
            <a:spLocks noGrp="1"/>
          </p:cNvSpPr>
          <p:nvPr>
            <p:ph type="sldNum" sz="quarter" idx="12"/>
          </p:nvPr>
        </p:nvSpPr>
        <p:spPr/>
        <p:txBody>
          <a:bodyPr/>
          <a:lstStyle/>
          <a:p>
            <a:fld id="{14AAF3BD-B680-4D71-9FCA-A246A57934F9}" type="slidenum">
              <a:rPr lang="en-US" smtClean="0"/>
              <a:t>49</a:t>
            </a:fld>
            <a:endParaRPr lang="en-US"/>
          </a:p>
        </p:txBody>
      </p:sp>
    </p:spTree>
    <p:extLst>
      <p:ext uri="{BB962C8B-B14F-4D97-AF65-F5344CB8AC3E}">
        <p14:creationId xmlns:p14="http://schemas.microsoft.com/office/powerpoint/2010/main" val="3074629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079CDD-C6E5-EF4E-9B50-9A035DDB0834}"/>
              </a:ext>
            </a:extLst>
          </p:cNvPr>
          <p:cNvSpPr>
            <a:spLocks noGrp="1"/>
          </p:cNvSpPr>
          <p:nvPr>
            <p:ph type="title"/>
          </p:nvPr>
        </p:nvSpPr>
        <p:spPr/>
        <p:txBody>
          <a:bodyPr/>
          <a:lstStyle/>
          <a:p>
            <a:r>
              <a:rPr lang="zh-TW" altLang="en-US" dirty="0">
                <a:latin typeface="新細明體" panose="02020500000000000000" pitchFamily="18" charset="-120"/>
                <a:ea typeface="新細明體" panose="02020500000000000000" pitchFamily="18" charset="-120"/>
              </a:rPr>
              <a:t>現代</a:t>
            </a:r>
            <a:r>
              <a:rPr lang="zh-TW" altLang="en-US" dirty="0" smtClean="0">
                <a:latin typeface="新細明體" panose="02020500000000000000" pitchFamily="18" charset="-120"/>
                <a:ea typeface="新細明體" panose="02020500000000000000" pitchFamily="18" charset="-120"/>
              </a:rPr>
              <a:t>機械人的發展</a:t>
            </a:r>
            <a:r>
              <a:rPr lang="zh-TW" altLang="en-US" dirty="0">
                <a:latin typeface="新細明體" panose="02020500000000000000" pitchFamily="18" charset="-120"/>
              </a:rPr>
              <a:t>歷</a:t>
            </a:r>
            <a:r>
              <a:rPr lang="zh-TW" altLang="en-US" dirty="0" smtClean="0">
                <a:latin typeface="新細明體" panose="02020500000000000000" pitchFamily="18" charset="-120"/>
                <a:ea typeface="新細明體" panose="02020500000000000000" pitchFamily="18" charset="-120"/>
              </a:rPr>
              <a:t>史</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08B72638-6AEA-064D-9264-435962BC6A7E}"/>
              </a:ext>
            </a:extLst>
          </p:cNvPr>
          <p:cNvSpPr>
            <a:spLocks noGrp="1"/>
          </p:cNvSpPr>
          <p:nvPr>
            <p:ph idx="1"/>
          </p:nvPr>
        </p:nvSpPr>
        <p:spPr>
          <a:xfrm>
            <a:off x="838200" y="2608445"/>
            <a:ext cx="10515600" cy="3982365"/>
          </a:xfrm>
        </p:spPr>
        <p:txBody>
          <a:bodyPr>
            <a:normAutofit/>
          </a:bodyPr>
          <a:lstStyle/>
          <a:p>
            <a:pPr>
              <a:buFont typeface="Wingdings" panose="05000000000000000000" pitchFamily="2" charset="2"/>
              <a:buChar char="v"/>
            </a:pPr>
            <a:r>
              <a:rPr lang="ja-JP" altLang="en-US" dirty="0" smtClean="0">
                <a:latin typeface="新細明體" panose="02020500000000000000" pitchFamily="18" charset="-120"/>
                <a:ea typeface="新細明體" panose="02020500000000000000" pitchFamily="18" charset="-120"/>
              </a:rPr>
              <a:t>經過</a:t>
            </a:r>
            <a:r>
              <a:rPr lang="ja-JP" altLang="en-US" dirty="0">
                <a:latin typeface="新細明體" panose="02020500000000000000" pitchFamily="18" charset="-120"/>
                <a:ea typeface="新細明體" panose="02020500000000000000" pitchFamily="18" charset="-120"/>
              </a:rPr>
              <a:t>近一百年的發展，機械人經歷了模仿、感知和智能三個階段，現在已經成為人類的重要合作夥伴，在工業生產、自然探索、搶險救援、教育娛樂等各個方面扮演著重要的角色 </a:t>
            </a:r>
            <a:endParaRPr lang="en-US" dirty="0">
              <a:latin typeface="新細明體" panose="02020500000000000000" pitchFamily="18" charset="-12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dirty="0" smtClean="0"/>
              <a:t>Edit by Hammond Lai </a:t>
            </a:r>
            <a:endParaRPr lang="en-US" dirty="0"/>
          </a:p>
        </p:txBody>
      </p:sp>
      <p:sp>
        <p:nvSpPr>
          <p:cNvPr id="5" name="Slide Number Placeholder 4"/>
          <p:cNvSpPr>
            <a:spLocks noGrp="1"/>
          </p:cNvSpPr>
          <p:nvPr>
            <p:ph type="sldNum" sz="quarter" idx="12"/>
          </p:nvPr>
        </p:nvSpPr>
        <p:spPr/>
        <p:txBody>
          <a:bodyPr/>
          <a:lstStyle/>
          <a:p>
            <a:fld id="{14AAF3BD-B680-4D71-9FCA-A246A57934F9}" type="slidenum">
              <a:rPr lang="en-US" smtClean="0"/>
              <a:t>5</a:t>
            </a:fld>
            <a:endParaRPr lang="en-US" dirty="0"/>
          </a:p>
        </p:txBody>
      </p:sp>
    </p:spTree>
    <p:extLst>
      <p:ext uri="{BB962C8B-B14F-4D97-AF65-F5344CB8AC3E}">
        <p14:creationId xmlns:p14="http://schemas.microsoft.com/office/powerpoint/2010/main" val="204817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dirty="0" smtClean="0"/>
              <a:t>設計思維 </a:t>
            </a:r>
            <a:r>
              <a:rPr lang="en-US" altLang="zh-CN" dirty="0" smtClean="0"/>
              <a:t>—</a:t>
            </a:r>
            <a:r>
              <a:rPr lang="zh-TW" altLang="en-US" dirty="0" smtClean="0"/>
              <a:t> 參與者的角色</a:t>
            </a:r>
            <a:endParaRPr lang="en-US" dirty="0"/>
          </a:p>
        </p:txBody>
      </p:sp>
      <p:sp>
        <p:nvSpPr>
          <p:cNvPr id="3" name="Content Placeholder 2"/>
          <p:cNvSpPr>
            <a:spLocks noGrp="1"/>
          </p:cNvSpPr>
          <p:nvPr>
            <p:ph idx="1"/>
          </p:nvPr>
        </p:nvSpPr>
        <p:spPr>
          <a:xfrm>
            <a:off x="838200" y="1443025"/>
            <a:ext cx="9845842" cy="4351338"/>
          </a:xfrm>
        </p:spPr>
        <p:txBody>
          <a:bodyPr/>
          <a:lstStyle/>
          <a:p>
            <a:pPr marL="0" indent="0">
              <a:buNone/>
            </a:pPr>
            <a:r>
              <a:rPr lang="zh-TW" altLang="en-US" dirty="0"/>
              <a:t>設計思維應包括創意、設計、客戶體驗、工程、創新、產品、研發、戰略和用戶體驗</a:t>
            </a:r>
            <a:endParaRPr lang="en-US" dirty="0"/>
          </a:p>
        </p:txBody>
      </p:sp>
      <p:pic>
        <p:nvPicPr>
          <p:cNvPr id="20482" name="Picture 2" descr="Creative Design | Graphic | Logo | Packaging - Designing Services In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917" y="2365999"/>
            <a:ext cx="2128069" cy="174549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An Engineer&amp;#39;s Mindset: Creativity in Engineering | NES Fircro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27750" y="4424104"/>
            <a:ext cx="3790884" cy="1980357"/>
          </a:xfrm>
          <a:prstGeom prst="rect">
            <a:avLst/>
          </a:prstGeom>
          <a:noFill/>
          <a:extLst>
            <a:ext uri="{909E8E84-426E-40DD-AFC4-6F175D3DCCD1}">
              <a14:hiddenFill xmlns:a14="http://schemas.microsoft.com/office/drawing/2010/main">
                <a:solidFill>
                  <a:srgbClr val="FFFFFF"/>
                </a:solidFill>
              </a14:hiddenFill>
            </a:ext>
          </a:extLst>
        </p:spPr>
      </p:pic>
      <p:pic>
        <p:nvPicPr>
          <p:cNvPr id="20494" name="Picture 14" descr="Why UX and UI should remain separate | by Daryl Duckmanton | UX Collectiv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3517" y="4424103"/>
            <a:ext cx="2888021" cy="1980357"/>
          </a:xfrm>
          <a:prstGeom prst="rect">
            <a:avLst/>
          </a:prstGeom>
          <a:noFill/>
          <a:extLst>
            <a:ext uri="{909E8E84-426E-40DD-AFC4-6F175D3DCCD1}">
              <a14:hiddenFill xmlns:a14="http://schemas.microsoft.com/office/drawing/2010/main">
                <a:solidFill>
                  <a:srgbClr val="FFFFFF"/>
                </a:solidFill>
              </a14:hiddenFill>
            </a:ext>
          </a:extLst>
        </p:spPr>
      </p:pic>
      <p:pic>
        <p:nvPicPr>
          <p:cNvPr id="20496" name="Picture 16" descr="China&amp;#39;s R&amp;amp;D spending narrows gap with US, ranking second in world: NBS -  Global Tim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482" b="4379"/>
          <a:stretch/>
        </p:blipFill>
        <p:spPr bwMode="auto">
          <a:xfrm>
            <a:off x="3527750" y="2365999"/>
            <a:ext cx="3405308" cy="1841698"/>
          </a:xfrm>
          <a:prstGeom prst="rect">
            <a:avLst/>
          </a:prstGeom>
          <a:noFill/>
          <a:extLst>
            <a:ext uri="{909E8E84-426E-40DD-AFC4-6F175D3DCCD1}">
              <a14:hiddenFill xmlns:a14="http://schemas.microsoft.com/office/drawing/2010/main">
                <a:solidFill>
                  <a:srgbClr val="FFFFFF"/>
                </a:solidFill>
              </a14:hiddenFill>
            </a:ext>
          </a:extLst>
        </p:spPr>
      </p:pic>
      <p:pic>
        <p:nvPicPr>
          <p:cNvPr id="20498" name="Picture 18" descr="Products and Services - Definitions, Examples, Differenc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096" y="4311476"/>
            <a:ext cx="2098890" cy="2098890"/>
          </a:xfrm>
          <a:prstGeom prst="rect">
            <a:avLst/>
          </a:prstGeom>
          <a:noFill/>
          <a:extLst>
            <a:ext uri="{909E8E84-426E-40DD-AFC4-6F175D3DCCD1}">
              <a14:hiddenFill xmlns:a14="http://schemas.microsoft.com/office/drawing/2010/main">
                <a:solidFill>
                  <a:srgbClr val="FFFFFF"/>
                </a:solidFill>
              </a14:hiddenFill>
            </a:ext>
          </a:extLst>
        </p:spPr>
      </p:pic>
      <p:pic>
        <p:nvPicPr>
          <p:cNvPr id="20500" name="Picture 20" descr="4 Steps to Successful Strategy Development - Effective Manager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3267" y="2313378"/>
            <a:ext cx="3048271" cy="185073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r>
              <a:rPr lang="en-US" smtClean="0"/>
              <a:t>Edit by Hammond Lai </a:t>
            </a:r>
            <a:endParaRPr lang="en-US"/>
          </a:p>
        </p:txBody>
      </p:sp>
      <p:sp>
        <p:nvSpPr>
          <p:cNvPr id="5" name="Slide Number Placeholder 4"/>
          <p:cNvSpPr>
            <a:spLocks noGrp="1"/>
          </p:cNvSpPr>
          <p:nvPr>
            <p:ph type="sldNum" sz="quarter" idx="12"/>
          </p:nvPr>
        </p:nvSpPr>
        <p:spPr/>
        <p:txBody>
          <a:bodyPr/>
          <a:lstStyle/>
          <a:p>
            <a:fld id="{14AAF3BD-B680-4D71-9FCA-A246A57934F9}" type="slidenum">
              <a:rPr lang="en-US" smtClean="0"/>
              <a:t>50</a:t>
            </a:fld>
            <a:endParaRPr lang="en-US"/>
          </a:p>
        </p:txBody>
      </p:sp>
    </p:spTree>
    <p:extLst>
      <p:ext uri="{BB962C8B-B14F-4D97-AF65-F5344CB8AC3E}">
        <p14:creationId xmlns:p14="http://schemas.microsoft.com/office/powerpoint/2010/main" val="671026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2D9C2EF-530A-3040-B76B-4C6CFD477B76}"/>
              </a:ext>
            </a:extLst>
          </p:cNvPr>
          <p:cNvSpPr>
            <a:spLocks noGrp="1"/>
          </p:cNvSpPr>
          <p:nvPr>
            <p:ph type="title"/>
          </p:nvPr>
        </p:nvSpPr>
        <p:spPr>
          <a:xfrm>
            <a:off x="4886425" y="1135350"/>
            <a:ext cx="6251110" cy="891540"/>
          </a:xfrm>
        </p:spPr>
        <p:txBody>
          <a:bodyPr anchor="b">
            <a:normAutofit/>
          </a:bodyPr>
          <a:lstStyle/>
          <a:p>
            <a:r>
              <a:rPr lang="zh-TW" altLang="en-US" dirty="0">
                <a:latin typeface="新細明體" panose="02020500000000000000" pitchFamily="18" charset="-120"/>
                <a:ea typeface="新細明體" panose="02020500000000000000" pitchFamily="18" charset="-120"/>
              </a:rPr>
              <a:t>現代機械人</a:t>
            </a:r>
            <a:r>
              <a:rPr lang="zh-TW" altLang="en-US" dirty="0" smtClean="0">
                <a:latin typeface="新細明體" panose="02020500000000000000" pitchFamily="18" charset="-120"/>
                <a:ea typeface="新細明體" panose="02020500000000000000" pitchFamily="18" charset="-120"/>
              </a:rPr>
              <a:t>發展</a:t>
            </a:r>
            <a:r>
              <a:rPr lang="zh-TW" altLang="en-US" dirty="0">
                <a:latin typeface="新細明體" panose="02020500000000000000" pitchFamily="18" charset="-120"/>
              </a:rPr>
              <a:t>歷</a:t>
            </a:r>
            <a:r>
              <a:rPr lang="zh-TW" altLang="en-US" dirty="0" smtClean="0">
                <a:latin typeface="新細明體" panose="02020500000000000000" pitchFamily="18" charset="-120"/>
                <a:ea typeface="新細明體" panose="02020500000000000000" pitchFamily="18" charset="-120"/>
              </a:rPr>
              <a:t>史</a:t>
            </a:r>
            <a:endParaRPr lang="en-US" dirty="0">
              <a:latin typeface="新細明體" panose="02020500000000000000" pitchFamily="18" charset="-120"/>
              <a:ea typeface="新細明體" panose="02020500000000000000" pitchFamily="18" charset="-120"/>
            </a:endParaRPr>
          </a:p>
        </p:txBody>
      </p:sp>
      <p:pic>
        <p:nvPicPr>
          <p:cNvPr id="5" name="Picture 4">
            <a:extLst>
              <a:ext uri="{FF2B5EF4-FFF2-40B4-BE49-F238E27FC236}">
                <a16:creationId xmlns="" xmlns:a16="http://schemas.microsoft.com/office/drawing/2014/main" id="{060E1042-4A43-3248-9890-2C5C007411D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 xmlns:a16="http://schemas.microsoft.com/office/drawing/2014/main" id="{8E28F183-2568-0B49-9B36-39C0E0CDA621}"/>
              </a:ext>
            </a:extLst>
          </p:cNvPr>
          <p:cNvSpPr>
            <a:spLocks noGrp="1"/>
          </p:cNvSpPr>
          <p:nvPr>
            <p:ph idx="1"/>
          </p:nvPr>
        </p:nvSpPr>
        <p:spPr>
          <a:xfrm>
            <a:off x="4886425" y="2743200"/>
            <a:ext cx="7305575" cy="3447287"/>
          </a:xfrm>
        </p:spPr>
        <p:txBody>
          <a:bodyPr anchor="ctr">
            <a:noAutofit/>
          </a:bodyPr>
          <a:lstStyle/>
          <a:p>
            <a:pPr>
              <a:lnSpc>
                <a:spcPct val="100000"/>
              </a:lnSpc>
              <a:buFont typeface="Wingdings" panose="05000000000000000000" pitchFamily="2" charset="2"/>
              <a:buChar char="v"/>
            </a:pPr>
            <a:r>
              <a:rPr lang="en-US" altLang="ja-JP" dirty="0">
                <a:latin typeface="新細明體" panose="02020500000000000000" pitchFamily="18" charset="-120"/>
                <a:ea typeface="新細明體" panose="02020500000000000000" pitchFamily="18" charset="-120"/>
              </a:rPr>
              <a:t>1927 </a:t>
            </a:r>
            <a:r>
              <a:rPr lang="ja-JP" altLang="en-US" dirty="0">
                <a:latin typeface="新細明體" panose="02020500000000000000" pitchFamily="18" charset="-120"/>
                <a:ea typeface="新細明體" panose="02020500000000000000" pitchFamily="18" charset="-120"/>
              </a:rPr>
              <a:t>年，美國西屋公司（</a:t>
            </a:r>
            <a:r>
              <a:rPr lang="en-US" altLang="ja-JP" dirty="0">
                <a:latin typeface="新細明體" panose="02020500000000000000" pitchFamily="18" charset="-120"/>
                <a:ea typeface="新細明體" panose="02020500000000000000" pitchFamily="18" charset="-120"/>
              </a:rPr>
              <a:t>Westinghouse Electric</a:t>
            </a:r>
            <a:r>
              <a:rPr lang="ja-JP" altLang="en-US" dirty="0">
                <a:latin typeface="新細明體" panose="02020500000000000000" pitchFamily="18" charset="-120"/>
                <a:ea typeface="新細明體" panose="02020500000000000000" pitchFamily="18" charset="-120"/>
              </a:rPr>
              <a:t>）的工程師溫茲利（</a:t>
            </a:r>
            <a:r>
              <a:rPr lang="en-US" altLang="ja-JP" dirty="0">
                <a:latin typeface="新細明體" panose="02020500000000000000" pitchFamily="18" charset="-120"/>
                <a:ea typeface="新細明體" panose="02020500000000000000" pitchFamily="18" charset="-120"/>
              </a:rPr>
              <a:t>Roy J. </a:t>
            </a:r>
            <a:r>
              <a:rPr lang="en-US" altLang="ja-JP" dirty="0" err="1">
                <a:latin typeface="新細明體" panose="02020500000000000000" pitchFamily="18" charset="-120"/>
                <a:ea typeface="新細明體" panose="02020500000000000000" pitchFamily="18" charset="-120"/>
              </a:rPr>
              <a:t>Wensley</a:t>
            </a:r>
            <a:r>
              <a:rPr lang="ja-JP" altLang="en-US" dirty="0">
                <a:latin typeface="新細明體" panose="02020500000000000000" pitchFamily="18" charset="-120"/>
                <a:ea typeface="新細明體" panose="02020500000000000000" pitchFamily="18" charset="-120"/>
              </a:rPr>
              <a:t>）製造了第一個機械人「電報箱」（圖 </a:t>
            </a:r>
            <a:r>
              <a:rPr lang="ja-JP" altLang="en-US" dirty="0" smtClean="0">
                <a:latin typeface="新細明體" panose="02020500000000000000" pitchFamily="18" charset="-120"/>
                <a:ea typeface="新細明體" panose="02020500000000000000" pitchFamily="18" charset="-120"/>
              </a:rPr>
              <a:t>）</a:t>
            </a:r>
            <a:endParaRPr lang="en-HK" altLang="ja-JP" dirty="0">
              <a:latin typeface="新細明體" panose="02020500000000000000" pitchFamily="18" charset="-120"/>
              <a:ea typeface="新細明體" panose="02020500000000000000" pitchFamily="18" charset="-120"/>
            </a:endParaRPr>
          </a:p>
          <a:p>
            <a:pPr>
              <a:lnSpc>
                <a:spcPct val="100000"/>
              </a:lnSpc>
              <a:buFont typeface="Wingdings" panose="05000000000000000000" pitchFamily="2" charset="2"/>
              <a:buChar char="v"/>
            </a:pPr>
            <a:r>
              <a:rPr lang="ja-JP" altLang="en-US" dirty="0">
                <a:latin typeface="新細明體" panose="02020500000000000000" pitchFamily="18" charset="-120"/>
                <a:ea typeface="新細明體" panose="02020500000000000000" pitchFamily="18" charset="-120"/>
              </a:rPr>
              <a:t>電報箱具有無線電報功能，並可回答一些簡單</a:t>
            </a:r>
            <a:r>
              <a:rPr lang="ja-JP" altLang="en-US" dirty="0" smtClean="0">
                <a:latin typeface="新細明體" panose="02020500000000000000" pitchFamily="18" charset="-120"/>
                <a:ea typeface="新細明體" panose="02020500000000000000" pitchFamily="18" charset="-120"/>
              </a:rPr>
              <a:t>問題</a:t>
            </a:r>
            <a:endParaRPr lang="en-HK" altLang="ja-JP" dirty="0">
              <a:latin typeface="新細明體" panose="02020500000000000000" pitchFamily="18" charset="-120"/>
              <a:ea typeface="新細明體" panose="02020500000000000000" pitchFamily="18" charset="-120"/>
            </a:endParaRPr>
          </a:p>
        </p:txBody>
      </p:sp>
      <p:sp>
        <p:nvSpPr>
          <p:cNvPr id="4" name="Footer Placeholder 3"/>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6</a:t>
            </a:fld>
            <a:endParaRPr lang="en-US"/>
          </a:p>
        </p:txBody>
      </p:sp>
    </p:spTree>
    <p:extLst>
      <p:ext uri="{BB962C8B-B14F-4D97-AF65-F5344CB8AC3E}">
        <p14:creationId xmlns:p14="http://schemas.microsoft.com/office/powerpoint/2010/main" val="1530787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E75A3ED-6F32-5B43-A144-309D2B30765E}"/>
              </a:ext>
            </a:extLst>
          </p:cNvPr>
          <p:cNvSpPr>
            <a:spLocks noGrp="1"/>
          </p:cNvSpPr>
          <p:nvPr>
            <p:ph type="title"/>
          </p:nvPr>
        </p:nvSpPr>
        <p:spPr/>
        <p:txBody>
          <a:bodyPr/>
          <a:lstStyle/>
          <a:p>
            <a:r>
              <a:rPr lang="zh-TW" altLang="en-US" dirty="0">
                <a:latin typeface="新細明體" panose="02020500000000000000" pitchFamily="18" charset="-120"/>
                <a:ea typeface="新細明體" panose="02020500000000000000" pitchFamily="18" charset="-120"/>
              </a:rPr>
              <a:t>現代機械人</a:t>
            </a:r>
            <a:r>
              <a:rPr lang="zh-TW" altLang="en-US" dirty="0" smtClean="0">
                <a:latin typeface="新細明體" panose="02020500000000000000" pitchFamily="18" charset="-120"/>
                <a:ea typeface="新細明體" panose="02020500000000000000" pitchFamily="18" charset="-120"/>
              </a:rPr>
              <a:t>發展</a:t>
            </a:r>
            <a:r>
              <a:rPr lang="zh-TW" altLang="en-US" dirty="0">
                <a:latin typeface="新細明體" panose="02020500000000000000" pitchFamily="18" charset="-120"/>
              </a:rPr>
              <a:t>歷</a:t>
            </a:r>
            <a:r>
              <a:rPr lang="zh-TW" altLang="en-US" dirty="0" smtClean="0">
                <a:latin typeface="新細明體" panose="02020500000000000000" pitchFamily="18" charset="-120"/>
                <a:ea typeface="新細明體" panose="02020500000000000000" pitchFamily="18" charset="-120"/>
              </a:rPr>
              <a:t>史</a:t>
            </a:r>
            <a:endParaRPr lang="en-US" dirty="0">
              <a:latin typeface="新細明體" panose="02020500000000000000" pitchFamily="18" charset="-120"/>
              <a:ea typeface="新細明體" panose="02020500000000000000" pitchFamily="18" charset="-120"/>
            </a:endParaRPr>
          </a:p>
        </p:txBody>
      </p:sp>
      <p:graphicFrame>
        <p:nvGraphicFramePr>
          <p:cNvPr id="4" name="Content Placeholder 3">
            <a:extLst>
              <a:ext uri="{FF2B5EF4-FFF2-40B4-BE49-F238E27FC236}">
                <a16:creationId xmlns="" xmlns:a16="http://schemas.microsoft.com/office/drawing/2014/main" id="{13DAF412-65D1-6E42-B323-4C5A33F67585}"/>
              </a:ext>
            </a:extLst>
          </p:cNvPr>
          <p:cNvGraphicFramePr>
            <a:graphicFrameLocks noGrp="1"/>
          </p:cNvGraphicFramePr>
          <p:nvPr>
            <p:ph idx="1"/>
            <p:extLst>
              <p:ext uri="{D42A27DB-BD31-4B8C-83A1-F6EECF244321}">
                <p14:modId xmlns:p14="http://schemas.microsoft.com/office/powerpoint/2010/main" val="78229128"/>
              </p:ext>
            </p:extLst>
          </p:nvPr>
        </p:nvGraphicFramePr>
        <p:xfrm>
          <a:off x="838200" y="1454046"/>
          <a:ext cx="11353800" cy="47229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 xmlns:a16="http://schemas.microsoft.com/office/drawing/2014/main" id="{20DD3314-B33F-F840-BD7C-DD12B054E330}"/>
              </a:ext>
            </a:extLst>
          </p:cNvPr>
          <p:cNvSpPr txBox="1"/>
          <p:nvPr/>
        </p:nvSpPr>
        <p:spPr>
          <a:xfrm>
            <a:off x="805525" y="1690688"/>
            <a:ext cx="9533744" cy="800219"/>
          </a:xfrm>
          <a:prstGeom prst="rect">
            <a:avLst/>
          </a:prstGeom>
          <a:noFill/>
        </p:spPr>
        <p:txBody>
          <a:bodyPr wrap="square" rtlCol="0">
            <a:spAutoFit/>
          </a:bodyPr>
          <a:lstStyle/>
          <a:p>
            <a:pPr marL="457200" indent="-457200">
              <a:buFont typeface="Wingdings" panose="05000000000000000000" pitchFamily="2" charset="2"/>
              <a:buChar char="v"/>
            </a:pPr>
            <a:r>
              <a:rPr lang="ja-JP" altLang="en-US" sz="2800" dirty="0">
                <a:latin typeface="新細明體" panose="02020500000000000000" pitchFamily="18" charset="-120"/>
                <a:ea typeface="新細明體" panose="02020500000000000000" pitchFamily="18" charset="-120"/>
              </a:rPr>
              <a:t>早期機械人設計的目的是為了代替人處理放射性物質。 </a:t>
            </a:r>
            <a:endParaRPr lang="en-HK" altLang="ja-JP" sz="2800" dirty="0">
              <a:latin typeface="新細明體" panose="02020500000000000000" pitchFamily="18" charset="-120"/>
              <a:ea typeface="新細明體" panose="02020500000000000000" pitchFamily="18" charset="-120"/>
            </a:endParaRPr>
          </a:p>
          <a:p>
            <a:endParaRPr lang="en-US" dirty="0">
              <a:latin typeface="新細明體" panose="02020500000000000000" pitchFamily="18" charset="-120"/>
              <a:ea typeface="新細明體" panose="02020500000000000000" pitchFamily="18" charset="-120"/>
            </a:endParaRPr>
          </a:p>
        </p:txBody>
      </p:sp>
      <p:sp>
        <p:nvSpPr>
          <p:cNvPr id="3" name="Footer Placeholder 2"/>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7</a:t>
            </a:fld>
            <a:endParaRPr lang="en-US"/>
          </a:p>
        </p:txBody>
      </p:sp>
    </p:spTree>
    <p:extLst>
      <p:ext uri="{BB962C8B-B14F-4D97-AF65-F5344CB8AC3E}">
        <p14:creationId xmlns:p14="http://schemas.microsoft.com/office/powerpoint/2010/main" val="381889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E476CC6-BA26-9740-85F9-B97BF23C137D}"/>
              </a:ext>
            </a:extLst>
          </p:cNvPr>
          <p:cNvSpPr>
            <a:spLocks noGrp="1"/>
          </p:cNvSpPr>
          <p:nvPr>
            <p:ph type="title"/>
          </p:nvPr>
        </p:nvSpPr>
        <p:spPr>
          <a:xfrm>
            <a:off x="572493" y="238540"/>
            <a:ext cx="11018520" cy="990186"/>
          </a:xfrm>
        </p:spPr>
        <p:txBody>
          <a:bodyPr anchor="b">
            <a:normAutofit/>
          </a:bodyPr>
          <a:lstStyle/>
          <a:p>
            <a:r>
              <a:rPr lang="zh-TW" altLang="en-US" dirty="0"/>
              <a:t>現代機械人發展史</a:t>
            </a:r>
            <a:endParaRPr lang="en-US" dirty="0"/>
          </a:p>
        </p:txBody>
      </p:sp>
      <p:pic>
        <p:nvPicPr>
          <p:cNvPr id="5" name="Picture 4">
            <a:extLst>
              <a:ext uri="{FF2B5EF4-FFF2-40B4-BE49-F238E27FC236}">
                <a16:creationId xmlns="" xmlns:a16="http://schemas.microsoft.com/office/drawing/2014/main" id="{7729FFB3-71DF-9C40-925F-8ADE16B3A4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a:stretch/>
        </p:blipFill>
        <p:spPr>
          <a:xfrm>
            <a:off x="8447183" y="2446401"/>
            <a:ext cx="3941064" cy="4096512"/>
          </a:xfrm>
          <a:prstGeom prst="rect">
            <a:avLst/>
          </a:prstGeom>
        </p:spPr>
      </p:pic>
      <p:graphicFrame>
        <p:nvGraphicFramePr>
          <p:cNvPr id="4" name="資料庫圖表 3">
            <a:extLst>
              <a:ext uri="{FF2B5EF4-FFF2-40B4-BE49-F238E27FC236}">
                <a16:creationId xmlns="" xmlns:a16="http://schemas.microsoft.com/office/drawing/2014/main" id="{F8C011FD-87BB-45DD-A39E-03F9E6F1FB39}"/>
              </a:ext>
            </a:extLst>
          </p:cNvPr>
          <p:cNvGraphicFramePr/>
          <p:nvPr>
            <p:extLst/>
          </p:nvPr>
        </p:nvGraphicFramePr>
        <p:xfrm>
          <a:off x="600987" y="1439333"/>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8</a:t>
            </a:fld>
            <a:endParaRPr lang="en-US"/>
          </a:p>
        </p:txBody>
      </p:sp>
    </p:spTree>
    <p:extLst>
      <p:ext uri="{BB962C8B-B14F-4D97-AF65-F5344CB8AC3E}">
        <p14:creationId xmlns:p14="http://schemas.microsoft.com/office/powerpoint/2010/main" val="3250971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1BC9C0-0429-4846-BA97-F578036C0C8E}"/>
              </a:ext>
            </a:extLst>
          </p:cNvPr>
          <p:cNvSpPr>
            <a:spLocks noGrp="1"/>
          </p:cNvSpPr>
          <p:nvPr>
            <p:ph type="title"/>
          </p:nvPr>
        </p:nvSpPr>
        <p:spPr>
          <a:xfrm>
            <a:off x="6175169" y="629268"/>
            <a:ext cx="5376752" cy="1286160"/>
          </a:xfrm>
        </p:spPr>
        <p:txBody>
          <a:bodyPr anchor="b">
            <a:normAutofit/>
          </a:bodyPr>
          <a:lstStyle/>
          <a:p>
            <a:r>
              <a:rPr lang="zh-TW" altLang="en-US" dirty="0">
                <a:latin typeface="新細明體" panose="02020500000000000000" pitchFamily="18" charset="-120"/>
                <a:ea typeface="新細明體" panose="02020500000000000000" pitchFamily="18" charset="-120"/>
              </a:rPr>
              <a:t>現代機械人</a:t>
            </a:r>
            <a:r>
              <a:rPr lang="zh-TW" altLang="en-US" dirty="0" smtClean="0">
                <a:latin typeface="新細明體" panose="02020500000000000000" pitchFamily="18" charset="-120"/>
                <a:ea typeface="新細明體" panose="02020500000000000000" pitchFamily="18" charset="-120"/>
              </a:rPr>
              <a:t>發展</a:t>
            </a:r>
            <a:r>
              <a:rPr lang="zh-TW" altLang="en-US" dirty="0">
                <a:latin typeface="新細明體" panose="02020500000000000000" pitchFamily="18" charset="-120"/>
              </a:rPr>
              <a:t>歷</a:t>
            </a:r>
            <a:r>
              <a:rPr lang="zh-TW" altLang="en-US" dirty="0" smtClean="0">
                <a:latin typeface="新細明體" panose="02020500000000000000" pitchFamily="18" charset="-120"/>
                <a:ea typeface="新細明體" panose="02020500000000000000" pitchFamily="18" charset="-120"/>
              </a:rPr>
              <a:t>史</a:t>
            </a:r>
            <a:endParaRPr lang="en-US" dirty="0">
              <a:latin typeface="新細明體" panose="02020500000000000000" pitchFamily="18" charset="-120"/>
              <a:ea typeface="新細明體" panose="02020500000000000000" pitchFamily="18" charset="-120"/>
            </a:endParaRPr>
          </a:p>
        </p:txBody>
      </p:sp>
      <p:sp>
        <p:nvSpPr>
          <p:cNvPr id="3" name="Content Placeholder 2">
            <a:extLst>
              <a:ext uri="{FF2B5EF4-FFF2-40B4-BE49-F238E27FC236}">
                <a16:creationId xmlns="" xmlns:a16="http://schemas.microsoft.com/office/drawing/2014/main" id="{177ACC47-9125-494D-82B5-D17A9F74E5A3}"/>
              </a:ext>
            </a:extLst>
          </p:cNvPr>
          <p:cNvSpPr>
            <a:spLocks noGrp="1"/>
          </p:cNvSpPr>
          <p:nvPr>
            <p:ph idx="1"/>
          </p:nvPr>
        </p:nvSpPr>
        <p:spPr>
          <a:xfrm>
            <a:off x="6175169" y="2115118"/>
            <a:ext cx="5376751" cy="4500836"/>
          </a:xfrm>
        </p:spPr>
        <p:txBody>
          <a:bodyPr anchor="ctr">
            <a:normAutofit/>
          </a:bodyPr>
          <a:lstStyle/>
          <a:p>
            <a:pPr algn="just">
              <a:buFont typeface="Wingdings" panose="05000000000000000000" pitchFamily="2" charset="2"/>
              <a:buChar char="v"/>
            </a:pPr>
            <a:r>
              <a:rPr lang="ja-JP" altLang="en-US" sz="2400" dirty="0">
                <a:latin typeface="新細明體" panose="02020500000000000000" pitchFamily="18" charset="-120"/>
                <a:ea typeface="新細明體" panose="02020500000000000000" pitchFamily="18" charset="-120"/>
              </a:rPr>
              <a:t>近年來，人工智能技術為機械人的發展帶來了又一次飛躍</a:t>
            </a:r>
            <a:endParaRPr lang="en-HK" altLang="ja-JP" sz="2400" dirty="0">
              <a:latin typeface="新細明體" panose="02020500000000000000" pitchFamily="18" charset="-120"/>
              <a:ea typeface="新細明體" panose="02020500000000000000" pitchFamily="18" charset="-120"/>
            </a:endParaRPr>
          </a:p>
          <a:p>
            <a:pPr algn="just">
              <a:buFont typeface="Wingdings" panose="05000000000000000000" pitchFamily="2" charset="2"/>
              <a:buChar char="v"/>
            </a:pPr>
            <a:endParaRPr lang="en-HK" altLang="ja-JP" sz="2400" dirty="0">
              <a:latin typeface="新細明體" panose="02020500000000000000" pitchFamily="18" charset="-120"/>
              <a:ea typeface="新細明體" panose="02020500000000000000" pitchFamily="18" charset="-120"/>
            </a:endParaRPr>
          </a:p>
          <a:p>
            <a:pPr algn="just">
              <a:buFont typeface="Wingdings" panose="05000000000000000000" pitchFamily="2" charset="2"/>
              <a:buChar char="v"/>
            </a:pPr>
            <a:r>
              <a:rPr lang="ja-JP" altLang="en-US" sz="2400" dirty="0">
                <a:latin typeface="新細明體" panose="02020500000000000000" pitchFamily="18" charset="-120"/>
                <a:ea typeface="新細明體" panose="02020500000000000000" pitchFamily="18" charset="-120"/>
              </a:rPr>
              <a:t>機械人集成了更多感知和學習的能力，可以在複雜場景中做到平衡行走、摔倒後站立起來</a:t>
            </a:r>
            <a:r>
              <a:rPr lang="en-US" altLang="zh-TW"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美國波士頓動力公司的機械人「大狗」</a:t>
            </a:r>
            <a:r>
              <a:rPr lang="en-US" altLang="ja-JP" sz="2400" dirty="0">
                <a:latin typeface="新細明體" panose="02020500000000000000" pitchFamily="18" charset="-120"/>
                <a:ea typeface="新細明體" panose="02020500000000000000" pitchFamily="18" charset="-120"/>
              </a:rPr>
              <a:t>Big Dog</a:t>
            </a:r>
            <a:r>
              <a:rPr lang="en-US" altLang="zh-TW" sz="2400" dirty="0">
                <a:latin typeface="新細明體" panose="02020500000000000000" pitchFamily="18" charset="-120"/>
                <a:ea typeface="新細明體" panose="02020500000000000000" pitchFamily="18" charset="-120"/>
              </a:rPr>
              <a:t>)</a:t>
            </a:r>
            <a:r>
              <a:rPr lang="zh-CN" altLang="en-US"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可以通過視覺與聽覺對環境進行有效感知，並作出行為決策</a:t>
            </a:r>
            <a:r>
              <a:rPr lang="zh-TW" altLang="en-US"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可以識別人的身份、情緒</a:t>
            </a:r>
            <a:r>
              <a:rPr lang="zh-CN" altLang="en-US" sz="2400" dirty="0">
                <a:latin typeface="新細明體" panose="02020500000000000000" pitchFamily="18" charset="-120"/>
                <a:ea typeface="新細明體" panose="02020500000000000000" pitchFamily="18" charset="-120"/>
              </a:rPr>
              <a:t>；</a:t>
            </a:r>
            <a:r>
              <a:rPr lang="ja-JP" altLang="en-US" sz="2400" dirty="0">
                <a:latin typeface="新細明體" panose="02020500000000000000" pitchFamily="18" charset="-120"/>
                <a:ea typeface="新細明體" panose="02020500000000000000" pitchFamily="18" charset="-120"/>
              </a:rPr>
              <a:t>可以快速適應新的工作環境。 </a:t>
            </a:r>
            <a:endParaRPr lang="en-HK" altLang="ja-JP" sz="2400" dirty="0">
              <a:latin typeface="新細明體" panose="02020500000000000000" pitchFamily="18" charset="-120"/>
              <a:ea typeface="新細明體" panose="02020500000000000000" pitchFamily="18" charset="-120"/>
            </a:endParaRPr>
          </a:p>
          <a:p>
            <a:pPr>
              <a:buFont typeface="Wingdings" panose="05000000000000000000" pitchFamily="2" charset="2"/>
              <a:buChar char="v"/>
            </a:pPr>
            <a:endParaRPr lang="en-US" sz="2000" dirty="0">
              <a:latin typeface="新細明體" panose="02020500000000000000" pitchFamily="18" charset="-120"/>
              <a:ea typeface="新細明體" panose="02020500000000000000" pitchFamily="18" charset="-12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5735342" cy="6858000"/>
          </a:xfrm>
          <a:prstGeom prst="rect">
            <a:avLst/>
          </a:prstGeom>
        </p:spPr>
      </p:pic>
      <p:sp>
        <p:nvSpPr>
          <p:cNvPr id="5" name="Footer Placeholder 4"/>
          <p:cNvSpPr>
            <a:spLocks noGrp="1"/>
          </p:cNvSpPr>
          <p:nvPr>
            <p:ph type="ftr" sz="quarter" idx="11"/>
          </p:nvPr>
        </p:nvSpPr>
        <p:spPr/>
        <p:txBody>
          <a:bodyPr/>
          <a:lstStyle/>
          <a:p>
            <a:r>
              <a:rPr lang="en-US" smtClean="0"/>
              <a:t>Edit by Hammond Lai </a:t>
            </a:r>
            <a:endParaRPr lang="en-US"/>
          </a:p>
        </p:txBody>
      </p:sp>
      <p:sp>
        <p:nvSpPr>
          <p:cNvPr id="6" name="Slide Number Placeholder 5"/>
          <p:cNvSpPr>
            <a:spLocks noGrp="1"/>
          </p:cNvSpPr>
          <p:nvPr>
            <p:ph type="sldNum" sz="quarter" idx="12"/>
          </p:nvPr>
        </p:nvSpPr>
        <p:spPr/>
        <p:txBody>
          <a:bodyPr/>
          <a:lstStyle/>
          <a:p>
            <a:fld id="{14AAF3BD-B680-4D71-9FCA-A246A57934F9}" type="slidenum">
              <a:rPr lang="en-US" smtClean="0"/>
              <a:t>9</a:t>
            </a:fld>
            <a:endParaRPr lang="en-US"/>
          </a:p>
        </p:txBody>
      </p:sp>
    </p:spTree>
    <p:extLst>
      <p:ext uri="{BB962C8B-B14F-4D97-AF65-F5344CB8AC3E}">
        <p14:creationId xmlns:p14="http://schemas.microsoft.com/office/powerpoint/2010/main" val="3206967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22284</TotalTime>
  <Words>4213</Words>
  <Application>Microsoft Office PowerPoint</Application>
  <PresentationFormat>Widescreen</PresentationFormat>
  <Paragraphs>381</Paragraphs>
  <Slides>50</Slides>
  <Notes>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63" baseType="lpstr">
      <vt:lpstr>adelle-sans</vt:lpstr>
      <vt:lpstr>Arial Unicode MS</vt:lpstr>
      <vt:lpstr>inherit</vt:lpstr>
      <vt:lpstr>MingLiU</vt:lpstr>
      <vt:lpstr>新細明體</vt:lpstr>
      <vt:lpstr>新細明體</vt:lpstr>
      <vt:lpstr>宋体</vt:lpstr>
      <vt:lpstr>Arial</vt:lpstr>
      <vt:lpstr>Calibri</vt:lpstr>
      <vt:lpstr>Calibri Light</vt:lpstr>
      <vt:lpstr>Wingdings</vt:lpstr>
      <vt:lpstr>Office Theme</vt:lpstr>
      <vt:lpstr>Bitmap Image</vt:lpstr>
      <vt:lpstr>第四節：模仿你的行為</vt:lpstr>
      <vt:lpstr>課堂目標</vt:lpstr>
      <vt:lpstr>現代機械人的發展歷史</vt:lpstr>
      <vt:lpstr> 人爲設計的機器人需要解决哪些主要問題？ </vt:lpstr>
      <vt:lpstr>現代機械人的發展歷史</vt:lpstr>
      <vt:lpstr>現代機械人發展歷史</vt:lpstr>
      <vt:lpstr>現代機械人發展歷史</vt:lpstr>
      <vt:lpstr>現代機械人發展史</vt:lpstr>
      <vt:lpstr>現代機械人發展歷史</vt:lpstr>
      <vt:lpstr>現代機械人發展歷史</vt:lpstr>
      <vt:lpstr>現代機械人發展歷史</vt:lpstr>
      <vt:lpstr>基於設計而發明的機械人</vt:lpstr>
      <vt:lpstr>基於設計而發明的操作機械人</vt:lpstr>
      <vt:lpstr>基於設計而發明的移動機械人 </vt:lpstr>
      <vt:lpstr>基於設計而發明的移動機械人 </vt:lpstr>
      <vt:lpstr>基於設計而發明的移動機械人</vt:lpstr>
      <vt:lpstr>基於設計而發明的機械人</vt:lpstr>
      <vt:lpstr>基於設計而發明的機械人</vt:lpstr>
      <vt:lpstr>基於學習的機械人</vt:lpstr>
      <vt:lpstr>基於學習的機械人- 模仿學習</vt:lpstr>
      <vt:lpstr>基於學習的機械人- 模仿學習</vt:lpstr>
      <vt:lpstr>基於學習的機械人-深度強化學習</vt:lpstr>
      <vt:lpstr>PowerPoint Presentation</vt:lpstr>
      <vt:lpstr>PowerPoint Presentation</vt:lpstr>
      <vt:lpstr>深度強化學習的Atari</vt:lpstr>
      <vt:lpstr>深度強化學習的AlphaGo Zero</vt:lpstr>
      <vt:lpstr>深度強化學習的實體機械人</vt:lpstr>
      <vt:lpstr> </vt:lpstr>
      <vt:lpstr>深度強化學習的社交機械人</vt:lpstr>
      <vt:lpstr>PowerPoint Presentation</vt:lpstr>
      <vt:lpstr>兩種機械人的比較</vt:lpstr>
      <vt:lpstr>PowerPoint Presentation</vt:lpstr>
      <vt:lpstr>設計思維簡介</vt:lpstr>
      <vt:lpstr>設計思維的過程</vt:lpstr>
      <vt:lpstr>設計思維的過程 – 移情 (Empathise)</vt:lpstr>
      <vt:lpstr>設計思維的過程 - 同理心 (Empathise)</vt:lpstr>
      <vt:lpstr>設計思維的過程 –  問題定義 (Define the Problem)</vt:lpstr>
      <vt:lpstr>設計思維的過程 –  問題定義 (Define the Problem)</vt:lpstr>
      <vt:lpstr>設計思維的過程 - 構思 (Ideate)</vt:lpstr>
      <vt:lpstr>設計思維的過程 - 原型 (Prototype)</vt:lpstr>
      <vt:lpstr>設計思維的過程 - 測試 (Test)</vt:lpstr>
      <vt:lpstr>Design Thinking Example:  Bio-signal processing based safety monitoring system</vt:lpstr>
      <vt:lpstr>Design Thinking Case Study</vt:lpstr>
      <vt:lpstr>Design Thinking Case Study</vt:lpstr>
      <vt:lpstr>Design Thinking Case Study</vt:lpstr>
      <vt:lpstr>Design Thinking Example:  Disinfection Cobot</vt:lpstr>
      <vt:lpstr>Design Thinking Case Study</vt:lpstr>
      <vt:lpstr>Design Thinking Case Study</vt:lpstr>
      <vt:lpstr>Design Thinking Case Study</vt:lpstr>
      <vt:lpstr>設計思維 — 參與者的角色</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第四講：模仿你的行為</dc:title>
  <dc:creator>Hammond Lai</dc:creator>
  <cp:lastModifiedBy>Hammond Lai</cp:lastModifiedBy>
  <cp:revision>115</cp:revision>
  <dcterms:created xsi:type="dcterms:W3CDTF">2021-12-22T16:40:25Z</dcterms:created>
  <dcterms:modified xsi:type="dcterms:W3CDTF">2022-02-04T01:51:10Z</dcterms:modified>
</cp:coreProperties>
</file>