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45"/>
  </p:notesMasterIdLst>
  <p:sldIdLst>
    <p:sldId id="314" r:id="rId2"/>
    <p:sldId id="294" r:id="rId3"/>
    <p:sldId id="296" r:id="rId4"/>
    <p:sldId id="319" r:id="rId5"/>
    <p:sldId id="320" r:id="rId6"/>
    <p:sldId id="321" r:id="rId7"/>
    <p:sldId id="322" r:id="rId8"/>
    <p:sldId id="323" r:id="rId9"/>
    <p:sldId id="295" r:id="rId10"/>
    <p:sldId id="260" r:id="rId11"/>
    <p:sldId id="264" r:id="rId12"/>
    <p:sldId id="265" r:id="rId13"/>
    <p:sldId id="324" r:id="rId14"/>
    <p:sldId id="267" r:id="rId15"/>
    <p:sldId id="262" r:id="rId16"/>
    <p:sldId id="326" r:id="rId17"/>
    <p:sldId id="334" r:id="rId18"/>
    <p:sldId id="311" r:id="rId19"/>
    <p:sldId id="335" r:id="rId20"/>
    <p:sldId id="268" r:id="rId21"/>
    <p:sldId id="336" r:id="rId22"/>
    <p:sldId id="271" r:id="rId23"/>
    <p:sldId id="337" r:id="rId24"/>
    <p:sldId id="327" r:id="rId25"/>
    <p:sldId id="318" r:id="rId26"/>
    <p:sldId id="328" r:id="rId27"/>
    <p:sldId id="269" r:id="rId28"/>
    <p:sldId id="297" r:id="rId29"/>
    <p:sldId id="273" r:id="rId30"/>
    <p:sldId id="272" r:id="rId31"/>
    <p:sldId id="291" r:id="rId32"/>
    <p:sldId id="316" r:id="rId33"/>
    <p:sldId id="303" r:id="rId34"/>
    <p:sldId id="304" r:id="rId35"/>
    <p:sldId id="317" r:id="rId36"/>
    <p:sldId id="281" r:id="rId37"/>
    <p:sldId id="301" r:id="rId38"/>
    <p:sldId id="333" r:id="rId39"/>
    <p:sldId id="331" r:id="rId40"/>
    <p:sldId id="332" r:id="rId41"/>
    <p:sldId id="330" r:id="rId42"/>
    <p:sldId id="313"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76" autoAdjust="0"/>
  </p:normalViewPr>
  <p:slideViewPr>
    <p:cSldViewPr>
      <p:cViewPr varScale="1">
        <p:scale>
          <a:sx n="69" d="100"/>
          <a:sy n="69" d="100"/>
        </p:scale>
        <p:origin x="-1236" y="-108"/>
      </p:cViewPr>
      <p:guideLst>
        <p:guide orient="horz" pos="2160"/>
        <p:guide pos="2880"/>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27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994FC-CB73-48F8-A54E-83E060CAFEA7}" type="datetimeFigureOut">
              <a:rPr lang="en-HK" smtClean="0"/>
              <a:pPr/>
              <a:t>1/22/2022</a:t>
            </a:fld>
            <a:endParaRPr lang="en-H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H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ACDD3-256A-44BA-961A-83599CB6181D}" type="slidenum">
              <a:rPr lang="en-HK" smtClean="0"/>
              <a:pPr/>
              <a:t>‹#›</a:t>
            </a:fld>
            <a:endParaRPr lang="en-HK"/>
          </a:p>
        </p:txBody>
      </p:sp>
    </p:spTree>
    <p:extLst>
      <p:ext uri="{BB962C8B-B14F-4D97-AF65-F5344CB8AC3E}">
        <p14:creationId xmlns:p14="http://schemas.microsoft.com/office/powerpoint/2010/main" xmlns="" val="31034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18AACDD3-256A-44BA-961A-83599CB6181D}" type="slidenum">
              <a:rPr lang="en-HK" smtClean="0"/>
              <a:pPr/>
              <a:t>7</a:t>
            </a:fld>
            <a:endParaRPr lang="en-HK"/>
          </a:p>
        </p:txBody>
      </p:sp>
    </p:spTree>
    <p:extLst>
      <p:ext uri="{BB962C8B-B14F-4D97-AF65-F5344CB8AC3E}">
        <p14:creationId xmlns:p14="http://schemas.microsoft.com/office/powerpoint/2010/main" xmlns="" val="198712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4F20F0B-B0D6-40A9-BFA4-8AAE8193CBE7}" type="datetimeFigureOut">
              <a:rPr lang="en-US" smtClean="0"/>
              <a:pPr/>
              <a:t>1/22/2022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F20F0B-B0D6-40A9-BFA4-8AAE8193CBE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F20F0B-B0D6-40A9-BFA4-8AAE8193CBE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F20F0B-B0D6-40A9-BFA4-8AAE8193CBE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4F20F0B-B0D6-40A9-BFA4-8AAE8193CBE7}"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4F20F0B-B0D6-40A9-BFA4-8AAE8193CBE7}"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20F0B-B0D6-40A9-BFA4-8AAE8193CBE7}"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F20F0B-B0D6-40A9-BFA4-8AAE8193CBE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8AA21-2E9C-47A6-A451-9CD145A9AF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F20F0B-B0D6-40A9-BFA4-8AAE8193CBE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108AA21-2E9C-47A6-A451-9CD145A9AF2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F20F0B-B0D6-40A9-BFA4-8AAE8193CBE7}" type="datetimeFigureOut">
              <a:rPr lang="en-US" smtClean="0"/>
              <a:pPr/>
              <a:t>1/22/2022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08AA21-2E9C-47A6-A451-9CD145A9AF2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rendz.com/pin/7783/"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NAO_(robot)"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amismakeup.blogspot.com/2011/11/uniqso-circle-lens-review-cici-eye-grey.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ngimg.com/download/35697"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pngimg.com/download/49015"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quickdraw.withgoogle.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Handshake_(900)_-_The_Noun_Project.svg"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reative-commons-images.com/highway-signs/b/big-data.html" TargetMode="Externa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ngimg.com/download/43607"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mylifeallinoneplace.blogspot.com/2012/09/journalling-school-session-10-pas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E058926-E989-493B-AE4F-DBE4E745911F}"/>
              </a:ext>
            </a:extLst>
          </p:cNvPr>
          <p:cNvSpPr txBox="1"/>
          <p:nvPr/>
        </p:nvSpPr>
        <p:spPr>
          <a:xfrm>
            <a:off x="251520" y="1182231"/>
            <a:ext cx="8496944" cy="2246769"/>
          </a:xfrm>
          <a:prstGeom prst="rect">
            <a:avLst/>
          </a:prstGeom>
          <a:noFill/>
        </p:spPr>
        <p:txBody>
          <a:bodyPr wrap="square">
            <a:spAutoFit/>
          </a:bodyPr>
          <a:lstStyle/>
          <a:p>
            <a:r>
              <a:rPr lang="zh-TW" altLang="en-US" sz="6000" b="1" dirty="0">
                <a:solidFill>
                  <a:schemeClr val="accent1"/>
                </a:solidFill>
                <a:latin typeface="+mj-ea"/>
                <a:ea typeface="+mj-ea"/>
              </a:rPr>
              <a:t>人工智能</a:t>
            </a:r>
            <a:r>
              <a:rPr lang="en-HK" altLang="zh-TW" sz="6000" b="1" dirty="0">
                <a:solidFill>
                  <a:schemeClr val="accent1"/>
                </a:solidFill>
                <a:latin typeface="+mj-ea"/>
                <a:ea typeface="+mj-ea"/>
              </a:rPr>
              <a:t>(</a:t>
            </a:r>
            <a:r>
              <a:rPr lang="en-US" altLang="zh-TW" sz="6000" b="1" dirty="0">
                <a:solidFill>
                  <a:schemeClr val="accent1"/>
                </a:solidFill>
                <a:latin typeface="+mj-ea"/>
                <a:ea typeface="+mj-ea"/>
              </a:rPr>
              <a:t>AI)</a:t>
            </a:r>
            <a:r>
              <a:rPr lang="zh-TW" altLang="en-US" sz="6000" b="1" dirty="0">
                <a:solidFill>
                  <a:schemeClr val="accent1"/>
                </a:solidFill>
                <a:latin typeface="+mj-ea"/>
                <a:ea typeface="+mj-ea"/>
              </a:rPr>
              <a:t>的基本概念、發展及應用</a:t>
            </a:r>
            <a:r>
              <a:rPr lang="zh-TW" altLang="en-US" sz="2000" dirty="0">
                <a:latin typeface="+mj-ea"/>
                <a:ea typeface="+mj-ea"/>
              </a:rPr>
              <a:t/>
            </a:r>
            <a:br>
              <a:rPr lang="zh-TW" altLang="en-US" sz="2000" dirty="0">
                <a:latin typeface="+mj-ea"/>
                <a:ea typeface="+mj-ea"/>
              </a:rPr>
            </a:br>
            <a:endParaRPr lang="en-HK" sz="2000" dirty="0">
              <a:latin typeface="+mj-ea"/>
              <a:ea typeface="+mj-ea"/>
            </a:endParaRPr>
          </a:p>
        </p:txBody>
      </p:sp>
      <p:pic>
        <p:nvPicPr>
          <p:cNvPr id="4" name="Picture 3">
            <a:extLst>
              <a:ext uri="{FF2B5EF4-FFF2-40B4-BE49-F238E27FC236}">
                <a16:creationId xmlns:a16="http://schemas.microsoft.com/office/drawing/2014/main" xmlns="" id="{864D166E-9D8F-43BE-B743-B5F78814A1A4}"/>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364088" y="2852936"/>
            <a:ext cx="3074249" cy="3307013"/>
          </a:xfrm>
          <a:prstGeom prst="rect">
            <a:avLst/>
          </a:prstGeom>
        </p:spPr>
      </p:pic>
      <p:sp>
        <p:nvSpPr>
          <p:cNvPr id="5" name="TextBox 4">
            <a:extLst>
              <a:ext uri="{FF2B5EF4-FFF2-40B4-BE49-F238E27FC236}">
                <a16:creationId xmlns:a16="http://schemas.microsoft.com/office/drawing/2014/main" xmlns="" id="{A9F8BA4B-1ADA-4D84-8072-DFB8C2C964B8}"/>
              </a:ext>
            </a:extLst>
          </p:cNvPr>
          <p:cNvSpPr txBox="1"/>
          <p:nvPr/>
        </p:nvSpPr>
        <p:spPr>
          <a:xfrm>
            <a:off x="4572000" y="6954026"/>
            <a:ext cx="3187649" cy="230832"/>
          </a:xfrm>
          <a:prstGeom prst="rect">
            <a:avLst/>
          </a:prstGeom>
          <a:noFill/>
        </p:spPr>
        <p:txBody>
          <a:bodyPr wrap="square" rtlCol="0">
            <a:spAutoFit/>
          </a:bodyPr>
          <a:lstStyle/>
          <a:p>
            <a:r>
              <a:rPr lang="en-HK" sz="900">
                <a:hlinkClick r:id="rId3" tooltip="https://grendz.com/pin/7783/"/>
              </a:rPr>
              <a:t>This Photo</a:t>
            </a:r>
            <a:r>
              <a:rPr lang="en-HK" sz="900"/>
              <a:t> by Unknown Author is licensed under </a:t>
            </a:r>
            <a:r>
              <a:rPr lang="en-HK" sz="900">
                <a:hlinkClick r:id="rId4" tooltip="https://creativecommons.org/licenses/by/3.0/"/>
              </a:rPr>
              <a:t>CC BY</a:t>
            </a:r>
            <a:endParaRPr lang="en-HK" sz="900"/>
          </a:p>
        </p:txBody>
      </p:sp>
    </p:spTree>
    <p:extLst>
      <p:ext uri="{BB962C8B-B14F-4D97-AF65-F5344CB8AC3E}">
        <p14:creationId xmlns:p14="http://schemas.microsoft.com/office/powerpoint/2010/main" xmlns="" val="4034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704348" cy="3096344"/>
          </a:xfrm>
        </p:spPr>
        <p:txBody>
          <a:bodyPr>
            <a:normAutofit fontScale="90000"/>
          </a:bodyPr>
          <a:lstStyle/>
          <a:p>
            <a:pPr>
              <a:lnSpc>
                <a:spcPct val="150000"/>
              </a:lnSpc>
            </a:pPr>
            <a:r>
              <a:rPr lang="zh-TW" altLang="en-US" dirty="0"/>
              <a:t>人工智能是什麼？</a:t>
            </a:r>
            <a:r>
              <a:rPr lang="en-US" altLang="zh-TW" dirty="0"/>
              <a:t/>
            </a:r>
            <a:br>
              <a:rPr lang="en-US" altLang="zh-TW" dirty="0"/>
            </a:br>
            <a:r>
              <a:rPr lang="zh-TW" altLang="en-US" dirty="0"/>
              <a:t>人工智能就是機器人嗎？</a:t>
            </a:r>
            <a:r>
              <a:rPr lang="en-US" altLang="zh-TW" dirty="0"/>
              <a:t/>
            </a:r>
            <a:br>
              <a:rPr lang="en-US" altLang="zh-TW" dirty="0"/>
            </a:br>
            <a:endParaRPr lang="en-US" dirty="0"/>
          </a:p>
        </p:txBody>
      </p:sp>
      <p:pic>
        <p:nvPicPr>
          <p:cNvPr id="7" name="Picture 6" descr="A group of stuffed animals&#10;&#10;Description automatically generated with medium confidence">
            <a:extLst>
              <a:ext uri="{FF2B5EF4-FFF2-40B4-BE49-F238E27FC236}">
                <a16:creationId xmlns:a16="http://schemas.microsoft.com/office/drawing/2014/main" xmlns="" id="{31959A0D-6A92-455A-9FC4-307717F0E4E5}"/>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2447764" y="3284984"/>
            <a:ext cx="4463988" cy="2975992"/>
          </a:xfrm>
          <a:prstGeom prst="rect">
            <a:avLst/>
          </a:prstGeom>
        </p:spPr>
      </p:pic>
      <p:sp>
        <p:nvSpPr>
          <p:cNvPr id="8" name="TextBox 7">
            <a:extLst>
              <a:ext uri="{FF2B5EF4-FFF2-40B4-BE49-F238E27FC236}">
                <a16:creationId xmlns:a16="http://schemas.microsoft.com/office/drawing/2014/main" xmlns="" id="{97B7139B-3C22-40B3-B777-2566D4BBF98D}"/>
              </a:ext>
            </a:extLst>
          </p:cNvPr>
          <p:cNvSpPr txBox="1"/>
          <p:nvPr/>
        </p:nvSpPr>
        <p:spPr>
          <a:xfrm>
            <a:off x="5796136" y="6525344"/>
            <a:ext cx="4355976" cy="230832"/>
          </a:xfrm>
          <a:prstGeom prst="rect">
            <a:avLst/>
          </a:prstGeom>
          <a:noFill/>
        </p:spPr>
        <p:txBody>
          <a:bodyPr wrap="square" rtlCol="0">
            <a:spAutoFit/>
          </a:bodyPr>
          <a:lstStyle/>
          <a:p>
            <a:r>
              <a:rPr lang="en-HK" sz="900" dirty="0">
                <a:hlinkClick r:id="rId3" tooltip="https://it.wikipedia.org/wiki/NAO_(robot)"/>
              </a:rPr>
              <a:t>This Photo</a:t>
            </a:r>
            <a:r>
              <a:rPr lang="en-HK" sz="900" dirty="0"/>
              <a:t> by Unknown Author is licensed under </a:t>
            </a:r>
            <a:r>
              <a:rPr lang="en-HK" sz="900" dirty="0">
                <a:hlinkClick r:id="rId4" tooltip="https://creativecommons.org/licenses/by-sa/3.0/"/>
              </a:rPr>
              <a:t>CC BY-SA</a:t>
            </a:r>
            <a:endParaRPr lang="en-HK" sz="900" dirty="0"/>
          </a:p>
        </p:txBody>
      </p:sp>
    </p:spTree>
    <p:extLst>
      <p:ext uri="{BB962C8B-B14F-4D97-AF65-F5344CB8AC3E}">
        <p14:creationId xmlns:p14="http://schemas.microsoft.com/office/powerpoint/2010/main" xmlns="" val="31066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人工智能的定義</a:t>
            </a:r>
            <a:endParaRPr lang="en-US" dirty="0"/>
          </a:p>
        </p:txBody>
      </p:sp>
      <p:sp>
        <p:nvSpPr>
          <p:cNvPr id="3" name="Content Placeholder 2"/>
          <p:cNvSpPr>
            <a:spLocks noGrp="1"/>
          </p:cNvSpPr>
          <p:nvPr>
            <p:ph idx="1"/>
          </p:nvPr>
        </p:nvSpPr>
        <p:spPr>
          <a:xfrm>
            <a:off x="457200" y="1935480"/>
            <a:ext cx="8003232" cy="4389120"/>
          </a:xfrm>
        </p:spPr>
        <p:txBody>
          <a:bodyPr>
            <a:normAutofit/>
          </a:bodyPr>
          <a:lstStyle/>
          <a:p>
            <a:pPr marL="0" indent="0">
              <a:buNone/>
            </a:pPr>
            <a:r>
              <a:rPr lang="zh-TW" altLang="en-US" dirty="0"/>
              <a:t>人工智能是指由人製造出來的機器能表現出智能。通常是指電腦能「模擬」人類的思維過程或能「展現」人類的行為能力。</a:t>
            </a:r>
            <a:endParaRPr lang="en-HK" altLang="zh-TW" dirty="0"/>
          </a:p>
          <a:p>
            <a:pPr marL="0" indent="0">
              <a:buNone/>
            </a:pPr>
            <a:endParaRPr lang="en-HK" altLang="zh-TW" dirty="0"/>
          </a:p>
          <a:p>
            <a:pPr marL="0" indent="0">
              <a:buNone/>
            </a:pPr>
            <a:r>
              <a:rPr lang="zh-TW" altLang="en-US" dirty="0"/>
              <a:t>例如：推理、知識、規劃、學習、交流、感知、使用工具和操控機械的能力等等。</a:t>
            </a:r>
          </a:p>
        </p:txBody>
      </p:sp>
    </p:spTree>
    <p:extLst>
      <p:ext uri="{BB962C8B-B14F-4D97-AF65-F5344CB8AC3E}">
        <p14:creationId xmlns:p14="http://schemas.microsoft.com/office/powerpoint/2010/main" xmlns="" val="98459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04088"/>
            <a:ext cx="7931224" cy="1143000"/>
          </a:xfrm>
        </p:spPr>
        <p:txBody>
          <a:bodyPr>
            <a:normAutofit/>
          </a:bodyPr>
          <a:lstStyle/>
          <a:p>
            <a:r>
              <a:rPr lang="zh-TW" altLang="en-US" dirty="0"/>
              <a:t>人工智能與機器人的分別</a:t>
            </a:r>
            <a:endParaRPr lang="en-US" dirty="0"/>
          </a:p>
        </p:txBody>
      </p:sp>
      <p:sp>
        <p:nvSpPr>
          <p:cNvPr id="3" name="Content Placeholder 2"/>
          <p:cNvSpPr>
            <a:spLocks noGrp="1"/>
          </p:cNvSpPr>
          <p:nvPr>
            <p:ph idx="1"/>
          </p:nvPr>
        </p:nvSpPr>
        <p:spPr>
          <a:xfrm>
            <a:off x="683568" y="2136224"/>
            <a:ext cx="7776864" cy="4389120"/>
          </a:xfrm>
        </p:spPr>
        <p:txBody>
          <a:bodyPr>
            <a:normAutofit/>
          </a:bodyPr>
          <a:lstStyle/>
          <a:p>
            <a:pPr marL="0" indent="0">
              <a:buNone/>
            </a:pPr>
            <a:r>
              <a:rPr lang="zh-TW" altLang="en-US" dirty="0"/>
              <a:t>工廠裡常見的機械手臂或居家掃地機器人，能自動偵測，也能達成準確的動作，不過其中運用的可能只是電腦感測和自動化技術，並沒有採行</a:t>
            </a:r>
            <a:r>
              <a:rPr lang="en-US" altLang="zh-TW" dirty="0"/>
              <a:t>AI </a:t>
            </a:r>
            <a:r>
              <a:rPr lang="zh-TW" altLang="en-US" dirty="0"/>
              <a:t>的學習、推理、</a:t>
            </a:r>
            <a:r>
              <a:rPr lang="zh-TW" altLang="en-US" dirty="0" smtClean="0"/>
              <a:t>預測</a:t>
            </a:r>
            <a:r>
              <a:rPr lang="zh-TW" altLang="en-US" dirty="0" smtClean="0"/>
              <a:t>；</a:t>
            </a:r>
            <a:r>
              <a:rPr lang="zh-TW" altLang="en-US" dirty="0" smtClean="0"/>
              <a:t>可見</a:t>
            </a:r>
            <a:r>
              <a:rPr lang="zh-TW" altLang="en-US" dirty="0"/>
              <a:t>，人工智能是獨立於機器人之外的一門電腦科學核心技術。它的應用更加廣泛，</a:t>
            </a:r>
            <a:r>
              <a:rPr lang="zh-TW" altLang="en-US" dirty="0" smtClean="0"/>
              <a:t>例如人</a:t>
            </a:r>
            <a:r>
              <a:rPr lang="zh-TW" altLang="en-US" dirty="0"/>
              <a:t>臉辨識、語音辨識就屬於</a:t>
            </a:r>
            <a:r>
              <a:rPr lang="en-US" altLang="zh-TW" dirty="0"/>
              <a:t>AI </a:t>
            </a:r>
            <a:r>
              <a:rPr lang="zh-TW" altLang="en-US" dirty="0"/>
              <a:t>的範疇，並不限於與機器人或機器設備的結合。</a:t>
            </a:r>
            <a:endParaRPr lang="en-US" altLang="zh-TW" dirty="0"/>
          </a:p>
          <a:p>
            <a:pPr marL="0" indent="0">
              <a:buNone/>
            </a:pPr>
            <a:endParaRPr lang="en-US" dirty="0"/>
          </a:p>
          <a:p>
            <a:pPr marL="0" indent="0">
              <a:buNone/>
            </a:pPr>
            <a:endParaRPr lang="en-US" altLang="zh-TW" dirty="0"/>
          </a:p>
        </p:txBody>
      </p:sp>
    </p:spTree>
    <p:extLst>
      <p:ext uri="{BB962C8B-B14F-4D97-AF65-F5344CB8AC3E}">
        <p14:creationId xmlns:p14="http://schemas.microsoft.com/office/powerpoint/2010/main" xmlns="" val="371482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92CFF-7360-40E3-986E-095E1F4A7E8A}"/>
              </a:ext>
            </a:extLst>
          </p:cNvPr>
          <p:cNvSpPr txBox="1">
            <a:spLocks/>
          </p:cNvSpPr>
          <p:nvPr/>
        </p:nvSpPr>
        <p:spPr>
          <a:xfrm>
            <a:off x="899592" y="704088"/>
            <a:ext cx="7787208" cy="99672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dirty="0"/>
              <a:t>當今的</a:t>
            </a:r>
            <a:r>
              <a:rPr lang="en-HK" dirty="0"/>
              <a:t>AI</a:t>
            </a:r>
            <a:r>
              <a:rPr lang="zh-TW" altLang="en-US" dirty="0"/>
              <a:t>能做什麼</a:t>
            </a:r>
            <a:r>
              <a:rPr lang="en-HK" dirty="0"/>
              <a:t>?</a:t>
            </a:r>
          </a:p>
        </p:txBody>
      </p:sp>
      <p:sp>
        <p:nvSpPr>
          <p:cNvPr id="3" name="Content Placeholder 2">
            <a:extLst>
              <a:ext uri="{FF2B5EF4-FFF2-40B4-BE49-F238E27FC236}">
                <a16:creationId xmlns:a16="http://schemas.microsoft.com/office/drawing/2014/main" xmlns="" id="{FA895F43-3F18-45B0-B459-83D4C7F1700E}"/>
              </a:ext>
            </a:extLst>
          </p:cNvPr>
          <p:cNvSpPr txBox="1">
            <a:spLocks/>
          </p:cNvSpPr>
          <p:nvPr/>
        </p:nvSpPr>
        <p:spPr>
          <a:xfrm>
            <a:off x="827584" y="1935480"/>
            <a:ext cx="6984776" cy="438912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buFont typeface="+mj-lt"/>
              <a:buAutoNum type="arabicPeriod"/>
            </a:pPr>
            <a:r>
              <a:rPr lang="zh-TW" altLang="en-US" sz="2800" dirty="0"/>
              <a:t>圖像識別</a:t>
            </a:r>
            <a:endParaRPr lang="en-HK" sz="2800" dirty="0"/>
          </a:p>
          <a:p>
            <a:pPr marL="514350" indent="-514350">
              <a:buFont typeface="+mj-lt"/>
              <a:buAutoNum type="arabicPeriod"/>
            </a:pPr>
            <a:r>
              <a:rPr lang="zh-TW" altLang="en-US" sz="2800" dirty="0"/>
              <a:t>編寫沒有錯誤的電腦軟件</a:t>
            </a:r>
            <a:endParaRPr lang="en-HK" sz="2800" dirty="0"/>
          </a:p>
          <a:p>
            <a:pPr marL="514350" indent="-514350">
              <a:buFont typeface="+mj-lt"/>
              <a:buAutoNum type="arabicPeriod"/>
            </a:pPr>
            <a:r>
              <a:rPr lang="zh-TW" altLang="en-US" sz="2800" dirty="0"/>
              <a:t>翻譯不同語言</a:t>
            </a:r>
            <a:endParaRPr lang="en-HK" sz="2800" dirty="0"/>
          </a:p>
          <a:p>
            <a:pPr marL="514350" indent="-514350">
              <a:buFont typeface="+mj-lt"/>
              <a:buAutoNum type="arabicPeriod"/>
            </a:pPr>
            <a:r>
              <a:rPr lang="zh-TW" altLang="en-US" sz="2800" dirty="0"/>
              <a:t>說話</a:t>
            </a:r>
            <a:endParaRPr lang="en-HK" sz="2800" dirty="0"/>
          </a:p>
          <a:p>
            <a:pPr marL="514350" indent="-514350">
              <a:buFont typeface="+mj-lt"/>
              <a:buAutoNum type="arabicPeriod"/>
            </a:pPr>
            <a:r>
              <a:rPr lang="zh-TW" altLang="en-US" sz="2800" dirty="0"/>
              <a:t>預測我們宇宙的未來</a:t>
            </a:r>
            <a:endParaRPr lang="en-US" sz="2800" dirty="0"/>
          </a:p>
          <a:p>
            <a:pPr marL="514350" indent="-514350">
              <a:buFont typeface="+mj-lt"/>
              <a:buAutoNum type="arabicPeriod"/>
            </a:pPr>
            <a:r>
              <a:rPr lang="zh-TW" altLang="en-US" sz="2800" dirty="0"/>
              <a:t>擁有感情及同理心</a:t>
            </a:r>
            <a:endParaRPr lang="en-HK" sz="2800" dirty="0"/>
          </a:p>
        </p:txBody>
      </p:sp>
      <p:sp>
        <p:nvSpPr>
          <p:cNvPr id="4" name="Content Placeholder 2">
            <a:extLst>
              <a:ext uri="{FF2B5EF4-FFF2-40B4-BE49-F238E27FC236}">
                <a16:creationId xmlns:a16="http://schemas.microsoft.com/office/drawing/2014/main" xmlns="" id="{2B03AFF3-2306-4E2E-B63F-00A85B361E55}"/>
              </a:ext>
            </a:extLst>
          </p:cNvPr>
          <p:cNvSpPr txBox="1">
            <a:spLocks/>
          </p:cNvSpPr>
          <p:nvPr/>
        </p:nvSpPr>
        <p:spPr>
          <a:xfrm>
            <a:off x="7308304" y="2052824"/>
            <a:ext cx="1440160" cy="410108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endParaRPr lang="en-HK" dirty="0"/>
          </a:p>
        </p:txBody>
      </p:sp>
      <p:sp>
        <p:nvSpPr>
          <p:cNvPr id="5" name="Multiplication Sign 4">
            <a:extLst>
              <a:ext uri="{FF2B5EF4-FFF2-40B4-BE49-F238E27FC236}">
                <a16:creationId xmlns:a16="http://schemas.microsoft.com/office/drawing/2014/main" xmlns="" id="{B0E30F57-C108-4415-9B4A-EB63B9ED4B53}"/>
              </a:ext>
            </a:extLst>
          </p:cNvPr>
          <p:cNvSpPr/>
          <p:nvPr/>
        </p:nvSpPr>
        <p:spPr>
          <a:xfrm>
            <a:off x="5580112" y="2492896"/>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0" name="Picture 9">
            <a:extLst>
              <a:ext uri="{FF2B5EF4-FFF2-40B4-BE49-F238E27FC236}">
                <a16:creationId xmlns:a16="http://schemas.microsoft.com/office/drawing/2014/main" xmlns="" id="{E83B0A0D-3DA7-44D8-85BE-495DFB713EFD}"/>
              </a:ext>
            </a:extLst>
          </p:cNvPr>
          <p:cNvPicPr>
            <a:picLocks noChangeAspect="1"/>
          </p:cNvPicPr>
          <p:nvPr/>
        </p:nvPicPr>
        <p:blipFill>
          <a:blip r:embed="rId2" cstate="print"/>
          <a:stretch>
            <a:fillRect/>
          </a:stretch>
        </p:blipFill>
        <p:spPr>
          <a:xfrm>
            <a:off x="3275856" y="1844824"/>
            <a:ext cx="576064" cy="576064"/>
          </a:xfrm>
          <a:prstGeom prst="rect">
            <a:avLst/>
          </a:prstGeom>
        </p:spPr>
      </p:pic>
      <p:pic>
        <p:nvPicPr>
          <p:cNvPr id="11" name="Picture 10">
            <a:extLst>
              <a:ext uri="{FF2B5EF4-FFF2-40B4-BE49-F238E27FC236}">
                <a16:creationId xmlns:a16="http://schemas.microsoft.com/office/drawing/2014/main" xmlns="" id="{611AB7E5-632B-48BC-AAA9-9BAA44D9DD2B}"/>
              </a:ext>
            </a:extLst>
          </p:cNvPr>
          <p:cNvPicPr>
            <a:picLocks noChangeAspect="1"/>
          </p:cNvPicPr>
          <p:nvPr/>
        </p:nvPicPr>
        <p:blipFill>
          <a:blip r:embed="rId2" cstate="print"/>
          <a:stretch>
            <a:fillRect/>
          </a:stretch>
        </p:blipFill>
        <p:spPr>
          <a:xfrm>
            <a:off x="2483768" y="3429000"/>
            <a:ext cx="576064" cy="576064"/>
          </a:xfrm>
          <a:prstGeom prst="rect">
            <a:avLst/>
          </a:prstGeom>
        </p:spPr>
      </p:pic>
      <p:pic>
        <p:nvPicPr>
          <p:cNvPr id="12" name="Picture 11">
            <a:extLst>
              <a:ext uri="{FF2B5EF4-FFF2-40B4-BE49-F238E27FC236}">
                <a16:creationId xmlns:a16="http://schemas.microsoft.com/office/drawing/2014/main" xmlns="" id="{B6090B7B-FB16-416D-8BAE-E630E816D5DF}"/>
              </a:ext>
            </a:extLst>
          </p:cNvPr>
          <p:cNvPicPr>
            <a:picLocks noChangeAspect="1"/>
          </p:cNvPicPr>
          <p:nvPr/>
        </p:nvPicPr>
        <p:blipFill>
          <a:blip r:embed="rId2" cstate="print"/>
          <a:stretch>
            <a:fillRect/>
          </a:stretch>
        </p:blipFill>
        <p:spPr>
          <a:xfrm>
            <a:off x="3923928" y="2924944"/>
            <a:ext cx="576064" cy="576064"/>
          </a:xfrm>
          <a:prstGeom prst="rect">
            <a:avLst/>
          </a:prstGeom>
        </p:spPr>
      </p:pic>
      <p:sp>
        <p:nvSpPr>
          <p:cNvPr id="13" name="Multiplication Sign 12">
            <a:extLst>
              <a:ext uri="{FF2B5EF4-FFF2-40B4-BE49-F238E27FC236}">
                <a16:creationId xmlns:a16="http://schemas.microsoft.com/office/drawing/2014/main" xmlns="" id="{17AD1AFC-760D-42FA-BA70-B9392363CB97}"/>
              </a:ext>
            </a:extLst>
          </p:cNvPr>
          <p:cNvSpPr/>
          <p:nvPr/>
        </p:nvSpPr>
        <p:spPr>
          <a:xfrm>
            <a:off x="4997213" y="4005064"/>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4" name="Multiplication Sign 13">
            <a:extLst>
              <a:ext uri="{FF2B5EF4-FFF2-40B4-BE49-F238E27FC236}">
                <a16:creationId xmlns:a16="http://schemas.microsoft.com/office/drawing/2014/main" xmlns="" id="{E4559D09-DDBB-4A32-AF81-D70D08C50029}"/>
              </a:ext>
            </a:extLst>
          </p:cNvPr>
          <p:cNvSpPr/>
          <p:nvPr/>
        </p:nvSpPr>
        <p:spPr>
          <a:xfrm>
            <a:off x="4608004" y="4581128"/>
            <a:ext cx="576064" cy="5120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xmlns="" val="1210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83568" y="2132856"/>
            <a:ext cx="7632848" cy="38164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zh-TW" altLang="en-US" dirty="0"/>
              <a:t>機器人學只屬於人工智能的一個研究領域。更廣闊的研究領域還包括電腦視覺、指紋識別、人臉識別、視網膜識別、虹膜識別、掌紋識別、專家系統、自動規劃、自動程序設計、智能控制、語言和圖像理解、智能答疑、自然語言處理、智能搜索、自動推理、機器學習</a:t>
            </a:r>
            <a:r>
              <a:rPr lang="zh-TW" altLang="en-US" dirty="0" smtClean="0"/>
              <a:t>等等。</a:t>
            </a:r>
            <a:endParaRPr lang="en-US" dirty="0"/>
          </a:p>
        </p:txBody>
      </p:sp>
      <p:sp>
        <p:nvSpPr>
          <p:cNvPr id="9" name="Title 1"/>
          <p:cNvSpPr txBox="1">
            <a:spLocks/>
          </p:cNvSpPr>
          <p:nvPr/>
        </p:nvSpPr>
        <p:spPr>
          <a:xfrm>
            <a:off x="755576" y="692696"/>
            <a:ext cx="7931224"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lvl="2"/>
            <a:r>
              <a:rPr lang="zh-TW" sz="5000" kern="1200" dirty="0">
                <a:solidFill>
                  <a:schemeClr val="tx2"/>
                </a:solidFill>
                <a:latin typeface="+mj-lt"/>
                <a:ea typeface="+mj-ea"/>
                <a:cs typeface="+mj-cs"/>
              </a:rPr>
              <a:t>人工智能能做什麼？</a:t>
            </a:r>
            <a:endParaRPr lang="en-US" sz="5000" kern="1200" dirty="0">
              <a:solidFill>
                <a:schemeClr val="tx2"/>
              </a:solidFill>
              <a:latin typeface="+mj-lt"/>
              <a:ea typeface="+mj-ea"/>
              <a:cs typeface="+mj-cs"/>
            </a:endParaRPr>
          </a:p>
        </p:txBody>
      </p:sp>
    </p:spTree>
    <p:extLst>
      <p:ext uri="{BB962C8B-B14F-4D97-AF65-F5344CB8AC3E}">
        <p14:creationId xmlns:p14="http://schemas.microsoft.com/office/powerpoint/2010/main" xmlns="" val="162605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5E8E2AD-E0AA-4E87-ABCF-765E848C499A}"/>
              </a:ext>
            </a:extLst>
          </p:cNvPr>
          <p:cNvPicPr>
            <a:picLocks noChangeAspect="1"/>
          </p:cNvPicPr>
          <p:nvPr/>
        </p:nvPicPr>
        <p:blipFill>
          <a:blip r:embed="rId2" cstate="print"/>
          <a:stretch>
            <a:fillRect/>
          </a:stretch>
        </p:blipFill>
        <p:spPr>
          <a:xfrm>
            <a:off x="2123728" y="980728"/>
            <a:ext cx="5256584" cy="5336735"/>
          </a:xfrm>
          <a:prstGeom prst="rect">
            <a:avLst/>
          </a:prstGeom>
        </p:spPr>
      </p:pic>
    </p:spTree>
    <p:extLst>
      <p:ext uri="{BB962C8B-B14F-4D97-AF65-F5344CB8AC3E}">
        <p14:creationId xmlns:p14="http://schemas.microsoft.com/office/powerpoint/2010/main" xmlns="" val="57047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04664"/>
            <a:ext cx="8229600" cy="1143000"/>
          </a:xfrm>
        </p:spPr>
        <p:txBody>
          <a:bodyPr>
            <a:normAutofit/>
          </a:bodyPr>
          <a:lstStyle/>
          <a:p>
            <a:r>
              <a:rPr lang="en-HK" altLang="zh-TW" dirty="0"/>
              <a:t>(1) AI</a:t>
            </a:r>
            <a:r>
              <a:rPr lang="zh-TW" altLang="en-US" dirty="0"/>
              <a:t>能當我們的眼睛</a:t>
            </a:r>
            <a:endParaRPr lang="en-US" dirty="0"/>
          </a:p>
        </p:txBody>
      </p:sp>
      <p:sp>
        <p:nvSpPr>
          <p:cNvPr id="3" name="Content Placeholder 2"/>
          <p:cNvSpPr>
            <a:spLocks noGrp="1"/>
          </p:cNvSpPr>
          <p:nvPr>
            <p:ph idx="1"/>
          </p:nvPr>
        </p:nvSpPr>
        <p:spPr>
          <a:xfrm>
            <a:off x="611560" y="1628800"/>
            <a:ext cx="7920880" cy="4856584"/>
          </a:xfrm>
        </p:spPr>
        <p:txBody>
          <a:bodyPr>
            <a:noAutofit/>
          </a:bodyPr>
          <a:lstStyle/>
          <a:p>
            <a:pPr marL="82296" indent="0">
              <a:lnSpc>
                <a:spcPct val="120000"/>
              </a:lnSpc>
              <a:buNone/>
            </a:pPr>
            <a:r>
              <a:rPr lang="zh-TW" altLang="en-US" sz="2000" b="1" u="sng" dirty="0"/>
              <a:t>電腦視覺</a:t>
            </a:r>
            <a:endParaRPr lang="en-US" altLang="zh-TW" sz="2000" b="1" u="sng" dirty="0"/>
          </a:p>
          <a:p>
            <a:pPr marL="82296" indent="0">
              <a:lnSpc>
                <a:spcPct val="120000"/>
              </a:lnSpc>
              <a:buNone/>
            </a:pPr>
            <a:r>
              <a:rPr lang="zh-TW" altLang="en-US" sz="2000" dirty="0"/>
              <a:t>能在圖像中識別出物體、場景和活動的能力。將圖像分析任務分解為便於管理的小塊任務。</a:t>
            </a:r>
            <a:r>
              <a:rPr lang="zh-TW" altLang="en-US" sz="2000" dirty="0" smtClean="0"/>
              <a:t>例如，從</a:t>
            </a:r>
            <a:r>
              <a:rPr lang="zh-TW" altLang="en-US" sz="2000" dirty="0"/>
              <a:t>圖像中檢測到物體的邊緣及紋理。分類技術可被用作確定識別到的特征是否能夠代表系統已知的一類物體。</a:t>
            </a:r>
            <a:endParaRPr lang="en-US" altLang="zh-TW" sz="2000" dirty="0"/>
          </a:p>
          <a:p>
            <a:pPr marL="82296" indent="0">
              <a:lnSpc>
                <a:spcPct val="120000"/>
              </a:lnSpc>
              <a:buNone/>
            </a:pPr>
            <a:endParaRPr lang="en-US" altLang="zh-TW" sz="2000" dirty="0"/>
          </a:p>
          <a:p>
            <a:pPr marL="82296" indent="0">
              <a:buNone/>
            </a:pPr>
            <a:r>
              <a:rPr lang="zh-TW" altLang="en-US" sz="2000" dirty="0"/>
              <a:t>廣泛應用於醫療成像分析被用來提高疾病</a:t>
            </a:r>
            <a:endParaRPr lang="en-HK" altLang="zh-TW" sz="2000" dirty="0"/>
          </a:p>
          <a:p>
            <a:pPr marL="82296" indent="0">
              <a:buNone/>
            </a:pPr>
            <a:r>
              <a:rPr lang="zh-TW" altLang="en-US" sz="2000" dirty="0"/>
              <a:t>的預測、診斷和治療；人臉識別被</a:t>
            </a:r>
            <a:r>
              <a:rPr lang="en-US" sz="2000" dirty="0"/>
              <a:t>Facebook</a:t>
            </a:r>
          </a:p>
          <a:p>
            <a:pPr marL="82296" indent="0">
              <a:buNone/>
            </a:pPr>
            <a:r>
              <a:rPr lang="zh-TW" altLang="en-US" sz="2000" dirty="0"/>
              <a:t>用來自動識別照片裏的人物；在監控領域被</a:t>
            </a:r>
            <a:endParaRPr lang="en-HK" altLang="zh-TW" sz="2000" dirty="0"/>
          </a:p>
          <a:p>
            <a:pPr marL="82296" indent="0">
              <a:buNone/>
            </a:pPr>
            <a:r>
              <a:rPr lang="zh-TW" altLang="en-US" sz="2000" dirty="0"/>
              <a:t>用來指認嫌疑人；在購物方面，消費者可以</a:t>
            </a:r>
            <a:endParaRPr lang="en-HK" altLang="zh-TW" sz="2000" dirty="0"/>
          </a:p>
          <a:p>
            <a:pPr marL="82296" indent="0">
              <a:buNone/>
            </a:pPr>
            <a:r>
              <a:rPr lang="zh-TW" altLang="en-US" sz="2000" dirty="0"/>
              <a:t>用智能手機拍攝下產品以獲得更多</a:t>
            </a:r>
            <a:r>
              <a:rPr lang="zh-TW" altLang="en-US" sz="2000" dirty="0" smtClean="0"/>
              <a:t>購買選擇</a:t>
            </a:r>
            <a:r>
              <a:rPr lang="zh-TW" altLang="en-US" sz="2000" dirty="0"/>
              <a:t>。</a:t>
            </a:r>
            <a:endParaRPr lang="en-US" sz="2000" dirty="0"/>
          </a:p>
        </p:txBody>
      </p:sp>
      <p:pic>
        <p:nvPicPr>
          <p:cNvPr id="10" name="Picture 9" descr="Close up of a person's eye&#10;&#10;Description automatically generated with medium confidence">
            <a:extLst>
              <a:ext uri="{FF2B5EF4-FFF2-40B4-BE49-F238E27FC236}">
                <a16:creationId xmlns:a16="http://schemas.microsoft.com/office/drawing/2014/main" xmlns="" id="{10EEC97B-6C9D-4909-9A6B-C65AC0C04EB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981345" y="3717032"/>
            <a:ext cx="2582732" cy="2093974"/>
          </a:xfrm>
          <a:prstGeom prst="rect">
            <a:avLst/>
          </a:prstGeom>
        </p:spPr>
      </p:pic>
      <p:sp>
        <p:nvSpPr>
          <p:cNvPr id="11" name="TextBox 10">
            <a:extLst>
              <a:ext uri="{FF2B5EF4-FFF2-40B4-BE49-F238E27FC236}">
                <a16:creationId xmlns:a16="http://schemas.microsoft.com/office/drawing/2014/main" xmlns="" id="{6DA40870-16D9-4488-A9D6-696EB55E6070}"/>
              </a:ext>
            </a:extLst>
          </p:cNvPr>
          <p:cNvSpPr txBox="1"/>
          <p:nvPr/>
        </p:nvSpPr>
        <p:spPr>
          <a:xfrm>
            <a:off x="6732240" y="6387070"/>
            <a:ext cx="2304256" cy="369332"/>
          </a:xfrm>
          <a:prstGeom prst="rect">
            <a:avLst/>
          </a:prstGeom>
          <a:noFill/>
        </p:spPr>
        <p:txBody>
          <a:bodyPr wrap="square" rtlCol="0">
            <a:spAutoFit/>
          </a:bodyPr>
          <a:lstStyle/>
          <a:p>
            <a:r>
              <a:rPr lang="en-HK" sz="900" dirty="0">
                <a:hlinkClick r:id="rId3" tooltip="https://yamismakeup.blogspot.com/2011/11/uniqso-circle-lens-review-cici-eye-grey.html"/>
              </a:rPr>
              <a:t>This Photo</a:t>
            </a:r>
            <a:r>
              <a:rPr lang="en-HK" sz="900" dirty="0"/>
              <a:t> by Unknown Author is licensed under </a:t>
            </a:r>
            <a:r>
              <a:rPr lang="en-HK" sz="900" dirty="0">
                <a:hlinkClick r:id="rId4" tooltip="https://creativecommons.org/licenses/by/3.0/"/>
              </a:rPr>
              <a:t>CC BY</a:t>
            </a:r>
            <a:endParaRPr lang="en-HK" sz="900" dirty="0"/>
          </a:p>
        </p:txBody>
      </p:sp>
    </p:spTree>
    <p:extLst>
      <p:ext uri="{BB962C8B-B14F-4D97-AF65-F5344CB8AC3E}">
        <p14:creationId xmlns:p14="http://schemas.microsoft.com/office/powerpoint/2010/main" xmlns="" val="12514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11560" y="1331100"/>
            <a:ext cx="8363273" cy="576064"/>
          </a:xfrm>
        </p:spPr>
        <p:txBody>
          <a:bodyPr>
            <a:noAutofit/>
          </a:bodyPr>
          <a:lstStyle/>
          <a:p>
            <a:r>
              <a:rPr lang="zh-TW" altLang="en-US" sz="3200" dirty="0"/>
              <a:t>示範一</a:t>
            </a:r>
            <a:r>
              <a:rPr lang="en-HK" altLang="zh-TW" sz="3200" dirty="0"/>
              <a:t>: </a:t>
            </a:r>
            <a:r>
              <a:rPr lang="zh-TW" altLang="en-US" sz="3200" dirty="0"/>
              <a:t>電腦視覺</a:t>
            </a:r>
            <a:r>
              <a:rPr lang="en-HK" altLang="zh-TW" sz="3200" dirty="0"/>
              <a:t>(Object Detection </a:t>
            </a:r>
            <a:r>
              <a:rPr lang="en-HK" altLang="zh-TW" sz="3200" dirty="0" err="1"/>
              <a:t>TensorflowLite</a:t>
            </a:r>
            <a:r>
              <a:rPr lang="en-HK" altLang="zh-TW" sz="3200" dirty="0"/>
              <a:t> Demo) </a:t>
            </a:r>
            <a:endParaRPr lang="en-HK" sz="3200" dirty="0"/>
          </a:p>
        </p:txBody>
      </p:sp>
      <p:pic>
        <p:nvPicPr>
          <p:cNvPr id="7" name="Picture 6">
            <a:extLst>
              <a:ext uri="{FF2B5EF4-FFF2-40B4-BE49-F238E27FC236}">
                <a16:creationId xmlns:a16="http://schemas.microsoft.com/office/drawing/2014/main" xmlns="" id="{C1E7F37C-80D0-4640-A69A-C463545E187C}"/>
              </a:ext>
            </a:extLst>
          </p:cNvPr>
          <p:cNvPicPr>
            <a:picLocks noChangeAspect="1"/>
          </p:cNvPicPr>
          <p:nvPr/>
        </p:nvPicPr>
        <p:blipFill>
          <a:blip r:embed="rId2" cstate="print"/>
          <a:stretch>
            <a:fillRect/>
          </a:stretch>
        </p:blipFill>
        <p:spPr>
          <a:xfrm>
            <a:off x="4488908" y="4201108"/>
            <a:ext cx="4068065" cy="1563429"/>
          </a:xfrm>
          <a:prstGeom prst="rect">
            <a:avLst/>
          </a:prstGeom>
        </p:spPr>
      </p:pic>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2132856"/>
            <a:ext cx="7920880" cy="4352528"/>
          </a:xfrm>
        </p:spPr>
        <p:txBody>
          <a:bodyPr>
            <a:noAutofit/>
          </a:bodyPr>
          <a:lstStyle/>
          <a:p>
            <a:pPr marL="82296" indent="0">
              <a:lnSpc>
                <a:spcPct val="120000"/>
              </a:lnSpc>
              <a:buNone/>
            </a:pPr>
            <a:r>
              <a:rPr lang="zh-TW" altLang="en-US" sz="2000" dirty="0"/>
              <a:t>從手機</a:t>
            </a:r>
            <a:r>
              <a:rPr lang="en-HK" altLang="zh-TW" sz="2000" dirty="0" err="1"/>
              <a:t>Playstore</a:t>
            </a:r>
            <a:r>
              <a:rPr lang="en-HK" altLang="zh-TW" sz="2000" dirty="0"/>
              <a:t>/Appstore</a:t>
            </a:r>
            <a:r>
              <a:rPr lang="zh-TW" altLang="en-US" sz="2000" dirty="0"/>
              <a:t>搜尋及下載</a:t>
            </a:r>
            <a:r>
              <a:rPr lang="en-HK" altLang="zh-TW" sz="2000" dirty="0"/>
              <a:t>Object </a:t>
            </a:r>
            <a:r>
              <a:rPr lang="en-HK" altLang="zh-TW" sz="2000" dirty="0" err="1"/>
              <a:t>Dection</a:t>
            </a:r>
            <a:r>
              <a:rPr lang="en-HK" altLang="zh-TW" sz="2000" dirty="0"/>
              <a:t> </a:t>
            </a:r>
            <a:r>
              <a:rPr lang="en-HK" altLang="zh-TW" sz="2000" dirty="0" err="1"/>
              <a:t>TensorflowLite</a:t>
            </a:r>
            <a:r>
              <a:rPr lang="en-HK" altLang="zh-TW" sz="2000" dirty="0"/>
              <a:t> Demo</a:t>
            </a:r>
            <a:r>
              <a:rPr lang="zh-TW" altLang="en-US" sz="2000" dirty="0"/>
              <a:t> ，安裝後可以識別出物體。</a:t>
            </a:r>
            <a:endParaRPr lang="en-US" sz="2000" dirty="0"/>
          </a:p>
        </p:txBody>
      </p:sp>
      <p:pic>
        <p:nvPicPr>
          <p:cNvPr id="10" name="Picture 9">
            <a:extLst>
              <a:ext uri="{FF2B5EF4-FFF2-40B4-BE49-F238E27FC236}">
                <a16:creationId xmlns:a16="http://schemas.microsoft.com/office/drawing/2014/main" xmlns="" id="{FDA148C2-83C1-4C25-9AC5-2769677DC3DC}"/>
              </a:ext>
            </a:extLst>
          </p:cNvPr>
          <p:cNvPicPr>
            <a:picLocks noChangeAspect="1"/>
          </p:cNvPicPr>
          <p:nvPr/>
        </p:nvPicPr>
        <p:blipFill>
          <a:blip r:embed="rId3" cstate="print"/>
          <a:stretch>
            <a:fillRect/>
          </a:stretch>
        </p:blipFill>
        <p:spPr>
          <a:xfrm>
            <a:off x="611560" y="3068960"/>
            <a:ext cx="3810196" cy="3340272"/>
          </a:xfrm>
          <a:prstGeom prst="rect">
            <a:avLst/>
          </a:prstGeom>
        </p:spPr>
      </p:pic>
    </p:spTree>
    <p:extLst>
      <p:ext uri="{BB962C8B-B14F-4D97-AF65-F5344CB8AC3E}">
        <p14:creationId xmlns:p14="http://schemas.microsoft.com/office/powerpoint/2010/main" xmlns="" val="319590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31224" cy="1143000"/>
          </a:xfrm>
        </p:spPr>
        <p:txBody>
          <a:bodyPr>
            <a:normAutofit/>
          </a:bodyPr>
          <a:lstStyle/>
          <a:p>
            <a:r>
              <a:rPr lang="en-HK" altLang="zh-TW" dirty="0"/>
              <a:t>(2) AI</a:t>
            </a:r>
            <a:r>
              <a:rPr lang="zh-TW" altLang="en-US" dirty="0"/>
              <a:t>能當我們的耳朵</a:t>
            </a:r>
            <a:endParaRPr lang="en-US" dirty="0"/>
          </a:p>
        </p:txBody>
      </p:sp>
      <p:sp>
        <p:nvSpPr>
          <p:cNvPr id="3" name="Content Placeholder 2"/>
          <p:cNvSpPr>
            <a:spLocks noGrp="1"/>
          </p:cNvSpPr>
          <p:nvPr>
            <p:ph idx="1"/>
          </p:nvPr>
        </p:nvSpPr>
        <p:spPr>
          <a:xfrm>
            <a:off x="755576" y="1916832"/>
            <a:ext cx="5760640" cy="4389120"/>
          </a:xfrm>
        </p:spPr>
        <p:txBody>
          <a:bodyPr>
            <a:normAutofit/>
          </a:bodyPr>
          <a:lstStyle/>
          <a:p>
            <a:pPr marL="0" indent="0">
              <a:buNone/>
            </a:pPr>
            <a:r>
              <a:rPr lang="zh-TW" altLang="en-US" b="1" u="sng" dirty="0"/>
              <a:t>語音識別技術</a:t>
            </a:r>
            <a:endParaRPr lang="en-US" altLang="zh-TW" dirty="0"/>
          </a:p>
          <a:p>
            <a:pPr marL="0" indent="0">
              <a:buNone/>
            </a:pPr>
            <a:r>
              <a:rPr lang="zh-TW" altLang="en-US" dirty="0"/>
              <a:t>能轉錄人類的語音。需要面對一些與自然語言處理類似的問題，例如不同口音的處理 、背景噪音、區分同音異形異義詞等。</a:t>
            </a:r>
            <a:endParaRPr lang="en-HK" altLang="zh-TW" dirty="0"/>
          </a:p>
          <a:p>
            <a:pPr marL="0" indent="0">
              <a:buNone/>
            </a:pPr>
            <a:endParaRPr lang="en-HK" altLang="zh-TW" dirty="0"/>
          </a:p>
          <a:p>
            <a:pPr marL="0" indent="0">
              <a:buNone/>
            </a:pPr>
            <a:r>
              <a:rPr lang="zh-TW" altLang="en-US" dirty="0"/>
              <a:t>語音識別的主要應用包括醫療聽寫、語音書寫、電腦系統聲控</a:t>
            </a:r>
            <a:r>
              <a:rPr lang="en-HK" altLang="zh-TW" dirty="0"/>
              <a:t>(</a:t>
            </a:r>
            <a:r>
              <a:rPr lang="en-US" altLang="zh-TW" dirty="0"/>
              <a:t>1083</a:t>
            </a:r>
            <a:r>
              <a:rPr lang="zh-TW" altLang="en-US" dirty="0"/>
              <a:t>香港電話號碼查詢</a:t>
            </a:r>
            <a:r>
              <a:rPr lang="en-HK" altLang="zh-TW" dirty="0"/>
              <a:t>) </a:t>
            </a:r>
            <a:r>
              <a:rPr lang="zh-TW" altLang="en-US" dirty="0"/>
              <a:t>、電話客服等。</a:t>
            </a:r>
            <a:endParaRPr lang="en-US" dirty="0"/>
          </a:p>
        </p:txBody>
      </p:sp>
      <p:pic>
        <p:nvPicPr>
          <p:cNvPr id="13" name="Picture 12" descr="A close-up of a foot&#10;&#10;Description automatically generated with low confidence">
            <a:extLst>
              <a:ext uri="{FF2B5EF4-FFF2-40B4-BE49-F238E27FC236}">
                <a16:creationId xmlns:a16="http://schemas.microsoft.com/office/drawing/2014/main" xmlns="" id="{02E61F3C-2D22-4319-9C30-9C86B8759E33}"/>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6516547" y="2410465"/>
            <a:ext cx="2381250" cy="2381250"/>
          </a:xfrm>
          <a:prstGeom prst="rect">
            <a:avLst/>
          </a:prstGeom>
        </p:spPr>
      </p:pic>
      <p:sp>
        <p:nvSpPr>
          <p:cNvPr id="14" name="TextBox 13">
            <a:extLst>
              <a:ext uri="{FF2B5EF4-FFF2-40B4-BE49-F238E27FC236}">
                <a16:creationId xmlns:a16="http://schemas.microsoft.com/office/drawing/2014/main" xmlns="" id="{A6ABC6E3-85CC-49D6-90CE-22930621BF3A}"/>
              </a:ext>
            </a:extLst>
          </p:cNvPr>
          <p:cNvSpPr txBox="1"/>
          <p:nvPr/>
        </p:nvSpPr>
        <p:spPr>
          <a:xfrm>
            <a:off x="6372200" y="6165304"/>
            <a:ext cx="2381250" cy="369332"/>
          </a:xfrm>
          <a:prstGeom prst="rect">
            <a:avLst/>
          </a:prstGeom>
          <a:noFill/>
        </p:spPr>
        <p:txBody>
          <a:bodyPr wrap="square" rtlCol="0">
            <a:spAutoFit/>
          </a:bodyPr>
          <a:lstStyle/>
          <a:p>
            <a:r>
              <a:rPr lang="en-HK" sz="900">
                <a:hlinkClick r:id="rId3" tooltip="https://pngimg.com/download/35697"/>
              </a:rPr>
              <a:t>This Photo</a:t>
            </a:r>
            <a:r>
              <a:rPr lang="en-HK" sz="900"/>
              <a:t> by Unknown Author is licensed under </a:t>
            </a:r>
            <a:r>
              <a:rPr lang="en-HK" sz="900">
                <a:hlinkClick r:id="rId4" tooltip="https://creativecommons.org/licenses/by-nc/3.0/"/>
              </a:rPr>
              <a:t>CC BY-NC</a:t>
            </a:r>
            <a:endParaRPr lang="en-HK" sz="900"/>
          </a:p>
        </p:txBody>
      </p:sp>
    </p:spTree>
    <p:extLst>
      <p:ext uri="{BB962C8B-B14F-4D97-AF65-F5344CB8AC3E}">
        <p14:creationId xmlns:p14="http://schemas.microsoft.com/office/powerpoint/2010/main" xmlns="" val="245105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11560" y="908720"/>
            <a:ext cx="8363273" cy="576064"/>
          </a:xfrm>
        </p:spPr>
        <p:txBody>
          <a:bodyPr>
            <a:noAutofit/>
          </a:bodyPr>
          <a:lstStyle/>
          <a:p>
            <a:r>
              <a:rPr lang="zh-TW" altLang="en-US" sz="3200" dirty="0"/>
              <a:t>示範二</a:t>
            </a:r>
            <a:r>
              <a:rPr lang="en-HK" altLang="zh-TW" sz="3200" dirty="0"/>
              <a:t>: </a:t>
            </a:r>
            <a:r>
              <a:rPr lang="zh-TW" altLang="en-US" sz="3200" dirty="0"/>
              <a:t>語音識別</a:t>
            </a:r>
            <a:r>
              <a:rPr lang="en-HK" altLang="zh-TW" sz="3200" dirty="0"/>
              <a:t>(</a:t>
            </a:r>
            <a:r>
              <a:rPr lang="en-US" altLang="zh-TW" sz="3200" dirty="0"/>
              <a:t>1083</a:t>
            </a:r>
            <a:r>
              <a:rPr lang="zh-TW" altLang="en-US" sz="3200" dirty="0"/>
              <a:t>香港電話號碼查詢</a:t>
            </a:r>
            <a:r>
              <a:rPr lang="en-HK" altLang="zh-TW" sz="3200" dirty="0"/>
              <a:t>) </a:t>
            </a:r>
            <a:endParaRPr lang="en-HK" sz="32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1628800"/>
            <a:ext cx="7920880" cy="4856584"/>
          </a:xfrm>
        </p:spPr>
        <p:txBody>
          <a:bodyPr>
            <a:noAutofit/>
          </a:bodyPr>
          <a:lstStyle/>
          <a:p>
            <a:pPr marL="82296" indent="0">
              <a:lnSpc>
                <a:spcPct val="120000"/>
              </a:lnSpc>
              <a:buNone/>
            </a:pPr>
            <a:r>
              <a:rPr lang="en-HK" altLang="zh-TW" sz="2000" dirty="0"/>
              <a:t>1. </a:t>
            </a:r>
            <a:r>
              <a:rPr lang="zh-TW" altLang="en-US" sz="2000" dirty="0"/>
              <a:t>致電</a:t>
            </a:r>
            <a:r>
              <a:rPr lang="en-US" altLang="zh-TW" sz="2000" dirty="0"/>
              <a:t>1083</a:t>
            </a:r>
            <a:r>
              <a:rPr lang="zh-TW" altLang="en-US" sz="2000" dirty="0"/>
              <a:t>查詢。</a:t>
            </a:r>
            <a:endParaRPr lang="en-HK" altLang="zh-TW" sz="2000" dirty="0"/>
          </a:p>
          <a:p>
            <a:pPr marL="82296" indent="0">
              <a:lnSpc>
                <a:spcPct val="120000"/>
              </a:lnSpc>
              <a:buNone/>
            </a:pPr>
            <a:r>
              <a:rPr lang="en-HK" altLang="zh-TW" sz="2000" dirty="0"/>
              <a:t>2. </a:t>
            </a:r>
            <a:r>
              <a:rPr lang="zh-TW" altLang="en-US" sz="2000" dirty="0"/>
              <a:t>接通後，按</a:t>
            </a:r>
            <a:r>
              <a:rPr lang="en-HK" altLang="zh-TW" sz="2000" dirty="0">
                <a:sym typeface="Wingdings 2" panose="05020102010507070707" pitchFamily="18" charset="2"/>
              </a:rPr>
              <a:t></a:t>
            </a:r>
            <a:r>
              <a:rPr lang="zh-TW" altLang="en-US" sz="2000" dirty="0"/>
              <a:t>查詢政府部門及公共機構。</a:t>
            </a:r>
            <a:endParaRPr lang="en-HK" altLang="zh-TW" sz="2000" dirty="0"/>
          </a:p>
          <a:p>
            <a:pPr marL="82296" indent="0">
              <a:lnSpc>
                <a:spcPct val="120000"/>
              </a:lnSpc>
              <a:buNone/>
            </a:pPr>
            <a:r>
              <a:rPr lang="en-HK" sz="2000" dirty="0"/>
              <a:t>3. </a:t>
            </a:r>
            <a:r>
              <a:rPr lang="zh-TW" altLang="en-US" sz="2000" dirty="0"/>
              <a:t>然後說出想查詢的政府部門及公共機構名稱。</a:t>
            </a:r>
            <a:endParaRPr lang="en-HK" altLang="zh-TW" sz="2000" dirty="0"/>
          </a:p>
          <a:p>
            <a:pPr marL="82296" indent="0">
              <a:lnSpc>
                <a:spcPct val="120000"/>
              </a:lnSpc>
              <a:buNone/>
            </a:pPr>
            <a:r>
              <a:rPr lang="en-HK" sz="2000" dirty="0"/>
              <a:t>4. </a:t>
            </a:r>
            <a:r>
              <a:rPr lang="zh-TW" altLang="en-US" sz="2000" dirty="0"/>
              <a:t>查詢系統會根據你的語音輸入來搜尋資料。</a:t>
            </a:r>
            <a:endParaRPr lang="en-US" sz="2000" dirty="0"/>
          </a:p>
        </p:txBody>
      </p:sp>
      <p:pic>
        <p:nvPicPr>
          <p:cNvPr id="4" name="Picture 3">
            <a:extLst>
              <a:ext uri="{FF2B5EF4-FFF2-40B4-BE49-F238E27FC236}">
                <a16:creationId xmlns:a16="http://schemas.microsoft.com/office/drawing/2014/main" xmlns="" id="{E5ED9D03-47F1-4DF4-ADC1-A558C0A068BA}"/>
              </a:ext>
            </a:extLst>
          </p:cNvPr>
          <p:cNvPicPr>
            <a:picLocks noChangeAspect="1"/>
          </p:cNvPicPr>
          <p:nvPr/>
        </p:nvPicPr>
        <p:blipFill>
          <a:blip r:embed="rId2" cstate="print"/>
          <a:stretch>
            <a:fillRect/>
          </a:stretch>
        </p:blipFill>
        <p:spPr>
          <a:xfrm>
            <a:off x="6228184" y="5447604"/>
            <a:ext cx="844593" cy="501676"/>
          </a:xfrm>
          <a:prstGeom prst="rect">
            <a:avLst/>
          </a:prstGeom>
        </p:spPr>
      </p:pic>
      <p:pic>
        <p:nvPicPr>
          <p:cNvPr id="6" name="Picture 5">
            <a:extLst>
              <a:ext uri="{FF2B5EF4-FFF2-40B4-BE49-F238E27FC236}">
                <a16:creationId xmlns:a16="http://schemas.microsoft.com/office/drawing/2014/main" xmlns="" id="{75B61A30-06E3-429C-AB77-A253FC38BE60}"/>
              </a:ext>
            </a:extLst>
          </p:cNvPr>
          <p:cNvPicPr>
            <a:picLocks noChangeAspect="1"/>
          </p:cNvPicPr>
          <p:nvPr/>
        </p:nvPicPr>
        <p:blipFill>
          <a:blip r:embed="rId3" cstate="print"/>
          <a:stretch>
            <a:fillRect/>
          </a:stretch>
        </p:blipFill>
        <p:spPr>
          <a:xfrm>
            <a:off x="6224963" y="5949280"/>
            <a:ext cx="1835244" cy="387370"/>
          </a:xfrm>
          <a:prstGeom prst="rect">
            <a:avLst/>
          </a:prstGeom>
        </p:spPr>
      </p:pic>
      <p:pic>
        <p:nvPicPr>
          <p:cNvPr id="11" name="Picture 10" descr="Icon&#10;&#10;Description automatically generated">
            <a:extLst>
              <a:ext uri="{FF2B5EF4-FFF2-40B4-BE49-F238E27FC236}">
                <a16:creationId xmlns:a16="http://schemas.microsoft.com/office/drawing/2014/main" xmlns="" id="{420B40BD-94C8-460B-8CC8-637A31DC08CB}"/>
              </a:ext>
            </a:extLst>
          </p:cNvPr>
          <p:cNvPicPr>
            <a:picLocks noChangeAspect="1"/>
          </p:cNvPicPr>
          <p:nvPr/>
        </p:nvPicPr>
        <p:blipFill>
          <a:blip r:embed="rId4" cstate="print">
            <a:extLst>
              <a:ext uri="{28A0092B-C50C-407E-A947-70E740481C1C}">
                <a14:useLocalDpi xmlns:a14="http://schemas.microsoft.com/office/drawing/2010/main" xmlns="" val="0"/>
              </a:ext>
              <a:ext uri="{837473B0-CC2E-450A-ABE3-18F120FF3D39}">
                <a1611:picAttrSrcUrl xmlns:a1611="http://schemas.microsoft.com/office/drawing/2016/11/main" xmlns="" r:id="rId5"/>
              </a:ext>
            </a:extLst>
          </a:blip>
          <a:stretch>
            <a:fillRect/>
          </a:stretch>
        </p:blipFill>
        <p:spPr>
          <a:xfrm>
            <a:off x="1747750" y="4260666"/>
            <a:ext cx="2597241" cy="1688614"/>
          </a:xfrm>
          <a:prstGeom prst="rect">
            <a:avLst/>
          </a:prstGeom>
        </p:spPr>
      </p:pic>
      <p:sp>
        <p:nvSpPr>
          <p:cNvPr id="12" name="TextBox 11">
            <a:extLst>
              <a:ext uri="{FF2B5EF4-FFF2-40B4-BE49-F238E27FC236}">
                <a16:creationId xmlns:a16="http://schemas.microsoft.com/office/drawing/2014/main" xmlns="" id="{16D9AA25-72F0-4D53-AF1D-2A3EB8A43126}"/>
              </a:ext>
            </a:extLst>
          </p:cNvPr>
          <p:cNvSpPr txBox="1"/>
          <p:nvPr/>
        </p:nvSpPr>
        <p:spPr>
          <a:xfrm>
            <a:off x="1770507" y="6114042"/>
            <a:ext cx="2353545" cy="369332"/>
          </a:xfrm>
          <a:prstGeom prst="rect">
            <a:avLst/>
          </a:prstGeom>
          <a:noFill/>
        </p:spPr>
        <p:txBody>
          <a:bodyPr wrap="square" rtlCol="0">
            <a:spAutoFit/>
          </a:bodyPr>
          <a:lstStyle/>
          <a:p>
            <a:r>
              <a:rPr lang="en-HK" sz="900">
                <a:hlinkClick r:id="rId5" tooltip="http://pngimg.com/download/49015"/>
              </a:rPr>
              <a:t>This Photo</a:t>
            </a:r>
            <a:r>
              <a:rPr lang="en-HK" sz="900"/>
              <a:t> by Unknown Author is licensed under </a:t>
            </a:r>
            <a:r>
              <a:rPr lang="en-HK" sz="900">
                <a:hlinkClick r:id="rId6" tooltip="https://creativecommons.org/licenses/by-nc/3.0/"/>
              </a:rPr>
              <a:t>CC BY-NC</a:t>
            </a:r>
            <a:endParaRPr lang="en-HK" sz="900"/>
          </a:p>
        </p:txBody>
      </p:sp>
    </p:spTree>
    <p:extLst>
      <p:ext uri="{BB962C8B-B14F-4D97-AF65-F5344CB8AC3E}">
        <p14:creationId xmlns:p14="http://schemas.microsoft.com/office/powerpoint/2010/main" xmlns="" val="39634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620688"/>
            <a:ext cx="7797552" cy="1143000"/>
          </a:xfrm>
        </p:spPr>
        <p:txBody>
          <a:bodyPr/>
          <a:lstStyle/>
          <a:p>
            <a:r>
              <a:rPr lang="zh-TW" altLang="en-US" dirty="0"/>
              <a:t>目錄</a:t>
            </a:r>
            <a:endParaRPr lang="en-US" dirty="0"/>
          </a:p>
        </p:txBody>
      </p:sp>
      <p:sp>
        <p:nvSpPr>
          <p:cNvPr id="3" name="Content Placeholder 2"/>
          <p:cNvSpPr>
            <a:spLocks noGrp="1"/>
          </p:cNvSpPr>
          <p:nvPr>
            <p:ph idx="1"/>
          </p:nvPr>
        </p:nvSpPr>
        <p:spPr>
          <a:xfrm>
            <a:off x="611560" y="1916832"/>
            <a:ext cx="7920880" cy="4373840"/>
          </a:xfrm>
        </p:spPr>
        <p:txBody>
          <a:bodyPr>
            <a:normAutofit/>
          </a:bodyPr>
          <a:lstStyle/>
          <a:p>
            <a:pPr marL="342900" lvl="1" indent="-342900">
              <a:buClr>
                <a:schemeClr val="accent3"/>
              </a:buClr>
              <a:buSzPct val="95000"/>
              <a:buFont typeface="Wingdings" panose="05000000000000000000" pitchFamily="2" charset="2"/>
              <a:buChar char="v"/>
            </a:pPr>
            <a:r>
              <a:rPr lang="zh-TW" altLang="en-US" sz="3200" dirty="0"/>
              <a:t> 人工智能的基本概念</a:t>
            </a:r>
            <a:endParaRPr lang="en-US" sz="3200" dirty="0"/>
          </a:p>
          <a:p>
            <a:pPr marL="342900" lvl="1" indent="-342900">
              <a:buClr>
                <a:schemeClr val="accent3"/>
              </a:buClr>
              <a:buSzPct val="95000"/>
              <a:buFont typeface="Wingdings" panose="05000000000000000000" pitchFamily="2" charset="2"/>
              <a:buChar char="v"/>
            </a:pPr>
            <a:r>
              <a:rPr lang="zh-TW" altLang="en-US" sz="3200" dirty="0"/>
              <a:t> 人工智能的發展及應用</a:t>
            </a:r>
            <a:endParaRPr lang="en-HK" altLang="zh-TW" sz="3200" dirty="0"/>
          </a:p>
          <a:p>
            <a:pPr marL="342900" lvl="1" indent="-342900">
              <a:buClr>
                <a:schemeClr val="accent3"/>
              </a:buClr>
              <a:buSzPct val="95000"/>
              <a:buFont typeface="Wingdings" panose="05000000000000000000" pitchFamily="2" charset="2"/>
              <a:buChar char="v"/>
            </a:pPr>
            <a:r>
              <a:rPr lang="en-HK" altLang="zh-TW" sz="3200" dirty="0"/>
              <a:t> Q&amp;A</a:t>
            </a:r>
            <a:endParaRPr lang="en-US" altLang="zh-TW" sz="3200" dirty="0"/>
          </a:p>
          <a:p>
            <a:pPr marL="342900" lvl="1" indent="-342900">
              <a:buClr>
                <a:schemeClr val="accent3"/>
              </a:buClr>
              <a:buSzPct val="95000"/>
              <a:buFont typeface="Wingdings" panose="05000000000000000000" pitchFamily="2" charset="2"/>
              <a:buChar char="v"/>
            </a:pPr>
            <a:r>
              <a:rPr lang="zh-TW" altLang="en-US" sz="3200" dirty="0"/>
              <a:t> 總結</a:t>
            </a:r>
            <a:endParaRPr lang="en-US" sz="3200" dirty="0"/>
          </a:p>
          <a:p>
            <a:pPr marL="0" indent="0">
              <a:buNone/>
            </a:pPr>
            <a:endParaRPr lang="en-US" altLang="zh-TW" sz="3600" b="1" u="sng" dirty="0"/>
          </a:p>
        </p:txBody>
      </p:sp>
    </p:spTree>
    <p:extLst>
      <p:ext uri="{BB962C8B-B14F-4D97-AF65-F5344CB8AC3E}">
        <p14:creationId xmlns:p14="http://schemas.microsoft.com/office/powerpoint/2010/main" xmlns="" val="100413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5800"/>
            <a:ext cx="7931224" cy="1143000"/>
          </a:xfrm>
        </p:spPr>
        <p:txBody>
          <a:bodyPr>
            <a:normAutofit/>
          </a:bodyPr>
          <a:lstStyle/>
          <a:p>
            <a:r>
              <a:rPr lang="en-HK" altLang="zh-TW" dirty="0"/>
              <a:t>(3) AI</a:t>
            </a:r>
            <a:r>
              <a:rPr lang="zh-TW" altLang="en-US" dirty="0"/>
              <a:t>能和我們溝通</a:t>
            </a:r>
            <a:endParaRPr lang="en-US" dirty="0"/>
          </a:p>
        </p:txBody>
      </p:sp>
      <p:sp>
        <p:nvSpPr>
          <p:cNvPr id="3" name="Content Placeholder 2"/>
          <p:cNvSpPr>
            <a:spLocks noGrp="1"/>
          </p:cNvSpPr>
          <p:nvPr>
            <p:ph idx="1"/>
          </p:nvPr>
        </p:nvSpPr>
        <p:spPr>
          <a:xfrm>
            <a:off x="683568" y="1988840"/>
            <a:ext cx="8003232" cy="3888432"/>
          </a:xfrm>
        </p:spPr>
        <p:txBody>
          <a:bodyPr>
            <a:normAutofit lnSpcReduction="10000"/>
          </a:bodyPr>
          <a:lstStyle/>
          <a:p>
            <a:pPr marL="0" indent="0">
              <a:buNone/>
            </a:pPr>
            <a:r>
              <a:rPr lang="zh-TW" altLang="en-US" b="1" u="sng" dirty="0"/>
              <a:t>自然語言處理</a:t>
            </a:r>
            <a:endParaRPr lang="en-US" altLang="zh-TW" dirty="0"/>
          </a:p>
          <a:p>
            <a:pPr marL="0" indent="0">
              <a:buNone/>
            </a:pPr>
            <a:r>
              <a:rPr lang="zh-TW" altLang="en-US" dirty="0"/>
              <a:t>人工智能若要與人溝通，就要理解人類的語言，這叫自然語言理解，是人工智能研究中的一個非常重要的優先事項和挑戰。</a:t>
            </a:r>
            <a:endParaRPr lang="en-HK" altLang="zh-TW" dirty="0"/>
          </a:p>
          <a:p>
            <a:pPr marL="0" indent="0">
              <a:buNone/>
            </a:pPr>
            <a:endParaRPr lang="en-HK" altLang="zh-TW" dirty="0"/>
          </a:p>
          <a:p>
            <a:r>
              <a:rPr lang="zh-TW" altLang="en-US" dirty="0"/>
              <a:t>強人工</a:t>
            </a:r>
            <a:r>
              <a:rPr lang="en-HK" altLang="zh-TW" dirty="0"/>
              <a:t>AI: </a:t>
            </a:r>
            <a:r>
              <a:rPr lang="zh-TW" altLang="en-US" dirty="0"/>
              <a:t>自覺意識、性格、情感、知覺、社交等人類的特質。</a:t>
            </a:r>
            <a:endParaRPr lang="en-HK" altLang="zh-TW" dirty="0"/>
          </a:p>
          <a:p>
            <a:r>
              <a:rPr lang="zh-TW" altLang="en-US" dirty="0"/>
              <a:t>弱人工</a:t>
            </a:r>
            <a:r>
              <a:rPr lang="en-HK" altLang="zh-TW" dirty="0"/>
              <a:t>AI: </a:t>
            </a:r>
            <a:r>
              <a:rPr lang="zh-TW" altLang="en-US" dirty="0"/>
              <a:t>模擬人類在某些特定領域中的思維或行為表現。</a:t>
            </a:r>
            <a:endParaRPr lang="en-US" altLang="zh-TW" dirty="0"/>
          </a:p>
          <a:p>
            <a:endParaRPr lang="en-US" dirty="0"/>
          </a:p>
          <a:p>
            <a:pPr marL="0" indent="0">
              <a:buNone/>
            </a:pPr>
            <a:endParaRPr lang="en-US" dirty="0"/>
          </a:p>
        </p:txBody>
      </p:sp>
    </p:spTree>
    <p:extLst>
      <p:ext uri="{BB962C8B-B14F-4D97-AF65-F5344CB8AC3E}">
        <p14:creationId xmlns:p14="http://schemas.microsoft.com/office/powerpoint/2010/main" xmlns="" val="366517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83568" y="1412776"/>
            <a:ext cx="8363273" cy="576064"/>
          </a:xfrm>
        </p:spPr>
        <p:txBody>
          <a:bodyPr>
            <a:noAutofit/>
          </a:bodyPr>
          <a:lstStyle/>
          <a:p>
            <a:r>
              <a:rPr lang="zh-TW" altLang="en-US" sz="3200" dirty="0"/>
              <a:t>示範三</a:t>
            </a:r>
            <a:r>
              <a:rPr lang="en-HK" altLang="zh-TW" sz="3200" dirty="0"/>
              <a:t>: </a:t>
            </a:r>
            <a:r>
              <a:rPr lang="zh-TW" altLang="en-US" sz="3200" dirty="0"/>
              <a:t>人工智能助理軟件 </a:t>
            </a:r>
            <a:r>
              <a:rPr lang="en-HK" altLang="zh-TW" sz="3200" dirty="0"/>
              <a:t>(Amazon Alexa, Google Assistant</a:t>
            </a:r>
            <a:r>
              <a:rPr lang="zh-TW" altLang="en-US" sz="3200" dirty="0"/>
              <a:t>或</a:t>
            </a:r>
            <a:r>
              <a:rPr lang="en-HK" altLang="zh-TW" sz="3200" dirty="0"/>
              <a:t>Apple Siri)</a:t>
            </a:r>
            <a:endParaRPr lang="en-HK" sz="32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2283346"/>
            <a:ext cx="7920880" cy="4202037"/>
          </a:xfrm>
        </p:spPr>
        <p:txBody>
          <a:bodyPr>
            <a:noAutofit/>
          </a:bodyPr>
          <a:lstStyle/>
          <a:p>
            <a:pPr marL="82296" indent="0">
              <a:lnSpc>
                <a:spcPct val="120000"/>
              </a:lnSpc>
              <a:buNone/>
            </a:pPr>
            <a:r>
              <a:rPr lang="zh-TW" altLang="en-US" sz="2000" dirty="0"/>
              <a:t>使用其中一個人工智能助理軟件示範</a:t>
            </a:r>
            <a:endParaRPr lang="en-US" sz="2000" dirty="0"/>
          </a:p>
        </p:txBody>
      </p:sp>
      <p:pic>
        <p:nvPicPr>
          <p:cNvPr id="3" name="Picture 2">
            <a:extLst>
              <a:ext uri="{FF2B5EF4-FFF2-40B4-BE49-F238E27FC236}">
                <a16:creationId xmlns:a16="http://schemas.microsoft.com/office/drawing/2014/main" xmlns="" id="{B4BCE52A-DF46-47F3-8C5E-94FBB0D4126E}"/>
              </a:ext>
            </a:extLst>
          </p:cNvPr>
          <p:cNvPicPr>
            <a:picLocks noChangeAspect="1"/>
          </p:cNvPicPr>
          <p:nvPr/>
        </p:nvPicPr>
        <p:blipFill>
          <a:blip r:embed="rId2" cstate="print"/>
          <a:stretch>
            <a:fillRect/>
          </a:stretch>
        </p:blipFill>
        <p:spPr>
          <a:xfrm>
            <a:off x="1043608" y="5089028"/>
            <a:ext cx="2905125" cy="1571625"/>
          </a:xfrm>
          <a:prstGeom prst="rect">
            <a:avLst/>
          </a:prstGeom>
        </p:spPr>
      </p:pic>
      <p:pic>
        <p:nvPicPr>
          <p:cNvPr id="5" name="Picture 4">
            <a:extLst>
              <a:ext uri="{FF2B5EF4-FFF2-40B4-BE49-F238E27FC236}">
                <a16:creationId xmlns:a16="http://schemas.microsoft.com/office/drawing/2014/main" xmlns="" id="{A1845009-172D-4EDB-B7C3-4C9F363845DE}"/>
              </a:ext>
            </a:extLst>
          </p:cNvPr>
          <p:cNvPicPr>
            <a:picLocks noChangeAspect="1"/>
          </p:cNvPicPr>
          <p:nvPr/>
        </p:nvPicPr>
        <p:blipFill>
          <a:blip r:embed="rId3" cstate="print"/>
          <a:stretch>
            <a:fillRect/>
          </a:stretch>
        </p:blipFill>
        <p:spPr>
          <a:xfrm>
            <a:off x="5248941" y="3958177"/>
            <a:ext cx="2905125" cy="1634133"/>
          </a:xfrm>
          <a:prstGeom prst="rect">
            <a:avLst/>
          </a:prstGeom>
        </p:spPr>
      </p:pic>
      <p:pic>
        <p:nvPicPr>
          <p:cNvPr id="7" name="Picture 6">
            <a:extLst>
              <a:ext uri="{FF2B5EF4-FFF2-40B4-BE49-F238E27FC236}">
                <a16:creationId xmlns:a16="http://schemas.microsoft.com/office/drawing/2014/main" xmlns="" id="{926A497C-3A56-4DED-AB55-908CC653DB2B}"/>
              </a:ext>
            </a:extLst>
          </p:cNvPr>
          <p:cNvPicPr>
            <a:picLocks noChangeAspect="1"/>
          </p:cNvPicPr>
          <p:nvPr/>
        </p:nvPicPr>
        <p:blipFill>
          <a:blip r:embed="rId4" cstate="print"/>
          <a:stretch>
            <a:fillRect/>
          </a:stretch>
        </p:blipFill>
        <p:spPr>
          <a:xfrm>
            <a:off x="1448675" y="3043668"/>
            <a:ext cx="2466975" cy="1847850"/>
          </a:xfrm>
          <a:prstGeom prst="rect">
            <a:avLst/>
          </a:prstGeom>
        </p:spPr>
      </p:pic>
    </p:spTree>
    <p:extLst>
      <p:ext uri="{BB962C8B-B14F-4D97-AF65-F5344CB8AC3E}">
        <p14:creationId xmlns:p14="http://schemas.microsoft.com/office/powerpoint/2010/main" xmlns="" val="138901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8124438" cy="1143000"/>
          </a:xfrm>
        </p:spPr>
        <p:txBody>
          <a:bodyPr>
            <a:normAutofit/>
          </a:bodyPr>
          <a:lstStyle/>
          <a:p>
            <a:pPr lvl="3" algn="l" rtl="0">
              <a:spcBef>
                <a:spcPct val="0"/>
              </a:spcBef>
            </a:pPr>
            <a:r>
              <a:rPr lang="en-HK" altLang="zh-TW" sz="4400" kern="1200" dirty="0">
                <a:solidFill>
                  <a:schemeClr val="tx2"/>
                </a:solidFill>
                <a:latin typeface="+mj-lt"/>
                <a:ea typeface="+mj-ea"/>
                <a:cs typeface="+mj-cs"/>
              </a:rPr>
              <a:t>(4) AI</a:t>
            </a:r>
            <a:r>
              <a:rPr lang="zh-TW" sz="4400" kern="1200" dirty="0">
                <a:solidFill>
                  <a:schemeClr val="tx2"/>
                </a:solidFill>
                <a:latin typeface="+mj-lt"/>
                <a:ea typeface="+mj-ea"/>
                <a:cs typeface="+mj-cs"/>
              </a:rPr>
              <a:t>能像</a:t>
            </a:r>
            <a:r>
              <a:rPr lang="zh-TW" altLang="en-US" sz="4400" kern="1200" dirty="0">
                <a:solidFill>
                  <a:schemeClr val="tx2"/>
                </a:solidFill>
                <a:latin typeface="+mj-lt"/>
                <a:ea typeface="+mj-ea"/>
                <a:cs typeface="+mj-cs"/>
              </a:rPr>
              <a:t>我們</a:t>
            </a:r>
            <a:r>
              <a:rPr lang="zh-TW" sz="4400" kern="1200" dirty="0">
                <a:solidFill>
                  <a:schemeClr val="tx2"/>
                </a:solidFill>
                <a:latin typeface="+mj-lt"/>
                <a:ea typeface="+mj-ea"/>
                <a:cs typeface="+mj-cs"/>
              </a:rPr>
              <a:t>一樣會學習和思考</a:t>
            </a:r>
            <a:endParaRPr lang="en-US" sz="4400" kern="1200" dirty="0">
              <a:solidFill>
                <a:schemeClr val="tx2"/>
              </a:solidFill>
              <a:latin typeface="+mj-lt"/>
              <a:ea typeface="+mj-ea"/>
              <a:cs typeface="+mj-cs"/>
            </a:endParaRPr>
          </a:p>
        </p:txBody>
      </p:sp>
      <p:sp>
        <p:nvSpPr>
          <p:cNvPr id="3" name="Content Placeholder 2"/>
          <p:cNvSpPr>
            <a:spLocks noGrp="1"/>
          </p:cNvSpPr>
          <p:nvPr>
            <p:ph idx="1"/>
          </p:nvPr>
        </p:nvSpPr>
        <p:spPr>
          <a:xfrm>
            <a:off x="683568" y="1916832"/>
            <a:ext cx="4464496" cy="4389120"/>
          </a:xfrm>
        </p:spPr>
        <p:txBody>
          <a:bodyPr>
            <a:normAutofit fontScale="92500" lnSpcReduction="10000"/>
          </a:bodyPr>
          <a:lstStyle/>
          <a:p>
            <a:pPr marL="0" indent="0">
              <a:buNone/>
            </a:pPr>
            <a:endParaRPr lang="en-US" altLang="zh-TW" dirty="0"/>
          </a:p>
          <a:p>
            <a:pPr marL="0" indent="0">
              <a:buNone/>
            </a:pPr>
            <a:r>
              <a:rPr lang="zh-TW" altLang="en-US" b="1" u="sng" dirty="0"/>
              <a:t>機器學習</a:t>
            </a:r>
            <a:r>
              <a:rPr lang="en-HK" altLang="zh-TW" b="1" u="sng" dirty="0"/>
              <a:t>: </a:t>
            </a:r>
            <a:r>
              <a:rPr lang="zh-TW" altLang="en-US" dirty="0"/>
              <a:t>人工智能的核心技術是「機器學習」，目的是要讓機器（電腦）像人類一樣具有學習的能力。</a:t>
            </a:r>
            <a:endParaRPr lang="en-US" altLang="zh-TW" dirty="0"/>
          </a:p>
          <a:p>
            <a:pPr marL="0" indent="0">
              <a:buNone/>
            </a:pPr>
            <a:endParaRPr lang="en-US" dirty="0"/>
          </a:p>
          <a:p>
            <a:pPr marL="0" indent="0">
              <a:buNone/>
            </a:pPr>
            <a:r>
              <a:rPr lang="zh-TW" altLang="en-US" b="1" u="sng" dirty="0"/>
              <a:t>深度學習</a:t>
            </a:r>
            <a:r>
              <a:rPr lang="en-HK" altLang="zh-TW" b="1" u="sng" dirty="0"/>
              <a:t>: </a:t>
            </a:r>
            <a:r>
              <a:rPr lang="zh-TW" altLang="en-US" dirty="0"/>
              <a:t>則是涵蓋於機器學習中，且是在人工神經網路中，建立輸入層、多重的隱藏層和輸出層三層網路架構，因為隱藏層</a:t>
            </a:r>
            <a:r>
              <a:rPr lang="zh-TW" altLang="en-US" dirty="0" smtClean="0"/>
              <a:t>的多重堆疊</a:t>
            </a:r>
            <a:r>
              <a:rPr lang="zh-TW" altLang="en-US" dirty="0"/>
              <a:t>設計，所以稱為深度學習，需極龐大的電腦運算資源。</a:t>
            </a:r>
            <a:endParaRPr lang="en-US" dirty="0"/>
          </a:p>
        </p:txBody>
      </p:sp>
      <p:pic>
        <p:nvPicPr>
          <p:cNvPr id="6" name="Picture 5">
            <a:extLst>
              <a:ext uri="{FF2B5EF4-FFF2-40B4-BE49-F238E27FC236}">
                <a16:creationId xmlns:a16="http://schemas.microsoft.com/office/drawing/2014/main" xmlns="" id="{C63CBDA4-2BD7-43B5-9274-7879A9097AEF}"/>
              </a:ext>
            </a:extLst>
          </p:cNvPr>
          <p:cNvPicPr>
            <a:picLocks noChangeAspect="1"/>
          </p:cNvPicPr>
          <p:nvPr/>
        </p:nvPicPr>
        <p:blipFill>
          <a:blip r:embed="rId3" cstate="print"/>
          <a:stretch>
            <a:fillRect/>
          </a:stretch>
        </p:blipFill>
        <p:spPr>
          <a:xfrm>
            <a:off x="5292080" y="2355527"/>
            <a:ext cx="3587934" cy="3511730"/>
          </a:xfrm>
          <a:prstGeom prst="rect">
            <a:avLst/>
          </a:prstGeom>
        </p:spPr>
      </p:pic>
    </p:spTree>
    <p:extLst>
      <p:ext uri="{BB962C8B-B14F-4D97-AF65-F5344CB8AC3E}">
        <p14:creationId xmlns:p14="http://schemas.microsoft.com/office/powerpoint/2010/main" xmlns="" val="414528013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BF6CD-0A17-4C77-B686-A7D584DAEBC7}"/>
              </a:ext>
            </a:extLst>
          </p:cNvPr>
          <p:cNvSpPr>
            <a:spLocks noGrp="1"/>
          </p:cNvSpPr>
          <p:nvPr>
            <p:ph type="title"/>
          </p:nvPr>
        </p:nvSpPr>
        <p:spPr>
          <a:xfrm>
            <a:off x="683568" y="980728"/>
            <a:ext cx="8363273" cy="576064"/>
          </a:xfrm>
        </p:spPr>
        <p:txBody>
          <a:bodyPr>
            <a:noAutofit/>
          </a:bodyPr>
          <a:lstStyle/>
          <a:p>
            <a:r>
              <a:rPr lang="zh-TW" altLang="en-US" sz="3200" dirty="0"/>
              <a:t>示範四</a:t>
            </a:r>
            <a:r>
              <a:rPr lang="en-HK" altLang="zh-TW" sz="3200" dirty="0"/>
              <a:t>: </a:t>
            </a:r>
            <a:r>
              <a:rPr lang="zh-TW" altLang="en-US" sz="3200" dirty="0"/>
              <a:t>機械學習</a:t>
            </a:r>
            <a:r>
              <a:rPr lang="en-HK" altLang="zh-TW" sz="3200" dirty="0"/>
              <a:t>(QuickDraw) </a:t>
            </a:r>
            <a:endParaRPr lang="en-HK" sz="3200" dirty="0"/>
          </a:p>
        </p:txBody>
      </p:sp>
      <p:sp>
        <p:nvSpPr>
          <p:cNvPr id="8" name="Content Placeholder 2">
            <a:extLst>
              <a:ext uri="{FF2B5EF4-FFF2-40B4-BE49-F238E27FC236}">
                <a16:creationId xmlns:a16="http://schemas.microsoft.com/office/drawing/2014/main" xmlns="" id="{1D76ACF5-58E1-4B80-AC76-AE94ED2FC114}"/>
              </a:ext>
            </a:extLst>
          </p:cNvPr>
          <p:cNvSpPr>
            <a:spLocks noGrp="1"/>
          </p:cNvSpPr>
          <p:nvPr>
            <p:ph idx="1"/>
          </p:nvPr>
        </p:nvSpPr>
        <p:spPr>
          <a:xfrm>
            <a:off x="461316" y="1772816"/>
            <a:ext cx="7920880" cy="4712568"/>
          </a:xfrm>
        </p:spPr>
        <p:txBody>
          <a:bodyPr>
            <a:noAutofit/>
          </a:bodyPr>
          <a:lstStyle/>
          <a:p>
            <a:pPr marL="82296" indent="0">
              <a:lnSpc>
                <a:spcPct val="120000"/>
              </a:lnSpc>
              <a:buNone/>
            </a:pPr>
            <a:r>
              <a:rPr lang="zh-TW" altLang="en-US" sz="2000" dirty="0"/>
              <a:t>是由</a:t>
            </a:r>
            <a:r>
              <a:rPr lang="en-US" altLang="zh-TW" sz="2000" dirty="0"/>
              <a:t>Google</a:t>
            </a:r>
            <a:r>
              <a:rPr lang="zh-TW" altLang="en-US" sz="2000" dirty="0"/>
              <a:t>開發的一款線上遊戲，玩法是由玩家按所給題目繪出圖形，同時由人工神經網絡人工智能來實時猜測圖形所代表的內容。</a:t>
            </a:r>
            <a:r>
              <a:rPr lang="en-HK" altLang="zh-TW" sz="2000" dirty="0">
                <a:hlinkClick r:id="rId2"/>
              </a:rPr>
              <a:t>https://quickdraw.withgoogle.com/</a:t>
            </a:r>
            <a:endParaRPr lang="en-US" sz="2000" dirty="0"/>
          </a:p>
        </p:txBody>
      </p:sp>
      <p:pic>
        <p:nvPicPr>
          <p:cNvPr id="4" name="Picture 3">
            <a:extLst>
              <a:ext uri="{FF2B5EF4-FFF2-40B4-BE49-F238E27FC236}">
                <a16:creationId xmlns:a16="http://schemas.microsoft.com/office/drawing/2014/main" xmlns="" id="{1795E086-B558-4DF2-9768-19D133D672EB}"/>
              </a:ext>
            </a:extLst>
          </p:cNvPr>
          <p:cNvPicPr>
            <a:picLocks noChangeAspect="1"/>
          </p:cNvPicPr>
          <p:nvPr/>
        </p:nvPicPr>
        <p:blipFill>
          <a:blip r:embed="rId3" cstate="print"/>
          <a:stretch>
            <a:fillRect/>
          </a:stretch>
        </p:blipFill>
        <p:spPr>
          <a:xfrm>
            <a:off x="1763688" y="3262924"/>
            <a:ext cx="5405602" cy="3017852"/>
          </a:xfrm>
          <a:prstGeom prst="rect">
            <a:avLst/>
          </a:prstGeom>
        </p:spPr>
      </p:pic>
    </p:spTree>
    <p:extLst>
      <p:ext uri="{BB962C8B-B14F-4D97-AF65-F5344CB8AC3E}">
        <p14:creationId xmlns:p14="http://schemas.microsoft.com/office/powerpoint/2010/main" xmlns="" val="238003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ED2364C-FE66-448F-B716-AE70B5572BDE}"/>
              </a:ext>
            </a:extLst>
          </p:cNvPr>
          <p:cNvSpPr>
            <a:spLocks noGrp="1"/>
          </p:cNvSpPr>
          <p:nvPr>
            <p:ph type="title"/>
          </p:nvPr>
        </p:nvSpPr>
        <p:spPr>
          <a:xfrm>
            <a:off x="755576" y="1268760"/>
            <a:ext cx="7920880" cy="708688"/>
          </a:xfrm>
        </p:spPr>
        <p:txBody>
          <a:bodyPr>
            <a:noAutofit/>
          </a:bodyPr>
          <a:lstStyle/>
          <a:p>
            <a:r>
              <a:rPr lang="zh-TW" altLang="en-US" dirty="0"/>
              <a:t>機器學習與傳統編程的分別</a:t>
            </a:r>
            <a:r>
              <a:rPr lang="en-US" dirty="0"/>
              <a:t> </a:t>
            </a:r>
            <a:endParaRPr lang="en-HK" dirty="0"/>
          </a:p>
        </p:txBody>
      </p:sp>
      <p:sp>
        <p:nvSpPr>
          <p:cNvPr id="9" name="TextBox 8">
            <a:extLst>
              <a:ext uri="{FF2B5EF4-FFF2-40B4-BE49-F238E27FC236}">
                <a16:creationId xmlns:a16="http://schemas.microsoft.com/office/drawing/2014/main" xmlns="" id="{C8AEA48B-6F88-4637-80D8-5FDE2E320AFA}"/>
              </a:ext>
            </a:extLst>
          </p:cNvPr>
          <p:cNvSpPr txBox="1"/>
          <p:nvPr/>
        </p:nvSpPr>
        <p:spPr>
          <a:xfrm>
            <a:off x="4932040" y="6226110"/>
            <a:ext cx="4032448" cy="230832"/>
          </a:xfrm>
          <a:prstGeom prst="rect">
            <a:avLst/>
          </a:prstGeom>
          <a:noFill/>
        </p:spPr>
        <p:txBody>
          <a:bodyPr wrap="square">
            <a:spAutoFit/>
          </a:bodyPr>
          <a:lstStyle/>
          <a:p>
            <a:r>
              <a:rPr lang="en-HK" sz="900" dirty="0"/>
              <a:t>Source: https://www.mygreatlearning.com/blog/what-is-machine-learning/</a:t>
            </a:r>
          </a:p>
        </p:txBody>
      </p:sp>
      <p:pic>
        <p:nvPicPr>
          <p:cNvPr id="10" name="Picture 9">
            <a:extLst>
              <a:ext uri="{FF2B5EF4-FFF2-40B4-BE49-F238E27FC236}">
                <a16:creationId xmlns:a16="http://schemas.microsoft.com/office/drawing/2014/main" xmlns="" id="{FCCA21C6-F925-48EA-91EF-735082BFA5AD}"/>
              </a:ext>
            </a:extLst>
          </p:cNvPr>
          <p:cNvPicPr>
            <a:picLocks noChangeAspect="1"/>
          </p:cNvPicPr>
          <p:nvPr/>
        </p:nvPicPr>
        <p:blipFill>
          <a:blip r:embed="rId2" cstate="print"/>
          <a:stretch>
            <a:fillRect/>
          </a:stretch>
        </p:blipFill>
        <p:spPr>
          <a:xfrm>
            <a:off x="1907704" y="2636912"/>
            <a:ext cx="5228355" cy="2586972"/>
          </a:xfrm>
          <a:prstGeom prst="rect">
            <a:avLst/>
          </a:prstGeom>
        </p:spPr>
      </p:pic>
    </p:spTree>
    <p:extLst>
      <p:ext uri="{BB962C8B-B14F-4D97-AF65-F5344CB8AC3E}">
        <p14:creationId xmlns:p14="http://schemas.microsoft.com/office/powerpoint/2010/main" xmlns="" val="143655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736"/>
            <a:ext cx="7931224" cy="1143000"/>
          </a:xfrm>
        </p:spPr>
        <p:txBody>
          <a:bodyPr>
            <a:normAutofit fontScale="90000"/>
          </a:bodyPr>
          <a:lstStyle/>
          <a:p>
            <a:pPr lvl="3" algn="l" rtl="0">
              <a:spcBef>
                <a:spcPct val="0"/>
              </a:spcBef>
            </a:pPr>
            <a:r>
              <a:rPr lang="en-US" altLang="zh-TW" sz="5400" b="1" dirty="0" smtClean="0">
                <a:solidFill>
                  <a:schemeClr val="accent1"/>
                </a:solidFill>
                <a:latin typeface="+mn-ea"/>
              </a:rPr>
              <a:t/>
            </a:r>
            <a:br>
              <a:rPr lang="en-US" altLang="zh-TW" sz="5400" b="1" dirty="0" smtClean="0">
                <a:solidFill>
                  <a:schemeClr val="accent1"/>
                </a:solidFill>
                <a:latin typeface="+mn-ea"/>
              </a:rPr>
            </a:br>
            <a:r>
              <a:rPr lang="en-US" altLang="zh-TW" sz="5400" b="1" dirty="0">
                <a:solidFill>
                  <a:schemeClr val="accent1"/>
                </a:solidFill>
                <a:latin typeface="+mn-ea"/>
              </a:rPr>
              <a:t/>
            </a:r>
            <a:br>
              <a:rPr lang="en-US" altLang="zh-TW" sz="5400" b="1" dirty="0">
                <a:solidFill>
                  <a:schemeClr val="accent1"/>
                </a:solidFill>
                <a:latin typeface="+mn-ea"/>
              </a:rPr>
            </a:br>
            <a:r>
              <a:rPr lang="en-HK" altLang="zh-TW" sz="5400" b="1" u="sng" dirty="0" smtClean="0">
                <a:solidFill>
                  <a:schemeClr val="accent1"/>
                </a:solidFill>
                <a:latin typeface="+mn-ea"/>
              </a:rPr>
              <a:t/>
            </a:r>
            <a:br>
              <a:rPr lang="en-HK" altLang="zh-TW" sz="5400" b="1" u="sng" dirty="0" smtClean="0">
                <a:solidFill>
                  <a:schemeClr val="accent1"/>
                </a:solidFill>
                <a:latin typeface="+mn-ea"/>
              </a:rPr>
            </a:br>
            <a:r>
              <a:rPr lang="en-HK" altLang="zh-TW" sz="5400" b="1" u="sng" dirty="0" smtClean="0">
                <a:solidFill>
                  <a:schemeClr val="accent1"/>
                </a:solidFill>
                <a:latin typeface="+mn-ea"/>
              </a:rPr>
              <a:t/>
            </a:r>
            <a:br>
              <a:rPr lang="en-HK" altLang="zh-TW" sz="5400" b="1" u="sng" dirty="0" smtClean="0">
                <a:solidFill>
                  <a:schemeClr val="accent1"/>
                </a:solidFill>
                <a:latin typeface="+mn-ea"/>
              </a:rPr>
            </a:br>
            <a:r>
              <a:rPr kumimoji="0" lang="zh-TW" altLang="en-US" sz="5000" b="0" i="0" u="none" strike="noStrike" kern="1200" cap="none" spc="0" normalizeH="0" baseline="0" noProof="0" dirty="0" smtClean="0">
                <a:ln>
                  <a:noFill/>
                </a:ln>
                <a:solidFill>
                  <a:srgbClr val="04617B"/>
                </a:solidFill>
                <a:effectLst/>
                <a:uLnTx/>
                <a:uFillTx/>
                <a:latin typeface="Calibri"/>
                <a:ea typeface="微軟正黑體"/>
                <a:cs typeface="+mj-cs"/>
              </a:rPr>
              <a:t>機器學習的種類</a:t>
            </a:r>
            <a:r>
              <a:rPr lang="zh-TW" altLang="en-US" sz="5400" b="1" u="sng" dirty="0" smtClean="0">
                <a:solidFill>
                  <a:schemeClr val="accent1"/>
                </a:solidFill>
                <a:latin typeface="+mn-ea"/>
              </a:rPr>
              <a:t/>
            </a:r>
            <a:br>
              <a:rPr lang="zh-TW" altLang="en-US" sz="5400" b="1" u="sng" dirty="0" smtClean="0">
                <a:solidFill>
                  <a:schemeClr val="accent1"/>
                </a:solidFill>
                <a:latin typeface="+mn-ea"/>
              </a:rPr>
            </a:br>
            <a:endParaRPr lang="en-US" sz="5000" kern="1200" dirty="0">
              <a:solidFill>
                <a:schemeClr val="tx2"/>
              </a:solidFill>
              <a:latin typeface="+mj-lt"/>
              <a:ea typeface="+mj-ea"/>
              <a:cs typeface="+mj-cs"/>
            </a:endParaRPr>
          </a:p>
        </p:txBody>
      </p:sp>
      <p:sp>
        <p:nvSpPr>
          <p:cNvPr id="3" name="Content Placeholder 2"/>
          <p:cNvSpPr>
            <a:spLocks noGrp="1"/>
          </p:cNvSpPr>
          <p:nvPr>
            <p:ph idx="1"/>
          </p:nvPr>
        </p:nvSpPr>
        <p:spPr>
          <a:xfrm>
            <a:off x="467544" y="1628800"/>
            <a:ext cx="7992888" cy="4392488"/>
          </a:xfrm>
        </p:spPr>
        <p:txBody>
          <a:bodyPr>
            <a:normAutofit fontScale="85000" lnSpcReduction="20000"/>
          </a:bodyPr>
          <a:lstStyle/>
          <a:p>
            <a:pPr marL="0" indent="0">
              <a:lnSpc>
                <a:spcPct val="120000"/>
              </a:lnSpc>
              <a:buNone/>
            </a:pPr>
            <a:endParaRPr lang="en-US" altLang="zh-TW" sz="3900" b="1" u="sng" dirty="0">
              <a:solidFill>
                <a:schemeClr val="accent1"/>
              </a:solidFill>
              <a:latin typeface="+mn-ea"/>
            </a:endParaRPr>
          </a:p>
          <a:p>
            <a:pPr marL="0" indent="0">
              <a:lnSpc>
                <a:spcPct val="120000"/>
              </a:lnSpc>
              <a:buNone/>
            </a:pPr>
            <a:r>
              <a:rPr lang="zh-TW" altLang="en-US" b="1" u="sng" dirty="0">
                <a:solidFill>
                  <a:schemeClr val="accent1"/>
                </a:solidFill>
                <a:latin typeface="+mn-ea"/>
              </a:rPr>
              <a:t>監督式學習</a:t>
            </a:r>
            <a:r>
              <a:rPr lang="en-HK" altLang="zh-TW" b="1" u="sng" dirty="0">
                <a:solidFill>
                  <a:schemeClr val="accent1"/>
                </a:solidFill>
                <a:latin typeface="+mn-ea"/>
              </a:rPr>
              <a:t>:</a:t>
            </a:r>
            <a:r>
              <a:rPr lang="en-HK" altLang="zh-TW" dirty="0">
                <a:latin typeface="+mn-ea"/>
              </a:rPr>
              <a:t> </a:t>
            </a:r>
            <a:r>
              <a:rPr lang="zh-TW" altLang="en-US" dirty="0">
                <a:latin typeface="+mn-ea"/>
              </a:rPr>
              <a:t>所有資料都有「標籤」，也就是資料的答案，提供機器學習在輸出時判斷誤差使用，預測時比較精準。</a:t>
            </a:r>
            <a:endParaRPr lang="en-HK" altLang="zh-TW" dirty="0">
              <a:latin typeface="+mn-ea"/>
            </a:endParaRPr>
          </a:p>
          <a:p>
            <a:pPr marL="0" indent="0">
              <a:lnSpc>
                <a:spcPct val="120000"/>
              </a:lnSpc>
              <a:buNone/>
            </a:pPr>
            <a:endParaRPr lang="en-HK" altLang="zh-TW" dirty="0">
              <a:latin typeface="+mn-ea"/>
            </a:endParaRPr>
          </a:p>
          <a:p>
            <a:pPr marL="0" indent="0">
              <a:lnSpc>
                <a:spcPct val="120000"/>
              </a:lnSpc>
              <a:buNone/>
            </a:pPr>
            <a:r>
              <a:rPr lang="zh-TW" altLang="en-US" b="1" u="sng" dirty="0">
                <a:solidFill>
                  <a:schemeClr val="accent1"/>
                </a:solidFill>
                <a:latin typeface="+mn-ea"/>
              </a:rPr>
              <a:t>非監督式學習</a:t>
            </a:r>
            <a:r>
              <a:rPr lang="en-HK" altLang="zh-TW" b="1" u="sng" dirty="0">
                <a:solidFill>
                  <a:schemeClr val="accent1"/>
                </a:solidFill>
                <a:latin typeface="+mn-ea"/>
              </a:rPr>
              <a:t>:</a:t>
            </a:r>
            <a:r>
              <a:rPr lang="en-HK" altLang="zh-TW" dirty="0">
                <a:latin typeface="+mn-ea"/>
              </a:rPr>
              <a:t> </a:t>
            </a:r>
            <a:r>
              <a:rPr lang="zh-TW" altLang="en-US" dirty="0">
                <a:latin typeface="+mn-ea"/>
              </a:rPr>
              <a:t>所有資料並不需要註記「標籤」，也沒有標準答案，無法提供機器學習輸出判斷誤差使用，機器必須自己尋找各種資料間的關聯與差異，才能做出判別。</a:t>
            </a:r>
            <a:endParaRPr lang="en-HK" altLang="zh-TW" dirty="0">
              <a:latin typeface="+mn-ea"/>
            </a:endParaRPr>
          </a:p>
          <a:p>
            <a:pPr marL="0" indent="0">
              <a:lnSpc>
                <a:spcPct val="120000"/>
              </a:lnSpc>
              <a:buNone/>
            </a:pPr>
            <a:endParaRPr lang="en-HK" altLang="zh-TW" dirty="0">
              <a:latin typeface="+mn-ea"/>
            </a:endParaRPr>
          </a:p>
          <a:p>
            <a:pPr marL="0" indent="0">
              <a:lnSpc>
                <a:spcPct val="120000"/>
              </a:lnSpc>
              <a:buNone/>
            </a:pPr>
            <a:r>
              <a:rPr lang="zh-TW" altLang="en-US" b="1" u="sng" dirty="0">
                <a:solidFill>
                  <a:schemeClr val="accent1"/>
                </a:solidFill>
                <a:latin typeface="+mn-ea"/>
              </a:rPr>
              <a:t>強化學習</a:t>
            </a:r>
            <a:r>
              <a:rPr lang="en-HK" altLang="zh-TW" b="1" u="sng" dirty="0">
                <a:solidFill>
                  <a:schemeClr val="accent1"/>
                </a:solidFill>
                <a:latin typeface="+mn-ea"/>
              </a:rPr>
              <a:t>:</a:t>
            </a:r>
            <a:r>
              <a:rPr lang="en-HK" altLang="zh-TW" dirty="0">
                <a:latin typeface="+mn-ea"/>
              </a:rPr>
              <a:t> </a:t>
            </a:r>
            <a:r>
              <a:rPr lang="zh-TW" altLang="en-US" dirty="0">
                <a:latin typeface="+mn-ea"/>
              </a:rPr>
              <a:t>是一種</a:t>
            </a:r>
            <a:r>
              <a:rPr lang="zh-TW" altLang="en-US" dirty="0" smtClean="0">
                <a:latin typeface="+mn-ea"/>
              </a:rPr>
              <a:t>人類 </a:t>
            </a:r>
            <a:r>
              <a:rPr lang="en-US" altLang="zh-TW" dirty="0" smtClean="0">
                <a:latin typeface="+mn-ea"/>
              </a:rPr>
              <a:t>/ </a:t>
            </a:r>
            <a:r>
              <a:rPr lang="zh-TW" altLang="en-US" dirty="0" smtClean="0">
                <a:latin typeface="+mn-ea"/>
              </a:rPr>
              <a:t>動物</a:t>
            </a:r>
            <a:r>
              <a:rPr lang="zh-TW" altLang="en-US" dirty="0">
                <a:latin typeface="+mn-ea"/>
              </a:rPr>
              <a:t>學習的</a:t>
            </a:r>
            <a:r>
              <a:rPr lang="zh-TW" altLang="en-US" dirty="0" smtClean="0">
                <a:latin typeface="+mn-ea"/>
              </a:rPr>
              <a:t>方式</a:t>
            </a:r>
            <a:r>
              <a:rPr lang="zh-TW" altLang="en-US" dirty="0" smtClean="0">
                <a:latin typeface="+mn-ea"/>
              </a:rPr>
              <a:t>，</a:t>
            </a:r>
            <a:r>
              <a:rPr lang="zh-TW" altLang="en-US" dirty="0" smtClean="0">
                <a:latin typeface="+mn-ea"/>
              </a:rPr>
              <a:t>就</a:t>
            </a:r>
            <a:r>
              <a:rPr lang="zh-TW" altLang="en-US" dirty="0">
                <a:latin typeface="+mn-ea"/>
              </a:rPr>
              <a:t>像小孩一樣</a:t>
            </a:r>
            <a:r>
              <a:rPr lang="zh-TW" altLang="en-US" dirty="0" smtClean="0">
                <a:latin typeface="+mn-ea"/>
              </a:rPr>
              <a:t>，</a:t>
            </a:r>
            <a:r>
              <a:rPr lang="zh-TW" altLang="en-US" dirty="0" smtClean="0"/>
              <a:t>透過試誤法（</a:t>
            </a:r>
            <a:r>
              <a:rPr lang="en-US" altLang="zh-TW" dirty="0" smtClean="0"/>
              <a:t>trial and error</a:t>
            </a:r>
            <a:r>
              <a:rPr lang="zh-TW" altLang="en-US" dirty="0" smtClean="0"/>
              <a:t>）</a:t>
            </a:r>
            <a:r>
              <a:rPr lang="zh-TW" altLang="en-US" dirty="0" smtClean="0">
                <a:latin typeface="+mn-ea"/>
              </a:rPr>
              <a:t>，</a:t>
            </a:r>
            <a:r>
              <a:rPr lang="zh-TW" altLang="en-US" dirty="0" smtClean="0">
                <a:latin typeface="+mn-ea"/>
              </a:rPr>
              <a:t>如果</a:t>
            </a:r>
            <a:r>
              <a:rPr lang="zh-TW" altLang="en-US" dirty="0">
                <a:latin typeface="+mn-ea"/>
              </a:rPr>
              <a:t>用手摸插座被電到</a:t>
            </a:r>
            <a:r>
              <a:rPr lang="zh-TW" altLang="en-US" dirty="0" smtClean="0">
                <a:latin typeface="+mn-ea"/>
              </a:rPr>
              <a:t>一次，</a:t>
            </a:r>
            <a:r>
              <a:rPr lang="zh-TW" altLang="en-US" dirty="0">
                <a:latin typeface="+mn-ea"/>
              </a:rPr>
              <a:t>受到了負回饋，以後就不會再做。</a:t>
            </a:r>
            <a:endParaRPr lang="en-US" altLang="zh-TW" dirty="0">
              <a:latin typeface="+mn-ea"/>
            </a:endParaRPr>
          </a:p>
        </p:txBody>
      </p:sp>
    </p:spTree>
    <p:extLst>
      <p:ext uri="{BB962C8B-B14F-4D97-AF65-F5344CB8AC3E}">
        <p14:creationId xmlns:p14="http://schemas.microsoft.com/office/powerpoint/2010/main" xmlns="" val="69853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07B6942-3156-46B7-B59D-8AB236427E34}"/>
              </a:ext>
            </a:extLst>
          </p:cNvPr>
          <p:cNvSpPr txBox="1">
            <a:spLocks/>
          </p:cNvSpPr>
          <p:nvPr/>
        </p:nvSpPr>
        <p:spPr>
          <a:xfrm>
            <a:off x="755576" y="692696"/>
            <a:ext cx="7931224"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lvl="2"/>
            <a:r>
              <a:rPr lang="zh-TW" altLang="en-US" sz="5000" kern="1200" dirty="0">
                <a:solidFill>
                  <a:schemeClr val="tx2"/>
                </a:solidFill>
                <a:latin typeface="+mj-lt"/>
                <a:ea typeface="+mj-ea"/>
                <a:cs typeface="+mj-cs"/>
              </a:rPr>
              <a:t>機器學習的</a:t>
            </a:r>
            <a:r>
              <a:rPr lang="en-US" altLang="zh-TW" sz="5000" kern="1200" dirty="0">
                <a:solidFill>
                  <a:schemeClr val="tx2"/>
                </a:solidFill>
                <a:latin typeface="+mj-lt"/>
                <a:ea typeface="+mj-ea"/>
                <a:cs typeface="+mj-cs"/>
              </a:rPr>
              <a:t>7</a:t>
            </a:r>
            <a:r>
              <a:rPr lang="zh-TW" altLang="en-US" sz="5000" kern="1200" dirty="0">
                <a:solidFill>
                  <a:schemeClr val="tx2"/>
                </a:solidFill>
                <a:latin typeface="+mj-lt"/>
                <a:ea typeface="+mj-ea"/>
                <a:cs typeface="+mj-cs"/>
              </a:rPr>
              <a:t>個步驟</a:t>
            </a:r>
            <a:endParaRPr lang="en-US" sz="5000" kern="1200" dirty="0">
              <a:solidFill>
                <a:schemeClr val="tx2"/>
              </a:solidFill>
              <a:latin typeface="+mj-lt"/>
              <a:ea typeface="+mj-ea"/>
              <a:cs typeface="+mj-cs"/>
            </a:endParaRPr>
          </a:p>
        </p:txBody>
      </p:sp>
      <p:pic>
        <p:nvPicPr>
          <p:cNvPr id="4" name="Picture 3">
            <a:extLst>
              <a:ext uri="{FF2B5EF4-FFF2-40B4-BE49-F238E27FC236}">
                <a16:creationId xmlns:a16="http://schemas.microsoft.com/office/drawing/2014/main" xmlns="" id="{772743DE-2AA1-4C83-9C3F-E9ED9CE9DB40}"/>
              </a:ext>
            </a:extLst>
          </p:cNvPr>
          <p:cNvPicPr>
            <a:picLocks noChangeAspect="1"/>
          </p:cNvPicPr>
          <p:nvPr/>
        </p:nvPicPr>
        <p:blipFill>
          <a:blip r:embed="rId2" cstate="print"/>
          <a:stretch>
            <a:fillRect/>
          </a:stretch>
        </p:blipFill>
        <p:spPr>
          <a:xfrm>
            <a:off x="107504" y="1988840"/>
            <a:ext cx="6059066" cy="4039377"/>
          </a:xfrm>
          <a:prstGeom prst="rect">
            <a:avLst/>
          </a:prstGeom>
        </p:spPr>
      </p:pic>
      <p:sp>
        <p:nvSpPr>
          <p:cNvPr id="5" name="TextBox 4">
            <a:extLst>
              <a:ext uri="{FF2B5EF4-FFF2-40B4-BE49-F238E27FC236}">
                <a16:creationId xmlns:a16="http://schemas.microsoft.com/office/drawing/2014/main" xmlns="" id="{9275DD05-E676-4880-9AA6-CF6E18EA9E4E}"/>
              </a:ext>
            </a:extLst>
          </p:cNvPr>
          <p:cNvSpPr txBox="1"/>
          <p:nvPr/>
        </p:nvSpPr>
        <p:spPr>
          <a:xfrm>
            <a:off x="5485383" y="6084757"/>
            <a:ext cx="3166828" cy="369332"/>
          </a:xfrm>
          <a:prstGeom prst="rect">
            <a:avLst/>
          </a:prstGeom>
          <a:noFill/>
        </p:spPr>
        <p:txBody>
          <a:bodyPr wrap="square">
            <a:spAutoFit/>
          </a:bodyPr>
          <a:lstStyle/>
          <a:p>
            <a:r>
              <a:rPr lang="en-HK" sz="900" dirty="0"/>
              <a:t>Source: https://www.mygreatlearning.com/blog/what-is-machine-learning/</a:t>
            </a:r>
          </a:p>
        </p:txBody>
      </p:sp>
      <p:sp>
        <p:nvSpPr>
          <p:cNvPr id="6" name="Content Placeholder 2">
            <a:extLst>
              <a:ext uri="{FF2B5EF4-FFF2-40B4-BE49-F238E27FC236}">
                <a16:creationId xmlns:a16="http://schemas.microsoft.com/office/drawing/2014/main" xmlns="" id="{40838130-33B6-4747-867A-32E66B274639}"/>
              </a:ext>
            </a:extLst>
          </p:cNvPr>
          <p:cNvSpPr txBox="1">
            <a:spLocks/>
          </p:cNvSpPr>
          <p:nvPr/>
        </p:nvSpPr>
        <p:spPr>
          <a:xfrm>
            <a:off x="5868144" y="2531243"/>
            <a:ext cx="3024336" cy="309634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endParaRPr lang="en-US" dirty="0"/>
          </a:p>
        </p:txBody>
      </p:sp>
      <p:sp>
        <p:nvSpPr>
          <p:cNvPr id="8" name="TextBox 7">
            <a:extLst>
              <a:ext uri="{FF2B5EF4-FFF2-40B4-BE49-F238E27FC236}">
                <a16:creationId xmlns:a16="http://schemas.microsoft.com/office/drawing/2014/main" xmlns="" id="{E3E258B6-E77F-4A99-B0BF-436FF56DB68C}"/>
              </a:ext>
            </a:extLst>
          </p:cNvPr>
          <p:cNvSpPr txBox="1"/>
          <p:nvPr/>
        </p:nvSpPr>
        <p:spPr>
          <a:xfrm>
            <a:off x="5580112" y="2868149"/>
            <a:ext cx="3312368" cy="2677656"/>
          </a:xfrm>
          <a:prstGeom prst="rect">
            <a:avLst/>
          </a:prstGeom>
          <a:noFill/>
        </p:spPr>
        <p:txBody>
          <a:bodyPr wrap="square">
            <a:spAutoFit/>
          </a:bodyPr>
          <a:lstStyle/>
          <a:p>
            <a:pPr marL="457200" indent="-457200">
              <a:buFont typeface="+mj-lt"/>
              <a:buAutoNum type="arabicPeriod"/>
            </a:pPr>
            <a:r>
              <a:rPr lang="en-HK" sz="2400" dirty="0" err="1"/>
              <a:t>收集數據</a:t>
            </a:r>
            <a:endParaRPr lang="en-HK" sz="2400" dirty="0"/>
          </a:p>
          <a:p>
            <a:pPr marL="457200" indent="-457200">
              <a:buFont typeface="+mj-lt"/>
              <a:buAutoNum type="arabicPeriod"/>
            </a:pPr>
            <a:r>
              <a:rPr lang="en-HK" sz="2400" dirty="0" err="1"/>
              <a:t>數據準備</a:t>
            </a:r>
            <a:endParaRPr lang="en-HK" sz="2400" dirty="0"/>
          </a:p>
          <a:p>
            <a:pPr marL="457200" indent="-457200">
              <a:buFont typeface="+mj-lt"/>
              <a:buAutoNum type="arabicPeriod"/>
            </a:pPr>
            <a:r>
              <a:rPr lang="en-HK" sz="2400" dirty="0" err="1"/>
              <a:t>選擇一個模型</a:t>
            </a:r>
            <a:endParaRPr lang="en-HK" sz="2400" dirty="0"/>
          </a:p>
          <a:p>
            <a:pPr marL="457200" indent="-457200">
              <a:buFont typeface="+mj-lt"/>
              <a:buAutoNum type="arabicPeriod"/>
            </a:pPr>
            <a:r>
              <a:rPr lang="en-HK" sz="2400" dirty="0" err="1"/>
              <a:t>訓練</a:t>
            </a:r>
            <a:endParaRPr lang="en-HK" sz="2400" dirty="0"/>
          </a:p>
          <a:p>
            <a:pPr marL="457200" indent="-457200">
              <a:buFont typeface="+mj-lt"/>
              <a:buAutoNum type="arabicPeriod"/>
            </a:pPr>
            <a:r>
              <a:rPr lang="en-HK" sz="2400" dirty="0" err="1"/>
              <a:t>評估</a:t>
            </a:r>
            <a:endParaRPr lang="en-HK" sz="2400" dirty="0"/>
          </a:p>
          <a:p>
            <a:pPr marL="457200" indent="-457200">
              <a:buFont typeface="+mj-lt"/>
              <a:buAutoNum type="arabicPeriod"/>
            </a:pPr>
            <a:r>
              <a:rPr lang="en-HK" sz="2400" dirty="0" err="1"/>
              <a:t>參數調整</a:t>
            </a:r>
            <a:endParaRPr lang="en-HK" sz="2400" dirty="0"/>
          </a:p>
          <a:p>
            <a:pPr marL="457200" indent="-457200">
              <a:buFont typeface="+mj-lt"/>
              <a:buAutoNum type="arabicPeriod"/>
            </a:pPr>
            <a:r>
              <a:rPr lang="en-HK" sz="2400" dirty="0" err="1"/>
              <a:t>預測（開始使用</a:t>
            </a:r>
            <a:r>
              <a:rPr lang="en-HK" sz="2400" dirty="0"/>
              <a:t>）</a:t>
            </a:r>
          </a:p>
        </p:txBody>
      </p:sp>
    </p:spTree>
    <p:extLst>
      <p:ext uri="{BB962C8B-B14F-4D97-AF65-F5344CB8AC3E}">
        <p14:creationId xmlns:p14="http://schemas.microsoft.com/office/powerpoint/2010/main" xmlns="" val="2841241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4088"/>
            <a:ext cx="8003232" cy="1143000"/>
          </a:xfrm>
        </p:spPr>
        <p:txBody>
          <a:bodyPr>
            <a:normAutofit/>
          </a:bodyPr>
          <a:lstStyle/>
          <a:p>
            <a:r>
              <a:rPr lang="en-HK" altLang="zh-TW" dirty="0" smtClean="0"/>
              <a:t>(5) </a:t>
            </a:r>
            <a:r>
              <a:rPr lang="en-HK" altLang="zh-TW" dirty="0"/>
              <a:t>AI</a:t>
            </a:r>
            <a:r>
              <a:rPr lang="zh-TW" altLang="en-US" dirty="0"/>
              <a:t>能當我們的好幫手</a:t>
            </a:r>
            <a:endParaRPr lang="en-US" dirty="0"/>
          </a:p>
        </p:txBody>
      </p:sp>
      <p:sp>
        <p:nvSpPr>
          <p:cNvPr id="3" name="Content Placeholder 2"/>
          <p:cNvSpPr>
            <a:spLocks noGrp="1"/>
          </p:cNvSpPr>
          <p:nvPr>
            <p:ph idx="1"/>
          </p:nvPr>
        </p:nvSpPr>
        <p:spPr>
          <a:xfrm>
            <a:off x="683568" y="2060848"/>
            <a:ext cx="7776864" cy="4104456"/>
          </a:xfrm>
        </p:spPr>
        <p:txBody>
          <a:bodyPr>
            <a:normAutofit/>
          </a:bodyPr>
          <a:lstStyle/>
          <a:p>
            <a:pPr marL="0" indent="0">
              <a:spcBef>
                <a:spcPts val="0"/>
              </a:spcBef>
              <a:buNone/>
            </a:pPr>
            <a:r>
              <a:rPr lang="zh-TW" altLang="en-US" dirty="0"/>
              <a:t>人工智能可以說是一項非常高端的技術，這項技術背後的支撐是海量數據挖掘和分析，人工智能發展至今所取得的大部分成就，都和大數據密切相關。人工智能離不開機器學習，經過資料獲取、處理、分析等一連串的處理步驟，再從各行各業的海量資料中，獲得有價值的洞察。例如電腦視覺、商業精準行銷、無人自動駕駛等等。</a:t>
            </a:r>
            <a:endParaRPr lang="en-HK" altLang="zh-TW" dirty="0"/>
          </a:p>
        </p:txBody>
      </p:sp>
      <p:pic>
        <p:nvPicPr>
          <p:cNvPr id="12" name="Picture 11" descr="Shape&#10;&#10;Description automatically generated with low confidence">
            <a:extLst>
              <a:ext uri="{FF2B5EF4-FFF2-40B4-BE49-F238E27FC236}">
                <a16:creationId xmlns:a16="http://schemas.microsoft.com/office/drawing/2014/main" xmlns="" id="{9ED05A2E-529E-4FE5-B086-0AD72CCD3C98}"/>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6156176" y="4641065"/>
            <a:ext cx="2044432" cy="1705372"/>
          </a:xfrm>
          <a:prstGeom prst="rect">
            <a:avLst/>
          </a:prstGeom>
        </p:spPr>
      </p:pic>
      <p:sp>
        <p:nvSpPr>
          <p:cNvPr id="13" name="TextBox 12">
            <a:extLst>
              <a:ext uri="{FF2B5EF4-FFF2-40B4-BE49-F238E27FC236}">
                <a16:creationId xmlns:a16="http://schemas.microsoft.com/office/drawing/2014/main" xmlns="" id="{FA662B62-0FD4-4526-86AB-CE81F3549C2D}"/>
              </a:ext>
            </a:extLst>
          </p:cNvPr>
          <p:cNvSpPr txBox="1"/>
          <p:nvPr/>
        </p:nvSpPr>
        <p:spPr>
          <a:xfrm>
            <a:off x="6588224" y="6379064"/>
            <a:ext cx="2232248" cy="369332"/>
          </a:xfrm>
          <a:prstGeom prst="rect">
            <a:avLst/>
          </a:prstGeom>
          <a:noFill/>
        </p:spPr>
        <p:txBody>
          <a:bodyPr wrap="square" rtlCol="0">
            <a:spAutoFit/>
          </a:bodyPr>
          <a:lstStyle/>
          <a:p>
            <a:r>
              <a:rPr lang="en-HK" sz="900" dirty="0">
                <a:hlinkClick r:id="rId3" tooltip="https://commons.wikimedia.org/wiki/File:Handshake_(900)_-_The_Noun_Project.svg"/>
              </a:rPr>
              <a:t>This Photo</a:t>
            </a:r>
            <a:r>
              <a:rPr lang="en-HK" sz="900" dirty="0"/>
              <a:t> by Unknown Author is licensed under </a:t>
            </a:r>
            <a:r>
              <a:rPr lang="en-HK" sz="900" dirty="0">
                <a:hlinkClick r:id="rId4" tooltip="https://creativecommons.org/licenses/by-sa/3.0/"/>
              </a:rPr>
              <a:t>CC BY-SA</a:t>
            </a:r>
            <a:endParaRPr lang="en-HK" sz="900" dirty="0"/>
          </a:p>
        </p:txBody>
      </p:sp>
    </p:spTree>
    <p:extLst>
      <p:ext uri="{BB962C8B-B14F-4D97-AF65-F5344CB8AC3E}">
        <p14:creationId xmlns:p14="http://schemas.microsoft.com/office/powerpoint/2010/main" xmlns="" val="260182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780928"/>
            <a:ext cx="7797552" cy="1512168"/>
          </a:xfrm>
        </p:spPr>
        <p:txBody>
          <a:bodyPr>
            <a:normAutofit fontScale="90000"/>
          </a:bodyPr>
          <a:lstStyle/>
          <a:p>
            <a:pPr lvl="1" algn="l" rtl="0">
              <a:spcBef>
                <a:spcPct val="0"/>
              </a:spcBef>
            </a:pPr>
            <a:r>
              <a:rPr lang="zh-TW" altLang="en-US" sz="5000" kern="1200" dirty="0">
                <a:solidFill>
                  <a:schemeClr val="bg1"/>
                </a:solidFill>
                <a:latin typeface="+mj-lt"/>
                <a:ea typeface="+mj-ea"/>
                <a:cs typeface="+mj-cs"/>
              </a:rPr>
              <a:t>人工智能的發展及</a:t>
            </a:r>
            <a:r>
              <a:rPr lang="en-HK" altLang="zh-TW" sz="5000" kern="1200" dirty="0">
                <a:solidFill>
                  <a:schemeClr val="bg1"/>
                </a:solidFill>
                <a:latin typeface="+mj-lt"/>
                <a:ea typeface="+mj-ea"/>
                <a:cs typeface="+mj-cs"/>
              </a:rPr>
              <a:t/>
            </a:r>
            <a:br>
              <a:rPr lang="en-HK" altLang="zh-TW" sz="5000" kern="1200" dirty="0">
                <a:solidFill>
                  <a:schemeClr val="bg1"/>
                </a:solidFill>
                <a:latin typeface="+mj-lt"/>
                <a:ea typeface="+mj-ea"/>
                <a:cs typeface="+mj-cs"/>
              </a:rPr>
            </a:br>
            <a:r>
              <a:rPr lang="zh-TW" altLang="en-US" sz="5000" kern="1200" dirty="0">
                <a:solidFill>
                  <a:schemeClr val="bg1"/>
                </a:solidFill>
                <a:latin typeface="+mj-lt"/>
                <a:ea typeface="+mj-ea"/>
                <a:cs typeface="+mj-cs"/>
              </a:rPr>
              <a:t>應用</a:t>
            </a:r>
            <a:r>
              <a:rPr lang="en-US" sz="3200" dirty="0"/>
              <a:t/>
            </a:r>
            <a:br>
              <a:rPr lang="en-US" sz="3200" dirty="0"/>
            </a:br>
            <a:endParaRPr lang="en-US" dirty="0"/>
          </a:p>
        </p:txBody>
      </p:sp>
    </p:spTree>
    <p:extLst>
      <p:ext uri="{BB962C8B-B14F-4D97-AF65-F5344CB8AC3E}">
        <p14:creationId xmlns:p14="http://schemas.microsoft.com/office/powerpoint/2010/main" xmlns="" val="702692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276872"/>
            <a:ext cx="7632848" cy="4389120"/>
          </a:xfrm>
        </p:spPr>
        <p:txBody>
          <a:bodyPr>
            <a:normAutofit/>
          </a:bodyPr>
          <a:lstStyle/>
          <a:p>
            <a:pPr marL="82296" indent="0">
              <a:buNone/>
            </a:pPr>
            <a:r>
              <a:rPr lang="zh-TW" altLang="en-US" dirty="0"/>
              <a:t>人工智能被稱為人類歷史上的第三次革命，有望變革經濟發展的基礎，對社會產生廣泛的、顛覆性的影響。越來越多的行業開始擁抱人工智能，用人工智能幫助技術和產業的進一步發展。</a:t>
            </a:r>
            <a:endParaRPr lang="en-US" altLang="zh-TW" dirty="0"/>
          </a:p>
          <a:p>
            <a:pPr marL="82296" indent="0">
              <a:buNone/>
            </a:pPr>
            <a:endParaRPr lang="en-US" altLang="zh-TW" dirty="0"/>
          </a:p>
          <a:p>
            <a:pPr marL="82296" indent="0">
              <a:buNone/>
            </a:pPr>
            <a:r>
              <a:rPr lang="zh-TW" altLang="en-US" b="1" u="sng" dirty="0"/>
              <a:t>工業革命</a:t>
            </a:r>
            <a:r>
              <a:rPr lang="zh-TW" altLang="en-US" dirty="0"/>
              <a:t>將人類從體力勞動中解放出來，</a:t>
            </a:r>
            <a:endParaRPr lang="en-US" altLang="zh-TW" dirty="0"/>
          </a:p>
          <a:p>
            <a:pPr marL="82296" indent="0">
              <a:buNone/>
            </a:pPr>
            <a:r>
              <a:rPr lang="zh-TW" altLang="en-US" b="1" u="sng" dirty="0"/>
              <a:t>信息技術</a:t>
            </a:r>
            <a:r>
              <a:rPr lang="zh-TW" altLang="en-US" dirty="0"/>
              <a:t>把全世界緊密地聯系在一起，</a:t>
            </a:r>
            <a:endParaRPr lang="en-US" altLang="zh-TW" dirty="0"/>
          </a:p>
          <a:p>
            <a:pPr marL="82296" indent="0">
              <a:buNone/>
            </a:pPr>
            <a:r>
              <a:rPr lang="zh-TW" altLang="en-US" dirty="0"/>
              <a:t>而</a:t>
            </a:r>
            <a:r>
              <a:rPr lang="zh-TW" altLang="en-US" b="1" u="sng" dirty="0"/>
              <a:t>人工智能</a:t>
            </a:r>
            <a:r>
              <a:rPr lang="zh-TW" altLang="en-US" dirty="0"/>
              <a:t>則是要將人類從腦力勞動中解放出來。</a:t>
            </a:r>
            <a:endParaRPr lang="en-US" dirty="0"/>
          </a:p>
        </p:txBody>
      </p:sp>
      <p:sp>
        <p:nvSpPr>
          <p:cNvPr id="5" name="Title 1"/>
          <p:cNvSpPr txBox="1">
            <a:spLocks/>
          </p:cNvSpPr>
          <p:nvPr/>
        </p:nvSpPr>
        <p:spPr>
          <a:xfrm>
            <a:off x="395536" y="620688"/>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000" dirty="0">
                <a:solidFill>
                  <a:schemeClr val="tx2"/>
                </a:solidFill>
                <a:latin typeface="+mj-lt"/>
                <a:ea typeface="+mj-ea"/>
                <a:cs typeface="+mj-cs"/>
              </a:rPr>
              <a:t>人工智能的發展及應用</a:t>
            </a:r>
            <a:endParaRPr lang="en-US" sz="5000" dirty="0">
              <a:solidFill>
                <a:schemeClr val="tx2"/>
              </a:solidFill>
              <a:latin typeface="+mj-lt"/>
              <a:ea typeface="+mj-ea"/>
              <a:cs typeface="+mj-cs"/>
            </a:endParaRPr>
          </a:p>
        </p:txBody>
      </p:sp>
    </p:spTree>
    <p:extLst>
      <p:ext uri="{BB962C8B-B14F-4D97-AF65-F5344CB8AC3E}">
        <p14:creationId xmlns:p14="http://schemas.microsoft.com/office/powerpoint/2010/main" xmlns="" val="223347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780928"/>
            <a:ext cx="7797552" cy="1143000"/>
          </a:xfrm>
        </p:spPr>
        <p:txBody>
          <a:bodyPr/>
          <a:lstStyle/>
          <a:p>
            <a:pPr lvl="1" algn="l" rtl="0">
              <a:spcBef>
                <a:spcPct val="0"/>
              </a:spcBef>
            </a:pPr>
            <a:r>
              <a:rPr lang="zh-TW" altLang="en-US" sz="4800" kern="1200" dirty="0">
                <a:solidFill>
                  <a:schemeClr val="bg1"/>
                </a:solidFill>
                <a:latin typeface="+mj-lt"/>
                <a:ea typeface="+mj-ea"/>
                <a:cs typeface="+mj-cs"/>
              </a:rPr>
              <a:t>人工智能的基本概念</a:t>
            </a:r>
            <a:r>
              <a:rPr lang="en-US" sz="3200" dirty="0"/>
              <a:t/>
            </a:r>
            <a:br>
              <a:rPr lang="en-US" sz="3200" dirty="0"/>
            </a:br>
            <a:endParaRPr lang="en-US" dirty="0"/>
          </a:p>
        </p:txBody>
      </p:sp>
    </p:spTree>
    <p:extLst>
      <p:ext uri="{BB962C8B-B14F-4D97-AF65-F5344CB8AC3E}">
        <p14:creationId xmlns:p14="http://schemas.microsoft.com/office/powerpoint/2010/main" xmlns="" val="79986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5536" y="476672"/>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000" dirty="0">
                <a:solidFill>
                  <a:schemeClr val="tx2"/>
                </a:solidFill>
                <a:latin typeface="+mj-lt"/>
                <a:ea typeface="+mj-ea"/>
                <a:cs typeface="+mj-cs"/>
              </a:rPr>
              <a:t>人工智能的發展及應用</a:t>
            </a:r>
            <a:endParaRPr lang="en-US" sz="5000" dirty="0">
              <a:solidFill>
                <a:schemeClr val="tx2"/>
              </a:solidFill>
              <a:latin typeface="+mj-lt"/>
              <a:ea typeface="+mj-ea"/>
              <a:cs typeface="+mj-cs"/>
            </a:endParaRPr>
          </a:p>
        </p:txBody>
      </p:sp>
      <p:pic>
        <p:nvPicPr>
          <p:cNvPr id="4" name="Picture 3">
            <a:extLst>
              <a:ext uri="{FF2B5EF4-FFF2-40B4-BE49-F238E27FC236}">
                <a16:creationId xmlns:a16="http://schemas.microsoft.com/office/drawing/2014/main" xmlns="" id="{DF9B8ABB-B5EB-4FED-8379-360DF2766958}"/>
              </a:ext>
            </a:extLst>
          </p:cNvPr>
          <p:cNvPicPr>
            <a:picLocks noChangeAspect="1"/>
          </p:cNvPicPr>
          <p:nvPr/>
        </p:nvPicPr>
        <p:blipFill>
          <a:blip r:embed="rId2" cstate="print"/>
          <a:stretch>
            <a:fillRect/>
          </a:stretch>
        </p:blipFill>
        <p:spPr>
          <a:xfrm>
            <a:off x="971600" y="2132856"/>
            <a:ext cx="6696744" cy="4216468"/>
          </a:xfrm>
          <a:prstGeom prst="rect">
            <a:avLst/>
          </a:prstGeom>
        </p:spPr>
      </p:pic>
    </p:spTree>
    <p:extLst>
      <p:ext uri="{BB962C8B-B14F-4D97-AF65-F5344CB8AC3E}">
        <p14:creationId xmlns:p14="http://schemas.microsoft.com/office/powerpoint/2010/main" xmlns="" val="103835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59" y="485800"/>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000" dirty="0">
                <a:solidFill>
                  <a:schemeClr val="tx2"/>
                </a:solidFill>
                <a:latin typeface="+mj-lt"/>
                <a:ea typeface="+mj-ea"/>
                <a:cs typeface="+mj-cs"/>
              </a:rPr>
              <a:t>人類會被人工智能取代嗎？</a:t>
            </a:r>
            <a:endParaRPr lang="en-US" sz="5000" dirty="0">
              <a:solidFill>
                <a:schemeClr val="tx2"/>
              </a:solidFill>
              <a:latin typeface="+mj-lt"/>
              <a:ea typeface="+mj-ea"/>
              <a:cs typeface="+mj-cs"/>
            </a:endParaRPr>
          </a:p>
        </p:txBody>
      </p:sp>
      <p:sp>
        <p:nvSpPr>
          <p:cNvPr id="5" name="Content Placeholder 2"/>
          <p:cNvSpPr>
            <a:spLocks noGrp="1"/>
          </p:cNvSpPr>
          <p:nvPr>
            <p:ph idx="1"/>
          </p:nvPr>
        </p:nvSpPr>
        <p:spPr>
          <a:xfrm>
            <a:off x="467544" y="1628800"/>
            <a:ext cx="8424936" cy="4968552"/>
          </a:xfrm>
        </p:spPr>
        <p:txBody>
          <a:bodyPr>
            <a:normAutofit fontScale="92500" lnSpcReduction="20000"/>
          </a:bodyPr>
          <a:lstStyle/>
          <a:p>
            <a:pPr marL="0" indent="0">
              <a:buNone/>
            </a:pPr>
            <a:endParaRPr lang="en-US" altLang="zh-TW" dirty="0"/>
          </a:p>
          <a:p>
            <a:pPr>
              <a:buFont typeface="Wingdings" panose="05000000000000000000" pitchFamily="2" charset="2"/>
              <a:buChar char="v"/>
            </a:pPr>
            <a:r>
              <a:rPr lang="zh-TW" altLang="en-US" dirty="0"/>
              <a:t>麥肯錫的一份報告對全球</a:t>
            </a:r>
            <a:r>
              <a:rPr lang="en-US" altLang="zh-TW" dirty="0"/>
              <a:t>800</a:t>
            </a:r>
            <a:r>
              <a:rPr lang="zh-TW" altLang="en-US" dirty="0"/>
              <a:t>多種職業所涵蓋的</a:t>
            </a:r>
            <a:r>
              <a:rPr lang="en-US" altLang="zh-TW" dirty="0"/>
              <a:t>2000</a:t>
            </a:r>
            <a:r>
              <a:rPr lang="zh-TW" altLang="en-US" dirty="0"/>
              <a:t>多項工作內容進行分析後發現，全球約</a:t>
            </a:r>
            <a:r>
              <a:rPr lang="en-US" altLang="zh-TW" dirty="0"/>
              <a:t>50%</a:t>
            </a:r>
            <a:r>
              <a:rPr lang="zh-TW" altLang="en-US" dirty="0"/>
              <a:t>的工作內容可以通過改進現有技術實現自動化。</a:t>
            </a:r>
            <a:endParaRPr lang="en-US" altLang="zh-TW" dirty="0"/>
          </a:p>
          <a:p>
            <a:pPr>
              <a:buFont typeface="Wingdings" panose="05000000000000000000" pitchFamily="2" charset="2"/>
              <a:buChar char="v"/>
            </a:pPr>
            <a:endParaRPr lang="en-US" altLang="zh-TW" dirty="0"/>
          </a:p>
          <a:p>
            <a:pPr>
              <a:buFont typeface="Wingdings" panose="05000000000000000000" pitchFamily="2" charset="2"/>
              <a:buChar char="v"/>
            </a:pPr>
            <a:r>
              <a:rPr lang="zh-TW" altLang="en-US" dirty="0"/>
              <a:t>而日本野村綜合研究所與英國牛津大學的研究結果表明，未來人工智能可以替代人類</a:t>
            </a:r>
            <a:r>
              <a:rPr lang="en-US" altLang="zh-TW" dirty="0"/>
              <a:t>49%</a:t>
            </a:r>
            <a:r>
              <a:rPr lang="zh-TW" altLang="en-US" dirty="0"/>
              <a:t>的工作。</a:t>
            </a:r>
            <a:endParaRPr lang="en-US" altLang="zh-TW" dirty="0"/>
          </a:p>
          <a:p>
            <a:pPr>
              <a:buFont typeface="Wingdings" panose="05000000000000000000" pitchFamily="2" charset="2"/>
              <a:buChar char="v"/>
            </a:pPr>
            <a:endParaRPr lang="en-US" altLang="zh-TW" dirty="0"/>
          </a:p>
          <a:p>
            <a:pPr>
              <a:buFont typeface="Wingdings" panose="05000000000000000000" pitchFamily="2" charset="2"/>
              <a:buChar char="v"/>
            </a:pPr>
            <a:r>
              <a:rPr lang="zh-TW" altLang="en-US" dirty="0"/>
              <a:t>美國咨詢公司</a:t>
            </a:r>
            <a:r>
              <a:rPr lang="en-US" altLang="zh-TW" dirty="0" err="1"/>
              <a:t>Opimas</a:t>
            </a:r>
            <a:r>
              <a:rPr lang="zh-TW" altLang="en-US" dirty="0"/>
              <a:t>的數據顯示，人工智能將率先顛覆金融部門，然後向各行各業滲透，目前這個速度正在加快。預計到</a:t>
            </a:r>
            <a:r>
              <a:rPr lang="en-US" altLang="zh-TW" dirty="0"/>
              <a:t>2025</a:t>
            </a:r>
            <a:r>
              <a:rPr lang="zh-TW" altLang="en-US" dirty="0"/>
              <a:t>年為止，</a:t>
            </a:r>
            <a:r>
              <a:rPr lang="en-US" altLang="zh-TW" dirty="0"/>
              <a:t>AI </a:t>
            </a:r>
            <a:r>
              <a:rPr lang="zh-TW" altLang="en-US" dirty="0"/>
              <a:t>的運用將會使</a:t>
            </a:r>
            <a:r>
              <a:rPr lang="zh-TW" altLang="en-US" dirty="0" smtClean="0"/>
              <a:t>到資本市場</a:t>
            </a:r>
            <a:r>
              <a:rPr lang="en-HK" altLang="zh-TW" dirty="0"/>
              <a:t>(</a:t>
            </a:r>
            <a:r>
              <a:rPr lang="zh-TW" altLang="en-US" dirty="0"/>
              <a:t>包括證券服務、交易和結算、資產管理、私人銀行和財富管理等業務在內</a:t>
            </a:r>
            <a:r>
              <a:rPr lang="en-HK" altLang="zh-TW" dirty="0"/>
              <a:t>)</a:t>
            </a:r>
            <a:r>
              <a:rPr lang="zh-TW" altLang="en-US" dirty="0"/>
              <a:t>的員工減少</a:t>
            </a:r>
            <a:r>
              <a:rPr lang="en-US" altLang="zh-TW" dirty="0"/>
              <a:t>23</a:t>
            </a:r>
            <a:r>
              <a:rPr lang="zh-TW" altLang="en-US" dirty="0"/>
              <a:t>萬人。其中資產管理行業的收縮最大，約有</a:t>
            </a:r>
            <a:r>
              <a:rPr lang="en-US" altLang="zh-TW" dirty="0"/>
              <a:t>9</a:t>
            </a:r>
            <a:r>
              <a:rPr lang="zh-TW" altLang="en-US" dirty="0"/>
              <a:t>萬人將被機器取代。</a:t>
            </a:r>
            <a:endParaRPr lang="en-US" dirty="0"/>
          </a:p>
        </p:txBody>
      </p:sp>
    </p:spTree>
    <p:extLst>
      <p:ext uri="{BB962C8B-B14F-4D97-AF65-F5344CB8AC3E}">
        <p14:creationId xmlns:p14="http://schemas.microsoft.com/office/powerpoint/2010/main" xmlns="" val="508673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59" y="404664"/>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000" dirty="0">
                <a:solidFill>
                  <a:schemeClr val="tx2"/>
                </a:solidFill>
                <a:latin typeface="+mj-lt"/>
                <a:ea typeface="+mj-ea"/>
                <a:cs typeface="+mj-cs"/>
              </a:rPr>
              <a:t>人類會被人工智能取代嗎？</a:t>
            </a:r>
            <a:endParaRPr lang="en-US" sz="5000" dirty="0">
              <a:solidFill>
                <a:schemeClr val="tx2"/>
              </a:solidFill>
              <a:latin typeface="+mj-lt"/>
              <a:ea typeface="+mj-ea"/>
              <a:cs typeface="+mj-cs"/>
            </a:endParaRPr>
          </a:p>
        </p:txBody>
      </p:sp>
      <p:pic>
        <p:nvPicPr>
          <p:cNvPr id="6" name="Picture 5">
            <a:extLst>
              <a:ext uri="{FF2B5EF4-FFF2-40B4-BE49-F238E27FC236}">
                <a16:creationId xmlns:a16="http://schemas.microsoft.com/office/drawing/2014/main" xmlns="" id="{C0D18C74-8926-46B0-8ED8-62C16996475E}"/>
              </a:ext>
            </a:extLst>
          </p:cNvPr>
          <p:cNvPicPr>
            <a:picLocks noChangeAspect="1"/>
          </p:cNvPicPr>
          <p:nvPr/>
        </p:nvPicPr>
        <p:blipFill>
          <a:blip r:embed="rId2" cstate="print"/>
          <a:stretch>
            <a:fillRect/>
          </a:stretch>
        </p:blipFill>
        <p:spPr>
          <a:xfrm>
            <a:off x="69384" y="1988840"/>
            <a:ext cx="9074616" cy="4248368"/>
          </a:xfrm>
          <a:prstGeom prst="rect">
            <a:avLst/>
          </a:prstGeom>
        </p:spPr>
      </p:pic>
    </p:spTree>
    <p:extLst>
      <p:ext uri="{BB962C8B-B14F-4D97-AF65-F5344CB8AC3E}">
        <p14:creationId xmlns:p14="http://schemas.microsoft.com/office/powerpoint/2010/main" xmlns="" val="360299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59" y="557808"/>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500" dirty="0">
                <a:solidFill>
                  <a:schemeClr val="tx2"/>
                </a:solidFill>
                <a:latin typeface="+mj-lt"/>
                <a:ea typeface="+mj-ea"/>
                <a:cs typeface="+mj-cs"/>
              </a:rPr>
              <a:t>人工智能的優點</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611560" y="1916832"/>
            <a:ext cx="7990573" cy="4680520"/>
          </a:xfrm>
        </p:spPr>
        <p:txBody>
          <a:bodyPr>
            <a:normAutofit/>
          </a:bodyPr>
          <a:lstStyle/>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在計算上有高度的準確性。</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有</a:t>
            </a:r>
            <a:r>
              <a:rPr lang="zh-TW" altLang="en-US" sz="2400" dirty="0">
                <a:latin typeface="PMingLiU" panose="02020500000000000000" pitchFamily="18" charset="-120"/>
                <a:ea typeface="PMingLiU" panose="02020500000000000000" pitchFamily="18" charset="-120"/>
              </a:rPr>
              <a:t>令</a:t>
            </a:r>
            <a:r>
              <a:rPr lang="zh-CN" altLang="en-US" sz="2400" dirty="0">
                <a:latin typeface="PMingLiU" panose="02020500000000000000" pitchFamily="18" charset="-120"/>
                <a:ea typeface="PMingLiU" panose="02020500000000000000" pitchFamily="18" charset="-120"/>
              </a:rPr>
              <a:t>人難以想像的高速度性。</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具有驚人的快速的記憶力和高容量存儲力。</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只要人工智能機器的原件質量完好，保證對它的資源供應，它就可以連續工作，不知疲倦。</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人工智能還可以在人類難以活動的特殊場所進行長時間的正常工作，如海底、高空、高壓、高溫、核污染等惡劣條件。</a:t>
            </a:r>
          </a:p>
          <a:p>
            <a:pPr marL="0" indent="0">
              <a:buNone/>
            </a:pPr>
            <a:endParaRPr lang="en-US" sz="2400"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xmlns="" val="111081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9059" y="557808"/>
            <a:ext cx="8461176"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500" dirty="0">
                <a:solidFill>
                  <a:schemeClr val="tx2"/>
                </a:solidFill>
                <a:latin typeface="+mj-lt"/>
                <a:ea typeface="+mj-ea"/>
                <a:cs typeface="+mj-cs"/>
              </a:rPr>
              <a:t>人類智能的優點</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611560" y="2060848"/>
            <a:ext cx="7958675" cy="3024336"/>
          </a:xfrm>
        </p:spPr>
        <p:txBody>
          <a:bodyPr>
            <a:normAutofit/>
          </a:bodyPr>
          <a:lstStyle/>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不斷發現新事物，發現和提出新問題，富有創造性。</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人腦能對事件做出預見，並進行分析，指導實踐有目的地改變現實。</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人腦有高度的可靠性。</a:t>
            </a:r>
          </a:p>
          <a:p>
            <a:pPr>
              <a:buFont typeface="Wingdings" panose="05000000000000000000" pitchFamily="2" charset="2"/>
              <a:buChar char="v"/>
            </a:pPr>
            <a:r>
              <a:rPr lang="zh-CN" altLang="en-US" sz="2400" dirty="0">
                <a:latin typeface="PMingLiU" panose="02020500000000000000" pitchFamily="18" charset="-120"/>
                <a:ea typeface="PMingLiU" panose="02020500000000000000" pitchFamily="18" charset="-120"/>
              </a:rPr>
              <a:t>人類智能創造了人工智能，使之為人類服務，沒有了人的指令，人工智能無法運作。</a:t>
            </a:r>
          </a:p>
        </p:txBody>
      </p:sp>
    </p:spTree>
    <p:extLst>
      <p:ext uri="{BB962C8B-B14F-4D97-AF65-F5344CB8AC3E}">
        <p14:creationId xmlns:p14="http://schemas.microsoft.com/office/powerpoint/2010/main" xmlns="" val="1198863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8D908-5BAD-4342-A680-99070547C702}"/>
              </a:ext>
            </a:extLst>
          </p:cNvPr>
          <p:cNvSpPr>
            <a:spLocks noGrp="1"/>
          </p:cNvSpPr>
          <p:nvPr>
            <p:ph type="title"/>
          </p:nvPr>
        </p:nvSpPr>
        <p:spPr>
          <a:xfrm>
            <a:off x="683568" y="704088"/>
            <a:ext cx="8003232" cy="1143000"/>
          </a:xfrm>
        </p:spPr>
        <p:txBody>
          <a:bodyPr/>
          <a:lstStyle/>
          <a:p>
            <a:r>
              <a:rPr lang="zh-TW" altLang="en-US" dirty="0"/>
              <a:t>人機協作的未來</a:t>
            </a:r>
            <a:endParaRPr lang="en-HK" dirty="0"/>
          </a:p>
        </p:txBody>
      </p:sp>
      <p:sp>
        <p:nvSpPr>
          <p:cNvPr id="3" name="Content Placeholder 2">
            <a:extLst>
              <a:ext uri="{FF2B5EF4-FFF2-40B4-BE49-F238E27FC236}">
                <a16:creationId xmlns:a16="http://schemas.microsoft.com/office/drawing/2014/main" xmlns="" id="{31DBFAB8-EAF1-4609-9166-0B55B4E7720E}"/>
              </a:ext>
            </a:extLst>
          </p:cNvPr>
          <p:cNvSpPr>
            <a:spLocks noGrp="1"/>
          </p:cNvSpPr>
          <p:nvPr>
            <p:ph idx="1"/>
          </p:nvPr>
        </p:nvSpPr>
        <p:spPr>
          <a:xfrm>
            <a:off x="683568" y="1935480"/>
            <a:ext cx="7848872" cy="4389120"/>
          </a:xfrm>
        </p:spPr>
        <p:txBody>
          <a:bodyPr>
            <a:normAutofit/>
          </a:bodyPr>
          <a:lstStyle/>
          <a:p>
            <a:pPr marL="0" indent="0">
              <a:lnSpc>
                <a:spcPct val="110000"/>
              </a:lnSpc>
              <a:buNone/>
            </a:pPr>
            <a:r>
              <a:rPr lang="zh-TW" altLang="en-US" sz="2400" dirty="0"/>
              <a:t>「人機協作」是指人類與智慧型機器或電腦協同工作。未來，「人機協作」必然會發生在我們的工作領域，利用人工智能的效率化，例如：診斷疾病、翻譯、提供顧客應答，可徹底改變我們工作進行的方式，並且能輔助與擴增人們的能力。透過這種協作智慧，人類與人工智能能提升彼此並互補，雙方的優勢包括人類有領導力、團隊合作、創意、社交技巧；人工智能則有速度、規模可擴充性、量化能力。而這兩方面的能力，都是未來企業所需要的。</a:t>
            </a:r>
            <a:endParaRPr lang="en-HK" sz="2400" dirty="0"/>
          </a:p>
        </p:txBody>
      </p:sp>
    </p:spTree>
    <p:extLst>
      <p:ext uri="{BB962C8B-B14F-4D97-AF65-F5344CB8AC3E}">
        <p14:creationId xmlns:p14="http://schemas.microsoft.com/office/powerpoint/2010/main" xmlns="" val="1036283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77" y="2060848"/>
            <a:ext cx="7632848" cy="4389120"/>
          </a:xfrm>
        </p:spPr>
        <p:txBody>
          <a:bodyPr>
            <a:noAutofit/>
          </a:bodyPr>
          <a:lstStyle/>
          <a:p>
            <a:pPr marL="82296" indent="0">
              <a:buNone/>
            </a:pPr>
            <a:r>
              <a:rPr lang="zh-TW" altLang="en-US" sz="2400" dirty="0"/>
              <a:t>人工智能的機器學習技術，蒐集大量資料進行學習，但蒐集的資料如果有偏頗，或演算法僅由少數特定人決定，過程不夠透明，也無法問責，那麼將會引發潛在的道德風險。</a:t>
            </a:r>
          </a:p>
          <a:p>
            <a:pPr marL="82296" indent="0">
              <a:buNone/>
            </a:pPr>
            <a:endParaRPr lang="en-HK" altLang="zh-TW" sz="2400" dirty="0"/>
          </a:p>
          <a:p>
            <a:pPr marL="82296" indent="0">
              <a:buNone/>
            </a:pPr>
            <a:r>
              <a:rPr lang="zh-TW" altLang="en-US" sz="2400" dirty="0"/>
              <a:t>有偏見的人工智能不但影響了我們的日常大小事，還很有可能在我們毫無察覺的情況下，經由使用或被擅自貼標籤，而使他人和自身受到不平等的對待。</a:t>
            </a:r>
          </a:p>
          <a:p>
            <a:pPr marL="82296" indent="0">
              <a:buNone/>
            </a:pPr>
            <a:endParaRPr lang="en-US" sz="2400" dirty="0"/>
          </a:p>
        </p:txBody>
      </p:sp>
      <p:sp>
        <p:nvSpPr>
          <p:cNvPr id="5" name="Title 1"/>
          <p:cNvSpPr txBox="1">
            <a:spLocks/>
          </p:cNvSpPr>
          <p:nvPr/>
        </p:nvSpPr>
        <p:spPr>
          <a:xfrm>
            <a:off x="424001" y="620688"/>
            <a:ext cx="8229600"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000" dirty="0">
                <a:solidFill>
                  <a:schemeClr val="tx2"/>
                </a:solidFill>
                <a:latin typeface="+mj-lt"/>
                <a:ea typeface="+mj-ea"/>
                <a:cs typeface="+mj-cs"/>
              </a:rPr>
              <a:t>人工智能發展面臨的挑戰 </a:t>
            </a:r>
          </a:p>
        </p:txBody>
      </p:sp>
    </p:spTree>
    <p:extLst>
      <p:ext uri="{BB962C8B-B14F-4D97-AF65-F5344CB8AC3E}">
        <p14:creationId xmlns:p14="http://schemas.microsoft.com/office/powerpoint/2010/main" xmlns="" val="2711696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en-HK" altLang="zh-TW" sz="5000" kern="1200" dirty="0">
                <a:solidFill>
                  <a:schemeClr val="bg1"/>
                </a:solidFill>
                <a:latin typeface="+mj-lt"/>
                <a:ea typeface="+mj-ea"/>
                <a:cs typeface="+mj-cs"/>
              </a:rPr>
              <a:t>Q&amp;A</a:t>
            </a:r>
            <a:r>
              <a:rPr lang="en-US" altLang="zh-TW" sz="5000" kern="1200" dirty="0">
                <a:solidFill>
                  <a:schemeClr val="bg1"/>
                </a:solidFill>
                <a:latin typeface="+mj-lt"/>
                <a:ea typeface="+mj-ea"/>
                <a:cs typeface="+mj-cs"/>
              </a:rPr>
              <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3867626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548680"/>
            <a:ext cx="8203232"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4800" dirty="0">
                <a:solidFill>
                  <a:schemeClr val="tx2"/>
                </a:solidFill>
                <a:latin typeface="+mj-lt"/>
                <a:ea typeface="+mj-ea"/>
                <a:cs typeface="+mj-cs"/>
              </a:rPr>
              <a:t>AI</a:t>
            </a:r>
            <a:r>
              <a:rPr lang="zh-TW" altLang="en-US" sz="4800" dirty="0">
                <a:solidFill>
                  <a:schemeClr val="tx2"/>
                </a:solidFill>
                <a:latin typeface="+mj-lt"/>
                <a:ea typeface="+mj-ea"/>
                <a:cs typeface="+mj-cs"/>
              </a:rPr>
              <a:t>和大數據</a:t>
            </a:r>
            <a:r>
              <a:rPr lang="en-HK" altLang="zh-TW" sz="4800" dirty="0">
                <a:solidFill>
                  <a:schemeClr val="tx2"/>
                </a:solidFill>
                <a:latin typeface="+mj-lt"/>
                <a:ea typeface="+mj-ea"/>
                <a:cs typeface="+mj-cs"/>
              </a:rPr>
              <a:t>(Big Data)</a:t>
            </a:r>
            <a:r>
              <a:rPr lang="zh-TW" altLang="en-US" sz="4800" dirty="0">
                <a:solidFill>
                  <a:schemeClr val="tx2"/>
                </a:solidFill>
                <a:latin typeface="+mj-lt"/>
                <a:ea typeface="+mj-ea"/>
                <a:cs typeface="+mj-cs"/>
              </a:rPr>
              <a:t>的關係</a:t>
            </a:r>
            <a:r>
              <a:rPr lang="en-US" altLang="zh-TW" sz="4800" dirty="0">
                <a:solidFill>
                  <a:schemeClr val="tx2"/>
                </a:solidFill>
                <a:latin typeface="+mj-lt"/>
                <a:ea typeface="+mj-ea"/>
                <a:cs typeface="+mj-cs"/>
              </a:rPr>
              <a:t> </a:t>
            </a:r>
            <a:endParaRPr lang="en-US" sz="48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661263" cy="4507026"/>
          </a:xfrm>
        </p:spPr>
        <p:txBody>
          <a:bodyPr>
            <a:noAutofit/>
          </a:bodyPr>
          <a:lstStyle/>
          <a:p>
            <a:pPr marL="0" indent="0">
              <a:buNone/>
            </a:pPr>
            <a:r>
              <a:rPr lang="zh-TW" altLang="en-US" sz="2400" dirty="0">
                <a:latin typeface="PMingLiU" panose="02020500000000000000" pitchFamily="18" charset="-120"/>
                <a:ea typeface="PMingLiU" panose="02020500000000000000" pitchFamily="18" charset="-120"/>
              </a:rPr>
              <a:t>如果大數據是油田，</a:t>
            </a:r>
            <a:r>
              <a:rPr lang="en-US" altLang="zh-TW" sz="2400" dirty="0">
                <a:latin typeface="PMingLiU" panose="02020500000000000000" pitchFamily="18" charset="-120"/>
                <a:ea typeface="PMingLiU" panose="02020500000000000000" pitchFamily="18" charset="-120"/>
              </a:rPr>
              <a:t>AI </a:t>
            </a:r>
            <a:r>
              <a:rPr lang="zh-TW" altLang="en-US" sz="2400" dirty="0">
                <a:latin typeface="PMingLiU" panose="02020500000000000000" pitchFamily="18" charset="-120"/>
                <a:ea typeface="PMingLiU" panose="02020500000000000000" pitchFamily="18" charset="-120"/>
              </a:rPr>
              <a:t>就是煉油廠，人工智能發展至今所取得的大部分成就，都和大數據密切相關。人工智能離不開機器學習，經過資料獲取、處理、分析等一連串的處理步驟，再從各行各業的海量資料中，獲得有價值的洞察。例如圍棋博弈、電腦視覺、商業精準行銷、無人自動駕駛等等的進展，都來自於大量數據的蒐集與訓練。</a:t>
            </a:r>
            <a:endParaRPr lang="zh-CN" altLang="en-US" sz="2400" dirty="0">
              <a:latin typeface="PMingLiU" panose="02020500000000000000" pitchFamily="18" charset="-120"/>
              <a:ea typeface="PMingLiU" panose="02020500000000000000" pitchFamily="18" charset="-120"/>
            </a:endParaRPr>
          </a:p>
        </p:txBody>
      </p:sp>
      <p:pic>
        <p:nvPicPr>
          <p:cNvPr id="6" name="Picture 5" descr="A picture containing text, sky, outdoor, sign&#10;&#10;Description automatically generated">
            <a:extLst>
              <a:ext uri="{FF2B5EF4-FFF2-40B4-BE49-F238E27FC236}">
                <a16:creationId xmlns:a16="http://schemas.microsoft.com/office/drawing/2014/main" xmlns="" id="{C16FACF8-6207-4140-9D67-69DCA6622B71}"/>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796136" y="4437112"/>
            <a:ext cx="2448272" cy="1630142"/>
          </a:xfrm>
          <a:prstGeom prst="rect">
            <a:avLst/>
          </a:prstGeom>
        </p:spPr>
      </p:pic>
      <p:sp>
        <p:nvSpPr>
          <p:cNvPr id="7" name="TextBox 6">
            <a:extLst>
              <a:ext uri="{FF2B5EF4-FFF2-40B4-BE49-F238E27FC236}">
                <a16:creationId xmlns:a16="http://schemas.microsoft.com/office/drawing/2014/main" xmlns="" id="{1BEC0A53-F16A-44D0-8BF6-DD876A81C9AC}"/>
              </a:ext>
            </a:extLst>
          </p:cNvPr>
          <p:cNvSpPr txBox="1"/>
          <p:nvPr/>
        </p:nvSpPr>
        <p:spPr>
          <a:xfrm>
            <a:off x="5796136" y="6125260"/>
            <a:ext cx="2267744" cy="369332"/>
          </a:xfrm>
          <a:prstGeom prst="rect">
            <a:avLst/>
          </a:prstGeom>
          <a:noFill/>
        </p:spPr>
        <p:txBody>
          <a:bodyPr wrap="square" rtlCol="0">
            <a:spAutoFit/>
          </a:bodyPr>
          <a:lstStyle/>
          <a:p>
            <a:r>
              <a:rPr lang="en-HK" sz="900">
                <a:hlinkClick r:id="rId3" tooltip="http://www.creative-commons-images.com/highway-signs/b/big-data.html"/>
              </a:rPr>
              <a:t>This Photo</a:t>
            </a:r>
            <a:r>
              <a:rPr lang="en-HK" sz="900"/>
              <a:t> by Unknown Author is licensed under </a:t>
            </a:r>
            <a:r>
              <a:rPr lang="en-HK" sz="900">
                <a:hlinkClick r:id="rId4" tooltip="https://creativecommons.org/licenses/by-sa/3.0/"/>
              </a:rPr>
              <a:t>CC BY-SA</a:t>
            </a:r>
            <a:endParaRPr lang="en-HK" sz="900"/>
          </a:p>
        </p:txBody>
      </p:sp>
    </p:spTree>
    <p:extLst>
      <p:ext uri="{BB962C8B-B14F-4D97-AF65-F5344CB8AC3E}">
        <p14:creationId xmlns:p14="http://schemas.microsoft.com/office/powerpoint/2010/main" xmlns="" val="117821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548680"/>
            <a:ext cx="8203232"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en-US" altLang="zh-TW" sz="4800" dirty="0">
                <a:solidFill>
                  <a:schemeClr val="tx2"/>
                </a:solidFill>
                <a:latin typeface="+mj-lt"/>
                <a:ea typeface="+mj-ea"/>
                <a:cs typeface="+mj-cs"/>
              </a:rPr>
              <a:t>AI </a:t>
            </a:r>
            <a:r>
              <a:rPr lang="zh-TW" altLang="en-US" sz="4800" dirty="0">
                <a:solidFill>
                  <a:schemeClr val="tx2"/>
                </a:solidFill>
                <a:latin typeface="+mj-lt"/>
                <a:ea typeface="+mj-ea"/>
                <a:cs typeface="+mj-cs"/>
              </a:rPr>
              <a:t>演算法是什麼？</a:t>
            </a:r>
            <a:endParaRPr lang="en-US" sz="48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661263" cy="4507026"/>
          </a:xfrm>
        </p:spPr>
        <p:txBody>
          <a:bodyPr>
            <a:noAutofit/>
          </a:bodyPr>
          <a:lstStyle/>
          <a:p>
            <a:pPr marL="0" indent="0">
              <a:buNone/>
            </a:pPr>
            <a:r>
              <a:rPr lang="zh-TW" altLang="en-US" sz="2400" dirty="0">
                <a:latin typeface="PMingLiU" panose="02020500000000000000" pitchFamily="18" charset="-120"/>
                <a:ea typeface="PMingLiU" panose="02020500000000000000" pitchFamily="18" charset="-120"/>
              </a:rPr>
              <a:t>在機器學習中，演算法是提供給 </a:t>
            </a:r>
            <a:r>
              <a:rPr lang="en-US" altLang="zh-TW" sz="2400" dirty="0">
                <a:latin typeface="PMingLiU" panose="02020500000000000000" pitchFamily="18" charset="-120"/>
                <a:ea typeface="PMingLiU" panose="02020500000000000000" pitchFamily="18" charset="-120"/>
              </a:rPr>
              <a:t>AI </a:t>
            </a:r>
            <a:r>
              <a:rPr lang="zh-TW" altLang="en-US" sz="2400" dirty="0">
                <a:latin typeface="PMingLiU" panose="02020500000000000000" pitchFamily="18" charset="-120"/>
                <a:ea typeface="PMingLiU" panose="02020500000000000000" pitchFamily="18" charset="-120"/>
              </a:rPr>
              <a:t>用來幫助其自行學習的一組規則或指令。 構建良好的演算法是人工智能的支柱。</a:t>
            </a:r>
            <a:endParaRPr lang="en-HK" altLang="zh-TW" sz="2400" dirty="0">
              <a:latin typeface="PMingLiU" panose="02020500000000000000" pitchFamily="18" charset="-120"/>
              <a:ea typeface="PMingLiU" panose="02020500000000000000" pitchFamily="18" charset="-120"/>
            </a:endParaRPr>
          </a:p>
          <a:p>
            <a:pPr marL="0" indent="0">
              <a:buNone/>
            </a:pPr>
            <a:endParaRPr lang="en-HK" altLang="zh-TW" sz="2400" dirty="0">
              <a:latin typeface="PMingLiU" panose="02020500000000000000" pitchFamily="18" charset="-120"/>
              <a:ea typeface="PMingLiU" panose="02020500000000000000" pitchFamily="18" charset="-120"/>
            </a:endParaRPr>
          </a:p>
          <a:p>
            <a:pPr marL="0" indent="0">
              <a:buNone/>
            </a:pPr>
            <a:r>
              <a:rPr lang="zh-TW" altLang="en-US" sz="2400" dirty="0">
                <a:latin typeface="PMingLiU" panose="02020500000000000000" pitchFamily="18" charset="-120"/>
                <a:ea typeface="PMingLiU" panose="02020500000000000000" pitchFamily="18" charset="-120"/>
              </a:rPr>
              <a:t>把演算法想像成給機器人一個製作煎餅的食譜。 機器人將按照該食譜製做煎餅。</a:t>
            </a:r>
            <a:endParaRPr lang="zh-CN" altLang="en-US" sz="2400" dirty="0">
              <a:latin typeface="PMingLiU" panose="02020500000000000000" pitchFamily="18" charset="-120"/>
              <a:ea typeface="PMingLiU" panose="02020500000000000000" pitchFamily="18" charset="-120"/>
            </a:endParaRPr>
          </a:p>
        </p:txBody>
      </p:sp>
      <p:pic>
        <p:nvPicPr>
          <p:cNvPr id="3" name="Picture 2" descr="A stack of pancakes with butter on top&#10;&#10;Description automatically generated with low confidence">
            <a:extLst>
              <a:ext uri="{FF2B5EF4-FFF2-40B4-BE49-F238E27FC236}">
                <a16:creationId xmlns:a16="http://schemas.microsoft.com/office/drawing/2014/main" xmlns="" id="{A4E47856-C4F3-42A4-BDD6-E923AB0118A5}"/>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704479" y="4154421"/>
            <a:ext cx="2712360" cy="2109614"/>
          </a:xfrm>
          <a:prstGeom prst="rect">
            <a:avLst/>
          </a:prstGeom>
        </p:spPr>
      </p:pic>
      <p:sp>
        <p:nvSpPr>
          <p:cNvPr id="4" name="TextBox 3">
            <a:extLst>
              <a:ext uri="{FF2B5EF4-FFF2-40B4-BE49-F238E27FC236}">
                <a16:creationId xmlns:a16="http://schemas.microsoft.com/office/drawing/2014/main" xmlns="" id="{4EDA9306-A5E5-4D37-95A8-9F7B07C2EE0D}"/>
              </a:ext>
            </a:extLst>
          </p:cNvPr>
          <p:cNvSpPr txBox="1"/>
          <p:nvPr/>
        </p:nvSpPr>
        <p:spPr>
          <a:xfrm>
            <a:off x="5580112" y="6280576"/>
            <a:ext cx="3240360" cy="230832"/>
          </a:xfrm>
          <a:prstGeom prst="rect">
            <a:avLst/>
          </a:prstGeom>
          <a:noFill/>
        </p:spPr>
        <p:txBody>
          <a:bodyPr wrap="square" rtlCol="0">
            <a:spAutoFit/>
          </a:bodyPr>
          <a:lstStyle/>
          <a:p>
            <a:r>
              <a:rPr lang="en-HK" sz="900" dirty="0">
                <a:hlinkClick r:id="rId3" tooltip="https://pngimg.com/download/43607"/>
              </a:rPr>
              <a:t>This Photo</a:t>
            </a:r>
            <a:r>
              <a:rPr lang="en-HK" sz="900" dirty="0"/>
              <a:t> by Unknown Author is licensed under </a:t>
            </a:r>
            <a:r>
              <a:rPr lang="en-HK" sz="900" dirty="0">
                <a:hlinkClick r:id="rId4" tooltip="https://creativecommons.org/licenses/by-nc/3.0/"/>
              </a:rPr>
              <a:t>CC BY-NC</a:t>
            </a:r>
            <a:endParaRPr lang="en-HK" sz="900" dirty="0"/>
          </a:p>
        </p:txBody>
      </p:sp>
    </p:spTree>
    <p:extLst>
      <p:ext uri="{BB962C8B-B14F-4D97-AF65-F5344CB8AC3E}">
        <p14:creationId xmlns:p14="http://schemas.microsoft.com/office/powerpoint/2010/main" xmlns="" val="57774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5720D86-7CE9-4842-AAD8-A879ABDBF1C2}"/>
              </a:ext>
            </a:extLst>
          </p:cNvPr>
          <p:cNvSpPr>
            <a:spLocks noGrp="1"/>
          </p:cNvSpPr>
          <p:nvPr>
            <p:ph type="title"/>
          </p:nvPr>
        </p:nvSpPr>
        <p:spPr>
          <a:xfrm>
            <a:off x="899592" y="908720"/>
            <a:ext cx="7787208" cy="792088"/>
          </a:xfrm>
        </p:spPr>
        <p:txBody>
          <a:bodyPr>
            <a:normAutofit fontScale="90000"/>
          </a:bodyPr>
          <a:lstStyle/>
          <a:p>
            <a:r>
              <a:rPr lang="zh-TW" altLang="en-US" dirty="0"/>
              <a:t>含有</a:t>
            </a:r>
            <a:r>
              <a:rPr lang="en-HK" altLang="zh-TW" dirty="0"/>
              <a:t>AI</a:t>
            </a:r>
            <a:r>
              <a:rPr lang="zh-TW" altLang="en-US" dirty="0"/>
              <a:t>原素的電影</a:t>
            </a:r>
            <a:endParaRPr lang="en-HK" dirty="0"/>
          </a:p>
        </p:txBody>
      </p:sp>
      <p:pic>
        <p:nvPicPr>
          <p:cNvPr id="5" name="Picture 4">
            <a:extLst>
              <a:ext uri="{FF2B5EF4-FFF2-40B4-BE49-F238E27FC236}">
                <a16:creationId xmlns:a16="http://schemas.microsoft.com/office/drawing/2014/main" xmlns="" id="{4D025F3F-D896-4430-BA7F-970E0AC84A8D}"/>
              </a:ext>
            </a:extLst>
          </p:cNvPr>
          <p:cNvPicPr>
            <a:picLocks noChangeAspect="1"/>
          </p:cNvPicPr>
          <p:nvPr/>
        </p:nvPicPr>
        <p:blipFill>
          <a:blip r:embed="rId2" cstate="print"/>
          <a:stretch>
            <a:fillRect/>
          </a:stretch>
        </p:blipFill>
        <p:spPr>
          <a:xfrm>
            <a:off x="883008" y="2032654"/>
            <a:ext cx="4806298" cy="2242939"/>
          </a:xfrm>
          <a:prstGeom prst="rect">
            <a:avLst/>
          </a:prstGeom>
        </p:spPr>
      </p:pic>
      <p:pic>
        <p:nvPicPr>
          <p:cNvPr id="6" name="Picture 5">
            <a:extLst>
              <a:ext uri="{FF2B5EF4-FFF2-40B4-BE49-F238E27FC236}">
                <a16:creationId xmlns:a16="http://schemas.microsoft.com/office/drawing/2014/main" xmlns="" id="{9740E22B-8C55-4344-AEE3-D7D3843B7FF8}"/>
              </a:ext>
            </a:extLst>
          </p:cNvPr>
          <p:cNvPicPr>
            <a:picLocks noChangeAspect="1"/>
          </p:cNvPicPr>
          <p:nvPr/>
        </p:nvPicPr>
        <p:blipFill>
          <a:blip r:embed="rId3" cstate="print"/>
          <a:stretch>
            <a:fillRect/>
          </a:stretch>
        </p:blipFill>
        <p:spPr>
          <a:xfrm>
            <a:off x="5603707" y="1079102"/>
            <a:ext cx="2221096" cy="3331644"/>
          </a:xfrm>
          <a:prstGeom prst="rect">
            <a:avLst/>
          </a:prstGeom>
        </p:spPr>
      </p:pic>
      <p:pic>
        <p:nvPicPr>
          <p:cNvPr id="7" name="Picture 6">
            <a:extLst>
              <a:ext uri="{FF2B5EF4-FFF2-40B4-BE49-F238E27FC236}">
                <a16:creationId xmlns:a16="http://schemas.microsoft.com/office/drawing/2014/main" xmlns="" id="{12A1B2A7-9D1C-41DB-BBFB-B87C16378AF2}"/>
              </a:ext>
            </a:extLst>
          </p:cNvPr>
          <p:cNvPicPr>
            <a:picLocks noChangeAspect="1"/>
          </p:cNvPicPr>
          <p:nvPr/>
        </p:nvPicPr>
        <p:blipFill>
          <a:blip r:embed="rId4" cstate="print"/>
          <a:stretch>
            <a:fillRect/>
          </a:stretch>
        </p:blipFill>
        <p:spPr>
          <a:xfrm>
            <a:off x="3553808" y="3789040"/>
            <a:ext cx="4270995" cy="2371358"/>
          </a:xfrm>
          <a:prstGeom prst="rect">
            <a:avLst/>
          </a:prstGeom>
        </p:spPr>
      </p:pic>
      <p:pic>
        <p:nvPicPr>
          <p:cNvPr id="8" name="Picture 7">
            <a:extLst>
              <a:ext uri="{FF2B5EF4-FFF2-40B4-BE49-F238E27FC236}">
                <a16:creationId xmlns:a16="http://schemas.microsoft.com/office/drawing/2014/main" xmlns="" id="{C8C6AEB8-6EE0-4358-BE7B-FD9072FA0E4D}"/>
              </a:ext>
            </a:extLst>
          </p:cNvPr>
          <p:cNvPicPr>
            <a:picLocks noChangeAspect="1"/>
          </p:cNvPicPr>
          <p:nvPr/>
        </p:nvPicPr>
        <p:blipFill>
          <a:blip r:embed="rId5" cstate="print"/>
          <a:stretch>
            <a:fillRect/>
          </a:stretch>
        </p:blipFill>
        <p:spPr>
          <a:xfrm>
            <a:off x="1319197" y="4275593"/>
            <a:ext cx="2962275" cy="1543050"/>
          </a:xfrm>
          <a:prstGeom prst="rect">
            <a:avLst/>
          </a:prstGeom>
        </p:spPr>
      </p:pic>
    </p:spTree>
    <p:extLst>
      <p:ext uri="{BB962C8B-B14F-4D97-AF65-F5344CB8AC3E}">
        <p14:creationId xmlns:p14="http://schemas.microsoft.com/office/powerpoint/2010/main" xmlns="" val="2809077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7200" y="524148"/>
            <a:ext cx="8203232" cy="1143000"/>
          </a:xfrm>
          <a:prstGeom prst="rect">
            <a:avLst/>
          </a:prstGeom>
        </p:spPr>
        <p:txBody>
          <a:bodyPr vert="horz" lIns="0" rIns="0" bIns="0" anchor="b">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500" dirty="0">
                <a:solidFill>
                  <a:schemeClr val="tx2"/>
                </a:solidFill>
                <a:latin typeface="+mj-lt"/>
                <a:ea typeface="+mj-ea"/>
                <a:cs typeface="+mj-cs"/>
              </a:rPr>
              <a:t>學</a:t>
            </a:r>
            <a:r>
              <a:rPr lang="en-US" altLang="zh-TW" sz="5500" dirty="0">
                <a:solidFill>
                  <a:schemeClr val="tx2"/>
                </a:solidFill>
                <a:latin typeface="+mj-lt"/>
                <a:ea typeface="+mj-ea"/>
                <a:cs typeface="+mj-cs"/>
              </a:rPr>
              <a:t>AI </a:t>
            </a:r>
            <a:r>
              <a:rPr lang="zh-TW" altLang="en-US" sz="5500" dirty="0">
                <a:solidFill>
                  <a:schemeClr val="tx2"/>
                </a:solidFill>
                <a:latin typeface="+mj-lt"/>
                <a:ea typeface="+mj-ea"/>
                <a:cs typeface="+mj-cs"/>
              </a:rPr>
              <a:t>前我需要精通</a:t>
            </a:r>
            <a:r>
              <a:rPr lang="en-HK" altLang="zh-TW" sz="5500" dirty="0">
                <a:solidFill>
                  <a:schemeClr val="tx2"/>
                </a:solidFill>
                <a:latin typeface="+mj-lt"/>
                <a:ea typeface="+mj-ea"/>
                <a:cs typeface="+mj-cs"/>
              </a:rPr>
              <a:t>Python</a:t>
            </a:r>
            <a:r>
              <a:rPr lang="zh-TW" altLang="en-US" sz="5500" dirty="0">
                <a:solidFill>
                  <a:schemeClr val="tx2"/>
                </a:solidFill>
                <a:latin typeface="+mj-lt"/>
                <a:ea typeface="+mj-ea"/>
                <a:cs typeface="+mj-cs"/>
              </a:rPr>
              <a:t>嗎？</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755576" y="1988839"/>
            <a:ext cx="7704856" cy="4313685"/>
          </a:xfrm>
        </p:spPr>
        <p:txBody>
          <a:bodyPr>
            <a:noAutofit/>
          </a:bodyPr>
          <a:lstStyle/>
          <a:p>
            <a:pPr marL="0" indent="0">
              <a:buNone/>
            </a:pPr>
            <a:r>
              <a:rPr lang="zh-TW" altLang="en-US" sz="2800" dirty="0">
                <a:latin typeface="PMingLiU" panose="02020500000000000000" pitchFamily="18" charset="-120"/>
                <a:ea typeface="PMingLiU" panose="02020500000000000000" pitchFamily="18" charset="-120"/>
              </a:rPr>
              <a:t>不用！ 一點也不用。 實際上，您無需精通 </a:t>
            </a:r>
            <a:r>
              <a:rPr lang="en-US" altLang="zh-TW" sz="2800" dirty="0">
                <a:latin typeface="PMingLiU" panose="02020500000000000000" pitchFamily="18" charset="-120"/>
                <a:ea typeface="PMingLiU" panose="02020500000000000000" pitchFamily="18" charset="-120"/>
              </a:rPr>
              <a:t>Python </a:t>
            </a:r>
            <a:r>
              <a:rPr lang="zh-TW" altLang="en-US" sz="2800" dirty="0">
                <a:latin typeface="PMingLiU" panose="02020500000000000000" pitchFamily="18" charset="-120"/>
                <a:ea typeface="PMingLiU" panose="02020500000000000000" pitchFamily="18" charset="-120"/>
              </a:rPr>
              <a:t>或任何其他編程語言即可開始閱讀 </a:t>
            </a:r>
            <a:r>
              <a:rPr lang="en-US" altLang="zh-TW" sz="2800" dirty="0">
                <a:latin typeface="PMingLiU" panose="02020500000000000000" pitchFamily="18" charset="-120"/>
                <a:ea typeface="PMingLiU" panose="02020500000000000000" pitchFamily="18" charset="-120"/>
              </a:rPr>
              <a:t>AI </a:t>
            </a:r>
            <a:r>
              <a:rPr lang="zh-TW" altLang="en-US" sz="2800" dirty="0">
                <a:latin typeface="PMingLiU" panose="02020500000000000000" pitchFamily="18" charset="-120"/>
                <a:ea typeface="PMingLiU" panose="02020500000000000000" pitchFamily="18" charset="-120"/>
              </a:rPr>
              <a:t>書籍。 可是，您仍需具備電腦科學中的一些關鍵智識，包括</a:t>
            </a:r>
            <a:r>
              <a:rPr lang="en-HK" altLang="zh-TW" sz="2800" dirty="0">
                <a:latin typeface="PMingLiU" panose="02020500000000000000" pitchFamily="18" charset="-120"/>
                <a:ea typeface="PMingLiU" panose="02020500000000000000" pitchFamily="18" charset="-120"/>
              </a:rPr>
              <a:t>:</a:t>
            </a:r>
          </a:p>
          <a:p>
            <a:pPr marL="0" indent="0">
              <a:buNone/>
            </a:pPr>
            <a:endParaRPr lang="en-HK" altLang="zh-TW" sz="2800" dirty="0">
              <a:latin typeface="PMingLiU" panose="02020500000000000000" pitchFamily="18" charset="-120"/>
              <a:ea typeface="PMingLiU" panose="02020500000000000000" pitchFamily="18" charset="-120"/>
            </a:endParaRPr>
          </a:p>
          <a:p>
            <a:r>
              <a:rPr lang="zh-TW" altLang="en-US" sz="2800" dirty="0">
                <a:latin typeface="PMingLiU" panose="02020500000000000000" pitchFamily="18" charset="-120"/>
                <a:ea typeface="PMingLiU" panose="02020500000000000000" pitchFamily="18" charset="-120"/>
              </a:rPr>
              <a:t>初步編程概念</a:t>
            </a:r>
            <a:endParaRPr lang="en-HK" altLang="zh-TW" sz="2800" dirty="0">
              <a:latin typeface="PMingLiU" panose="02020500000000000000" pitchFamily="18" charset="-120"/>
              <a:ea typeface="PMingLiU" panose="02020500000000000000" pitchFamily="18" charset="-120"/>
            </a:endParaRPr>
          </a:p>
          <a:p>
            <a:r>
              <a:rPr lang="zh-TW" altLang="en-US" sz="2800" dirty="0">
                <a:latin typeface="PMingLiU" panose="02020500000000000000" pitchFamily="18" charset="-120"/>
                <a:ea typeface="PMingLiU" panose="02020500000000000000" pitchFamily="18" charset="-120"/>
              </a:rPr>
              <a:t>演算法</a:t>
            </a:r>
            <a:r>
              <a:rPr lang="en-US" altLang="zh-TW" sz="2800" dirty="0">
                <a:latin typeface="PMingLiU" panose="02020500000000000000" pitchFamily="18" charset="-120"/>
                <a:ea typeface="PMingLiU" panose="02020500000000000000" pitchFamily="18" charset="-120"/>
              </a:rPr>
              <a:t>/</a:t>
            </a:r>
            <a:r>
              <a:rPr lang="zh-TW" altLang="en-US" sz="2800" dirty="0">
                <a:latin typeface="PMingLiU" panose="02020500000000000000" pitchFamily="18" charset="-120"/>
                <a:ea typeface="PMingLiU" panose="02020500000000000000" pitchFamily="18" charset="-120"/>
              </a:rPr>
              <a:t>數據結構</a:t>
            </a:r>
            <a:endParaRPr lang="en-HK" altLang="zh-TW" sz="2800" dirty="0">
              <a:latin typeface="PMingLiU" panose="02020500000000000000" pitchFamily="18" charset="-120"/>
              <a:ea typeface="PMingLiU" panose="02020500000000000000" pitchFamily="18" charset="-120"/>
            </a:endParaRPr>
          </a:p>
          <a:p>
            <a:r>
              <a:rPr lang="zh-TW" altLang="en-US" sz="2800" dirty="0">
                <a:latin typeface="PMingLiU" panose="02020500000000000000" pitchFamily="18" charset="-120"/>
                <a:ea typeface="PMingLiU" panose="02020500000000000000" pitchFamily="18" charset="-120"/>
              </a:rPr>
              <a:t>數學</a:t>
            </a:r>
            <a:endParaRPr lang="zh-CN" altLang="en-US" sz="2800" dirty="0">
              <a:latin typeface="PMingLiU" panose="02020500000000000000" pitchFamily="18" charset="-120"/>
              <a:ea typeface="PMingLiU" panose="02020500000000000000" pitchFamily="18" charset="-120"/>
            </a:endParaRPr>
          </a:p>
        </p:txBody>
      </p:sp>
    </p:spTree>
    <p:extLst>
      <p:ext uri="{BB962C8B-B14F-4D97-AF65-F5344CB8AC3E}">
        <p14:creationId xmlns:p14="http://schemas.microsoft.com/office/powerpoint/2010/main" xmlns="" val="2602901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zh-TW" altLang="en-US" sz="5000" kern="1200" dirty="0">
                <a:solidFill>
                  <a:schemeClr val="bg1"/>
                </a:solidFill>
                <a:latin typeface="+mj-lt"/>
                <a:ea typeface="+mj-ea"/>
                <a:cs typeface="+mj-cs"/>
              </a:rPr>
              <a:t>總結</a:t>
            </a:r>
            <a:r>
              <a:rPr lang="en-US" altLang="zh-TW" sz="5000" kern="1200" dirty="0">
                <a:solidFill>
                  <a:schemeClr val="bg1"/>
                </a:solidFill>
                <a:latin typeface="+mj-lt"/>
                <a:ea typeface="+mj-ea"/>
                <a:cs typeface="+mj-cs"/>
              </a:rPr>
              <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2620077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95536" y="548680"/>
            <a:ext cx="8203232" cy="1143000"/>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1"/>
            <a:r>
              <a:rPr lang="zh-TW" altLang="en-US" sz="5500" dirty="0">
                <a:solidFill>
                  <a:schemeClr val="tx2"/>
                </a:solidFill>
                <a:latin typeface="+mj-lt"/>
                <a:ea typeface="+mj-ea"/>
                <a:cs typeface="+mj-cs"/>
              </a:rPr>
              <a:t>總結</a:t>
            </a:r>
            <a:endParaRPr lang="en-US" sz="5500" dirty="0">
              <a:solidFill>
                <a:schemeClr val="tx2"/>
              </a:solidFill>
              <a:latin typeface="+mj-lt"/>
              <a:ea typeface="+mj-ea"/>
              <a:cs typeface="+mj-cs"/>
            </a:endParaRPr>
          </a:p>
        </p:txBody>
      </p:sp>
      <p:sp>
        <p:nvSpPr>
          <p:cNvPr id="5" name="Content Placeholder 2"/>
          <p:cNvSpPr>
            <a:spLocks noGrp="1"/>
          </p:cNvSpPr>
          <p:nvPr>
            <p:ph idx="1"/>
          </p:nvPr>
        </p:nvSpPr>
        <p:spPr>
          <a:xfrm>
            <a:off x="755576" y="1795499"/>
            <a:ext cx="7704856" cy="4507026"/>
          </a:xfrm>
        </p:spPr>
        <p:txBody>
          <a:bodyPr>
            <a:noAutofit/>
          </a:bodyPr>
          <a:lstStyle/>
          <a:p>
            <a:pPr marL="0" indent="0">
              <a:buNone/>
            </a:pPr>
            <a:r>
              <a:rPr lang="zh-CN" altLang="en-US" sz="2400" dirty="0">
                <a:latin typeface="PMingLiU" panose="02020500000000000000" pitchFamily="18" charset="-120"/>
                <a:ea typeface="PMingLiU" panose="02020500000000000000" pitchFamily="18" charset="-120"/>
              </a:rPr>
              <a:t>人工智能經過</a:t>
            </a:r>
            <a:r>
              <a:rPr lang="en-US" altLang="zh-CN" sz="2400" dirty="0">
                <a:latin typeface="PMingLiU" panose="02020500000000000000" pitchFamily="18" charset="-120"/>
                <a:ea typeface="PMingLiU" panose="02020500000000000000" pitchFamily="18" charset="-120"/>
              </a:rPr>
              <a:t>60</a:t>
            </a:r>
            <a:r>
              <a:rPr lang="zh-CN" altLang="en-US" sz="2400" dirty="0">
                <a:latin typeface="PMingLiU" panose="02020500000000000000" pitchFamily="18" charset="-120"/>
                <a:ea typeface="PMingLiU" panose="02020500000000000000" pitchFamily="18" charset="-120"/>
              </a:rPr>
              <a:t>多年的發展已取得了重大進展，但總體上還處於初級階段。</a:t>
            </a:r>
            <a:endParaRPr lang="en-US" altLang="zh-CN" sz="2400" dirty="0">
              <a:latin typeface="PMingLiU" panose="02020500000000000000" pitchFamily="18" charset="-120"/>
              <a:ea typeface="PMingLiU" panose="02020500000000000000" pitchFamily="18" charset="-120"/>
            </a:endParaRPr>
          </a:p>
          <a:p>
            <a:pPr marL="0" indent="0">
              <a:buNone/>
            </a:pPr>
            <a:endParaRPr lang="zh-CN" altLang="en-US" sz="2400" dirty="0">
              <a:latin typeface="PMingLiU" panose="02020500000000000000" pitchFamily="18" charset="-120"/>
              <a:ea typeface="PMingLiU" panose="02020500000000000000" pitchFamily="18" charset="-120"/>
            </a:endParaRPr>
          </a:p>
          <a:p>
            <a:pPr marL="0" indent="0">
              <a:buNone/>
            </a:pPr>
            <a:r>
              <a:rPr lang="zh-CN" altLang="en-US" sz="2400" dirty="0">
                <a:latin typeface="PMingLiU" panose="02020500000000000000" pitchFamily="18" charset="-120"/>
                <a:ea typeface="PMingLiU" panose="02020500000000000000" pitchFamily="18" charset="-120"/>
              </a:rPr>
              <a:t>人工智能既具有巨大的理論與技術創新空間，也具有廣闊的應用前景。</a:t>
            </a:r>
          </a:p>
          <a:p>
            <a:pPr marL="0" indent="0">
              <a:buNone/>
            </a:pPr>
            <a:endParaRPr lang="en-US" altLang="zh-CN" sz="2400" dirty="0">
              <a:latin typeface="PMingLiU" panose="02020500000000000000" pitchFamily="18" charset="-120"/>
              <a:ea typeface="PMingLiU" panose="02020500000000000000" pitchFamily="18" charset="-120"/>
            </a:endParaRPr>
          </a:p>
          <a:p>
            <a:pPr marL="0" indent="0">
              <a:buNone/>
            </a:pPr>
            <a:r>
              <a:rPr lang="zh-CN" altLang="en-US" sz="2400" dirty="0">
                <a:latin typeface="PMingLiU" panose="02020500000000000000" pitchFamily="18" charset="-120"/>
                <a:ea typeface="PMingLiU" panose="02020500000000000000" pitchFamily="18" charset="-120"/>
              </a:rPr>
              <a:t>高科技本身沒有天使和魔鬼之分，人工智能亦是如此。人工智能這把雙刃劍是天使還是魔鬼取決於人類自身。</a:t>
            </a:r>
          </a:p>
          <a:p>
            <a:pPr marL="0" indent="0">
              <a:buNone/>
            </a:pPr>
            <a:endParaRPr lang="en-US" altLang="zh-CN" sz="2400" dirty="0">
              <a:latin typeface="PMingLiU" panose="02020500000000000000" pitchFamily="18" charset="-120"/>
              <a:ea typeface="PMingLiU" panose="02020500000000000000" pitchFamily="18" charset="-120"/>
            </a:endParaRPr>
          </a:p>
          <a:p>
            <a:pPr marL="0" indent="0">
              <a:buNone/>
            </a:pPr>
            <a:r>
              <a:rPr lang="zh-CN" altLang="en-US" sz="2400" dirty="0">
                <a:latin typeface="PMingLiU" panose="02020500000000000000" pitchFamily="18" charset="-120"/>
                <a:ea typeface="PMingLiU" panose="02020500000000000000" pitchFamily="18" charset="-120"/>
              </a:rPr>
              <a:t>我們應未雨綢繆，形成合力，確保人工智能的正面效應，確保人工智能造福於人類。</a:t>
            </a:r>
          </a:p>
        </p:txBody>
      </p:sp>
    </p:spTree>
    <p:extLst>
      <p:ext uri="{BB962C8B-B14F-4D97-AF65-F5344CB8AC3E}">
        <p14:creationId xmlns:p14="http://schemas.microsoft.com/office/powerpoint/2010/main" xmlns="" val="33557620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144000" cy="3672408"/>
          </a:xfrm>
          <a:prstGeom prst="rect">
            <a:avLst/>
          </a:prstGeom>
        </p:spPr>
      </p:pic>
      <p:sp>
        <p:nvSpPr>
          <p:cNvPr id="2" name="Title 1"/>
          <p:cNvSpPr>
            <a:spLocks noGrp="1"/>
          </p:cNvSpPr>
          <p:nvPr>
            <p:ph type="title"/>
          </p:nvPr>
        </p:nvSpPr>
        <p:spPr>
          <a:xfrm>
            <a:off x="395536" y="2924944"/>
            <a:ext cx="7797552" cy="936104"/>
          </a:xfrm>
        </p:spPr>
        <p:txBody>
          <a:bodyPr>
            <a:normAutofit fontScale="90000"/>
          </a:bodyPr>
          <a:lstStyle/>
          <a:p>
            <a:pPr lvl="1" algn="l" rtl="0">
              <a:spcBef>
                <a:spcPct val="0"/>
              </a:spcBef>
            </a:pPr>
            <a:r>
              <a:rPr lang="zh-TW" altLang="en-US" sz="5000" kern="1200" dirty="0">
                <a:solidFill>
                  <a:schemeClr val="bg1"/>
                </a:solidFill>
                <a:latin typeface="+mj-lt"/>
                <a:ea typeface="+mj-ea"/>
                <a:cs typeface="+mj-cs"/>
              </a:rPr>
              <a:t>謝謝</a:t>
            </a:r>
            <a:r>
              <a:rPr lang="en-US" altLang="zh-TW" sz="5000" kern="1200" dirty="0">
                <a:solidFill>
                  <a:schemeClr val="bg1"/>
                </a:solidFill>
                <a:latin typeface="+mj-lt"/>
                <a:ea typeface="+mj-ea"/>
                <a:cs typeface="+mj-cs"/>
              </a:rPr>
              <a:t/>
            </a:r>
            <a:br>
              <a:rPr lang="en-US" altLang="zh-TW" sz="5000" kern="1200" dirty="0">
                <a:solidFill>
                  <a:schemeClr val="bg1"/>
                </a:solidFill>
                <a:latin typeface="+mj-lt"/>
                <a:ea typeface="+mj-ea"/>
                <a:cs typeface="+mj-cs"/>
              </a:rPr>
            </a:br>
            <a:endParaRPr lang="en-US" dirty="0"/>
          </a:p>
        </p:txBody>
      </p:sp>
    </p:spTree>
    <p:extLst>
      <p:ext uri="{BB962C8B-B14F-4D97-AF65-F5344CB8AC3E}">
        <p14:creationId xmlns:p14="http://schemas.microsoft.com/office/powerpoint/2010/main" xmlns="" val="24107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60FE-6480-4818-BBAC-9438E5AC61BF}"/>
              </a:ext>
            </a:extLst>
          </p:cNvPr>
          <p:cNvSpPr txBox="1">
            <a:spLocks/>
          </p:cNvSpPr>
          <p:nvPr/>
        </p:nvSpPr>
        <p:spPr>
          <a:xfrm>
            <a:off x="827584" y="908720"/>
            <a:ext cx="7859216" cy="792088"/>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dirty="0"/>
              <a:t>含有</a:t>
            </a:r>
            <a:r>
              <a:rPr lang="en-HK" dirty="0"/>
              <a:t>AI</a:t>
            </a:r>
            <a:r>
              <a:rPr lang="zh-TW" altLang="en-US" dirty="0"/>
              <a:t>原素的卡通片</a:t>
            </a:r>
            <a:endParaRPr lang="en-HK" dirty="0"/>
          </a:p>
        </p:txBody>
      </p:sp>
      <p:pic>
        <p:nvPicPr>
          <p:cNvPr id="3" name="Picture 2">
            <a:extLst>
              <a:ext uri="{FF2B5EF4-FFF2-40B4-BE49-F238E27FC236}">
                <a16:creationId xmlns:a16="http://schemas.microsoft.com/office/drawing/2014/main" xmlns="" id="{1FE1256B-8036-4BF1-80D0-F77F854AEFAB}"/>
              </a:ext>
            </a:extLst>
          </p:cNvPr>
          <p:cNvPicPr>
            <a:picLocks noChangeAspect="1"/>
          </p:cNvPicPr>
          <p:nvPr/>
        </p:nvPicPr>
        <p:blipFill>
          <a:blip r:embed="rId2" cstate="print"/>
          <a:stretch>
            <a:fillRect/>
          </a:stretch>
        </p:blipFill>
        <p:spPr>
          <a:xfrm>
            <a:off x="1259632" y="1916832"/>
            <a:ext cx="3384376" cy="2012017"/>
          </a:xfrm>
          <a:prstGeom prst="rect">
            <a:avLst/>
          </a:prstGeom>
        </p:spPr>
      </p:pic>
      <p:pic>
        <p:nvPicPr>
          <p:cNvPr id="4" name="Picture 3">
            <a:extLst>
              <a:ext uri="{FF2B5EF4-FFF2-40B4-BE49-F238E27FC236}">
                <a16:creationId xmlns:a16="http://schemas.microsoft.com/office/drawing/2014/main" xmlns="" id="{0C0119B9-B600-45F9-B91F-B1B74B6093B9}"/>
              </a:ext>
            </a:extLst>
          </p:cNvPr>
          <p:cNvPicPr>
            <a:picLocks noChangeAspect="1"/>
          </p:cNvPicPr>
          <p:nvPr/>
        </p:nvPicPr>
        <p:blipFill>
          <a:blip r:embed="rId3" cstate="print"/>
          <a:stretch>
            <a:fillRect/>
          </a:stretch>
        </p:blipFill>
        <p:spPr>
          <a:xfrm>
            <a:off x="4572000" y="2128688"/>
            <a:ext cx="3833664" cy="3833664"/>
          </a:xfrm>
          <a:prstGeom prst="rect">
            <a:avLst/>
          </a:prstGeom>
        </p:spPr>
      </p:pic>
      <p:pic>
        <p:nvPicPr>
          <p:cNvPr id="5" name="Picture 4">
            <a:extLst>
              <a:ext uri="{FF2B5EF4-FFF2-40B4-BE49-F238E27FC236}">
                <a16:creationId xmlns:a16="http://schemas.microsoft.com/office/drawing/2014/main" xmlns="" id="{E3E0FE83-5F7C-4B10-87ED-875A10435840}"/>
              </a:ext>
            </a:extLst>
          </p:cNvPr>
          <p:cNvPicPr>
            <a:picLocks noChangeAspect="1"/>
          </p:cNvPicPr>
          <p:nvPr/>
        </p:nvPicPr>
        <p:blipFill>
          <a:blip r:embed="rId4" cstate="print"/>
          <a:stretch>
            <a:fillRect/>
          </a:stretch>
        </p:blipFill>
        <p:spPr>
          <a:xfrm>
            <a:off x="2267744" y="3887499"/>
            <a:ext cx="2743200" cy="1666875"/>
          </a:xfrm>
          <a:prstGeom prst="rect">
            <a:avLst/>
          </a:prstGeom>
        </p:spPr>
      </p:pic>
    </p:spTree>
    <p:extLst>
      <p:ext uri="{BB962C8B-B14F-4D97-AF65-F5344CB8AC3E}">
        <p14:creationId xmlns:p14="http://schemas.microsoft.com/office/powerpoint/2010/main" xmlns="" val="155911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B60FE-6480-4818-BBAC-9438E5AC61BF}"/>
              </a:ext>
            </a:extLst>
          </p:cNvPr>
          <p:cNvSpPr txBox="1">
            <a:spLocks/>
          </p:cNvSpPr>
          <p:nvPr/>
        </p:nvSpPr>
        <p:spPr>
          <a:xfrm>
            <a:off x="827584" y="908720"/>
            <a:ext cx="7859216" cy="792088"/>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zh-TW" altLang="en-US" dirty="0"/>
              <a:t>關於</a:t>
            </a:r>
            <a:r>
              <a:rPr lang="en-HK" dirty="0"/>
              <a:t>AI</a:t>
            </a:r>
            <a:r>
              <a:rPr lang="zh-TW" altLang="en-US" dirty="0"/>
              <a:t>的新聞</a:t>
            </a:r>
            <a:endParaRPr lang="en-HK" dirty="0"/>
          </a:p>
        </p:txBody>
      </p:sp>
      <p:pic>
        <p:nvPicPr>
          <p:cNvPr id="7" name="Picture 6">
            <a:extLst>
              <a:ext uri="{FF2B5EF4-FFF2-40B4-BE49-F238E27FC236}">
                <a16:creationId xmlns:a16="http://schemas.microsoft.com/office/drawing/2014/main" xmlns="" id="{2D5D6E69-6EBC-49B9-9CD0-DDDA6A2F8F5F}"/>
              </a:ext>
            </a:extLst>
          </p:cNvPr>
          <p:cNvPicPr>
            <a:picLocks noChangeAspect="1"/>
          </p:cNvPicPr>
          <p:nvPr/>
        </p:nvPicPr>
        <p:blipFill>
          <a:blip r:embed="rId2" cstate="print"/>
          <a:stretch>
            <a:fillRect/>
          </a:stretch>
        </p:blipFill>
        <p:spPr>
          <a:xfrm>
            <a:off x="899592" y="1556792"/>
            <a:ext cx="6696744" cy="5017076"/>
          </a:xfrm>
          <a:prstGeom prst="rect">
            <a:avLst/>
          </a:prstGeom>
        </p:spPr>
      </p:pic>
    </p:spTree>
    <p:extLst>
      <p:ext uri="{BB962C8B-B14F-4D97-AF65-F5344CB8AC3E}">
        <p14:creationId xmlns:p14="http://schemas.microsoft.com/office/powerpoint/2010/main" xmlns="" val="272742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04088"/>
            <a:ext cx="7787208" cy="1143000"/>
          </a:xfrm>
        </p:spPr>
        <p:txBody>
          <a:bodyPr/>
          <a:lstStyle/>
          <a:p>
            <a:r>
              <a:rPr lang="zh-TW" altLang="en-US" dirty="0"/>
              <a:t>人工智能</a:t>
            </a:r>
            <a:endParaRPr lang="en-US" dirty="0"/>
          </a:p>
        </p:txBody>
      </p:sp>
      <p:sp>
        <p:nvSpPr>
          <p:cNvPr id="3" name="Content Placeholder 2"/>
          <p:cNvSpPr>
            <a:spLocks noGrp="1"/>
          </p:cNvSpPr>
          <p:nvPr>
            <p:ph idx="1"/>
          </p:nvPr>
        </p:nvSpPr>
        <p:spPr>
          <a:xfrm>
            <a:off x="899592" y="2420888"/>
            <a:ext cx="7560840" cy="3903712"/>
          </a:xfrm>
        </p:spPr>
        <p:txBody>
          <a:bodyPr>
            <a:normAutofit/>
          </a:bodyPr>
          <a:lstStyle/>
          <a:p>
            <a:r>
              <a:rPr lang="zh-TW" altLang="en-US" sz="3200" b="1" dirty="0">
                <a:solidFill>
                  <a:srgbClr val="FF0000"/>
                </a:solidFill>
              </a:rPr>
              <a:t>過去</a:t>
            </a:r>
            <a:r>
              <a:rPr lang="en-HK" altLang="zh-TW" sz="3200" b="1" dirty="0"/>
              <a:t>:</a:t>
            </a:r>
            <a:r>
              <a:rPr lang="en-HK" altLang="zh-TW" sz="3200" dirty="0"/>
              <a:t> AI</a:t>
            </a:r>
            <a:r>
              <a:rPr lang="zh-TW" altLang="en-US" sz="3200" dirty="0"/>
              <a:t>的想法是如何產生的？</a:t>
            </a:r>
            <a:endParaRPr lang="en-HK" altLang="zh-TW" sz="3200" dirty="0"/>
          </a:p>
          <a:p>
            <a:endParaRPr lang="en-HK" altLang="zh-TW" sz="3200" dirty="0"/>
          </a:p>
          <a:p>
            <a:r>
              <a:rPr lang="zh-TW" altLang="en-US" sz="3200" b="1" dirty="0">
                <a:solidFill>
                  <a:srgbClr val="FF0000"/>
                </a:solidFill>
              </a:rPr>
              <a:t>現在</a:t>
            </a:r>
            <a:r>
              <a:rPr lang="en-HK" altLang="zh-TW" sz="3200" b="1" dirty="0"/>
              <a:t>:</a:t>
            </a:r>
            <a:r>
              <a:rPr lang="en-HK" altLang="zh-TW" sz="3200" dirty="0">
                <a:solidFill>
                  <a:srgbClr val="FF0000"/>
                </a:solidFill>
              </a:rPr>
              <a:t> </a:t>
            </a:r>
            <a:r>
              <a:rPr lang="en-HK" altLang="zh-TW" sz="3200" dirty="0" smtClean="0"/>
              <a:t>AI</a:t>
            </a:r>
            <a:r>
              <a:rPr lang="zh-TW" altLang="en-US" sz="3200" dirty="0" smtClean="0"/>
              <a:t>的現況</a:t>
            </a:r>
            <a:r>
              <a:rPr lang="zh-TW" altLang="en-US" sz="3200" dirty="0"/>
              <a:t>是怎樣的？</a:t>
            </a:r>
            <a:endParaRPr lang="en-HK" altLang="zh-TW" sz="3200" dirty="0"/>
          </a:p>
          <a:p>
            <a:endParaRPr lang="en-HK" altLang="zh-TW" sz="3200" dirty="0"/>
          </a:p>
          <a:p>
            <a:r>
              <a:rPr lang="zh-TW" altLang="en-US" sz="3200" b="1" dirty="0">
                <a:solidFill>
                  <a:srgbClr val="FF0000"/>
                </a:solidFill>
              </a:rPr>
              <a:t>將來</a:t>
            </a:r>
            <a:r>
              <a:rPr lang="en-HK" altLang="zh-TW" sz="3200" b="1" dirty="0"/>
              <a:t>:</a:t>
            </a:r>
            <a:r>
              <a:rPr lang="en-HK" altLang="zh-TW" sz="3200" dirty="0">
                <a:solidFill>
                  <a:srgbClr val="FF0000"/>
                </a:solidFill>
              </a:rPr>
              <a:t> </a:t>
            </a:r>
            <a:r>
              <a:rPr lang="zh-TW" altLang="en-US" sz="3200" dirty="0"/>
              <a:t>機器人會統治世界嗎？</a:t>
            </a:r>
          </a:p>
        </p:txBody>
      </p:sp>
      <p:pic>
        <p:nvPicPr>
          <p:cNvPr id="4" name="Picture 3" descr="A picture containing text, metalware&#10;&#10;Description automatically generated">
            <a:extLst>
              <a:ext uri="{FF2B5EF4-FFF2-40B4-BE49-F238E27FC236}">
                <a16:creationId xmlns:a16="http://schemas.microsoft.com/office/drawing/2014/main" xmlns="" id="{82E37135-B2C8-4862-B99C-630C84889260}"/>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tretch>
            <a:fillRect/>
          </a:stretch>
        </p:blipFill>
        <p:spPr>
          <a:xfrm>
            <a:off x="6717338" y="3399656"/>
            <a:ext cx="1969462" cy="2924944"/>
          </a:xfrm>
          <a:prstGeom prst="rect">
            <a:avLst/>
          </a:prstGeom>
        </p:spPr>
      </p:pic>
      <p:sp>
        <p:nvSpPr>
          <p:cNvPr id="5" name="TextBox 4">
            <a:extLst>
              <a:ext uri="{FF2B5EF4-FFF2-40B4-BE49-F238E27FC236}">
                <a16:creationId xmlns:a16="http://schemas.microsoft.com/office/drawing/2014/main" xmlns="" id="{0A936DAA-B302-4D49-9BE4-DE86C1EC0D07}"/>
              </a:ext>
            </a:extLst>
          </p:cNvPr>
          <p:cNvSpPr txBox="1"/>
          <p:nvPr/>
        </p:nvSpPr>
        <p:spPr>
          <a:xfrm>
            <a:off x="6804248" y="6165304"/>
            <a:ext cx="2113478" cy="369332"/>
          </a:xfrm>
          <a:prstGeom prst="rect">
            <a:avLst/>
          </a:prstGeom>
          <a:noFill/>
        </p:spPr>
        <p:txBody>
          <a:bodyPr wrap="square" rtlCol="0">
            <a:spAutoFit/>
          </a:bodyPr>
          <a:lstStyle/>
          <a:p>
            <a:r>
              <a:rPr lang="en-HK" sz="900" dirty="0">
                <a:hlinkClick r:id="rId4" tooltip="http://mylifeallinoneplace.blogspot.com/2012/09/journalling-school-session-10-past.html"/>
              </a:rPr>
              <a:t>This Photo</a:t>
            </a:r>
            <a:r>
              <a:rPr lang="en-HK" sz="900" dirty="0"/>
              <a:t> by Unknown Author is licensed under </a:t>
            </a:r>
            <a:r>
              <a:rPr lang="en-HK" sz="900" dirty="0">
                <a:hlinkClick r:id="rId5" tooltip="https://creativecommons.org/licenses/by-nc/3.0/"/>
              </a:rPr>
              <a:t>CC BY-NC</a:t>
            </a:r>
            <a:endParaRPr lang="en-HK" sz="900" dirty="0"/>
          </a:p>
        </p:txBody>
      </p:sp>
    </p:spTree>
    <p:extLst>
      <p:ext uri="{BB962C8B-B14F-4D97-AF65-F5344CB8AC3E}">
        <p14:creationId xmlns:p14="http://schemas.microsoft.com/office/powerpoint/2010/main" xmlns="" val="178355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739B-8E89-4ECF-9215-A36076EEC09A}"/>
              </a:ext>
            </a:extLst>
          </p:cNvPr>
          <p:cNvSpPr>
            <a:spLocks noGrp="1"/>
          </p:cNvSpPr>
          <p:nvPr>
            <p:ph type="title"/>
          </p:nvPr>
        </p:nvSpPr>
        <p:spPr>
          <a:xfrm>
            <a:off x="251520" y="476672"/>
            <a:ext cx="8518376" cy="842367"/>
          </a:xfrm>
        </p:spPr>
        <p:txBody>
          <a:bodyPr>
            <a:normAutofit fontScale="90000"/>
          </a:bodyPr>
          <a:lstStyle/>
          <a:p>
            <a:r>
              <a:rPr lang="en-US" altLang="zh-TW" dirty="0" smtClean="0"/>
              <a:t>1956</a:t>
            </a:r>
            <a:r>
              <a:rPr lang="zh-TW" altLang="en-US" dirty="0" smtClean="0"/>
              <a:t>年達特茅斯會議：</a:t>
            </a:r>
            <a:r>
              <a:rPr lang="en-US" altLang="zh-TW" dirty="0" smtClean="0"/>
              <a:t>“</a:t>
            </a:r>
            <a:r>
              <a:rPr lang="en-US" altLang="zh-TW" dirty="0"/>
              <a:t>AI”</a:t>
            </a:r>
            <a:r>
              <a:rPr lang="zh-TW" altLang="en-US" dirty="0"/>
              <a:t>的誕生</a:t>
            </a:r>
            <a:endParaRPr lang="en-HK" dirty="0"/>
          </a:p>
        </p:txBody>
      </p:sp>
      <p:sp>
        <p:nvSpPr>
          <p:cNvPr id="6" name="Content Placeholder 1">
            <a:extLst>
              <a:ext uri="{FF2B5EF4-FFF2-40B4-BE49-F238E27FC236}">
                <a16:creationId xmlns:a16="http://schemas.microsoft.com/office/drawing/2014/main" xmlns="" id="{3AB5BE1E-9B86-4281-A751-B58B7451AB7A}"/>
              </a:ext>
            </a:extLst>
          </p:cNvPr>
          <p:cNvSpPr>
            <a:spLocks noGrp="1"/>
          </p:cNvSpPr>
          <p:nvPr>
            <p:ph idx="1"/>
          </p:nvPr>
        </p:nvSpPr>
        <p:spPr>
          <a:xfrm>
            <a:off x="1773382" y="1844824"/>
            <a:ext cx="6913418" cy="3039341"/>
          </a:xfrm>
        </p:spPr>
        <p:txBody>
          <a:bodyPr>
            <a:normAutofit/>
          </a:bodyPr>
          <a:lstStyle/>
          <a:p>
            <a:pPr marL="18287" indent="0">
              <a:buNone/>
            </a:pPr>
            <a:r>
              <a:rPr lang="zh-TW" altLang="en-US" dirty="0"/>
              <a:t>嘗試找到如何讓機器使用語言、形成抽象概念、解決現在人類還不能解決的問題、提升自己等等。對於當下的人工智能來說，首要問題是讓機器像人類一樣能夠表現出智能。</a:t>
            </a:r>
          </a:p>
          <a:p>
            <a:pPr marL="18287" indent="0">
              <a:buNone/>
            </a:pPr>
            <a:r>
              <a:rPr lang="zh-TW" altLang="en-US" dirty="0">
                <a:solidFill>
                  <a:srgbClr val="FF0000"/>
                </a:solidFill>
              </a:rPr>
              <a:t>“我們認為</a:t>
            </a:r>
            <a:r>
              <a:rPr lang="en-US" altLang="zh-TW" dirty="0">
                <a:solidFill>
                  <a:srgbClr val="FF0000"/>
                </a:solidFill>
              </a:rPr>
              <a:t>, </a:t>
            </a:r>
            <a:r>
              <a:rPr lang="zh-TW" altLang="en-US" dirty="0">
                <a:solidFill>
                  <a:srgbClr val="FF0000"/>
                </a:solidFill>
              </a:rPr>
              <a:t>如果能讓一組優秀的科學家在一起工作一個暑假的話，就能夠在這些問題（一個或多個）中</a:t>
            </a:r>
            <a:r>
              <a:rPr lang="zh-TW" altLang="en-US" dirty="0" smtClean="0">
                <a:solidFill>
                  <a:srgbClr val="FF0000"/>
                </a:solidFill>
              </a:rPr>
              <a:t>取得重大</a:t>
            </a:r>
            <a:r>
              <a:rPr lang="zh-TW" altLang="en-US" dirty="0">
                <a:solidFill>
                  <a:srgbClr val="FF0000"/>
                </a:solidFill>
              </a:rPr>
              <a:t>進展。”</a:t>
            </a:r>
            <a:endParaRPr lang="en-US" b="1" i="1" dirty="0">
              <a:solidFill>
                <a:srgbClr val="CC0000"/>
              </a:solidFill>
            </a:endParaRPr>
          </a:p>
        </p:txBody>
      </p:sp>
      <p:pic>
        <p:nvPicPr>
          <p:cNvPr id="7" name="Picture 6">
            <a:extLst>
              <a:ext uri="{FF2B5EF4-FFF2-40B4-BE49-F238E27FC236}">
                <a16:creationId xmlns:a16="http://schemas.microsoft.com/office/drawing/2014/main" xmlns="" id="{BF71063D-7EEF-4E3E-988D-47C6585FB779}"/>
              </a:ext>
            </a:extLst>
          </p:cNvPr>
          <p:cNvPicPr>
            <a:picLocks noChangeAspect="1"/>
          </p:cNvPicPr>
          <p:nvPr/>
        </p:nvPicPr>
        <p:blipFill>
          <a:blip r:embed="rId2" cstate="print"/>
          <a:stretch>
            <a:fillRect/>
          </a:stretch>
        </p:blipFill>
        <p:spPr>
          <a:xfrm>
            <a:off x="-2882" y="1979400"/>
            <a:ext cx="1371600" cy="1737632"/>
          </a:xfrm>
          <a:prstGeom prst="rect">
            <a:avLst/>
          </a:prstGeom>
        </p:spPr>
      </p:pic>
      <p:pic>
        <p:nvPicPr>
          <p:cNvPr id="8" name="Picture 7">
            <a:extLst>
              <a:ext uri="{FF2B5EF4-FFF2-40B4-BE49-F238E27FC236}">
                <a16:creationId xmlns:a16="http://schemas.microsoft.com/office/drawing/2014/main" xmlns="" id="{0478B833-EBC3-4481-B47D-9942F22C9FFA}"/>
              </a:ext>
            </a:extLst>
          </p:cNvPr>
          <p:cNvPicPr>
            <a:picLocks noChangeAspect="1"/>
          </p:cNvPicPr>
          <p:nvPr/>
        </p:nvPicPr>
        <p:blipFill>
          <a:blip r:embed="rId3" cstate="print"/>
          <a:stretch>
            <a:fillRect/>
          </a:stretch>
        </p:blipFill>
        <p:spPr>
          <a:xfrm>
            <a:off x="0" y="4194859"/>
            <a:ext cx="1373342" cy="1610405"/>
          </a:xfrm>
          <a:prstGeom prst="rect">
            <a:avLst/>
          </a:prstGeom>
        </p:spPr>
      </p:pic>
      <p:sp>
        <p:nvSpPr>
          <p:cNvPr id="9" name="TextBox 8">
            <a:extLst>
              <a:ext uri="{FF2B5EF4-FFF2-40B4-BE49-F238E27FC236}">
                <a16:creationId xmlns:a16="http://schemas.microsoft.com/office/drawing/2014/main" xmlns="" id="{181A48BA-E55B-46B5-87A2-61C0FD90522D}"/>
              </a:ext>
            </a:extLst>
          </p:cNvPr>
          <p:cNvSpPr txBox="1"/>
          <p:nvPr/>
        </p:nvSpPr>
        <p:spPr>
          <a:xfrm>
            <a:off x="1835696" y="5343603"/>
            <a:ext cx="6934200" cy="461661"/>
          </a:xfrm>
          <a:prstGeom prst="rect">
            <a:avLst/>
          </a:prstGeom>
          <a:noFill/>
        </p:spPr>
        <p:txBody>
          <a:bodyPr wrap="square" lIns="91436" tIns="45718" rIns="91436" bIns="45718" rtlCol="0">
            <a:spAutoFit/>
          </a:bodyPr>
          <a:lstStyle/>
          <a:p>
            <a:r>
              <a:rPr lang="en-US" sz="1200" b="1" dirty="0">
                <a:solidFill>
                  <a:srgbClr val="008000"/>
                </a:solidFill>
              </a:rPr>
              <a:t>John McCarthy (Dartmouth College), Marvin Minsky (Harvard University), Nathaniel Rochester (IBM), </a:t>
            </a:r>
            <a:r>
              <a:rPr lang="zh-TW" altLang="en-US" sz="1200" b="1" dirty="0">
                <a:solidFill>
                  <a:srgbClr val="008000"/>
                </a:solidFill>
              </a:rPr>
              <a:t>和 </a:t>
            </a:r>
            <a:r>
              <a:rPr lang="en-US" sz="1200" b="1" dirty="0">
                <a:solidFill>
                  <a:srgbClr val="008000"/>
                </a:solidFill>
              </a:rPr>
              <a:t>Claude Shannon (Bell Telephone Laboratories)</a:t>
            </a:r>
            <a:r>
              <a:rPr lang="zh-TW" altLang="en-US" sz="1200" b="1" dirty="0">
                <a:solidFill>
                  <a:srgbClr val="008000"/>
                </a:solidFill>
              </a:rPr>
              <a:t>等人</a:t>
            </a:r>
            <a:endParaRPr lang="en-US" sz="1200" b="1" dirty="0">
              <a:solidFill>
                <a:srgbClr val="008000"/>
              </a:solidFill>
            </a:endParaRPr>
          </a:p>
        </p:txBody>
      </p:sp>
      <p:sp>
        <p:nvSpPr>
          <p:cNvPr id="10" name="Title 1">
            <a:extLst>
              <a:ext uri="{FF2B5EF4-FFF2-40B4-BE49-F238E27FC236}">
                <a16:creationId xmlns:a16="http://schemas.microsoft.com/office/drawing/2014/main" xmlns="" id="{4CC4CB29-9985-470B-AFEB-5EC7AE3B7774}"/>
              </a:ext>
            </a:extLst>
          </p:cNvPr>
          <p:cNvSpPr txBox="1">
            <a:spLocks/>
          </p:cNvSpPr>
          <p:nvPr/>
        </p:nvSpPr>
        <p:spPr>
          <a:xfrm>
            <a:off x="0" y="-19050"/>
            <a:ext cx="9144000" cy="85725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spTree>
    <p:extLst>
      <p:ext uri="{BB962C8B-B14F-4D97-AF65-F5344CB8AC3E}">
        <p14:creationId xmlns:p14="http://schemas.microsoft.com/office/powerpoint/2010/main" xmlns="" val="77819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476672"/>
            <a:ext cx="7797552" cy="1143000"/>
          </a:xfrm>
        </p:spPr>
        <p:txBody>
          <a:bodyPr/>
          <a:lstStyle/>
          <a:p>
            <a:r>
              <a:rPr lang="zh-TW" altLang="en-US" dirty="0"/>
              <a:t>人工智能的發展史</a:t>
            </a:r>
            <a:endParaRPr lang="en-US" dirty="0"/>
          </a:p>
        </p:txBody>
      </p:sp>
      <p:cxnSp>
        <p:nvCxnSpPr>
          <p:cNvPr id="7" name="Straight Connector 6">
            <a:extLst>
              <a:ext uri="{FF2B5EF4-FFF2-40B4-BE49-F238E27FC236}">
                <a16:creationId xmlns:a16="http://schemas.microsoft.com/office/drawing/2014/main" xmlns="" id="{740ED93F-C7B8-4EE5-BD11-5FA1378BD777}"/>
              </a:ext>
            </a:extLst>
          </p:cNvPr>
          <p:cNvCxnSpPr/>
          <p:nvPr/>
        </p:nvCxnSpPr>
        <p:spPr>
          <a:xfrm>
            <a:off x="1043608" y="2204864"/>
            <a:ext cx="0" cy="3528392"/>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465F0DD3-5A12-4B32-A403-EDAC14E19181}"/>
              </a:ext>
            </a:extLst>
          </p:cNvPr>
          <p:cNvCxnSpPr>
            <a:cxnSpLocks/>
          </p:cNvCxnSpPr>
          <p:nvPr/>
        </p:nvCxnSpPr>
        <p:spPr>
          <a:xfrm flipH="1">
            <a:off x="1043608" y="5733256"/>
            <a:ext cx="7221888" cy="0"/>
          </a:xfrm>
          <a:prstGeom prst="line">
            <a:avLst/>
          </a:prstGeom>
          <a:ln w="38100">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BCD335A-9DBE-48C2-A9C9-0FB4330E8E79}"/>
              </a:ext>
            </a:extLst>
          </p:cNvPr>
          <p:cNvSpPr txBox="1"/>
          <p:nvPr/>
        </p:nvSpPr>
        <p:spPr>
          <a:xfrm>
            <a:off x="971600" y="5805264"/>
            <a:ext cx="7941568" cy="261610"/>
          </a:xfrm>
          <a:prstGeom prst="rect">
            <a:avLst/>
          </a:prstGeom>
          <a:noFill/>
        </p:spPr>
        <p:txBody>
          <a:bodyPr wrap="square" rtlCol="0">
            <a:spAutoFit/>
          </a:bodyPr>
          <a:lstStyle/>
          <a:p>
            <a:r>
              <a:rPr lang="en-HK" sz="1100" dirty="0">
                <a:latin typeface="+mj-ea"/>
                <a:ea typeface="+mj-ea"/>
              </a:rPr>
              <a:t>1950</a:t>
            </a:r>
            <a:r>
              <a:rPr lang="zh-TW" altLang="en-US" sz="1100" dirty="0">
                <a:latin typeface="+mj-ea"/>
                <a:ea typeface="+mj-ea"/>
              </a:rPr>
              <a:t>年</a:t>
            </a:r>
            <a:r>
              <a:rPr lang="en-HK" altLang="zh-TW" sz="1100" dirty="0">
                <a:latin typeface="+mj-ea"/>
                <a:ea typeface="+mj-ea"/>
              </a:rPr>
              <a:t>	</a:t>
            </a:r>
            <a:r>
              <a:rPr lang="en-HK" sz="1100" dirty="0">
                <a:latin typeface="+mj-ea"/>
                <a:ea typeface="+mj-ea"/>
              </a:rPr>
              <a:t> 1960</a:t>
            </a:r>
            <a:r>
              <a:rPr lang="zh-TW" altLang="en-US" sz="1100" dirty="0">
                <a:latin typeface="+mj-ea"/>
                <a:ea typeface="+mj-ea"/>
              </a:rPr>
              <a:t>年</a:t>
            </a:r>
            <a:r>
              <a:rPr lang="en-HK" altLang="zh-TW" sz="1100" dirty="0">
                <a:latin typeface="+mj-ea"/>
                <a:ea typeface="+mj-ea"/>
              </a:rPr>
              <a:t>	</a:t>
            </a:r>
            <a:r>
              <a:rPr lang="en-HK" sz="1100" dirty="0">
                <a:latin typeface="+mj-ea"/>
                <a:ea typeface="+mj-ea"/>
              </a:rPr>
              <a:t>1970</a:t>
            </a:r>
            <a:r>
              <a:rPr lang="zh-TW" altLang="en-US" sz="1100" dirty="0">
                <a:latin typeface="+mj-ea"/>
                <a:ea typeface="+mj-ea"/>
              </a:rPr>
              <a:t>年</a:t>
            </a:r>
            <a:r>
              <a:rPr lang="en-HK" altLang="zh-TW" sz="1100" dirty="0">
                <a:latin typeface="+mj-ea"/>
                <a:ea typeface="+mj-ea"/>
              </a:rPr>
              <a:t>	</a:t>
            </a:r>
            <a:r>
              <a:rPr lang="en-HK" sz="1100" dirty="0">
                <a:latin typeface="+mj-ea"/>
                <a:ea typeface="+mj-ea"/>
              </a:rPr>
              <a:t> 1980</a:t>
            </a:r>
            <a:r>
              <a:rPr lang="zh-TW" altLang="en-US" sz="1100" dirty="0">
                <a:latin typeface="+mj-ea"/>
                <a:ea typeface="+mj-ea"/>
              </a:rPr>
              <a:t>年</a:t>
            </a:r>
            <a:r>
              <a:rPr lang="en-HK" altLang="zh-TW" sz="1100" dirty="0">
                <a:latin typeface="+mj-ea"/>
                <a:ea typeface="+mj-ea"/>
              </a:rPr>
              <a:t>	</a:t>
            </a:r>
            <a:r>
              <a:rPr lang="en-HK" sz="1100" dirty="0">
                <a:latin typeface="+mj-ea"/>
                <a:ea typeface="+mj-ea"/>
              </a:rPr>
              <a:t>1990</a:t>
            </a:r>
            <a:r>
              <a:rPr lang="zh-TW" altLang="en-US" sz="1100" dirty="0">
                <a:latin typeface="+mj-ea"/>
                <a:ea typeface="+mj-ea"/>
              </a:rPr>
              <a:t>年</a:t>
            </a:r>
            <a:r>
              <a:rPr lang="en-HK" altLang="zh-TW" sz="1100" dirty="0">
                <a:latin typeface="+mj-ea"/>
                <a:ea typeface="+mj-ea"/>
              </a:rPr>
              <a:t>	</a:t>
            </a:r>
            <a:r>
              <a:rPr lang="en-HK" sz="1100" dirty="0">
                <a:latin typeface="+mj-ea"/>
                <a:ea typeface="+mj-ea"/>
              </a:rPr>
              <a:t> 2000</a:t>
            </a:r>
            <a:r>
              <a:rPr lang="zh-TW" altLang="en-US" sz="1100" dirty="0">
                <a:latin typeface="+mj-ea"/>
                <a:ea typeface="+mj-ea"/>
              </a:rPr>
              <a:t>年</a:t>
            </a:r>
            <a:r>
              <a:rPr lang="en-HK" altLang="zh-TW" sz="1100" dirty="0">
                <a:latin typeface="+mj-ea"/>
                <a:ea typeface="+mj-ea"/>
              </a:rPr>
              <a:t>	</a:t>
            </a:r>
            <a:r>
              <a:rPr lang="en-HK" sz="1100" dirty="0">
                <a:latin typeface="+mj-ea"/>
                <a:ea typeface="+mj-ea"/>
              </a:rPr>
              <a:t> 2010</a:t>
            </a:r>
            <a:r>
              <a:rPr lang="zh-TW" altLang="en-US" sz="1100" dirty="0">
                <a:latin typeface="+mj-ea"/>
                <a:ea typeface="+mj-ea"/>
              </a:rPr>
              <a:t>年</a:t>
            </a:r>
            <a:r>
              <a:rPr lang="en-HK" altLang="zh-TW" sz="1100" dirty="0">
                <a:latin typeface="+mj-ea"/>
                <a:ea typeface="+mj-ea"/>
              </a:rPr>
              <a:t>	</a:t>
            </a:r>
            <a:r>
              <a:rPr lang="en-HK" sz="1100" dirty="0">
                <a:latin typeface="+mj-ea"/>
                <a:ea typeface="+mj-ea"/>
              </a:rPr>
              <a:t>2020</a:t>
            </a:r>
            <a:r>
              <a:rPr lang="zh-TW" altLang="en-US" sz="1100" dirty="0">
                <a:latin typeface="+mj-ea"/>
                <a:ea typeface="+mj-ea"/>
              </a:rPr>
              <a:t>年</a:t>
            </a:r>
            <a:r>
              <a:rPr lang="en-HK" altLang="zh-TW" sz="1100" dirty="0">
                <a:latin typeface="+mj-ea"/>
                <a:ea typeface="+mj-ea"/>
              </a:rPr>
              <a:t>	</a:t>
            </a:r>
            <a:r>
              <a:rPr lang="en-HK" sz="1100" dirty="0">
                <a:latin typeface="+mj-ea"/>
                <a:ea typeface="+mj-ea"/>
              </a:rPr>
              <a:t> </a:t>
            </a:r>
          </a:p>
        </p:txBody>
      </p:sp>
      <p:sp>
        <p:nvSpPr>
          <p:cNvPr id="14" name="TextBox 13">
            <a:extLst>
              <a:ext uri="{FF2B5EF4-FFF2-40B4-BE49-F238E27FC236}">
                <a16:creationId xmlns:a16="http://schemas.microsoft.com/office/drawing/2014/main" xmlns="" id="{095D55CD-8A7B-4BAF-BB9A-AA65350E8EC4}"/>
              </a:ext>
            </a:extLst>
          </p:cNvPr>
          <p:cNvSpPr txBox="1"/>
          <p:nvPr/>
        </p:nvSpPr>
        <p:spPr>
          <a:xfrm>
            <a:off x="416731" y="2276872"/>
            <a:ext cx="461665" cy="2448272"/>
          </a:xfrm>
          <a:prstGeom prst="rect">
            <a:avLst/>
          </a:prstGeom>
          <a:noFill/>
        </p:spPr>
        <p:txBody>
          <a:bodyPr vert="eaVert" wrap="square" rtlCol="0">
            <a:spAutoFit/>
          </a:bodyPr>
          <a:lstStyle/>
          <a:p>
            <a:r>
              <a:rPr lang="zh-TW" altLang="en-US" b="1" dirty="0"/>
              <a:t>發展趨勢</a:t>
            </a:r>
            <a:endParaRPr lang="en-HK" b="1" dirty="0"/>
          </a:p>
        </p:txBody>
      </p:sp>
      <p:sp>
        <p:nvSpPr>
          <p:cNvPr id="15" name="TextBox 14">
            <a:extLst>
              <a:ext uri="{FF2B5EF4-FFF2-40B4-BE49-F238E27FC236}">
                <a16:creationId xmlns:a16="http://schemas.microsoft.com/office/drawing/2014/main" xmlns="" id="{F73D1FA1-56C5-4E1C-A19D-B3519EA16F72}"/>
              </a:ext>
            </a:extLst>
          </p:cNvPr>
          <p:cNvSpPr txBox="1"/>
          <p:nvPr/>
        </p:nvSpPr>
        <p:spPr>
          <a:xfrm>
            <a:off x="8028384" y="5805264"/>
            <a:ext cx="936104" cy="369332"/>
          </a:xfrm>
          <a:prstGeom prst="rect">
            <a:avLst/>
          </a:prstGeom>
          <a:noFill/>
        </p:spPr>
        <p:txBody>
          <a:bodyPr wrap="square" rtlCol="0">
            <a:spAutoFit/>
          </a:bodyPr>
          <a:lstStyle/>
          <a:p>
            <a:r>
              <a:rPr lang="zh-TW" altLang="en-US" b="1" dirty="0"/>
              <a:t>時間</a:t>
            </a:r>
            <a:endParaRPr lang="en-HK" b="1" dirty="0"/>
          </a:p>
        </p:txBody>
      </p:sp>
      <p:sp>
        <p:nvSpPr>
          <p:cNvPr id="16" name="TextBox 15">
            <a:extLst>
              <a:ext uri="{FF2B5EF4-FFF2-40B4-BE49-F238E27FC236}">
                <a16:creationId xmlns:a16="http://schemas.microsoft.com/office/drawing/2014/main" xmlns="" id="{E864F9F9-2376-45FD-8D96-375297196ED6}"/>
              </a:ext>
            </a:extLst>
          </p:cNvPr>
          <p:cNvSpPr txBox="1"/>
          <p:nvPr/>
        </p:nvSpPr>
        <p:spPr>
          <a:xfrm>
            <a:off x="2490282" y="4084404"/>
            <a:ext cx="1188515" cy="461665"/>
          </a:xfrm>
          <a:prstGeom prst="rect">
            <a:avLst/>
          </a:prstGeom>
          <a:noFill/>
        </p:spPr>
        <p:txBody>
          <a:bodyPr wrap="square" rtlCol="0">
            <a:spAutoFit/>
          </a:bodyPr>
          <a:lstStyle/>
          <a:p>
            <a:r>
              <a:rPr lang="zh-TW" altLang="en-US" sz="1200" b="1" dirty="0"/>
              <a:t>出現很多頂級演算法</a:t>
            </a:r>
            <a:endParaRPr lang="en-HK" sz="1200" b="1" dirty="0"/>
          </a:p>
        </p:txBody>
      </p:sp>
      <p:sp>
        <p:nvSpPr>
          <p:cNvPr id="17" name="TextBox 16">
            <a:extLst>
              <a:ext uri="{FF2B5EF4-FFF2-40B4-BE49-F238E27FC236}">
                <a16:creationId xmlns:a16="http://schemas.microsoft.com/office/drawing/2014/main" xmlns="" id="{2F4DEA79-FB64-489D-A173-FEF8DFB929BA}"/>
              </a:ext>
            </a:extLst>
          </p:cNvPr>
          <p:cNvSpPr txBox="1"/>
          <p:nvPr/>
        </p:nvSpPr>
        <p:spPr>
          <a:xfrm>
            <a:off x="3523315" y="5254663"/>
            <a:ext cx="1296140" cy="276999"/>
          </a:xfrm>
          <a:prstGeom prst="rect">
            <a:avLst/>
          </a:prstGeom>
          <a:noFill/>
        </p:spPr>
        <p:txBody>
          <a:bodyPr wrap="square" rtlCol="0">
            <a:spAutoFit/>
          </a:bodyPr>
          <a:lstStyle/>
          <a:p>
            <a:r>
              <a:rPr lang="zh-TW" altLang="en-US" sz="1200" b="1" dirty="0"/>
              <a:t>計算能力不足</a:t>
            </a:r>
            <a:endParaRPr lang="en-HK" sz="1200" b="1" dirty="0"/>
          </a:p>
        </p:txBody>
      </p:sp>
      <p:sp>
        <p:nvSpPr>
          <p:cNvPr id="18" name="TextBox 17">
            <a:extLst>
              <a:ext uri="{FF2B5EF4-FFF2-40B4-BE49-F238E27FC236}">
                <a16:creationId xmlns:a16="http://schemas.microsoft.com/office/drawing/2014/main" xmlns="" id="{BE453247-A42D-4ADF-A9AB-B6F5D498DEB8}"/>
              </a:ext>
            </a:extLst>
          </p:cNvPr>
          <p:cNvSpPr txBox="1"/>
          <p:nvPr/>
        </p:nvSpPr>
        <p:spPr>
          <a:xfrm>
            <a:off x="4707927" y="4720991"/>
            <a:ext cx="1440149" cy="461665"/>
          </a:xfrm>
          <a:prstGeom prst="rect">
            <a:avLst/>
          </a:prstGeom>
          <a:noFill/>
        </p:spPr>
        <p:txBody>
          <a:bodyPr wrap="square" rtlCol="0">
            <a:spAutoFit/>
          </a:bodyPr>
          <a:lstStyle/>
          <a:p>
            <a:r>
              <a:rPr lang="zh-TW" altLang="en-US" sz="1200" b="1" dirty="0"/>
              <a:t>技術不夠好</a:t>
            </a:r>
            <a:r>
              <a:rPr lang="en-HK" altLang="zh-TW" sz="1200" b="1" dirty="0"/>
              <a:t>,</a:t>
            </a:r>
            <a:r>
              <a:rPr lang="zh-TW" altLang="en-US" sz="1200" b="1" dirty="0"/>
              <a:t>無法滿足</a:t>
            </a:r>
            <a:r>
              <a:rPr lang="en-HK" altLang="zh-TW" sz="1200" b="1" dirty="0"/>
              <a:t>AI</a:t>
            </a:r>
            <a:r>
              <a:rPr lang="zh-TW" altLang="en-US" sz="1200" b="1" dirty="0"/>
              <a:t>的高度預期</a:t>
            </a:r>
            <a:endParaRPr lang="en-HK" sz="1200" b="1" dirty="0"/>
          </a:p>
        </p:txBody>
      </p:sp>
      <p:sp>
        <p:nvSpPr>
          <p:cNvPr id="19" name="TextBox 18">
            <a:extLst>
              <a:ext uri="{FF2B5EF4-FFF2-40B4-BE49-F238E27FC236}">
                <a16:creationId xmlns:a16="http://schemas.microsoft.com/office/drawing/2014/main" xmlns="" id="{8ADE5B7C-D839-48EA-A16F-A6F562A9A8A7}"/>
              </a:ext>
            </a:extLst>
          </p:cNvPr>
          <p:cNvSpPr txBox="1"/>
          <p:nvPr/>
        </p:nvSpPr>
        <p:spPr>
          <a:xfrm>
            <a:off x="3851920" y="3655625"/>
            <a:ext cx="1449020" cy="461665"/>
          </a:xfrm>
          <a:prstGeom prst="rect">
            <a:avLst/>
          </a:prstGeom>
          <a:noFill/>
        </p:spPr>
        <p:txBody>
          <a:bodyPr wrap="square" rtlCol="0">
            <a:spAutoFit/>
          </a:bodyPr>
          <a:lstStyle/>
          <a:p>
            <a:r>
              <a:rPr lang="zh-TW" altLang="en-US" sz="1200" b="1" dirty="0"/>
              <a:t>語音識別</a:t>
            </a:r>
            <a:r>
              <a:rPr lang="en-HK" altLang="zh-TW" sz="1200" b="1" dirty="0"/>
              <a:t>,</a:t>
            </a:r>
            <a:r>
              <a:rPr lang="zh-TW" altLang="en-US" sz="1200" b="1" dirty="0"/>
              <a:t>專家系統</a:t>
            </a:r>
            <a:r>
              <a:rPr lang="en-HK" altLang="zh-TW" sz="1200" b="1" dirty="0"/>
              <a:t>,</a:t>
            </a:r>
            <a:r>
              <a:rPr lang="zh-TW" altLang="en-US" sz="1200" b="1" dirty="0"/>
              <a:t>類神經網絡</a:t>
            </a:r>
            <a:endParaRPr lang="en-HK" sz="1200" b="1" dirty="0"/>
          </a:p>
        </p:txBody>
      </p:sp>
      <p:sp>
        <p:nvSpPr>
          <p:cNvPr id="20" name="TextBox 19">
            <a:extLst>
              <a:ext uri="{FF2B5EF4-FFF2-40B4-BE49-F238E27FC236}">
                <a16:creationId xmlns:a16="http://schemas.microsoft.com/office/drawing/2014/main" xmlns="" id="{8606E009-BB7E-4518-B480-1818B2933B9E}"/>
              </a:ext>
            </a:extLst>
          </p:cNvPr>
          <p:cNvSpPr txBox="1"/>
          <p:nvPr/>
        </p:nvSpPr>
        <p:spPr>
          <a:xfrm>
            <a:off x="5616866" y="2612222"/>
            <a:ext cx="1440149" cy="461665"/>
          </a:xfrm>
          <a:prstGeom prst="rect">
            <a:avLst/>
          </a:prstGeom>
          <a:noFill/>
        </p:spPr>
        <p:txBody>
          <a:bodyPr wrap="square" rtlCol="0">
            <a:spAutoFit/>
          </a:bodyPr>
          <a:lstStyle/>
          <a:p>
            <a:r>
              <a:rPr lang="zh-TW" altLang="en-US" sz="1200" b="1" dirty="0"/>
              <a:t>深度學習</a:t>
            </a:r>
            <a:r>
              <a:rPr lang="en-HK" altLang="zh-TW" sz="1200" b="1" dirty="0"/>
              <a:t>,</a:t>
            </a:r>
            <a:r>
              <a:rPr lang="zh-TW" altLang="en-US" sz="1200" b="1" dirty="0"/>
              <a:t>大數據</a:t>
            </a:r>
            <a:r>
              <a:rPr lang="en-HK" altLang="zh-TW" sz="1200" b="1" dirty="0"/>
              <a:t>,</a:t>
            </a:r>
            <a:r>
              <a:rPr lang="zh-TW" altLang="en-US" sz="1200" b="1" dirty="0"/>
              <a:t>運算速度大幅增加</a:t>
            </a:r>
            <a:endParaRPr lang="en-HK" sz="1200" b="1" dirty="0"/>
          </a:p>
        </p:txBody>
      </p:sp>
      <p:sp>
        <p:nvSpPr>
          <p:cNvPr id="27" name="Arrow: Right 26">
            <a:extLst>
              <a:ext uri="{FF2B5EF4-FFF2-40B4-BE49-F238E27FC236}">
                <a16:creationId xmlns:a16="http://schemas.microsoft.com/office/drawing/2014/main" xmlns="" id="{D832010E-8F7B-4CCF-8620-1B9661F086F6}"/>
              </a:ext>
            </a:extLst>
          </p:cNvPr>
          <p:cNvSpPr/>
          <p:nvPr/>
        </p:nvSpPr>
        <p:spPr>
          <a:xfrm rot="19598746">
            <a:off x="1622060" y="4866647"/>
            <a:ext cx="2125671"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Arrow: Right 27">
            <a:extLst>
              <a:ext uri="{FF2B5EF4-FFF2-40B4-BE49-F238E27FC236}">
                <a16:creationId xmlns:a16="http://schemas.microsoft.com/office/drawing/2014/main" xmlns="" id="{87A05576-A58B-47B4-8D06-B51D2B5F3B66}"/>
              </a:ext>
            </a:extLst>
          </p:cNvPr>
          <p:cNvSpPr/>
          <p:nvPr/>
        </p:nvSpPr>
        <p:spPr>
          <a:xfrm rot="2234939">
            <a:off x="3557991" y="4696166"/>
            <a:ext cx="725336"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9" name="Arrow: Right 28">
            <a:extLst>
              <a:ext uri="{FF2B5EF4-FFF2-40B4-BE49-F238E27FC236}">
                <a16:creationId xmlns:a16="http://schemas.microsoft.com/office/drawing/2014/main" xmlns="" id="{545BDC0C-224B-49F9-B665-A51BD0817619}"/>
              </a:ext>
            </a:extLst>
          </p:cNvPr>
          <p:cNvSpPr/>
          <p:nvPr/>
        </p:nvSpPr>
        <p:spPr>
          <a:xfrm rot="18128665">
            <a:off x="4110404" y="4315670"/>
            <a:ext cx="766248"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0" name="Arrow: Right 29">
            <a:extLst>
              <a:ext uri="{FF2B5EF4-FFF2-40B4-BE49-F238E27FC236}">
                <a16:creationId xmlns:a16="http://schemas.microsoft.com/office/drawing/2014/main" xmlns="" id="{140277B8-E9A8-49B5-989D-BE1C3B1C0096}"/>
              </a:ext>
            </a:extLst>
          </p:cNvPr>
          <p:cNvSpPr/>
          <p:nvPr/>
        </p:nvSpPr>
        <p:spPr>
          <a:xfrm rot="2583067">
            <a:off x="4742046" y="4234067"/>
            <a:ext cx="725336"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1" name="Arrow: Right 30">
            <a:extLst>
              <a:ext uri="{FF2B5EF4-FFF2-40B4-BE49-F238E27FC236}">
                <a16:creationId xmlns:a16="http://schemas.microsoft.com/office/drawing/2014/main" xmlns="" id="{FA737A89-B6D5-43EB-9668-F26ABCFB2BBE}"/>
              </a:ext>
            </a:extLst>
          </p:cNvPr>
          <p:cNvSpPr/>
          <p:nvPr/>
        </p:nvSpPr>
        <p:spPr>
          <a:xfrm rot="18942588">
            <a:off x="5095961" y="3371448"/>
            <a:ext cx="3018531" cy="3860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xmlns="" val="1131018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1995</TotalTime>
  <Words>2369</Words>
  <Application>Microsoft Office PowerPoint</Application>
  <PresentationFormat>如螢幕大小 (4:3)</PresentationFormat>
  <Paragraphs>167</Paragraphs>
  <Slides>43</Slides>
  <Notes>1</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Flow</vt:lpstr>
      <vt:lpstr>投影片 1</vt:lpstr>
      <vt:lpstr>目錄</vt:lpstr>
      <vt:lpstr>人工智能的基本概念 </vt:lpstr>
      <vt:lpstr>含有AI原素的電影</vt:lpstr>
      <vt:lpstr>投影片 5</vt:lpstr>
      <vt:lpstr>投影片 6</vt:lpstr>
      <vt:lpstr>人工智能</vt:lpstr>
      <vt:lpstr>1956年達特茅斯會議：“AI”的誕生</vt:lpstr>
      <vt:lpstr>人工智能的發展史</vt:lpstr>
      <vt:lpstr>人工智能是什麼？ 人工智能就是機器人嗎？ </vt:lpstr>
      <vt:lpstr>人工智能的定義</vt:lpstr>
      <vt:lpstr>人工智能與機器人的分別</vt:lpstr>
      <vt:lpstr>投影片 13</vt:lpstr>
      <vt:lpstr>投影片 14</vt:lpstr>
      <vt:lpstr>投影片 15</vt:lpstr>
      <vt:lpstr>(1) AI能當我們的眼睛</vt:lpstr>
      <vt:lpstr>示範一: 電腦視覺(Object Detection TensorflowLite Demo) </vt:lpstr>
      <vt:lpstr>(2) AI能當我們的耳朵</vt:lpstr>
      <vt:lpstr>示範二: 語音識別(1083香港電話號碼查詢) </vt:lpstr>
      <vt:lpstr>(3) AI能和我們溝通</vt:lpstr>
      <vt:lpstr>示範三: 人工智能助理軟件 (Amazon Alexa, Google Assistant或Apple Siri)</vt:lpstr>
      <vt:lpstr>(4) AI能像我們一樣會學習和思考</vt:lpstr>
      <vt:lpstr>示範四: 機械學習(QuickDraw) </vt:lpstr>
      <vt:lpstr>機器學習與傳統編程的分別 </vt:lpstr>
      <vt:lpstr>    機器學習的種類 </vt:lpstr>
      <vt:lpstr>投影片 26</vt:lpstr>
      <vt:lpstr>(5) AI能當我們的好幫手</vt:lpstr>
      <vt:lpstr>人工智能的發展及 應用 </vt:lpstr>
      <vt:lpstr>投影片 29</vt:lpstr>
      <vt:lpstr>投影片 30</vt:lpstr>
      <vt:lpstr>投影片 31</vt:lpstr>
      <vt:lpstr>投影片 32</vt:lpstr>
      <vt:lpstr>投影片 33</vt:lpstr>
      <vt:lpstr>投影片 34</vt:lpstr>
      <vt:lpstr>人機協作的未來</vt:lpstr>
      <vt:lpstr>投影片 36</vt:lpstr>
      <vt:lpstr>Q&amp;A </vt:lpstr>
      <vt:lpstr>投影片 38</vt:lpstr>
      <vt:lpstr>投影片 39</vt:lpstr>
      <vt:lpstr>投影片 40</vt:lpstr>
      <vt:lpstr>總結 </vt:lpstr>
      <vt:lpstr>投影片 42</vt:lpstr>
      <vt:lpstr>謝謝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dc:creator>
  <cp:lastModifiedBy>Iris Liu</cp:lastModifiedBy>
  <cp:revision>157</cp:revision>
  <dcterms:created xsi:type="dcterms:W3CDTF">2019-04-11T12:32:47Z</dcterms:created>
  <dcterms:modified xsi:type="dcterms:W3CDTF">2022-01-22T02:06:46Z</dcterms:modified>
</cp:coreProperties>
</file>