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4" r:id="rId1"/>
  </p:sldMasterIdLst>
  <p:notesMasterIdLst>
    <p:notesMasterId r:id="rId44"/>
  </p:notesMasterIdLst>
  <p:sldIdLst>
    <p:sldId id="314" r:id="rId2"/>
    <p:sldId id="356" r:id="rId3"/>
    <p:sldId id="295" r:id="rId4"/>
    <p:sldId id="326" r:id="rId5"/>
    <p:sldId id="327" r:id="rId6"/>
    <p:sldId id="328" r:id="rId7"/>
    <p:sldId id="329" r:id="rId8"/>
    <p:sldId id="330" r:id="rId9"/>
    <p:sldId id="331" r:id="rId10"/>
    <p:sldId id="315" r:id="rId11"/>
    <p:sldId id="317" r:id="rId12"/>
    <p:sldId id="316" r:id="rId13"/>
    <p:sldId id="318" r:id="rId14"/>
    <p:sldId id="322" r:id="rId15"/>
    <p:sldId id="354" r:id="rId16"/>
    <p:sldId id="341" r:id="rId17"/>
    <p:sldId id="346" r:id="rId18"/>
    <p:sldId id="319" r:id="rId19"/>
    <p:sldId id="320" r:id="rId20"/>
    <p:sldId id="321" r:id="rId21"/>
    <p:sldId id="335" r:id="rId22"/>
    <p:sldId id="338" r:id="rId23"/>
    <p:sldId id="347" r:id="rId24"/>
    <p:sldId id="277" r:id="rId25"/>
    <p:sldId id="278" r:id="rId26"/>
    <p:sldId id="279" r:id="rId27"/>
    <p:sldId id="357" r:id="rId28"/>
    <p:sldId id="359" r:id="rId29"/>
    <p:sldId id="358" r:id="rId30"/>
    <p:sldId id="339" r:id="rId31"/>
    <p:sldId id="351" r:id="rId32"/>
    <p:sldId id="352" r:id="rId33"/>
    <p:sldId id="353" r:id="rId34"/>
    <p:sldId id="345" r:id="rId35"/>
    <p:sldId id="293" r:id="rId36"/>
    <p:sldId id="294" r:id="rId37"/>
    <p:sldId id="292" r:id="rId38"/>
    <p:sldId id="348" r:id="rId39"/>
    <p:sldId id="355" r:id="rId40"/>
    <p:sldId id="349" r:id="rId41"/>
    <p:sldId id="350" r:id="rId42"/>
    <p:sldId id="302"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368979-86BE-E65A-2705-F2DE82E46F3A}" v="4" dt="2022-02-17T07:05:33.0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5822" autoAdjust="0"/>
  </p:normalViewPr>
  <p:slideViewPr>
    <p:cSldViewPr>
      <p:cViewPr varScale="1">
        <p:scale>
          <a:sx n="66" d="100"/>
          <a:sy n="66" d="100"/>
        </p:scale>
        <p:origin x="-1494" y="-102"/>
      </p:cViewPr>
      <p:guideLst>
        <p:guide orient="horz" pos="2160"/>
        <p:guide pos="2880"/>
      </p:guideLst>
    </p:cSldViewPr>
  </p:slideViewPr>
  <p:outlineViewPr>
    <p:cViewPr>
      <p:scale>
        <a:sx n="33" d="100"/>
        <a:sy n="33" d="100"/>
      </p:scale>
      <p:origin x="6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0368979-86BE-E65A-2705-F2DE82E46F3A}"/>
    <pc:docChg chg="modSld">
      <pc:chgData name="" userId="" providerId="" clId="Web-{40368979-86BE-E65A-2705-F2DE82E46F3A}" dt="2022-02-17T07:05:32.990" v="1" actId="20577"/>
      <pc:docMkLst>
        <pc:docMk/>
      </pc:docMkLst>
      <pc:sldChg chg="modSp">
        <pc:chgData name="" userId="" providerId="" clId="Web-{40368979-86BE-E65A-2705-F2DE82E46F3A}" dt="2022-02-17T07:05:32.990" v="1" actId="20577"/>
        <pc:sldMkLst>
          <pc:docMk/>
          <pc:sldMk cId="40348967" sldId="314"/>
        </pc:sldMkLst>
        <pc:spChg chg="mod">
          <ac:chgData name="" userId="" providerId="" clId="Web-{40368979-86BE-E65A-2705-F2DE82E46F3A}" dt="2022-02-17T07:05:32.990" v="1" actId="20577"/>
          <ac:spMkLst>
            <pc:docMk/>
            <pc:sldMk cId="40348967" sldId="314"/>
            <ac:spMk id="9" creationId="{AE058926-E989-493B-AE4F-DBE4E74591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1_3" csCatId="accent1" phldr="1"/>
      <dgm:spPr/>
      <dgm:t>
        <a:bodyPr/>
        <a:lstStyle/>
        <a:p>
          <a:endParaRPr lang="zh-HK" altLang="en-US"/>
        </a:p>
      </dgm:t>
    </dgm:pt>
    <dgm:pt modelId="{33F26CED-F457-4833-833D-4344BDC04BFA}">
      <dgm:prSet phldrT="[文字]" custT="1"/>
      <dgm:spPr/>
      <dgm:t>
        <a:bodyPr/>
        <a:lstStyle/>
        <a:p>
          <a:r>
            <a:rPr lang="zh-TW" altLang="en-US" sz="2400" dirty="0"/>
            <a:t>用雙眼把訪客的形像印入腦海</a:t>
          </a:r>
        </a:p>
      </dgm:t>
    </dgm:pt>
    <dgm:pt modelId="{0816F6E2-86D1-4B45-A999-BFDCBED71240}" type="parTrans" cxnId="{A95A7EC4-5DDC-49B4-A93B-2C1D2FED2FF7}">
      <dgm:prSet/>
      <dgm:spPr/>
      <dgm:t>
        <a:bodyPr/>
        <a:lstStyle/>
        <a:p>
          <a:endParaRPr lang="zh-HK" altLang="en-US" sz="2400"/>
        </a:p>
      </dgm:t>
    </dgm:pt>
    <dgm:pt modelId="{55BBB3EC-2BC5-4E4C-A970-44B7E56C0272}" type="sibTrans" cxnId="{A95A7EC4-5DDC-49B4-A93B-2C1D2FED2FF7}">
      <dgm:prSet/>
      <dgm:spPr/>
      <dgm:t>
        <a:bodyPr/>
        <a:lstStyle/>
        <a:p>
          <a:endParaRPr lang="zh-HK" altLang="en-US" sz="2400"/>
        </a:p>
      </dgm:t>
    </dgm:pt>
    <dgm:pt modelId="{DFACD0E5-8C2A-4F17-B59D-569E335F7899}">
      <dgm:prSet phldrT="[文字]" custT="1"/>
      <dgm:spPr/>
      <dgm:t>
        <a:bodyPr/>
        <a:lstStyle/>
        <a:p>
          <a:r>
            <a:rPr lang="zh-TW" altLang="en-US" sz="2400" dirty="0"/>
            <a:t>記著這張臉上的主要特徵​</a:t>
          </a:r>
          <a:endParaRPr lang="zh-HK" altLang="en-US" sz="2400" dirty="0"/>
        </a:p>
      </dgm:t>
    </dgm:pt>
    <dgm:pt modelId="{4EE328F4-51DA-4E6B-B534-17B4A52FED36}" type="parTrans" cxnId="{13542838-2658-4947-BE6B-40A4DEA08097}">
      <dgm:prSet/>
      <dgm:spPr/>
      <dgm:t>
        <a:bodyPr/>
        <a:lstStyle/>
        <a:p>
          <a:endParaRPr lang="zh-HK" altLang="en-US" sz="2400"/>
        </a:p>
      </dgm:t>
    </dgm:pt>
    <dgm:pt modelId="{36B7699A-05F6-4D2A-92BD-4B6C3009897C}" type="sibTrans" cxnId="{13542838-2658-4947-BE6B-40A4DEA08097}">
      <dgm:prSet/>
      <dgm:spPr/>
      <dgm:t>
        <a:bodyPr/>
        <a:lstStyle/>
        <a:p>
          <a:endParaRPr lang="zh-HK" altLang="en-US" sz="2400"/>
        </a:p>
      </dgm:t>
    </dgm:pt>
    <dgm:pt modelId="{FE13E259-F304-40E4-8D58-2D445A489F25}">
      <dgm:prSet phldrT="[文字]" custT="1"/>
      <dgm:spPr/>
      <dgm:t>
        <a:bodyPr/>
        <a:lstStyle/>
        <a:p>
          <a:r>
            <a:rPr lang="zh-TW" altLang="en-US" sz="2400" dirty="0"/>
            <a:t>找到臉的位置​</a:t>
          </a:r>
          <a:endParaRPr lang="zh-HK" altLang="en-US" sz="2400" dirty="0"/>
        </a:p>
      </dgm:t>
    </dgm:pt>
    <dgm:pt modelId="{602E2462-F0CA-4586-886A-B824AAEB76F9}" type="sibTrans" cxnId="{A6E4AF41-5B53-4823-B71C-2B963281DEB3}">
      <dgm:prSet/>
      <dgm:spPr/>
      <dgm:t>
        <a:bodyPr/>
        <a:lstStyle/>
        <a:p>
          <a:endParaRPr lang="zh-HK" altLang="en-US" sz="2400"/>
        </a:p>
      </dgm:t>
    </dgm:pt>
    <dgm:pt modelId="{6D291F53-2203-46B4-92A3-29F1886FD22F}" type="parTrans" cxnId="{A6E4AF41-5B53-4823-B71C-2B963281DEB3}">
      <dgm:prSet/>
      <dgm:spPr/>
      <dgm:t>
        <a:bodyPr/>
        <a:lstStyle/>
        <a:p>
          <a:endParaRPr lang="zh-HK" altLang="en-US" sz="2400"/>
        </a:p>
      </dgm:t>
    </dgm:pt>
    <dgm:pt modelId="{2EC912BC-C25B-4682-A207-94E756F7788A}">
      <dgm:prSet custT="1"/>
      <dgm:spPr/>
      <dgm:t>
        <a:bodyPr/>
        <a:lstStyle/>
        <a:p>
          <a:r>
            <a:rPr lang="zh-TW" altLang="en-US" sz="2000" dirty="0"/>
            <a:t>根據特徵在記憶中搜索最相似的臉，確定對方是不是訪客​</a:t>
          </a:r>
          <a:endParaRPr lang="zh-HK" altLang="en-US" sz="2000" dirty="0"/>
        </a:p>
      </dgm:t>
    </dgm:pt>
    <dgm:pt modelId="{939F243B-D303-4B4A-AE8A-01D89F4CA2B8}" type="parTrans" cxnId="{30A702C6-CED7-4695-855A-283637FF2BDA}">
      <dgm:prSet/>
      <dgm:spPr/>
      <dgm:t>
        <a:bodyPr/>
        <a:lstStyle/>
        <a:p>
          <a:endParaRPr lang="zh-HK" altLang="en-US" sz="2400"/>
        </a:p>
      </dgm:t>
    </dgm:pt>
    <dgm:pt modelId="{11F226B6-2204-4561-B517-DE7A0764BA23}" type="sibTrans" cxnId="{30A702C6-CED7-4695-855A-283637FF2BDA}">
      <dgm:prSet/>
      <dgm:spPr/>
      <dgm:t>
        <a:bodyPr/>
        <a:lstStyle/>
        <a:p>
          <a:endParaRPr lang="zh-HK" altLang="en-US" sz="2400"/>
        </a:p>
      </dgm:t>
    </dgm:pt>
    <dgm:pt modelId="{D4041E55-721A-4830-9717-1B045399BF2F}" type="pres">
      <dgm:prSet presAssocID="{AC7A6D3C-630B-4215-8414-CF1BBB25A22E}" presName="Name0" presStyleCnt="0">
        <dgm:presLayoutVars>
          <dgm:dir/>
          <dgm:animLvl val="lvl"/>
          <dgm:resizeHandles val="exact"/>
        </dgm:presLayoutVars>
      </dgm:prSet>
      <dgm:spPr/>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pt>
  </dgm:ptLst>
  <dgm:cxnLst>
    <dgm:cxn modelId="{5550FC09-3CFE-4EED-B1A4-15C8273AD678}" type="presOf" srcId="{33F26CED-F457-4833-833D-4344BDC04BFA}" destId="{831250ED-EA28-4364-99AF-64D3487B539B}" srcOrd="0" destOrd="0" presId="urn:microsoft.com/office/officeart/2005/8/layout/process4"/>
    <dgm:cxn modelId="{8501E912-AE06-4159-BE3A-B93FD0A3E584}" type="presOf" srcId="{FE13E259-F304-40E4-8D58-2D445A489F25}" destId="{EFC83A10-EFA4-446A-89FD-8E86E9A47821}" srcOrd="0" destOrd="0" presId="urn:microsoft.com/office/officeart/2005/8/layout/process4"/>
    <dgm:cxn modelId="{13542838-2658-4947-BE6B-40A4DEA08097}" srcId="{AC7A6D3C-630B-4215-8414-CF1BBB25A22E}" destId="{DFACD0E5-8C2A-4F17-B59D-569E335F7899}" srcOrd="2" destOrd="0" parTransId="{4EE328F4-51DA-4E6B-B534-17B4A52FED36}" sibTransId="{36B7699A-05F6-4D2A-92BD-4B6C3009897C}"/>
    <dgm:cxn modelId="{A6E4AF41-5B53-4823-B71C-2B963281DEB3}" srcId="{AC7A6D3C-630B-4215-8414-CF1BBB25A22E}" destId="{FE13E259-F304-40E4-8D58-2D445A489F25}" srcOrd="1" destOrd="0" parTransId="{6D291F53-2203-46B4-92A3-29F1886FD22F}" sibTransId="{602E2462-F0CA-4586-886A-B824AAEB76F9}"/>
    <dgm:cxn modelId="{52FE1145-C31A-4ECC-99A0-292EB5E7ECAE}" type="presOf" srcId="{2EC912BC-C25B-4682-A207-94E756F7788A}" destId="{BB11105E-1685-498A-BEBA-CA1B9B409081}" srcOrd="0" destOrd="0" presId="urn:microsoft.com/office/officeart/2005/8/layout/process4"/>
    <dgm:cxn modelId="{9C5CF259-733D-4A68-9909-A65BF28F5155}" type="presOf" srcId="{DFACD0E5-8C2A-4F17-B59D-569E335F7899}" destId="{BB0C2B9B-5E32-4065-BBE5-34265940729F}" srcOrd="0" destOrd="0" presId="urn:microsoft.com/office/officeart/2005/8/layout/process4"/>
    <dgm:cxn modelId="{B3DE727F-0D80-4E4B-8525-11261C80D91F}" type="presOf" srcId="{AC7A6D3C-630B-4215-8414-CF1BBB25A22E}" destId="{D4041E55-721A-4830-9717-1B045399BF2F}" srcOrd="0" destOrd="0" presId="urn:microsoft.com/office/officeart/2005/8/layout/process4"/>
    <dgm:cxn modelId="{A95A7EC4-5DDC-49B4-A93B-2C1D2FED2FF7}" srcId="{AC7A6D3C-630B-4215-8414-CF1BBB25A22E}" destId="{33F26CED-F457-4833-833D-4344BDC04BFA}" srcOrd="0" destOrd="0" parTransId="{0816F6E2-86D1-4B45-A999-BFDCBED71240}" sibTransId="{55BBB3EC-2BC5-4E4C-A970-44B7E56C0272}"/>
    <dgm:cxn modelId="{30A702C6-CED7-4695-855A-283637FF2BDA}" srcId="{AC7A6D3C-630B-4215-8414-CF1BBB25A22E}" destId="{2EC912BC-C25B-4682-A207-94E756F7788A}" srcOrd="3" destOrd="0" parTransId="{939F243B-D303-4B4A-AE8A-01D89F4CA2B8}" sibTransId="{11F226B6-2204-4561-B517-DE7A0764BA23}"/>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7A6D3C-630B-4215-8414-CF1BBB25A22E}" type="doc">
      <dgm:prSet loTypeId="urn:microsoft.com/office/officeart/2005/8/layout/process4" loCatId="list" qsTypeId="urn:microsoft.com/office/officeart/2005/8/quickstyle/simple1" qsCatId="simple" csTypeId="urn:microsoft.com/office/officeart/2005/8/colors/accent2_5" csCatId="accent2" phldr="1"/>
      <dgm:spPr/>
      <dgm:t>
        <a:bodyPr/>
        <a:lstStyle/>
        <a:p>
          <a:endParaRPr lang="zh-HK" altLang="en-US"/>
        </a:p>
      </dgm:t>
    </dgm:pt>
    <dgm:pt modelId="{33F26CED-F457-4833-833D-4344BDC04BFA}">
      <dgm:prSet phldrT="[文字]" custT="1"/>
      <dgm:spPr/>
      <dgm:t>
        <a:bodyPr/>
        <a:lstStyle/>
        <a:p>
          <a:r>
            <a:rPr lang="zh-CN" altLang="en-US" sz="2400" dirty="0"/>
            <a:t>圖像</a:t>
          </a:r>
          <a:r>
            <a:rPr lang="zh-HK" altLang="en-US" sz="2400" dirty="0"/>
            <a:t>採</a:t>
          </a:r>
          <a:r>
            <a:rPr lang="zh-CN" altLang="en-US" sz="2400" dirty="0"/>
            <a:t>集</a:t>
          </a:r>
          <a:r>
            <a:rPr lang="en-US" altLang="zh-CN" sz="2400" dirty="0"/>
            <a:t>Image Capturing</a:t>
          </a:r>
          <a:endParaRPr lang="zh-HK" altLang="en-US" sz="2400" dirty="0"/>
        </a:p>
      </dgm:t>
    </dgm:pt>
    <dgm:pt modelId="{0816F6E2-86D1-4B45-A999-BFDCBED71240}" type="parTrans" cxnId="{A95A7EC4-5DDC-49B4-A93B-2C1D2FED2FF7}">
      <dgm:prSet/>
      <dgm:spPr/>
      <dgm:t>
        <a:bodyPr/>
        <a:lstStyle/>
        <a:p>
          <a:endParaRPr lang="zh-HK" altLang="en-US" sz="2400"/>
        </a:p>
      </dgm:t>
    </dgm:pt>
    <dgm:pt modelId="{55BBB3EC-2BC5-4E4C-A970-44B7E56C0272}" type="sibTrans" cxnId="{A95A7EC4-5DDC-49B4-A93B-2C1D2FED2FF7}">
      <dgm:prSet/>
      <dgm:spPr/>
      <dgm:t>
        <a:bodyPr/>
        <a:lstStyle/>
        <a:p>
          <a:endParaRPr lang="zh-HK" altLang="en-US" sz="2400"/>
        </a:p>
      </dgm:t>
    </dgm:pt>
    <dgm:pt modelId="{DFACD0E5-8C2A-4F17-B59D-569E335F7899}">
      <dgm:prSet phldrT="[文字]" custT="1"/>
      <dgm:spPr/>
      <dgm:t>
        <a:bodyPr/>
        <a:lstStyle/>
        <a:p>
          <a:r>
            <a:rPr lang="zh-CN" altLang="en-US" sz="2400" dirty="0"/>
            <a:t>特徵提取</a:t>
          </a:r>
          <a:r>
            <a:rPr lang="en-US" altLang="zh-CN" sz="2400" dirty="0"/>
            <a:t>Feature Extraction</a:t>
          </a:r>
          <a:endParaRPr lang="zh-HK" altLang="en-US" sz="2400" dirty="0"/>
        </a:p>
      </dgm:t>
    </dgm:pt>
    <dgm:pt modelId="{4EE328F4-51DA-4E6B-B534-17B4A52FED36}" type="parTrans" cxnId="{13542838-2658-4947-BE6B-40A4DEA08097}">
      <dgm:prSet/>
      <dgm:spPr/>
      <dgm:t>
        <a:bodyPr/>
        <a:lstStyle/>
        <a:p>
          <a:endParaRPr lang="zh-HK" altLang="en-US" sz="2400"/>
        </a:p>
      </dgm:t>
    </dgm:pt>
    <dgm:pt modelId="{36B7699A-05F6-4D2A-92BD-4B6C3009897C}" type="sibTrans" cxnId="{13542838-2658-4947-BE6B-40A4DEA08097}">
      <dgm:prSet/>
      <dgm:spPr/>
      <dgm:t>
        <a:bodyPr/>
        <a:lstStyle/>
        <a:p>
          <a:endParaRPr lang="zh-HK" altLang="en-US" sz="2400"/>
        </a:p>
      </dgm:t>
    </dgm:pt>
    <dgm:pt modelId="{FE13E259-F304-40E4-8D58-2D445A489F25}">
      <dgm:prSet phldrT="[文字]" custT="1"/>
      <dgm:spPr/>
      <dgm:t>
        <a:bodyPr/>
        <a:lstStyle/>
        <a:p>
          <a:r>
            <a:rPr lang="zh-CN" altLang="en-US" sz="2400" dirty="0"/>
            <a:t>數據預處理</a:t>
          </a:r>
          <a:r>
            <a:rPr lang="en-US" altLang="zh-CN" sz="2400" dirty="0"/>
            <a:t>Data Processing</a:t>
          </a:r>
          <a:endParaRPr lang="zh-HK" altLang="en-US" sz="2400" dirty="0"/>
        </a:p>
      </dgm:t>
    </dgm:pt>
    <dgm:pt modelId="{602E2462-F0CA-4586-886A-B824AAEB76F9}" type="sibTrans" cxnId="{A6E4AF41-5B53-4823-B71C-2B963281DEB3}">
      <dgm:prSet/>
      <dgm:spPr/>
      <dgm:t>
        <a:bodyPr/>
        <a:lstStyle/>
        <a:p>
          <a:endParaRPr lang="zh-HK" altLang="en-US" sz="2400"/>
        </a:p>
      </dgm:t>
    </dgm:pt>
    <dgm:pt modelId="{6D291F53-2203-46B4-92A3-29F1886FD22F}" type="parTrans" cxnId="{A6E4AF41-5B53-4823-B71C-2B963281DEB3}">
      <dgm:prSet/>
      <dgm:spPr/>
      <dgm:t>
        <a:bodyPr/>
        <a:lstStyle/>
        <a:p>
          <a:endParaRPr lang="zh-HK" altLang="en-US" sz="2400"/>
        </a:p>
      </dgm:t>
    </dgm:pt>
    <dgm:pt modelId="{2EC912BC-C25B-4682-A207-94E756F7788A}">
      <dgm:prSet custT="1"/>
      <dgm:spPr/>
      <dgm:t>
        <a:bodyPr/>
        <a:lstStyle/>
        <a:p>
          <a:r>
            <a:rPr lang="zh-CN" altLang="en-US" sz="2400" dirty="0"/>
            <a:t>模式匹配</a:t>
          </a:r>
          <a:r>
            <a:rPr lang="en-US" altLang="zh-HK" sz="2400" dirty="0"/>
            <a:t>Pattern Matching</a:t>
          </a:r>
          <a:endParaRPr lang="zh-HK" altLang="en-US" sz="2400" dirty="0"/>
        </a:p>
      </dgm:t>
    </dgm:pt>
    <dgm:pt modelId="{939F243B-D303-4B4A-AE8A-01D89F4CA2B8}" type="parTrans" cxnId="{30A702C6-CED7-4695-855A-283637FF2BDA}">
      <dgm:prSet/>
      <dgm:spPr/>
      <dgm:t>
        <a:bodyPr/>
        <a:lstStyle/>
        <a:p>
          <a:endParaRPr lang="zh-HK" altLang="en-US" sz="2400"/>
        </a:p>
      </dgm:t>
    </dgm:pt>
    <dgm:pt modelId="{11F226B6-2204-4561-B517-DE7A0764BA23}" type="sibTrans" cxnId="{30A702C6-CED7-4695-855A-283637FF2BDA}">
      <dgm:prSet/>
      <dgm:spPr/>
      <dgm:t>
        <a:bodyPr/>
        <a:lstStyle/>
        <a:p>
          <a:endParaRPr lang="zh-HK" altLang="en-US" sz="2400"/>
        </a:p>
      </dgm:t>
    </dgm:pt>
    <dgm:pt modelId="{D4041E55-721A-4830-9717-1B045399BF2F}" type="pres">
      <dgm:prSet presAssocID="{AC7A6D3C-630B-4215-8414-CF1BBB25A22E}" presName="Name0" presStyleCnt="0">
        <dgm:presLayoutVars>
          <dgm:dir/>
          <dgm:animLvl val="lvl"/>
          <dgm:resizeHandles val="exact"/>
        </dgm:presLayoutVars>
      </dgm:prSet>
      <dgm:spPr/>
    </dgm:pt>
    <dgm:pt modelId="{721510D7-F7D6-424F-9E9D-559C7637881D}" type="pres">
      <dgm:prSet presAssocID="{2EC912BC-C25B-4682-A207-94E756F7788A}" presName="boxAndChildren" presStyleCnt="0"/>
      <dgm:spPr/>
    </dgm:pt>
    <dgm:pt modelId="{BB11105E-1685-498A-BEBA-CA1B9B409081}" type="pres">
      <dgm:prSet presAssocID="{2EC912BC-C25B-4682-A207-94E756F7788A}" presName="parentTextBox" presStyleLbl="node1" presStyleIdx="0" presStyleCnt="4"/>
      <dgm:spPr/>
    </dgm:pt>
    <dgm:pt modelId="{68413FE1-4C08-41A5-88A1-3D6402CD9D6E}" type="pres">
      <dgm:prSet presAssocID="{36B7699A-05F6-4D2A-92BD-4B6C3009897C}" presName="sp" presStyleCnt="0"/>
      <dgm:spPr/>
    </dgm:pt>
    <dgm:pt modelId="{DEEE4A7B-F833-4EE8-9607-EF4BE6E73E57}" type="pres">
      <dgm:prSet presAssocID="{DFACD0E5-8C2A-4F17-B59D-569E335F7899}" presName="arrowAndChildren" presStyleCnt="0"/>
      <dgm:spPr/>
    </dgm:pt>
    <dgm:pt modelId="{BB0C2B9B-5E32-4065-BBE5-34265940729F}" type="pres">
      <dgm:prSet presAssocID="{DFACD0E5-8C2A-4F17-B59D-569E335F7899}" presName="parentTextArrow" presStyleLbl="node1" presStyleIdx="1" presStyleCnt="4"/>
      <dgm:spPr/>
    </dgm:pt>
    <dgm:pt modelId="{B053F457-E994-4361-92F6-E0ACB3628B46}" type="pres">
      <dgm:prSet presAssocID="{602E2462-F0CA-4586-886A-B824AAEB76F9}" presName="sp" presStyleCnt="0"/>
      <dgm:spPr/>
    </dgm:pt>
    <dgm:pt modelId="{4BD18E35-88E8-49AA-86E0-CC19DF63E947}" type="pres">
      <dgm:prSet presAssocID="{FE13E259-F304-40E4-8D58-2D445A489F25}" presName="arrowAndChildren" presStyleCnt="0"/>
      <dgm:spPr/>
    </dgm:pt>
    <dgm:pt modelId="{EFC83A10-EFA4-446A-89FD-8E86E9A47821}" type="pres">
      <dgm:prSet presAssocID="{FE13E259-F304-40E4-8D58-2D445A489F25}" presName="parentTextArrow" presStyleLbl="node1" presStyleIdx="2" presStyleCnt="4"/>
      <dgm:spPr/>
    </dgm:pt>
    <dgm:pt modelId="{F4F400AF-CDF5-46F6-8A99-4CA36EBAC91C}" type="pres">
      <dgm:prSet presAssocID="{55BBB3EC-2BC5-4E4C-A970-44B7E56C0272}" presName="sp" presStyleCnt="0"/>
      <dgm:spPr/>
    </dgm:pt>
    <dgm:pt modelId="{C199052F-52CC-48E2-B17B-3FF3E3559171}" type="pres">
      <dgm:prSet presAssocID="{33F26CED-F457-4833-833D-4344BDC04BFA}" presName="arrowAndChildren" presStyleCnt="0"/>
      <dgm:spPr/>
    </dgm:pt>
    <dgm:pt modelId="{831250ED-EA28-4364-99AF-64D3487B539B}" type="pres">
      <dgm:prSet presAssocID="{33F26CED-F457-4833-833D-4344BDC04BFA}" presName="parentTextArrow" presStyleLbl="node1" presStyleIdx="3" presStyleCnt="4" custLinFactNeighborX="830"/>
      <dgm:spPr/>
    </dgm:pt>
  </dgm:ptLst>
  <dgm:cxnLst>
    <dgm:cxn modelId="{5550FC09-3CFE-4EED-B1A4-15C8273AD678}" type="presOf" srcId="{33F26CED-F457-4833-833D-4344BDC04BFA}" destId="{831250ED-EA28-4364-99AF-64D3487B539B}" srcOrd="0" destOrd="0" presId="urn:microsoft.com/office/officeart/2005/8/layout/process4"/>
    <dgm:cxn modelId="{8501E912-AE06-4159-BE3A-B93FD0A3E584}" type="presOf" srcId="{FE13E259-F304-40E4-8D58-2D445A489F25}" destId="{EFC83A10-EFA4-446A-89FD-8E86E9A47821}" srcOrd="0" destOrd="0" presId="urn:microsoft.com/office/officeart/2005/8/layout/process4"/>
    <dgm:cxn modelId="{13542838-2658-4947-BE6B-40A4DEA08097}" srcId="{AC7A6D3C-630B-4215-8414-CF1BBB25A22E}" destId="{DFACD0E5-8C2A-4F17-B59D-569E335F7899}" srcOrd="2" destOrd="0" parTransId="{4EE328F4-51DA-4E6B-B534-17B4A52FED36}" sibTransId="{36B7699A-05F6-4D2A-92BD-4B6C3009897C}"/>
    <dgm:cxn modelId="{A6E4AF41-5B53-4823-B71C-2B963281DEB3}" srcId="{AC7A6D3C-630B-4215-8414-CF1BBB25A22E}" destId="{FE13E259-F304-40E4-8D58-2D445A489F25}" srcOrd="1" destOrd="0" parTransId="{6D291F53-2203-46B4-92A3-29F1886FD22F}" sibTransId="{602E2462-F0CA-4586-886A-B824AAEB76F9}"/>
    <dgm:cxn modelId="{52FE1145-C31A-4ECC-99A0-292EB5E7ECAE}" type="presOf" srcId="{2EC912BC-C25B-4682-A207-94E756F7788A}" destId="{BB11105E-1685-498A-BEBA-CA1B9B409081}" srcOrd="0" destOrd="0" presId="urn:microsoft.com/office/officeart/2005/8/layout/process4"/>
    <dgm:cxn modelId="{9C5CF259-733D-4A68-9909-A65BF28F5155}" type="presOf" srcId="{DFACD0E5-8C2A-4F17-B59D-569E335F7899}" destId="{BB0C2B9B-5E32-4065-BBE5-34265940729F}" srcOrd="0" destOrd="0" presId="urn:microsoft.com/office/officeart/2005/8/layout/process4"/>
    <dgm:cxn modelId="{B3DE727F-0D80-4E4B-8525-11261C80D91F}" type="presOf" srcId="{AC7A6D3C-630B-4215-8414-CF1BBB25A22E}" destId="{D4041E55-721A-4830-9717-1B045399BF2F}" srcOrd="0" destOrd="0" presId="urn:microsoft.com/office/officeart/2005/8/layout/process4"/>
    <dgm:cxn modelId="{A95A7EC4-5DDC-49B4-A93B-2C1D2FED2FF7}" srcId="{AC7A6D3C-630B-4215-8414-CF1BBB25A22E}" destId="{33F26CED-F457-4833-833D-4344BDC04BFA}" srcOrd="0" destOrd="0" parTransId="{0816F6E2-86D1-4B45-A999-BFDCBED71240}" sibTransId="{55BBB3EC-2BC5-4E4C-A970-44B7E56C0272}"/>
    <dgm:cxn modelId="{30A702C6-CED7-4695-855A-283637FF2BDA}" srcId="{AC7A6D3C-630B-4215-8414-CF1BBB25A22E}" destId="{2EC912BC-C25B-4682-A207-94E756F7788A}" srcOrd="3" destOrd="0" parTransId="{939F243B-D303-4B4A-AE8A-01D89F4CA2B8}" sibTransId="{11F226B6-2204-4561-B517-DE7A0764BA23}"/>
    <dgm:cxn modelId="{EE440B46-3BA7-4D1F-94CD-719441034EA5}" type="presParOf" srcId="{D4041E55-721A-4830-9717-1B045399BF2F}" destId="{721510D7-F7D6-424F-9E9D-559C7637881D}" srcOrd="0" destOrd="0" presId="urn:microsoft.com/office/officeart/2005/8/layout/process4"/>
    <dgm:cxn modelId="{9E8DA8E8-8371-4165-A38E-4F496E819DF9}" type="presParOf" srcId="{721510D7-F7D6-424F-9E9D-559C7637881D}" destId="{BB11105E-1685-498A-BEBA-CA1B9B409081}" srcOrd="0" destOrd="0" presId="urn:microsoft.com/office/officeart/2005/8/layout/process4"/>
    <dgm:cxn modelId="{FAD1F7D4-AE9A-40D5-9314-A0E10AC4771B}" type="presParOf" srcId="{D4041E55-721A-4830-9717-1B045399BF2F}" destId="{68413FE1-4C08-41A5-88A1-3D6402CD9D6E}" srcOrd="1" destOrd="0" presId="urn:microsoft.com/office/officeart/2005/8/layout/process4"/>
    <dgm:cxn modelId="{1E13F6CA-4156-4CA5-96D6-547EF5D2D911}" type="presParOf" srcId="{D4041E55-721A-4830-9717-1B045399BF2F}" destId="{DEEE4A7B-F833-4EE8-9607-EF4BE6E73E57}" srcOrd="2" destOrd="0" presId="urn:microsoft.com/office/officeart/2005/8/layout/process4"/>
    <dgm:cxn modelId="{B23C9A6F-A51D-4655-9B68-EA22F8086AB2}" type="presParOf" srcId="{DEEE4A7B-F833-4EE8-9607-EF4BE6E73E57}" destId="{BB0C2B9B-5E32-4065-BBE5-34265940729F}" srcOrd="0" destOrd="0" presId="urn:microsoft.com/office/officeart/2005/8/layout/process4"/>
    <dgm:cxn modelId="{8EFB479C-F0CE-420A-B89A-F50F6772A4A3}" type="presParOf" srcId="{D4041E55-721A-4830-9717-1B045399BF2F}" destId="{B053F457-E994-4361-92F6-E0ACB3628B46}" srcOrd="3" destOrd="0" presId="urn:microsoft.com/office/officeart/2005/8/layout/process4"/>
    <dgm:cxn modelId="{4699D0BD-8DA8-4100-B79F-56D6209C814B}" type="presParOf" srcId="{D4041E55-721A-4830-9717-1B045399BF2F}" destId="{4BD18E35-88E8-49AA-86E0-CC19DF63E947}" srcOrd="4" destOrd="0" presId="urn:microsoft.com/office/officeart/2005/8/layout/process4"/>
    <dgm:cxn modelId="{C0F55C08-99A8-47A6-84FB-C0ADF635AB59}" type="presParOf" srcId="{4BD18E35-88E8-49AA-86E0-CC19DF63E947}" destId="{EFC83A10-EFA4-446A-89FD-8E86E9A47821}" srcOrd="0" destOrd="0" presId="urn:microsoft.com/office/officeart/2005/8/layout/process4"/>
    <dgm:cxn modelId="{C8A30F7C-3043-42D4-BC52-058ED8F99F57}" type="presParOf" srcId="{D4041E55-721A-4830-9717-1B045399BF2F}" destId="{F4F400AF-CDF5-46F6-8A99-4CA36EBAC91C}" srcOrd="5" destOrd="0" presId="urn:microsoft.com/office/officeart/2005/8/layout/process4"/>
    <dgm:cxn modelId="{E2C14425-913E-448C-B77F-77325A5AA67D}" type="presParOf" srcId="{D4041E55-721A-4830-9717-1B045399BF2F}" destId="{C199052F-52CC-48E2-B17B-3FF3E3559171}" srcOrd="6" destOrd="0" presId="urn:microsoft.com/office/officeart/2005/8/layout/process4"/>
    <dgm:cxn modelId="{A842E219-0F6D-411D-BB81-354BD9AE7A12}" type="presParOf" srcId="{C199052F-52CC-48E2-B17B-3FF3E3559171}" destId="{831250ED-EA28-4364-99AF-64D3487B539B}"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105E-1685-498A-BEBA-CA1B9B409081}">
      <dsp:nvSpPr>
        <dsp:cNvPr id="0" name=""/>
        <dsp:cNvSpPr/>
      </dsp:nvSpPr>
      <dsp:spPr>
        <a:xfrm>
          <a:off x="0" y="3602791"/>
          <a:ext cx="3871342" cy="788202"/>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zh-TW" altLang="en-US" sz="2000" kern="1200" dirty="0"/>
            <a:t>根據特徵在記憶中搜索最相似的臉，確定對方是不是訪客​</a:t>
          </a:r>
          <a:endParaRPr lang="zh-HK" altLang="en-US" sz="2000" kern="1200" dirty="0"/>
        </a:p>
      </dsp:txBody>
      <dsp:txXfrm>
        <a:off x="0" y="3602791"/>
        <a:ext cx="3871342" cy="788202"/>
      </dsp:txXfrm>
    </dsp:sp>
    <dsp:sp modelId="{BB0C2B9B-5E32-4065-BBE5-34265940729F}">
      <dsp:nvSpPr>
        <dsp:cNvPr id="0" name=""/>
        <dsp:cNvSpPr/>
      </dsp:nvSpPr>
      <dsp:spPr>
        <a:xfrm rot="10800000">
          <a:off x="0" y="2402359"/>
          <a:ext cx="3871342" cy="1212255"/>
        </a:xfrm>
        <a:prstGeom prst="upArrowCallout">
          <a:avLst/>
        </a:prstGeom>
        <a:solidFill>
          <a:schemeClr val="accent1">
            <a:shade val="80000"/>
            <a:hueOff val="236519"/>
            <a:satOff val="-13281"/>
            <a:lumOff val="114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記著這張臉上的主要特徵​</a:t>
          </a:r>
          <a:endParaRPr lang="zh-HK" altLang="en-US" sz="2400" kern="1200" dirty="0"/>
        </a:p>
      </dsp:txBody>
      <dsp:txXfrm rot="10800000">
        <a:off x="0" y="2402359"/>
        <a:ext cx="3871342" cy="787687"/>
      </dsp:txXfrm>
    </dsp:sp>
    <dsp:sp modelId="{EFC83A10-EFA4-446A-89FD-8E86E9A47821}">
      <dsp:nvSpPr>
        <dsp:cNvPr id="0" name=""/>
        <dsp:cNvSpPr/>
      </dsp:nvSpPr>
      <dsp:spPr>
        <a:xfrm rot="10800000">
          <a:off x="0" y="1201926"/>
          <a:ext cx="3871342" cy="1212255"/>
        </a:xfrm>
        <a:prstGeom prst="upArrowCallout">
          <a:avLst/>
        </a:prstGeom>
        <a:solidFill>
          <a:schemeClr val="accent1">
            <a:shade val="80000"/>
            <a:hueOff val="473038"/>
            <a:satOff val="-26563"/>
            <a:lumOff val="229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找到臉的位置​</a:t>
          </a:r>
          <a:endParaRPr lang="zh-HK" altLang="en-US" sz="2400" kern="1200" dirty="0"/>
        </a:p>
      </dsp:txBody>
      <dsp:txXfrm rot="10800000">
        <a:off x="0" y="1201926"/>
        <a:ext cx="3871342" cy="787687"/>
      </dsp:txXfrm>
    </dsp:sp>
    <dsp:sp modelId="{831250ED-EA28-4364-99AF-64D3487B539B}">
      <dsp:nvSpPr>
        <dsp:cNvPr id="0" name=""/>
        <dsp:cNvSpPr/>
      </dsp:nvSpPr>
      <dsp:spPr>
        <a:xfrm rot="10800000">
          <a:off x="0" y="1493"/>
          <a:ext cx="3871342" cy="1212255"/>
        </a:xfrm>
        <a:prstGeom prst="upArrowCallout">
          <a:avLst/>
        </a:prstGeom>
        <a:solidFill>
          <a:schemeClr val="accent1">
            <a:shade val="80000"/>
            <a:hueOff val="709557"/>
            <a:satOff val="-39844"/>
            <a:lumOff val="343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TW" altLang="en-US" sz="2400" kern="1200" dirty="0"/>
            <a:t>用雙眼把訪客的形像印入腦海</a:t>
          </a:r>
        </a:p>
      </dsp:txBody>
      <dsp:txXfrm rot="10800000">
        <a:off x="0" y="1493"/>
        <a:ext cx="3871342" cy="7876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11105E-1685-498A-BEBA-CA1B9B409081}">
      <dsp:nvSpPr>
        <dsp:cNvPr id="0" name=""/>
        <dsp:cNvSpPr/>
      </dsp:nvSpPr>
      <dsp:spPr>
        <a:xfrm>
          <a:off x="0" y="3602791"/>
          <a:ext cx="3586163" cy="788202"/>
        </a:xfrm>
        <a:prstGeom prst="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模式匹配</a:t>
          </a:r>
          <a:r>
            <a:rPr lang="en-US" altLang="zh-HK" sz="2400" kern="1200" dirty="0"/>
            <a:t>Pattern Matching</a:t>
          </a:r>
          <a:endParaRPr lang="zh-HK" altLang="en-US" sz="2400" kern="1200" dirty="0"/>
        </a:p>
      </dsp:txBody>
      <dsp:txXfrm>
        <a:off x="0" y="3602791"/>
        <a:ext cx="3586163" cy="788202"/>
      </dsp:txXfrm>
    </dsp:sp>
    <dsp:sp modelId="{BB0C2B9B-5E32-4065-BBE5-34265940729F}">
      <dsp:nvSpPr>
        <dsp:cNvPr id="0" name=""/>
        <dsp:cNvSpPr/>
      </dsp:nvSpPr>
      <dsp:spPr>
        <a:xfrm rot="10800000">
          <a:off x="0" y="2402359"/>
          <a:ext cx="3586163" cy="1212255"/>
        </a:xfrm>
        <a:prstGeom prst="upArrowCallout">
          <a:avLst/>
        </a:prstGeom>
        <a:solidFill>
          <a:schemeClr val="accent2">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特徵提取</a:t>
          </a:r>
          <a:r>
            <a:rPr lang="en-US" altLang="zh-CN" sz="2400" kern="1200" dirty="0"/>
            <a:t>Feature Extraction</a:t>
          </a:r>
          <a:endParaRPr lang="zh-HK" altLang="en-US" sz="2400" kern="1200" dirty="0"/>
        </a:p>
      </dsp:txBody>
      <dsp:txXfrm rot="10800000">
        <a:off x="0" y="2402359"/>
        <a:ext cx="3586163" cy="787687"/>
      </dsp:txXfrm>
    </dsp:sp>
    <dsp:sp modelId="{EFC83A10-EFA4-446A-89FD-8E86E9A47821}">
      <dsp:nvSpPr>
        <dsp:cNvPr id="0" name=""/>
        <dsp:cNvSpPr/>
      </dsp:nvSpPr>
      <dsp:spPr>
        <a:xfrm rot="10800000">
          <a:off x="0" y="1201926"/>
          <a:ext cx="3586163" cy="1212255"/>
        </a:xfrm>
        <a:prstGeom prst="upArrowCallout">
          <a:avLst/>
        </a:prstGeom>
        <a:solidFill>
          <a:schemeClr val="accent2">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數據預處理</a:t>
          </a:r>
          <a:r>
            <a:rPr lang="en-US" altLang="zh-CN" sz="2400" kern="1200" dirty="0"/>
            <a:t>Data Processing</a:t>
          </a:r>
          <a:endParaRPr lang="zh-HK" altLang="en-US" sz="2400" kern="1200" dirty="0"/>
        </a:p>
      </dsp:txBody>
      <dsp:txXfrm rot="10800000">
        <a:off x="0" y="1201926"/>
        <a:ext cx="3586163" cy="787687"/>
      </dsp:txXfrm>
    </dsp:sp>
    <dsp:sp modelId="{831250ED-EA28-4364-99AF-64D3487B539B}">
      <dsp:nvSpPr>
        <dsp:cNvPr id="0" name=""/>
        <dsp:cNvSpPr/>
      </dsp:nvSpPr>
      <dsp:spPr>
        <a:xfrm rot="10800000">
          <a:off x="0" y="1493"/>
          <a:ext cx="3586163" cy="1212255"/>
        </a:xfrm>
        <a:prstGeom prst="upArrowCallou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zh-CN" altLang="en-US" sz="2400" kern="1200" dirty="0"/>
            <a:t>圖像</a:t>
          </a:r>
          <a:r>
            <a:rPr lang="zh-HK" altLang="en-US" sz="2400" kern="1200" dirty="0"/>
            <a:t>採</a:t>
          </a:r>
          <a:r>
            <a:rPr lang="zh-CN" altLang="en-US" sz="2400" kern="1200" dirty="0"/>
            <a:t>集</a:t>
          </a:r>
          <a:r>
            <a:rPr lang="en-US" altLang="zh-CN" sz="2400" kern="1200" dirty="0"/>
            <a:t>Image Capturing</a:t>
          </a:r>
          <a:endParaRPr lang="zh-HK" altLang="en-US" sz="2400" kern="1200" dirty="0"/>
        </a:p>
      </dsp:txBody>
      <dsp:txXfrm rot="10800000">
        <a:off x="0" y="1493"/>
        <a:ext cx="3586163" cy="7876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B47CFE-A33E-4329-83D5-DC3A74B3359A}" type="datetimeFigureOut">
              <a:rPr lang="en-HK" smtClean="0"/>
              <a:pPr/>
              <a:t>16/2/2022</a:t>
            </a:fld>
            <a:endParaRPr lang="en-H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7D8E-203A-446A-B0F5-1276D1B41B21}" type="slidenum">
              <a:rPr lang="en-HK" smtClean="0"/>
              <a:pPr/>
              <a:t>‹#›</a:t>
            </a:fld>
            <a:endParaRPr lang="en-HK"/>
          </a:p>
        </p:txBody>
      </p:sp>
    </p:spTree>
    <p:extLst>
      <p:ext uri="{BB962C8B-B14F-4D97-AF65-F5344CB8AC3E}">
        <p14:creationId xmlns:p14="http://schemas.microsoft.com/office/powerpoint/2010/main" val="272811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4F20F0B-B0D6-40A9-BFA4-8AAE8193CBE7}" type="datetimeFigureOut">
              <a:rPr lang="en-US" smtClean="0"/>
              <a:pPr/>
              <a:t>2/16/2022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4F20F0B-B0D6-40A9-BFA4-8AAE8193CBE7}"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4F20F0B-B0D6-40A9-BFA4-8AAE8193CBE7}" type="datetimeFigureOut">
              <a:rPr lang="en-US" smtClean="0"/>
              <a:pPr/>
              <a:t>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F20F0B-B0D6-40A9-BFA4-8AAE8193CBE7}"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4F20F0B-B0D6-40A9-BFA4-8AAE8193CBE7}" type="datetimeFigureOut">
              <a:rPr lang="en-US" smtClean="0"/>
              <a:pPr/>
              <a:t>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4F20F0B-B0D6-40A9-BFA4-8AAE8193CBE7}" type="datetimeFigureOut">
              <a:rPr lang="en-US" smtClean="0"/>
              <a:pPr/>
              <a:t>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20F0B-B0D6-40A9-BFA4-8AAE8193CBE7}" type="datetimeFigureOut">
              <a:rPr lang="en-US" smtClean="0"/>
              <a:pPr/>
              <a:t>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4F20F0B-B0D6-40A9-BFA4-8AAE8193CBE7}"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08AA21-2E9C-47A6-A451-9CD145A9AF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4F20F0B-B0D6-40A9-BFA4-8AAE8193CBE7}" type="datetimeFigureOut">
              <a:rPr lang="en-US" smtClean="0"/>
              <a:pPr/>
              <a:t>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108AA21-2E9C-47A6-A451-9CD145A9AF2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4F20F0B-B0D6-40A9-BFA4-8AAE8193CBE7}" type="datetimeFigureOut">
              <a:rPr lang="en-US" smtClean="0"/>
              <a:pPr/>
              <a:t>2/16/2022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108AA21-2E9C-47A6-A451-9CD145A9AF2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chnofaq.org/posts/2019/09/cyber-security-trends-to-watch-out-for-organizations-to-stay-ahead/" TargetMode="External"/><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s://creativecommons.org/licenses/by-nc-sa/3.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deeplizard.com/resource/pavq7noze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cs.ryerson.ca/~aharley/vi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erlund.blogspot.com/2018/01/5-innovative-uses-for-machine-learning.html"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hkcs.org.hk/%E4%BA%BA%E8%87%89%E8%BE%A8%E8%AD%98%E6%87%89%E7%94%A8%E3%80%80%E5%A6%82%E4%BD%95%E5%B9%B3%E8%A1%A1%E7%A7%81%E9%9A%B1%EF%BC%9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downloadsourcefr/16361602656" TargetMode="Externa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thestempedia.com/product/pictoblox/"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hestempedia.com/product/pictoblox/" TargetMode="Externa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E058926-E989-493B-AE4F-DBE4E745911F}"/>
              </a:ext>
            </a:extLst>
          </p:cNvPr>
          <p:cNvSpPr txBox="1"/>
          <p:nvPr/>
        </p:nvSpPr>
        <p:spPr>
          <a:xfrm>
            <a:off x="935596" y="1484784"/>
            <a:ext cx="7272808" cy="1323439"/>
          </a:xfrm>
          <a:prstGeom prst="rect">
            <a:avLst/>
          </a:prstGeom>
          <a:noFill/>
        </p:spPr>
        <p:txBody>
          <a:bodyPr wrap="square" lIns="91440" tIns="45720" rIns="91440" bIns="45720" anchor="t">
            <a:spAutoFit/>
          </a:bodyPr>
          <a:lstStyle/>
          <a:p>
            <a:pPr algn="ctr"/>
            <a:r>
              <a:rPr lang="zh-TW" altLang="en-US" sz="6000" b="1">
                <a:solidFill>
                  <a:schemeClr val="accent1"/>
                </a:solidFill>
                <a:latin typeface="微軟正黑體"/>
                <a:ea typeface="微軟正黑體"/>
              </a:rPr>
              <a:t>第二節</a:t>
            </a:r>
            <a:r>
              <a:rPr lang="en-HK" altLang="zh-TW" sz="6000" b="1" dirty="0">
                <a:solidFill>
                  <a:schemeClr val="accent1"/>
                </a:solidFill>
                <a:latin typeface="微軟正黑體"/>
                <a:ea typeface="微軟正黑體"/>
              </a:rPr>
              <a:t>: </a:t>
            </a:r>
            <a:r>
              <a:rPr lang="zh-TW" altLang="en-US" sz="6000" b="1" dirty="0">
                <a:solidFill>
                  <a:schemeClr val="accent1"/>
                </a:solidFill>
                <a:latin typeface="微軟正黑體"/>
                <a:ea typeface="微軟正黑體"/>
              </a:rPr>
              <a:t>電腦視覺</a:t>
            </a:r>
            <a:br>
              <a:rPr lang="zh-TW" altLang="en-US" sz="2000" dirty="0">
                <a:latin typeface="+mj-ea"/>
                <a:ea typeface="+mj-ea"/>
              </a:rPr>
            </a:br>
            <a:endParaRPr lang="en-HK" sz="2000" dirty="0">
              <a:latin typeface="+mj-ea"/>
              <a:ea typeface="+mj-ea"/>
            </a:endParaRPr>
          </a:p>
        </p:txBody>
      </p:sp>
      <p:pic>
        <p:nvPicPr>
          <p:cNvPr id="8" name="Picture 7" descr="Background pattern&#10;&#10;Description automatically generated">
            <a:extLst>
              <a:ext uri="{FF2B5EF4-FFF2-40B4-BE49-F238E27FC236}">
                <a16:creationId xmlns:a16="http://schemas.microsoft.com/office/drawing/2014/main" id="{6787BFB1-361D-4227-A060-5623EC76A76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35996" y="3492203"/>
            <a:ext cx="3901175" cy="2252548"/>
          </a:xfrm>
          <a:prstGeom prst="rect">
            <a:avLst/>
          </a:prstGeom>
        </p:spPr>
      </p:pic>
      <p:sp>
        <p:nvSpPr>
          <p:cNvPr id="10" name="TextBox 9">
            <a:extLst>
              <a:ext uri="{FF2B5EF4-FFF2-40B4-BE49-F238E27FC236}">
                <a16:creationId xmlns:a16="http://schemas.microsoft.com/office/drawing/2014/main" id="{A2A77B5B-7088-48AE-868C-8B59F45C6FF1}"/>
              </a:ext>
            </a:extLst>
          </p:cNvPr>
          <p:cNvSpPr txBox="1"/>
          <p:nvPr/>
        </p:nvSpPr>
        <p:spPr>
          <a:xfrm>
            <a:off x="4932040" y="6093296"/>
            <a:ext cx="3901175" cy="230832"/>
          </a:xfrm>
          <a:prstGeom prst="rect">
            <a:avLst/>
          </a:prstGeom>
          <a:noFill/>
        </p:spPr>
        <p:txBody>
          <a:bodyPr wrap="square" rtlCol="0">
            <a:spAutoFit/>
          </a:bodyPr>
          <a:lstStyle/>
          <a:p>
            <a:r>
              <a:rPr lang="en-HK" sz="900" dirty="0">
                <a:hlinkClick r:id="rId3" tooltip="https://technofaq.org/posts/2019/09/cyber-security-trends-to-watch-out-for-organizations-to-stay-ahead/"/>
              </a:rPr>
              <a:t>This Photo</a:t>
            </a:r>
            <a:r>
              <a:rPr lang="en-HK" sz="900" dirty="0"/>
              <a:t> by Unknown Author is licensed under </a:t>
            </a:r>
            <a:r>
              <a:rPr lang="en-HK" sz="900" dirty="0">
                <a:hlinkClick r:id="rId4" tooltip="https://creativecommons.org/licenses/by-nc-sa/3.0/"/>
              </a:rPr>
              <a:t>CC BY-SA-NC</a:t>
            </a:r>
            <a:endParaRPr lang="en-HK" sz="900" dirty="0"/>
          </a:p>
        </p:txBody>
      </p:sp>
    </p:spTree>
    <p:extLst>
      <p:ext uri="{BB962C8B-B14F-4D97-AF65-F5344CB8AC3E}">
        <p14:creationId xmlns:p14="http://schemas.microsoft.com/office/powerpoint/2010/main" val="40348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88640"/>
            <a:ext cx="8136904" cy="1143000"/>
          </a:xfrm>
        </p:spPr>
        <p:txBody>
          <a:bodyPr>
            <a:normAutofit fontScale="90000"/>
          </a:bodyPr>
          <a:lstStyle/>
          <a:p>
            <a:r>
              <a:rPr lang="en-HK" altLang="zh-TW" sz="4400" dirty="0"/>
              <a:t>(3) </a:t>
            </a:r>
            <a:r>
              <a:rPr lang="en-HK" altLang="zh-TW" sz="4400" dirty="0" err="1"/>
              <a:t>ImageNet</a:t>
            </a:r>
            <a:r>
              <a:rPr lang="en-HK" altLang="zh-TW" sz="4400" dirty="0"/>
              <a:t>:</a:t>
            </a:r>
            <a:r>
              <a:rPr lang="zh-TW" altLang="en-US" sz="4400" dirty="0"/>
              <a:t>改變了</a:t>
            </a:r>
            <a:r>
              <a:rPr lang="en-US" altLang="zh-TW" sz="4400" dirty="0"/>
              <a:t>AI </a:t>
            </a:r>
            <a:r>
              <a:rPr lang="zh-TW" altLang="en-US" sz="4400" dirty="0"/>
              <a:t>發展的數據集 </a:t>
            </a:r>
            <a:endParaRPr lang="en-US" sz="4400"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700808"/>
            <a:ext cx="7704856" cy="2385637"/>
          </a:xfrm>
        </p:spPr>
        <p:txBody>
          <a:bodyPr>
            <a:normAutofit lnSpcReduction="10000"/>
          </a:bodyPr>
          <a:lstStyle/>
          <a:p>
            <a:pPr marL="0" indent="0">
              <a:buNone/>
            </a:pPr>
            <a:r>
              <a:rPr lang="en-US" altLang="zh-TW" dirty="0">
                <a:latin typeface="+mn-ea"/>
              </a:rPr>
              <a:t>ImageNet</a:t>
            </a:r>
            <a:r>
              <a:rPr lang="zh-TW" altLang="en-US" dirty="0">
                <a:latin typeface="+mn-ea"/>
              </a:rPr>
              <a:t>項目是一個大型視覺數據庫，用於視覺目標識別軟件研究。該項目已手動註釋了</a:t>
            </a:r>
            <a:r>
              <a:rPr lang="en-US" altLang="zh-TW" dirty="0">
                <a:latin typeface="+mn-ea"/>
              </a:rPr>
              <a:t>1400</a:t>
            </a:r>
            <a:r>
              <a:rPr lang="zh-TW" altLang="en-US" dirty="0">
                <a:latin typeface="+mn-ea"/>
              </a:rPr>
              <a:t>多萬張圖像。 史丹福大學電腦科學教授李飛飛從</a:t>
            </a:r>
            <a:r>
              <a:rPr lang="en-US" altLang="zh-TW" dirty="0">
                <a:latin typeface="+mn-ea"/>
              </a:rPr>
              <a:t>2006</a:t>
            </a:r>
            <a:r>
              <a:rPr lang="zh-TW" altLang="en-US" dirty="0">
                <a:latin typeface="+mn-ea"/>
              </a:rPr>
              <a:t>年開始研究</a:t>
            </a:r>
            <a:r>
              <a:rPr lang="en-US" altLang="zh-TW" dirty="0">
                <a:latin typeface="+mn-ea"/>
              </a:rPr>
              <a:t>ImageNet</a:t>
            </a:r>
            <a:r>
              <a:rPr lang="zh-TW" altLang="en-US" dirty="0">
                <a:latin typeface="+mn-ea"/>
              </a:rPr>
              <a:t>的想法。在大多數</a:t>
            </a:r>
            <a:r>
              <a:rPr lang="en-US" altLang="zh-TW" dirty="0">
                <a:latin typeface="+mn-ea"/>
              </a:rPr>
              <a:t>AI</a:t>
            </a:r>
            <a:r>
              <a:rPr lang="zh-TW" altLang="en-US" dirty="0">
                <a:latin typeface="+mn-ea"/>
              </a:rPr>
              <a:t>研究專注於模型和算法的時候，李飛飛則希望擴展和改進可用於訓練</a:t>
            </a:r>
            <a:r>
              <a:rPr lang="en-US" altLang="zh-TW" dirty="0">
                <a:latin typeface="+mn-ea"/>
              </a:rPr>
              <a:t>AI</a:t>
            </a:r>
            <a:r>
              <a:rPr lang="zh-TW" altLang="en-US" dirty="0">
                <a:latin typeface="+mn-ea"/>
              </a:rPr>
              <a:t>算法的數據。</a:t>
            </a:r>
            <a:endParaRPr lang="en-HK" altLang="zh-TW" dirty="0">
              <a:latin typeface="+mn-ea"/>
            </a:endParaRPr>
          </a:p>
        </p:txBody>
      </p:sp>
      <p:pic>
        <p:nvPicPr>
          <p:cNvPr id="3" name="Picture 2">
            <a:extLst>
              <a:ext uri="{FF2B5EF4-FFF2-40B4-BE49-F238E27FC236}">
                <a16:creationId xmlns:a16="http://schemas.microsoft.com/office/drawing/2014/main" id="{B6DB4DC5-2420-4A0D-B63B-7009A3FF1388}"/>
              </a:ext>
            </a:extLst>
          </p:cNvPr>
          <p:cNvPicPr>
            <a:picLocks noChangeAspect="1"/>
          </p:cNvPicPr>
          <p:nvPr/>
        </p:nvPicPr>
        <p:blipFill>
          <a:blip r:embed="rId2" cstate="print"/>
          <a:stretch>
            <a:fillRect/>
          </a:stretch>
        </p:blipFill>
        <p:spPr>
          <a:xfrm>
            <a:off x="2053883" y="4149080"/>
            <a:ext cx="5252257" cy="2340636"/>
          </a:xfrm>
          <a:prstGeom prst="rect">
            <a:avLst/>
          </a:prstGeom>
        </p:spPr>
      </p:pic>
    </p:spTree>
    <p:extLst>
      <p:ext uri="{BB962C8B-B14F-4D97-AF65-F5344CB8AC3E}">
        <p14:creationId xmlns:p14="http://schemas.microsoft.com/office/powerpoint/2010/main" val="2486418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92E2ED-F02A-4FAF-BDF8-F50A6F55226D}"/>
              </a:ext>
            </a:extLst>
          </p:cNvPr>
          <p:cNvPicPr>
            <a:picLocks noChangeAspect="1"/>
          </p:cNvPicPr>
          <p:nvPr/>
        </p:nvPicPr>
        <p:blipFill>
          <a:blip r:embed="rId2" cstate="print"/>
          <a:stretch>
            <a:fillRect/>
          </a:stretch>
        </p:blipFill>
        <p:spPr>
          <a:xfrm>
            <a:off x="1" y="0"/>
            <a:ext cx="9143999" cy="6858000"/>
          </a:xfrm>
          <a:prstGeom prst="rect">
            <a:avLst/>
          </a:prstGeom>
        </p:spPr>
      </p:pic>
      <p:sp>
        <p:nvSpPr>
          <p:cNvPr id="10" name="Oval 9">
            <a:extLst>
              <a:ext uri="{FF2B5EF4-FFF2-40B4-BE49-F238E27FC236}">
                <a16:creationId xmlns:a16="http://schemas.microsoft.com/office/drawing/2014/main" id="{07F3516D-EC07-4F18-A8F0-F6C38A355654}"/>
              </a:ext>
            </a:extLst>
          </p:cNvPr>
          <p:cNvSpPr/>
          <p:nvPr/>
        </p:nvSpPr>
        <p:spPr>
          <a:xfrm>
            <a:off x="2771800" y="4077072"/>
            <a:ext cx="1080120" cy="23042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6354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32656"/>
            <a:ext cx="7920880" cy="1143000"/>
          </a:xfrm>
        </p:spPr>
        <p:txBody>
          <a:bodyPr>
            <a:normAutofit/>
          </a:bodyPr>
          <a:lstStyle/>
          <a:p>
            <a:r>
              <a:rPr lang="en-US" altLang="zh-TW" dirty="0">
                <a:latin typeface="+mn-ea"/>
              </a:rPr>
              <a:t>(4) </a:t>
            </a:r>
            <a:r>
              <a:rPr lang="zh-TW" altLang="en-US" dirty="0">
                <a:latin typeface="+mn-ea"/>
              </a:rPr>
              <a:t>卷積神經網絡</a:t>
            </a:r>
            <a:r>
              <a:rPr lang="en-HK" altLang="zh-TW" dirty="0"/>
              <a:t>(CNN)</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dirty="0">
                <a:latin typeface="+mn-ea"/>
              </a:rPr>
              <a:t>卷積神經網絡</a:t>
            </a:r>
            <a:r>
              <a:rPr lang="en-US" altLang="zh-TW" dirty="0">
                <a:latin typeface="+mn-ea"/>
              </a:rPr>
              <a:t>(Convolutional Neural Network)</a:t>
            </a:r>
            <a:r>
              <a:rPr lang="zh-TW" altLang="en-US" dirty="0">
                <a:latin typeface="+mn-ea"/>
              </a:rPr>
              <a:t>簡稱</a:t>
            </a:r>
            <a:r>
              <a:rPr lang="en-US" altLang="zh-TW" dirty="0">
                <a:latin typeface="+mn-ea"/>
              </a:rPr>
              <a:t>CNN</a:t>
            </a:r>
            <a:r>
              <a:rPr lang="zh-TW" altLang="en-US" dirty="0">
                <a:latin typeface="+mn-ea"/>
              </a:rPr>
              <a:t>，</a:t>
            </a:r>
            <a:r>
              <a:rPr lang="en-US" altLang="zh-TW" dirty="0">
                <a:latin typeface="+mn-ea"/>
              </a:rPr>
              <a:t>CNN</a:t>
            </a:r>
            <a:r>
              <a:rPr lang="zh-TW" altLang="en-US" dirty="0">
                <a:latin typeface="+mn-ea"/>
              </a:rPr>
              <a:t>在影像識別方面的威力非常強大，許多影像識別的模型也都是以</a:t>
            </a:r>
            <a:r>
              <a:rPr lang="en-US" altLang="zh-TW" dirty="0">
                <a:latin typeface="+mn-ea"/>
              </a:rPr>
              <a:t>CNN</a:t>
            </a:r>
            <a:r>
              <a:rPr lang="zh-TW" altLang="en-US" dirty="0">
                <a:latin typeface="+mn-ea"/>
              </a:rPr>
              <a:t>的架構為基礎去做延伸。</a:t>
            </a:r>
            <a:endParaRPr lang="en-HK" altLang="zh-TW" dirty="0">
              <a:latin typeface="+mn-ea"/>
            </a:endParaRPr>
          </a:p>
          <a:p>
            <a:pPr marL="0" indent="0">
              <a:buNone/>
            </a:pPr>
            <a:r>
              <a:rPr lang="en-US" altLang="zh-TW" dirty="0">
                <a:latin typeface="+mn-ea"/>
              </a:rPr>
              <a:t>Alex </a:t>
            </a:r>
            <a:r>
              <a:rPr lang="en-US" altLang="zh-TW" dirty="0" err="1">
                <a:latin typeface="+mn-ea"/>
              </a:rPr>
              <a:t>Krizhevsky</a:t>
            </a:r>
            <a:r>
              <a:rPr lang="en-US" altLang="zh-TW" dirty="0">
                <a:latin typeface="+mn-ea"/>
              </a:rPr>
              <a:t> </a:t>
            </a:r>
            <a:r>
              <a:rPr lang="zh-TW" altLang="en-US" dirty="0">
                <a:latin typeface="+mn-ea"/>
              </a:rPr>
              <a:t>憑借它們贏得了</a:t>
            </a:r>
            <a:r>
              <a:rPr lang="en-HK" altLang="zh-TW" dirty="0">
                <a:latin typeface="+mn-ea"/>
              </a:rPr>
              <a:t>2012</a:t>
            </a:r>
            <a:r>
              <a:rPr lang="zh-TW" altLang="en-US" dirty="0">
                <a:latin typeface="+mn-ea"/>
              </a:rPr>
              <a:t>年的 </a:t>
            </a:r>
            <a:r>
              <a:rPr lang="en-US" altLang="zh-TW" dirty="0">
                <a:latin typeface="+mn-ea"/>
              </a:rPr>
              <a:t>ImageNet </a:t>
            </a:r>
            <a:r>
              <a:rPr lang="zh-TW" altLang="en-US" dirty="0">
                <a:latin typeface="+mn-ea"/>
              </a:rPr>
              <a:t>挑戰賽，他把分類誤差記錄從 </a:t>
            </a:r>
            <a:r>
              <a:rPr lang="en-US" altLang="zh-TW" dirty="0">
                <a:latin typeface="+mn-ea"/>
              </a:rPr>
              <a:t>26% </a:t>
            </a:r>
            <a:r>
              <a:rPr lang="zh-TW" altLang="en-US" dirty="0">
                <a:latin typeface="+mn-ea"/>
              </a:rPr>
              <a:t>降到了 </a:t>
            </a:r>
            <a:r>
              <a:rPr lang="en-US" altLang="zh-TW" dirty="0">
                <a:latin typeface="+mn-ea"/>
              </a:rPr>
              <a:t>16%</a:t>
            </a:r>
            <a:r>
              <a:rPr lang="zh-TW" altLang="en-US" dirty="0">
                <a:latin typeface="+mn-ea"/>
              </a:rPr>
              <a:t>，在當時震驚了世界。自那之後，大量公司開始將深度學習用作服務的核心。</a:t>
            </a:r>
            <a:r>
              <a:rPr lang="en-US" altLang="zh-TW" dirty="0">
                <a:latin typeface="+mn-ea"/>
              </a:rPr>
              <a:t>Facebook </a:t>
            </a:r>
            <a:r>
              <a:rPr lang="zh-TW" altLang="en-US" dirty="0">
                <a:latin typeface="+mn-ea"/>
              </a:rPr>
              <a:t>將神經網絡用於自動標註算法、谷歌將它用於圖片搜索、亞馬遜將它用於商品推薦。</a:t>
            </a:r>
            <a:endParaRPr lang="en-HK" altLang="zh-TW" dirty="0">
              <a:latin typeface="+mn-ea"/>
            </a:endParaRPr>
          </a:p>
          <a:p>
            <a:pPr marL="0" indent="0">
              <a:buNone/>
            </a:pPr>
            <a:endParaRPr lang="en-HK" altLang="zh-TW" dirty="0">
              <a:latin typeface="+mn-ea"/>
            </a:endParaRPr>
          </a:p>
        </p:txBody>
      </p:sp>
    </p:spTree>
    <p:extLst>
      <p:ext uri="{BB962C8B-B14F-4D97-AF65-F5344CB8AC3E}">
        <p14:creationId xmlns:p14="http://schemas.microsoft.com/office/powerpoint/2010/main" val="69395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latin typeface="+mn-ea"/>
              </a:rPr>
              <a:t>卷積神經網絡</a:t>
            </a:r>
            <a:r>
              <a:rPr lang="en-HK" altLang="zh-TW" dirty="0"/>
              <a:t>(CNN)</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r>
              <a:rPr lang="zh-TW" altLang="en-US" dirty="0">
                <a:latin typeface="+mn-ea"/>
              </a:rPr>
              <a:t>最擅長的就是圖片的處理。它受到人類視覺神經系統的啟發。</a:t>
            </a:r>
          </a:p>
          <a:p>
            <a:r>
              <a:rPr lang="zh-TW" altLang="en-US" dirty="0">
                <a:latin typeface="+mn-ea"/>
              </a:rPr>
              <a:t>能夠有效地將大數據量的圖片降維成小數據量。</a:t>
            </a:r>
          </a:p>
          <a:p>
            <a:r>
              <a:rPr lang="zh-TW" altLang="en-US" dirty="0">
                <a:latin typeface="+mn-ea"/>
              </a:rPr>
              <a:t>能夠有效地保留圖片特徵，符合圖片處理的原則。</a:t>
            </a:r>
          </a:p>
          <a:p>
            <a:r>
              <a:rPr lang="zh-TW" altLang="en-US" dirty="0">
                <a:latin typeface="+mn-ea"/>
              </a:rPr>
              <a:t>目前 </a:t>
            </a:r>
            <a:r>
              <a:rPr lang="en-US" altLang="zh-TW" dirty="0">
                <a:latin typeface="+mn-ea"/>
              </a:rPr>
              <a:t>CNN </a:t>
            </a:r>
            <a:r>
              <a:rPr lang="zh-TW" altLang="en-US" dirty="0">
                <a:latin typeface="+mn-ea"/>
              </a:rPr>
              <a:t>已經得到了廣泛的應用，比如：人臉識別、自動駕駛等很多領域。</a:t>
            </a:r>
          </a:p>
          <a:p>
            <a:pPr marL="0" indent="0">
              <a:buNone/>
            </a:pPr>
            <a:endParaRPr lang="en-HK" altLang="zh-TW" dirty="0">
              <a:latin typeface="+mn-ea"/>
            </a:endParaRPr>
          </a:p>
          <a:p>
            <a:pPr marL="0" indent="0">
              <a:buNone/>
            </a:pPr>
            <a:endParaRPr lang="en-HK" altLang="zh-TW" dirty="0">
              <a:latin typeface="+mn-ea"/>
            </a:endParaRPr>
          </a:p>
        </p:txBody>
      </p:sp>
      <p:pic>
        <p:nvPicPr>
          <p:cNvPr id="5" name="Picture 4">
            <a:extLst>
              <a:ext uri="{FF2B5EF4-FFF2-40B4-BE49-F238E27FC236}">
                <a16:creationId xmlns:a16="http://schemas.microsoft.com/office/drawing/2014/main" id="{3366D8F2-093C-429D-982B-1807F0179E01}"/>
              </a:ext>
            </a:extLst>
          </p:cNvPr>
          <p:cNvPicPr>
            <a:picLocks noChangeAspect="1"/>
          </p:cNvPicPr>
          <p:nvPr/>
        </p:nvPicPr>
        <p:blipFill>
          <a:blip r:embed="rId2" cstate="print"/>
          <a:stretch>
            <a:fillRect/>
          </a:stretch>
        </p:blipFill>
        <p:spPr>
          <a:xfrm>
            <a:off x="1547664" y="4664914"/>
            <a:ext cx="6324925" cy="1701887"/>
          </a:xfrm>
          <a:prstGeom prst="rect">
            <a:avLst/>
          </a:prstGeom>
        </p:spPr>
      </p:pic>
    </p:spTree>
    <p:extLst>
      <p:ext uri="{BB962C8B-B14F-4D97-AF65-F5344CB8AC3E}">
        <p14:creationId xmlns:p14="http://schemas.microsoft.com/office/powerpoint/2010/main" val="3901233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40D8C778-5026-423B-A970-EED2D6A267D0}"/>
              </a:ext>
            </a:extLst>
          </p:cNvPr>
          <p:cNvSpPr>
            <a:spLocks noGrp="1"/>
          </p:cNvSpPr>
          <p:nvPr>
            <p:ph idx="1"/>
          </p:nvPr>
        </p:nvSpPr>
        <p:spPr>
          <a:xfrm>
            <a:off x="719572" y="1772816"/>
            <a:ext cx="7812868" cy="4680520"/>
          </a:xfrm>
        </p:spPr>
        <p:txBody>
          <a:bodyPr>
            <a:normAutofit/>
          </a:bodyPr>
          <a:lstStyle/>
          <a:p>
            <a:pPr marL="0" indent="0">
              <a:buNone/>
            </a:pPr>
            <a:r>
              <a:rPr lang="en-US" altLang="zh-TW" b="1" dirty="0">
                <a:latin typeface="+mn-ea"/>
              </a:rPr>
              <a:t>CNN </a:t>
            </a:r>
            <a:r>
              <a:rPr lang="zh-TW" altLang="en-US" b="1" dirty="0">
                <a:latin typeface="+mn-ea"/>
              </a:rPr>
              <a:t>主要由</a:t>
            </a:r>
            <a:r>
              <a:rPr lang="en-US" altLang="zh-TW" b="1" dirty="0">
                <a:latin typeface="+mn-ea"/>
              </a:rPr>
              <a:t>3</a:t>
            </a:r>
            <a:r>
              <a:rPr lang="zh-TW" altLang="en-US" b="1" dirty="0">
                <a:latin typeface="+mn-ea"/>
              </a:rPr>
              <a:t>個部分構成：</a:t>
            </a:r>
          </a:p>
          <a:p>
            <a:pPr marL="0" indent="0">
              <a:buNone/>
            </a:pPr>
            <a:endParaRPr lang="zh-TW" altLang="en-US" dirty="0">
              <a:latin typeface="+mn-ea"/>
            </a:endParaRPr>
          </a:p>
          <a:p>
            <a:r>
              <a:rPr lang="zh-TW" altLang="en-US" dirty="0">
                <a:latin typeface="+mn-ea"/>
              </a:rPr>
              <a:t>卷積層</a:t>
            </a:r>
            <a:r>
              <a:rPr lang="en-HK" altLang="zh-TW" dirty="0">
                <a:latin typeface="+mn-ea"/>
              </a:rPr>
              <a:t>(Convolutional layers): </a:t>
            </a:r>
            <a:r>
              <a:rPr lang="zh-TW" altLang="en-US" dirty="0">
                <a:latin typeface="+mn-ea"/>
              </a:rPr>
              <a:t>負責提取圖像中的局部特徵；</a:t>
            </a:r>
            <a:endParaRPr lang="en-HK" altLang="zh-TW" dirty="0">
              <a:latin typeface="+mn-ea"/>
            </a:endParaRPr>
          </a:p>
          <a:p>
            <a:endParaRPr lang="zh-TW" altLang="en-US" sz="1000" dirty="0">
              <a:latin typeface="+mn-ea"/>
            </a:endParaRPr>
          </a:p>
          <a:p>
            <a:r>
              <a:rPr lang="zh-TW" altLang="en-US" dirty="0">
                <a:latin typeface="+mn-ea"/>
              </a:rPr>
              <a:t>池化層</a:t>
            </a:r>
            <a:r>
              <a:rPr lang="en-HK" altLang="zh-TW" dirty="0">
                <a:latin typeface="+mn-ea"/>
              </a:rPr>
              <a:t>(Pooling layers): </a:t>
            </a:r>
            <a:r>
              <a:rPr lang="zh-TW" altLang="en-US" dirty="0">
                <a:latin typeface="+mn-ea"/>
              </a:rPr>
              <a:t>用來大幅降低參數量</a:t>
            </a:r>
            <a:r>
              <a:rPr lang="en-US" altLang="zh-TW" dirty="0">
                <a:latin typeface="+mn-ea"/>
              </a:rPr>
              <a:t>(</a:t>
            </a:r>
            <a:r>
              <a:rPr lang="zh-TW" altLang="en-US" dirty="0">
                <a:latin typeface="+mn-ea"/>
              </a:rPr>
              <a:t>降維</a:t>
            </a:r>
            <a:r>
              <a:rPr lang="en-US" altLang="zh-TW" dirty="0">
                <a:latin typeface="+mn-ea"/>
              </a:rPr>
              <a:t>)</a:t>
            </a:r>
            <a:r>
              <a:rPr lang="zh-TW" altLang="en-US" dirty="0">
                <a:latin typeface="+mn-ea"/>
              </a:rPr>
              <a:t>；</a:t>
            </a:r>
            <a:endParaRPr lang="en-HK" altLang="zh-TW" dirty="0">
              <a:latin typeface="+mn-ea"/>
            </a:endParaRPr>
          </a:p>
          <a:p>
            <a:endParaRPr lang="zh-TW" altLang="en-US" sz="1000" dirty="0">
              <a:latin typeface="+mn-ea"/>
            </a:endParaRPr>
          </a:p>
          <a:p>
            <a:r>
              <a:rPr lang="zh-TW" altLang="en-US" dirty="0">
                <a:latin typeface="+mn-ea"/>
              </a:rPr>
              <a:t>全連接層</a:t>
            </a:r>
            <a:r>
              <a:rPr lang="en-HK" altLang="zh-TW" dirty="0">
                <a:latin typeface="+mn-ea"/>
              </a:rPr>
              <a:t>(Fully connected layers): </a:t>
            </a:r>
            <a:r>
              <a:rPr lang="zh-TW" altLang="en-US" dirty="0">
                <a:latin typeface="+mn-ea"/>
              </a:rPr>
              <a:t>類似傳統神經網絡的部分，用來輸出想要的結果。</a:t>
            </a:r>
          </a:p>
        </p:txBody>
      </p:sp>
      <p:sp>
        <p:nvSpPr>
          <p:cNvPr id="2" name="Title 1"/>
          <p:cNvSpPr>
            <a:spLocks noGrp="1"/>
          </p:cNvSpPr>
          <p:nvPr>
            <p:ph type="title"/>
          </p:nvPr>
        </p:nvSpPr>
        <p:spPr>
          <a:xfrm>
            <a:off x="827584" y="476672"/>
            <a:ext cx="7920880" cy="1143000"/>
          </a:xfrm>
        </p:spPr>
        <p:txBody>
          <a:bodyPr>
            <a:normAutofit/>
          </a:bodyPr>
          <a:lstStyle/>
          <a:p>
            <a:r>
              <a:rPr lang="en-HK" altLang="zh-TW" dirty="0"/>
              <a:t>CNN</a:t>
            </a:r>
            <a:r>
              <a:rPr lang="zh-TW" altLang="en-US" dirty="0"/>
              <a:t>的基本原理</a:t>
            </a:r>
            <a:endParaRPr lang="en-US" dirty="0"/>
          </a:p>
        </p:txBody>
      </p:sp>
    </p:spTree>
    <p:extLst>
      <p:ext uri="{BB962C8B-B14F-4D97-AF65-F5344CB8AC3E}">
        <p14:creationId xmlns:p14="http://schemas.microsoft.com/office/powerpoint/2010/main" val="939174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080120"/>
          </a:xfrm>
        </p:spPr>
        <p:txBody>
          <a:bodyPr>
            <a:normAutofit/>
          </a:bodyPr>
          <a:lstStyle/>
          <a:p>
            <a:r>
              <a:rPr lang="zh-TW" altLang="en-US" dirty="0">
                <a:latin typeface="+mn-ea"/>
              </a:rPr>
              <a:t>示範一 </a:t>
            </a:r>
            <a:r>
              <a:rPr lang="en-HK" altLang="zh-TW" dirty="0"/>
              <a:t>(</a:t>
            </a:r>
            <a:r>
              <a:rPr lang="zh-TW" altLang="en-US" dirty="0"/>
              <a:t>卷積層運作</a:t>
            </a:r>
            <a:r>
              <a:rPr lang="en-HK" altLang="zh-TW" dirty="0"/>
              <a:t>)</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01570" y="1700808"/>
            <a:ext cx="7740860" cy="1296144"/>
          </a:xfrm>
        </p:spPr>
        <p:txBody>
          <a:bodyPr>
            <a:normAutofit/>
          </a:bodyPr>
          <a:lstStyle/>
          <a:p>
            <a:pPr marL="0" indent="0">
              <a:buNone/>
            </a:pPr>
            <a:r>
              <a:rPr lang="zh-TW" altLang="en-US" dirty="0">
                <a:latin typeface="+mn-ea"/>
              </a:rPr>
              <a:t>我們可以利用這個互動工具來了解卷積層運作。</a:t>
            </a:r>
            <a:endParaRPr lang="en-HK" altLang="zh-TW" dirty="0">
              <a:latin typeface="+mn-ea"/>
            </a:endParaRPr>
          </a:p>
          <a:p>
            <a:pPr marL="0" indent="0">
              <a:buNone/>
            </a:pPr>
            <a:r>
              <a:rPr lang="en-HK" altLang="zh-TW" dirty="0">
                <a:latin typeface="+mn-ea"/>
              </a:rPr>
              <a:t> </a:t>
            </a:r>
            <a:r>
              <a:rPr lang="en-HK" altLang="zh-TW" dirty="0">
                <a:latin typeface="+mn-ea"/>
                <a:hlinkClick r:id="rId2"/>
              </a:rPr>
              <a:t>https://deeplizard.com/resource/pavq7noze2</a:t>
            </a:r>
            <a:endParaRPr lang="en-HK" altLang="zh-TW" dirty="0">
              <a:latin typeface="+mn-ea"/>
            </a:endParaRPr>
          </a:p>
        </p:txBody>
      </p:sp>
      <p:pic>
        <p:nvPicPr>
          <p:cNvPr id="6" name="Picture 5">
            <a:extLst>
              <a:ext uri="{FF2B5EF4-FFF2-40B4-BE49-F238E27FC236}">
                <a16:creationId xmlns:a16="http://schemas.microsoft.com/office/drawing/2014/main" id="{EE1F0E93-AB2C-4B82-AFE4-A6EB3D207E37}"/>
              </a:ext>
            </a:extLst>
          </p:cNvPr>
          <p:cNvPicPr>
            <a:picLocks noChangeAspect="1"/>
          </p:cNvPicPr>
          <p:nvPr/>
        </p:nvPicPr>
        <p:blipFill>
          <a:blip r:embed="rId3" cstate="print"/>
          <a:stretch>
            <a:fillRect/>
          </a:stretch>
        </p:blipFill>
        <p:spPr>
          <a:xfrm>
            <a:off x="1907704" y="2780928"/>
            <a:ext cx="5238328" cy="3781629"/>
          </a:xfrm>
          <a:prstGeom prst="rect">
            <a:avLst/>
          </a:prstGeom>
        </p:spPr>
      </p:pic>
    </p:spTree>
    <p:extLst>
      <p:ext uri="{BB962C8B-B14F-4D97-AF65-F5344CB8AC3E}">
        <p14:creationId xmlns:p14="http://schemas.microsoft.com/office/powerpoint/2010/main" val="1776327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latin typeface="+mn-ea"/>
              </a:rPr>
              <a:t>神經網絡</a:t>
            </a:r>
            <a:r>
              <a:rPr lang="en-HK" altLang="zh-TW" dirty="0"/>
              <a:t>(Neural Network)</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dirty="0">
                <a:latin typeface="+mn-ea"/>
              </a:rPr>
              <a:t>是一種模仿生物神經網路的結構和功能的數學模型或計算模型，用於機器學習和認知科學領域，對函式進行估計或近似。</a:t>
            </a:r>
            <a:endParaRPr lang="en-HK" altLang="zh-TW" dirty="0">
              <a:latin typeface="+mn-ea"/>
            </a:endParaRPr>
          </a:p>
          <a:p>
            <a:pPr marL="0" indent="0">
              <a:buNone/>
            </a:pPr>
            <a:endParaRPr lang="en-HK" altLang="zh-TW" dirty="0">
              <a:latin typeface="+mn-ea"/>
            </a:endParaRPr>
          </a:p>
        </p:txBody>
      </p:sp>
      <p:pic>
        <p:nvPicPr>
          <p:cNvPr id="6" name="Picture 5">
            <a:extLst>
              <a:ext uri="{FF2B5EF4-FFF2-40B4-BE49-F238E27FC236}">
                <a16:creationId xmlns:a16="http://schemas.microsoft.com/office/drawing/2014/main" id="{FA8B015E-BCC5-419A-A95B-8E4BAC94B1B9}"/>
              </a:ext>
            </a:extLst>
          </p:cNvPr>
          <p:cNvPicPr>
            <a:picLocks noChangeAspect="1"/>
          </p:cNvPicPr>
          <p:nvPr/>
        </p:nvPicPr>
        <p:blipFill>
          <a:blip r:embed="rId2" cstate="print"/>
          <a:stretch>
            <a:fillRect/>
          </a:stretch>
        </p:blipFill>
        <p:spPr>
          <a:xfrm>
            <a:off x="1799692" y="3501008"/>
            <a:ext cx="5544616" cy="2499056"/>
          </a:xfrm>
          <a:prstGeom prst="rect">
            <a:avLst/>
          </a:prstGeom>
        </p:spPr>
      </p:pic>
    </p:spTree>
    <p:extLst>
      <p:ext uri="{BB962C8B-B14F-4D97-AF65-F5344CB8AC3E}">
        <p14:creationId xmlns:p14="http://schemas.microsoft.com/office/powerpoint/2010/main" val="173809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080120"/>
          </a:xfrm>
        </p:spPr>
        <p:txBody>
          <a:bodyPr>
            <a:normAutofit fontScale="90000"/>
          </a:bodyPr>
          <a:lstStyle/>
          <a:p>
            <a:r>
              <a:rPr lang="zh-TW" altLang="en-US" dirty="0">
                <a:latin typeface="+mn-ea"/>
              </a:rPr>
              <a:t>示範二 </a:t>
            </a:r>
            <a:r>
              <a:rPr lang="en-HK" altLang="zh-TW" dirty="0"/>
              <a:t>(3D Visualization of CNN)</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01570" y="1700808"/>
            <a:ext cx="7740860" cy="1296144"/>
          </a:xfrm>
        </p:spPr>
        <p:txBody>
          <a:bodyPr>
            <a:normAutofit fontScale="92500"/>
          </a:bodyPr>
          <a:lstStyle/>
          <a:p>
            <a:pPr marL="0" indent="0">
              <a:buNone/>
            </a:pPr>
            <a:r>
              <a:rPr lang="zh-TW" altLang="en-US" dirty="0">
                <a:latin typeface="+mn-ea"/>
              </a:rPr>
              <a:t>我們可以利用這個互動可視化的神經網絡工具來進一步了解</a:t>
            </a:r>
            <a:r>
              <a:rPr lang="en-HK" altLang="zh-TW" dirty="0">
                <a:latin typeface="+mn-ea"/>
              </a:rPr>
              <a:t>CNN</a:t>
            </a:r>
            <a:r>
              <a:rPr lang="zh-TW" altLang="en-US" dirty="0">
                <a:latin typeface="+mn-ea"/>
              </a:rPr>
              <a:t>，大家可以通過畫板手寫數字，然後觀察</a:t>
            </a:r>
            <a:r>
              <a:rPr lang="en-HK" altLang="zh-TW" dirty="0">
                <a:latin typeface="+mn-ea"/>
              </a:rPr>
              <a:t>CNN</a:t>
            </a:r>
            <a:r>
              <a:rPr lang="zh-TW" altLang="en-US" dirty="0">
                <a:latin typeface="+mn-ea"/>
              </a:rPr>
              <a:t>怎樣去分辨數字。</a:t>
            </a:r>
            <a:r>
              <a:rPr lang="en-HK" altLang="zh-TW" dirty="0">
                <a:latin typeface="+mn-ea"/>
              </a:rPr>
              <a:t> </a:t>
            </a:r>
            <a:r>
              <a:rPr lang="en-HK" altLang="zh-TW" dirty="0">
                <a:latin typeface="+mn-ea"/>
                <a:hlinkClick r:id="rId2"/>
              </a:rPr>
              <a:t>https://www.cs.ryerson.ca/~aharley/vis/</a:t>
            </a:r>
            <a:endParaRPr lang="en-HK" altLang="zh-TW" dirty="0">
              <a:latin typeface="+mn-ea"/>
            </a:endParaRPr>
          </a:p>
          <a:p>
            <a:pPr marL="0" indent="0">
              <a:buNone/>
            </a:pPr>
            <a:endParaRPr lang="en-HK" altLang="zh-TW" dirty="0">
              <a:latin typeface="+mn-ea"/>
            </a:endParaRPr>
          </a:p>
        </p:txBody>
      </p:sp>
      <p:pic>
        <p:nvPicPr>
          <p:cNvPr id="5" name="Picture 4">
            <a:extLst>
              <a:ext uri="{FF2B5EF4-FFF2-40B4-BE49-F238E27FC236}">
                <a16:creationId xmlns:a16="http://schemas.microsoft.com/office/drawing/2014/main" id="{DF4CA0F5-D761-4CED-B5CC-89C1358C0B5F}"/>
              </a:ext>
            </a:extLst>
          </p:cNvPr>
          <p:cNvPicPr>
            <a:picLocks noChangeAspect="1"/>
          </p:cNvPicPr>
          <p:nvPr/>
        </p:nvPicPr>
        <p:blipFill>
          <a:blip r:embed="rId3" cstate="print"/>
          <a:stretch>
            <a:fillRect/>
          </a:stretch>
        </p:blipFill>
        <p:spPr>
          <a:xfrm>
            <a:off x="1331640" y="3140968"/>
            <a:ext cx="6138428" cy="3253397"/>
          </a:xfrm>
          <a:prstGeom prst="rect">
            <a:avLst/>
          </a:prstGeom>
        </p:spPr>
      </p:pic>
    </p:spTree>
    <p:extLst>
      <p:ext uri="{BB962C8B-B14F-4D97-AF65-F5344CB8AC3E}">
        <p14:creationId xmlns:p14="http://schemas.microsoft.com/office/powerpoint/2010/main" val="9477570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CNN </a:t>
            </a:r>
            <a:r>
              <a:rPr lang="zh-TW" altLang="en-US" dirty="0"/>
              <a:t>解決了什麼問題？</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dirty="0">
                <a:latin typeface="+mn-ea"/>
              </a:rPr>
              <a:t>在 </a:t>
            </a:r>
            <a:r>
              <a:rPr lang="en-US" altLang="zh-TW" dirty="0">
                <a:latin typeface="+mn-ea"/>
              </a:rPr>
              <a:t>CNN </a:t>
            </a:r>
            <a:r>
              <a:rPr lang="zh-TW" altLang="en-US" dirty="0">
                <a:latin typeface="+mn-ea"/>
              </a:rPr>
              <a:t>出現之前，圖像對於人工智能來說是一個難題，主要有以下</a:t>
            </a:r>
            <a:r>
              <a:rPr lang="en-US" altLang="zh-TW" dirty="0">
                <a:latin typeface="+mn-ea"/>
              </a:rPr>
              <a:t>2</a:t>
            </a:r>
            <a:r>
              <a:rPr lang="zh-TW" altLang="en-US" dirty="0">
                <a:latin typeface="+mn-ea"/>
              </a:rPr>
              <a:t>個原因：</a:t>
            </a:r>
          </a:p>
          <a:p>
            <a:endParaRPr lang="zh-TW" altLang="en-US" dirty="0">
              <a:latin typeface="+mn-ea"/>
            </a:endParaRPr>
          </a:p>
          <a:p>
            <a:r>
              <a:rPr lang="zh-TW" altLang="en-US" dirty="0">
                <a:latin typeface="+mn-ea"/>
              </a:rPr>
              <a:t>圖像需要處理的數據量太大，導致成本很高，效率很低</a:t>
            </a:r>
            <a:r>
              <a:rPr lang="zh-CN" altLang="en-US" sz="2800" dirty="0">
                <a:latin typeface="Microsoft JhengHei" panose="020B0604030504040204" pitchFamily="34" charset="-120"/>
                <a:ea typeface="Microsoft JhengHei" panose="020B0604030504040204" pitchFamily="34" charset="-120"/>
                <a:cs typeface="+mn-lt"/>
              </a:rPr>
              <a:t>。</a:t>
            </a:r>
            <a:endParaRPr lang="zh-TW" altLang="en-US" dirty="0">
              <a:latin typeface="+mn-ea"/>
            </a:endParaRPr>
          </a:p>
          <a:p>
            <a:r>
              <a:rPr lang="zh-TW" altLang="en-US" dirty="0">
                <a:latin typeface="+mn-ea"/>
              </a:rPr>
              <a:t>圖像在數字化的過程中很難保留原有的特徵，導致圖像處理的準確率不高</a:t>
            </a:r>
            <a:r>
              <a:rPr lang="zh-CN" altLang="en-US" sz="2800" dirty="0">
                <a:latin typeface="Microsoft JhengHei" panose="020B0604030504040204" pitchFamily="34" charset="-120"/>
                <a:ea typeface="Microsoft JhengHei" panose="020B0604030504040204" pitchFamily="34" charset="-120"/>
                <a:cs typeface="+mn-lt"/>
              </a:rPr>
              <a:t>。</a:t>
            </a:r>
            <a:endParaRPr lang="zh-TW" altLang="en-US" dirty="0">
              <a:latin typeface="+mn-ea"/>
            </a:endParaRPr>
          </a:p>
          <a:p>
            <a:endParaRPr lang="zh-TW" altLang="en-US" dirty="0">
              <a:latin typeface="+mn-ea"/>
            </a:endParaRPr>
          </a:p>
          <a:p>
            <a:pPr marL="0" indent="0">
              <a:buNone/>
            </a:pPr>
            <a:endParaRPr lang="en-HK" altLang="zh-TW" dirty="0">
              <a:latin typeface="+mn-ea"/>
            </a:endParaRPr>
          </a:p>
          <a:p>
            <a:pPr marL="0" indent="0">
              <a:buNone/>
            </a:pPr>
            <a:endParaRPr lang="en-HK" altLang="zh-TW" dirty="0">
              <a:latin typeface="+mn-ea"/>
            </a:endParaRPr>
          </a:p>
        </p:txBody>
      </p:sp>
    </p:spTree>
    <p:extLst>
      <p:ext uri="{BB962C8B-B14F-4D97-AF65-F5344CB8AC3E}">
        <p14:creationId xmlns:p14="http://schemas.microsoft.com/office/powerpoint/2010/main" val="201533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C01CFF-2B8B-46F2-A1A0-599D31E1C866}"/>
              </a:ext>
            </a:extLst>
          </p:cNvPr>
          <p:cNvPicPr>
            <a:picLocks noChangeAspect="1"/>
          </p:cNvPicPr>
          <p:nvPr/>
        </p:nvPicPr>
        <p:blipFill>
          <a:blip r:embed="rId2" cstate="print"/>
          <a:stretch>
            <a:fillRect/>
          </a:stretch>
        </p:blipFill>
        <p:spPr>
          <a:xfrm>
            <a:off x="2555776" y="3933056"/>
            <a:ext cx="5612590" cy="2679326"/>
          </a:xfrm>
          <a:prstGeom prst="rect">
            <a:avLst/>
          </a:prstGeom>
        </p:spPr>
      </p:pic>
      <p:sp>
        <p:nvSpPr>
          <p:cNvPr id="7" name="Content Placeholder 2">
            <a:extLst>
              <a:ext uri="{FF2B5EF4-FFF2-40B4-BE49-F238E27FC236}">
                <a16:creationId xmlns:a16="http://schemas.microsoft.com/office/drawing/2014/main" id="{40D8C778-5026-423B-A970-EED2D6A267D0}"/>
              </a:ext>
            </a:extLst>
          </p:cNvPr>
          <p:cNvSpPr>
            <a:spLocks noGrp="1"/>
          </p:cNvSpPr>
          <p:nvPr>
            <p:ph idx="1"/>
          </p:nvPr>
        </p:nvSpPr>
        <p:spPr>
          <a:xfrm>
            <a:off x="719572" y="1772816"/>
            <a:ext cx="7704856" cy="2520280"/>
          </a:xfrm>
        </p:spPr>
        <p:txBody>
          <a:bodyPr>
            <a:normAutofit fontScale="92500" lnSpcReduction="10000"/>
          </a:bodyPr>
          <a:lstStyle/>
          <a:p>
            <a:pPr marL="0" indent="0">
              <a:buNone/>
            </a:pPr>
            <a:r>
              <a:rPr lang="zh-TW" altLang="en-US" dirty="0">
                <a:latin typeface="+mn-ea"/>
              </a:rPr>
              <a:t>圖像是由像素構成的，每個像素又是由顏色構成的。假如我們處理一張 </a:t>
            </a:r>
            <a:r>
              <a:rPr lang="en-US" altLang="zh-TW" dirty="0">
                <a:latin typeface="+mn-ea"/>
              </a:rPr>
              <a:t>1000×1000 </a:t>
            </a:r>
            <a:r>
              <a:rPr lang="zh-TW" altLang="en-US" dirty="0">
                <a:latin typeface="+mn-ea"/>
              </a:rPr>
              <a:t>像素的圖片，每個像素都有</a:t>
            </a:r>
            <a:r>
              <a:rPr lang="en-US" altLang="zh-TW" dirty="0">
                <a:latin typeface="+mn-ea"/>
              </a:rPr>
              <a:t>RGB 3</a:t>
            </a:r>
            <a:r>
              <a:rPr lang="zh-TW" altLang="en-US" dirty="0">
                <a:latin typeface="+mn-ea"/>
              </a:rPr>
              <a:t>個參數來表示顏色信息，我們需要處理</a:t>
            </a:r>
            <a:r>
              <a:rPr lang="en-US" altLang="zh-TW" dirty="0">
                <a:latin typeface="+mn-ea"/>
              </a:rPr>
              <a:t>3</a:t>
            </a:r>
            <a:r>
              <a:rPr lang="zh-TW" altLang="en-US" dirty="0">
                <a:latin typeface="+mn-ea"/>
              </a:rPr>
              <a:t>百萬個參數！ </a:t>
            </a:r>
          </a:p>
          <a:p>
            <a:pPr marL="0" indent="0">
              <a:buNone/>
            </a:pPr>
            <a:r>
              <a:rPr lang="en-US" altLang="zh-TW" dirty="0">
                <a:latin typeface="+mn-ea"/>
              </a:rPr>
              <a:t>CNN </a:t>
            </a:r>
            <a:r>
              <a:rPr lang="zh-TW" altLang="en-US" dirty="0">
                <a:latin typeface="+mn-ea"/>
              </a:rPr>
              <a:t>將復雜問題簡化，把大量參數降維成少量參數，再做處理，更重要的是，我們在大部分場景下，降維並不會影響結果。</a:t>
            </a:r>
          </a:p>
          <a:p>
            <a:pPr marL="0" indent="0">
              <a:buNone/>
            </a:pPr>
            <a:endParaRPr lang="en-HK" altLang="zh-TW" dirty="0">
              <a:latin typeface="+mn-ea"/>
            </a:endParaRPr>
          </a:p>
          <a:p>
            <a:pPr marL="0" indent="0">
              <a:buNone/>
            </a:pPr>
            <a:endParaRPr lang="en-HK" altLang="zh-TW" dirty="0">
              <a:latin typeface="+mn-ea"/>
            </a:endParaRPr>
          </a:p>
        </p:txBody>
      </p:sp>
      <p:sp>
        <p:nvSpPr>
          <p:cNvPr id="2" name="Title 1"/>
          <p:cNvSpPr>
            <a:spLocks noGrp="1"/>
          </p:cNvSpPr>
          <p:nvPr>
            <p:ph type="title"/>
          </p:nvPr>
        </p:nvSpPr>
        <p:spPr>
          <a:xfrm>
            <a:off x="827584" y="476672"/>
            <a:ext cx="7920880" cy="1143000"/>
          </a:xfrm>
        </p:spPr>
        <p:txBody>
          <a:bodyPr>
            <a:normAutofit/>
          </a:bodyPr>
          <a:lstStyle/>
          <a:p>
            <a:r>
              <a:rPr lang="zh-TW" altLang="en-US" dirty="0"/>
              <a:t>需要處理的數據量太大</a:t>
            </a:r>
            <a:endParaRPr lang="en-US" dirty="0"/>
          </a:p>
        </p:txBody>
      </p:sp>
      <p:pic>
        <p:nvPicPr>
          <p:cNvPr id="5" name="Picture 4">
            <a:extLst>
              <a:ext uri="{FF2B5EF4-FFF2-40B4-BE49-F238E27FC236}">
                <a16:creationId xmlns:a16="http://schemas.microsoft.com/office/drawing/2014/main" id="{6BC9E52F-55B6-47D3-82E8-6C807F872E8C}"/>
              </a:ext>
            </a:extLst>
          </p:cNvPr>
          <p:cNvPicPr>
            <a:picLocks noChangeAspect="1"/>
          </p:cNvPicPr>
          <p:nvPr/>
        </p:nvPicPr>
        <p:blipFill>
          <a:blip r:embed="rId3" cstate="print"/>
          <a:stretch>
            <a:fillRect/>
          </a:stretch>
        </p:blipFill>
        <p:spPr>
          <a:xfrm>
            <a:off x="821033" y="4653136"/>
            <a:ext cx="1511378" cy="1454225"/>
          </a:xfrm>
          <a:prstGeom prst="rect">
            <a:avLst/>
          </a:prstGeom>
        </p:spPr>
      </p:pic>
      <p:cxnSp>
        <p:nvCxnSpPr>
          <p:cNvPr id="8" name="Straight Arrow Connector 7">
            <a:extLst>
              <a:ext uri="{FF2B5EF4-FFF2-40B4-BE49-F238E27FC236}">
                <a16:creationId xmlns:a16="http://schemas.microsoft.com/office/drawing/2014/main" id="{C5BDA1E4-C532-4128-8F6B-6CEE0442BC26}"/>
              </a:ext>
            </a:extLst>
          </p:cNvPr>
          <p:cNvCxnSpPr>
            <a:cxnSpLocks/>
            <a:stCxn id="5" idx="3"/>
          </p:cNvCxnSpPr>
          <p:nvPr/>
        </p:nvCxnSpPr>
        <p:spPr>
          <a:xfrm>
            <a:off x="2332411" y="5380249"/>
            <a:ext cx="1087461" cy="2089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809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912" y="620688"/>
            <a:ext cx="7797552" cy="1143000"/>
          </a:xfrm>
        </p:spPr>
        <p:txBody>
          <a:bodyPr/>
          <a:lstStyle/>
          <a:p>
            <a:r>
              <a:rPr lang="zh-TW" altLang="en-US" dirty="0"/>
              <a:t>目錄</a:t>
            </a:r>
            <a:endParaRPr lang="en-US" dirty="0"/>
          </a:p>
        </p:txBody>
      </p:sp>
      <p:sp>
        <p:nvSpPr>
          <p:cNvPr id="3" name="Content Placeholder 2"/>
          <p:cNvSpPr>
            <a:spLocks noGrp="1"/>
          </p:cNvSpPr>
          <p:nvPr>
            <p:ph idx="1"/>
          </p:nvPr>
        </p:nvSpPr>
        <p:spPr>
          <a:xfrm>
            <a:off x="611560" y="1916832"/>
            <a:ext cx="7920880" cy="4373840"/>
          </a:xfrm>
        </p:spPr>
        <p:txBody>
          <a:bodyPr>
            <a:normAutofit/>
          </a:bodyPr>
          <a:lstStyle/>
          <a:p>
            <a:pPr marL="342900" lvl="1" indent="-342900">
              <a:buClr>
                <a:schemeClr val="accent3"/>
              </a:buClr>
              <a:buSzPct val="95000"/>
              <a:buFont typeface="Wingdings" panose="05000000000000000000" pitchFamily="2" charset="2"/>
              <a:buChar char="v"/>
            </a:pPr>
            <a:r>
              <a:rPr lang="zh-TW" altLang="en-US" sz="3200" dirty="0"/>
              <a:t> </a:t>
            </a:r>
            <a:r>
              <a:rPr lang="en-US" altLang="zh-TW" sz="3200" dirty="0"/>
              <a:t>1. </a:t>
            </a:r>
            <a:r>
              <a:rPr lang="zh-TW" altLang="en-US" sz="3200" dirty="0"/>
              <a:t>電腦視覺簡介</a:t>
            </a:r>
            <a:endParaRPr lang="en-US" sz="3200" dirty="0"/>
          </a:p>
          <a:p>
            <a:pPr marL="342900" lvl="1" indent="-342900">
              <a:buClr>
                <a:schemeClr val="accent3"/>
              </a:buClr>
              <a:buSzPct val="95000"/>
              <a:buFont typeface="Wingdings" panose="05000000000000000000" pitchFamily="2" charset="2"/>
              <a:buChar char="v"/>
            </a:pPr>
            <a:r>
              <a:rPr lang="zh-TW" altLang="en-US" sz="3200" dirty="0"/>
              <a:t> </a:t>
            </a:r>
            <a:r>
              <a:rPr lang="en-US" altLang="zh-TW" sz="3200" dirty="0"/>
              <a:t>2. </a:t>
            </a:r>
            <a:r>
              <a:rPr lang="zh-TW" altLang="en-US" sz="3200" dirty="0"/>
              <a:t>電腦視覺的主要挑戰</a:t>
            </a:r>
            <a:endParaRPr lang="en-US" altLang="zh-TW" sz="3200" dirty="0"/>
          </a:p>
          <a:p>
            <a:pPr marL="342900" lvl="1" indent="-342900">
              <a:buClr>
                <a:schemeClr val="accent3"/>
              </a:buClr>
              <a:buSzPct val="95000"/>
              <a:buFont typeface="Wingdings" panose="05000000000000000000" pitchFamily="2" charset="2"/>
              <a:buChar char="v"/>
            </a:pPr>
            <a:r>
              <a:rPr lang="zh-TW" altLang="en-US" sz="3200" dirty="0"/>
              <a:t> </a:t>
            </a:r>
            <a:r>
              <a:rPr lang="en-US" altLang="zh-TW" sz="3200" dirty="0"/>
              <a:t>3. </a:t>
            </a:r>
            <a:r>
              <a:rPr lang="en-HK" altLang="zh-TW" sz="3200" dirty="0" err="1"/>
              <a:t>ImageNet</a:t>
            </a:r>
            <a:r>
              <a:rPr lang="zh-TW" altLang="en-US" sz="3200" dirty="0"/>
              <a:t>視覺數據庫</a:t>
            </a:r>
            <a:endParaRPr lang="en-HK" altLang="zh-TW" sz="3200" dirty="0"/>
          </a:p>
          <a:p>
            <a:pPr marL="342900" lvl="1" indent="-342900">
              <a:buClr>
                <a:schemeClr val="accent3"/>
              </a:buClr>
              <a:buSzPct val="95000"/>
              <a:buFont typeface="Wingdings" panose="05000000000000000000" pitchFamily="2" charset="2"/>
              <a:buChar char="v"/>
            </a:pPr>
            <a:r>
              <a:rPr lang="zh-TW" altLang="en-US" sz="3200" dirty="0"/>
              <a:t> </a:t>
            </a:r>
            <a:r>
              <a:rPr lang="en-US" altLang="zh-TW" sz="3200" dirty="0"/>
              <a:t>4. </a:t>
            </a:r>
            <a:r>
              <a:rPr lang="zh-TW" altLang="en-US" sz="3200" dirty="0"/>
              <a:t>卷積神經網絡</a:t>
            </a:r>
            <a:r>
              <a:rPr lang="en-US" altLang="zh-TW" sz="3200" dirty="0"/>
              <a:t>(CNN)</a:t>
            </a:r>
          </a:p>
          <a:p>
            <a:pPr marL="342900" lvl="1" indent="-342900">
              <a:buClr>
                <a:schemeClr val="accent3"/>
              </a:buClr>
              <a:buSzPct val="95000"/>
              <a:buFont typeface="Wingdings" panose="05000000000000000000" pitchFamily="2" charset="2"/>
              <a:buChar char="v"/>
            </a:pPr>
            <a:r>
              <a:rPr lang="zh-TW" altLang="en-US" sz="3200" dirty="0"/>
              <a:t> </a:t>
            </a:r>
            <a:r>
              <a:rPr lang="en-US" altLang="zh-TW" sz="3200" dirty="0"/>
              <a:t>5. </a:t>
            </a:r>
            <a:r>
              <a:rPr lang="zh-TW" altLang="en-US" sz="3200" dirty="0"/>
              <a:t>人臉識別系統 </a:t>
            </a:r>
            <a:endParaRPr lang="en-US" sz="3200" dirty="0"/>
          </a:p>
          <a:p>
            <a:pPr marL="0" indent="0">
              <a:buNone/>
            </a:pPr>
            <a:endParaRPr lang="en-US" altLang="zh-TW" sz="3600" b="1" u="sng" dirty="0"/>
          </a:p>
        </p:txBody>
      </p:sp>
    </p:spTree>
    <p:extLst>
      <p:ext uri="{BB962C8B-B14F-4D97-AF65-F5344CB8AC3E}">
        <p14:creationId xmlns:p14="http://schemas.microsoft.com/office/powerpoint/2010/main" val="1004131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保留圖像特徵</a:t>
            </a:r>
            <a:r>
              <a:rPr lang="en-HK" altLang="zh-TW" dirty="0"/>
              <a:t>(Feature)</a:t>
            </a:r>
            <a:endParaRPr lang="en-US" dirty="0"/>
          </a:p>
        </p:txBody>
      </p:sp>
      <p:pic>
        <p:nvPicPr>
          <p:cNvPr id="9" name="Picture 8">
            <a:extLst>
              <a:ext uri="{FF2B5EF4-FFF2-40B4-BE49-F238E27FC236}">
                <a16:creationId xmlns:a16="http://schemas.microsoft.com/office/drawing/2014/main" id="{C76CABD4-9330-4BFB-B8AD-B353284B7694}"/>
              </a:ext>
            </a:extLst>
          </p:cNvPr>
          <p:cNvPicPr>
            <a:picLocks noChangeAspect="1"/>
          </p:cNvPicPr>
          <p:nvPr/>
        </p:nvPicPr>
        <p:blipFill>
          <a:blip r:embed="rId2" cstate="print"/>
          <a:stretch>
            <a:fillRect/>
          </a:stretch>
        </p:blipFill>
        <p:spPr>
          <a:xfrm>
            <a:off x="844515" y="1916832"/>
            <a:ext cx="6152382" cy="4104456"/>
          </a:xfrm>
          <a:prstGeom prst="rect">
            <a:avLst/>
          </a:prstGeom>
        </p:spPr>
      </p:pic>
      <p:pic>
        <p:nvPicPr>
          <p:cNvPr id="4" name="Picture 3">
            <a:extLst>
              <a:ext uri="{FF2B5EF4-FFF2-40B4-BE49-F238E27FC236}">
                <a16:creationId xmlns:a16="http://schemas.microsoft.com/office/drawing/2014/main" id="{8601047F-4978-4988-92A6-4E4DA9299C3C}"/>
              </a:ext>
            </a:extLst>
          </p:cNvPr>
          <p:cNvPicPr>
            <a:picLocks noChangeAspect="1"/>
          </p:cNvPicPr>
          <p:nvPr/>
        </p:nvPicPr>
        <p:blipFill>
          <a:blip r:embed="rId3" cstate="print"/>
          <a:stretch>
            <a:fillRect/>
          </a:stretch>
        </p:blipFill>
        <p:spPr>
          <a:xfrm>
            <a:off x="7524327" y="2348880"/>
            <a:ext cx="958899" cy="932263"/>
          </a:xfrm>
          <a:prstGeom prst="rect">
            <a:avLst/>
          </a:prstGeom>
        </p:spPr>
      </p:pic>
      <p:pic>
        <p:nvPicPr>
          <p:cNvPr id="6" name="Picture 5">
            <a:extLst>
              <a:ext uri="{FF2B5EF4-FFF2-40B4-BE49-F238E27FC236}">
                <a16:creationId xmlns:a16="http://schemas.microsoft.com/office/drawing/2014/main" id="{098D464D-7F05-4886-BC85-34466FBED67F}"/>
              </a:ext>
            </a:extLst>
          </p:cNvPr>
          <p:cNvPicPr>
            <a:picLocks noChangeAspect="1"/>
          </p:cNvPicPr>
          <p:nvPr/>
        </p:nvPicPr>
        <p:blipFill>
          <a:blip r:embed="rId4" cstate="print"/>
          <a:stretch>
            <a:fillRect/>
          </a:stretch>
        </p:blipFill>
        <p:spPr>
          <a:xfrm>
            <a:off x="7501533" y="4352968"/>
            <a:ext cx="958899" cy="1092256"/>
          </a:xfrm>
          <a:prstGeom prst="rect">
            <a:avLst/>
          </a:prstGeom>
        </p:spPr>
      </p:pic>
      <p:cxnSp>
        <p:nvCxnSpPr>
          <p:cNvPr id="5" name="Straight Arrow Connector 4">
            <a:extLst>
              <a:ext uri="{FF2B5EF4-FFF2-40B4-BE49-F238E27FC236}">
                <a16:creationId xmlns:a16="http://schemas.microsoft.com/office/drawing/2014/main" id="{D628C289-CC7A-4E9A-81D0-277FD2F6C397}"/>
              </a:ext>
            </a:extLst>
          </p:cNvPr>
          <p:cNvCxnSpPr>
            <a:stCxn id="4" idx="1"/>
          </p:cNvCxnSpPr>
          <p:nvPr/>
        </p:nvCxnSpPr>
        <p:spPr>
          <a:xfrm flipH="1">
            <a:off x="4788024" y="2815012"/>
            <a:ext cx="2736303" cy="109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ECE214C-186D-4526-90C1-45020C334FB9}"/>
              </a:ext>
            </a:extLst>
          </p:cNvPr>
          <p:cNvCxnSpPr>
            <a:cxnSpLocks/>
            <a:stCxn id="6" idx="1"/>
          </p:cNvCxnSpPr>
          <p:nvPr/>
        </p:nvCxnSpPr>
        <p:spPr>
          <a:xfrm flipH="1">
            <a:off x="4644009" y="4899096"/>
            <a:ext cx="2857524" cy="546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427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保留圖像特徵</a:t>
            </a:r>
            <a:r>
              <a:rPr lang="en-HK" altLang="zh-TW" dirty="0"/>
              <a:t>(Feature)</a:t>
            </a:r>
            <a:endParaRPr lang="en-US" dirty="0"/>
          </a:p>
        </p:txBody>
      </p:sp>
      <p:sp>
        <p:nvSpPr>
          <p:cNvPr id="8" name="Content Placeholder 2">
            <a:extLst>
              <a:ext uri="{FF2B5EF4-FFF2-40B4-BE49-F238E27FC236}">
                <a16:creationId xmlns:a16="http://schemas.microsoft.com/office/drawing/2014/main" id="{1B54100A-4510-4DE3-ACFB-887D29D233DE}"/>
              </a:ext>
            </a:extLst>
          </p:cNvPr>
          <p:cNvSpPr txBox="1">
            <a:spLocks/>
          </p:cNvSpPr>
          <p:nvPr/>
        </p:nvSpPr>
        <p:spPr>
          <a:xfrm>
            <a:off x="796752" y="1647437"/>
            <a:ext cx="7663680" cy="1493531"/>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en-US" altLang="zh-TW" dirty="0">
                <a:latin typeface="+mn-ea"/>
              </a:rPr>
              <a:t>CNN </a:t>
            </a:r>
            <a:r>
              <a:rPr lang="zh-TW" altLang="en-US" dirty="0">
                <a:latin typeface="+mn-ea"/>
              </a:rPr>
              <a:t>保留了圖像的特</a:t>
            </a:r>
            <a:r>
              <a:rPr lang="zh-TW" altLang="en-US" dirty="0"/>
              <a:t>徵</a:t>
            </a:r>
            <a:r>
              <a:rPr lang="zh-TW" altLang="en-US" dirty="0">
                <a:latin typeface="+mn-ea"/>
              </a:rPr>
              <a:t>，當圖像做翻轉，旋轉或者變換位置時，它也能有效地識別出來。</a:t>
            </a:r>
          </a:p>
          <a:p>
            <a:pPr marL="0" indent="0">
              <a:buFont typeface="Wingdings 2"/>
              <a:buNone/>
            </a:pPr>
            <a:endParaRPr lang="zh-TW" altLang="en-US" dirty="0">
              <a:latin typeface="+mn-ea"/>
            </a:endParaRPr>
          </a:p>
          <a:p>
            <a:pPr marL="0" indent="0">
              <a:buFont typeface="Wingdings 2"/>
              <a:buNone/>
            </a:pPr>
            <a:endParaRPr lang="en-HK" altLang="zh-TW" dirty="0">
              <a:latin typeface="+mn-ea"/>
            </a:endParaRPr>
          </a:p>
          <a:p>
            <a:pPr marL="0" indent="0">
              <a:buFont typeface="Wingdings 2"/>
              <a:buNone/>
            </a:pPr>
            <a:endParaRPr lang="en-HK" altLang="zh-TW" dirty="0">
              <a:latin typeface="+mn-ea"/>
            </a:endParaRPr>
          </a:p>
        </p:txBody>
      </p:sp>
      <p:pic>
        <p:nvPicPr>
          <p:cNvPr id="9" name="Picture 8">
            <a:extLst>
              <a:ext uri="{FF2B5EF4-FFF2-40B4-BE49-F238E27FC236}">
                <a16:creationId xmlns:a16="http://schemas.microsoft.com/office/drawing/2014/main" id="{28A350E8-587A-46AF-A78D-17E24660DC0C}"/>
              </a:ext>
            </a:extLst>
          </p:cNvPr>
          <p:cNvPicPr>
            <a:picLocks noChangeAspect="1"/>
          </p:cNvPicPr>
          <p:nvPr/>
        </p:nvPicPr>
        <p:blipFill>
          <a:blip r:embed="rId2" cstate="print"/>
          <a:stretch>
            <a:fillRect/>
          </a:stretch>
        </p:blipFill>
        <p:spPr>
          <a:xfrm rot="10800000">
            <a:off x="899592" y="2996952"/>
            <a:ext cx="4945177" cy="3299090"/>
          </a:xfrm>
          <a:prstGeom prst="rect">
            <a:avLst/>
          </a:prstGeom>
        </p:spPr>
      </p:pic>
      <p:pic>
        <p:nvPicPr>
          <p:cNvPr id="10" name="Picture 9">
            <a:extLst>
              <a:ext uri="{FF2B5EF4-FFF2-40B4-BE49-F238E27FC236}">
                <a16:creationId xmlns:a16="http://schemas.microsoft.com/office/drawing/2014/main" id="{37B68056-A53F-4B8F-95D1-0CCF9CAEAA3D}"/>
              </a:ext>
            </a:extLst>
          </p:cNvPr>
          <p:cNvPicPr>
            <a:picLocks noChangeAspect="1"/>
          </p:cNvPicPr>
          <p:nvPr/>
        </p:nvPicPr>
        <p:blipFill>
          <a:blip r:embed="rId2" cstate="print"/>
          <a:stretch>
            <a:fillRect/>
          </a:stretch>
        </p:blipFill>
        <p:spPr>
          <a:xfrm>
            <a:off x="6156176" y="4005064"/>
            <a:ext cx="2462637" cy="1642906"/>
          </a:xfrm>
          <a:prstGeom prst="rect">
            <a:avLst/>
          </a:prstGeom>
        </p:spPr>
      </p:pic>
    </p:spTree>
    <p:extLst>
      <p:ext uri="{BB962C8B-B14F-4D97-AF65-F5344CB8AC3E}">
        <p14:creationId xmlns:p14="http://schemas.microsoft.com/office/powerpoint/2010/main" val="4183574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保留圖像特徵</a:t>
            </a:r>
            <a:r>
              <a:rPr lang="en-HK" altLang="zh-TW" dirty="0"/>
              <a:t>(Feature)</a:t>
            </a:r>
            <a:endParaRPr lang="en-US" dirty="0"/>
          </a:p>
        </p:txBody>
      </p:sp>
      <p:pic>
        <p:nvPicPr>
          <p:cNvPr id="6" name="Picture 5">
            <a:extLst>
              <a:ext uri="{FF2B5EF4-FFF2-40B4-BE49-F238E27FC236}">
                <a16:creationId xmlns:a16="http://schemas.microsoft.com/office/drawing/2014/main" id="{0CF52518-F605-4707-BF11-0E570832FC82}"/>
              </a:ext>
            </a:extLst>
          </p:cNvPr>
          <p:cNvPicPr>
            <a:picLocks noChangeAspect="1"/>
          </p:cNvPicPr>
          <p:nvPr/>
        </p:nvPicPr>
        <p:blipFill>
          <a:blip r:embed="rId2" cstate="print"/>
          <a:stretch>
            <a:fillRect/>
          </a:stretch>
        </p:blipFill>
        <p:spPr>
          <a:xfrm>
            <a:off x="2586825" y="1839843"/>
            <a:ext cx="3970349" cy="4536504"/>
          </a:xfrm>
          <a:prstGeom prst="rect">
            <a:avLst/>
          </a:prstGeom>
        </p:spPr>
      </p:pic>
    </p:spTree>
    <p:extLst>
      <p:ext uri="{BB962C8B-B14F-4D97-AF65-F5344CB8AC3E}">
        <p14:creationId xmlns:p14="http://schemas.microsoft.com/office/powerpoint/2010/main" val="762829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(5) </a:t>
            </a:r>
            <a:r>
              <a:rPr lang="zh-TW" altLang="en-US" dirty="0"/>
              <a:t>人面識別</a:t>
            </a:r>
            <a:endParaRPr lang="en-US" dirty="0"/>
          </a:p>
        </p:txBody>
      </p:sp>
      <p:sp>
        <p:nvSpPr>
          <p:cNvPr id="4" name="Content Placeholder 2">
            <a:extLst>
              <a:ext uri="{FF2B5EF4-FFF2-40B4-BE49-F238E27FC236}">
                <a16:creationId xmlns:a16="http://schemas.microsoft.com/office/drawing/2014/main" id="{9D3534B8-BA8F-4970-A6E4-1D46F8841C9E}"/>
              </a:ext>
            </a:extLst>
          </p:cNvPr>
          <p:cNvSpPr txBox="1">
            <a:spLocks/>
          </p:cNvSpPr>
          <p:nvPr/>
        </p:nvSpPr>
        <p:spPr>
          <a:xfrm>
            <a:off x="683568" y="1722021"/>
            <a:ext cx="7663680" cy="1493531"/>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Font typeface="Wingdings 2"/>
              <a:buNone/>
            </a:pPr>
            <a:r>
              <a:rPr lang="zh-TW" altLang="en-US" dirty="0">
                <a:latin typeface="+mn-ea"/>
              </a:rPr>
              <a:t>人臉識別是指利用攝影機採集含有人臉的圖像或視頻，然後運用人工智能領域內先進的生物識別技術來自動在圖像或視頻中識別人臉。</a:t>
            </a:r>
          </a:p>
          <a:p>
            <a:pPr marL="0" indent="0">
              <a:buFont typeface="Wingdings 2"/>
              <a:buNone/>
            </a:pPr>
            <a:endParaRPr lang="zh-TW" altLang="en-US" dirty="0">
              <a:latin typeface="+mn-ea"/>
            </a:endParaRPr>
          </a:p>
          <a:p>
            <a:pPr marL="0" indent="0">
              <a:buFont typeface="Wingdings 2"/>
              <a:buNone/>
            </a:pPr>
            <a:endParaRPr lang="en-HK" altLang="zh-TW" dirty="0">
              <a:latin typeface="+mn-ea"/>
            </a:endParaRPr>
          </a:p>
          <a:p>
            <a:pPr marL="0" indent="0">
              <a:buFont typeface="Wingdings 2"/>
              <a:buNone/>
            </a:pPr>
            <a:endParaRPr lang="en-HK" altLang="zh-TW" dirty="0">
              <a:latin typeface="+mn-ea"/>
            </a:endParaRPr>
          </a:p>
        </p:txBody>
      </p:sp>
      <p:pic>
        <p:nvPicPr>
          <p:cNvPr id="5" name="Picture 4" descr="A picture containing person, wearing, staring&#10;&#10;Description automatically generated">
            <a:extLst>
              <a:ext uri="{FF2B5EF4-FFF2-40B4-BE49-F238E27FC236}">
                <a16:creationId xmlns:a16="http://schemas.microsoft.com/office/drawing/2014/main" id="{39F79895-3080-43B4-A8C9-27C2D7E256AB}"/>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83968" y="3573016"/>
            <a:ext cx="3715891" cy="2090808"/>
          </a:xfrm>
          <a:prstGeom prst="rect">
            <a:avLst/>
          </a:prstGeom>
        </p:spPr>
      </p:pic>
      <p:sp>
        <p:nvSpPr>
          <p:cNvPr id="7" name="TextBox 6">
            <a:extLst>
              <a:ext uri="{FF2B5EF4-FFF2-40B4-BE49-F238E27FC236}">
                <a16:creationId xmlns:a16="http://schemas.microsoft.com/office/drawing/2014/main" id="{AFC8CA2E-D172-468C-898B-9CDD4607A12C}"/>
              </a:ext>
            </a:extLst>
          </p:cNvPr>
          <p:cNvSpPr txBox="1"/>
          <p:nvPr/>
        </p:nvSpPr>
        <p:spPr>
          <a:xfrm>
            <a:off x="4283968" y="6021288"/>
            <a:ext cx="3715891" cy="230832"/>
          </a:xfrm>
          <a:prstGeom prst="rect">
            <a:avLst/>
          </a:prstGeom>
          <a:noFill/>
        </p:spPr>
        <p:txBody>
          <a:bodyPr wrap="square" rtlCol="0">
            <a:spAutoFit/>
          </a:bodyPr>
          <a:lstStyle/>
          <a:p>
            <a:r>
              <a:rPr lang="en-HK" sz="900" dirty="0">
                <a:hlinkClick r:id="rId3" tooltip="http://scherlund.blogspot.com/2018/01/5-innovative-uses-for-machine-learning.html"/>
              </a:rPr>
              <a:t>This Photo</a:t>
            </a:r>
            <a:r>
              <a:rPr lang="en-HK" sz="900" dirty="0"/>
              <a:t> by Unknown Author is licensed under </a:t>
            </a:r>
            <a:r>
              <a:rPr lang="en-HK" sz="900" dirty="0">
                <a:hlinkClick r:id="rId4" tooltip="https://creativecommons.org/licenses/by/3.0/"/>
              </a:rPr>
              <a:t>CC BY</a:t>
            </a:r>
            <a:endParaRPr lang="en-HK" sz="900" dirty="0"/>
          </a:p>
        </p:txBody>
      </p:sp>
    </p:spTree>
    <p:extLst>
      <p:ext uri="{BB962C8B-B14F-4D97-AF65-F5344CB8AC3E}">
        <p14:creationId xmlns:p14="http://schemas.microsoft.com/office/powerpoint/2010/main" val="479770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78BEDE-A931-4078-9215-3CCFF17C6021}"/>
              </a:ext>
            </a:extLst>
          </p:cNvPr>
          <p:cNvSpPr>
            <a:spLocks noGrp="1"/>
          </p:cNvSpPr>
          <p:nvPr>
            <p:ph type="title"/>
          </p:nvPr>
        </p:nvSpPr>
        <p:spPr>
          <a:xfrm>
            <a:off x="457200" y="704088"/>
            <a:ext cx="8415338" cy="780696"/>
          </a:xfrm>
        </p:spPr>
        <p:txBody>
          <a:bodyPr>
            <a:normAutofit fontScale="90000"/>
          </a:bodyPr>
          <a:lstStyle/>
          <a:p>
            <a:r>
              <a:rPr lang="zh-CN" altLang="en-US" dirty="0">
                <a:latin typeface="Microsoft JhengHei" panose="020B0604030504040204" pitchFamily="34" charset="-120"/>
                <a:ea typeface="Microsoft JhengHei" panose="020B0604030504040204" pitchFamily="34" charset="-120"/>
              </a:rPr>
              <a:t>人</a:t>
            </a:r>
            <a:r>
              <a:rPr lang="zh-TW" altLang="en-US" dirty="0">
                <a:latin typeface="Microsoft JhengHei" panose="020B0604030504040204" pitchFamily="34" charset="-120"/>
                <a:ea typeface="Microsoft JhengHei" panose="020B0604030504040204" pitchFamily="34" charset="-120"/>
              </a:rPr>
              <a:t>類視覺</a:t>
            </a:r>
            <a:r>
              <a:rPr lang="zh-CN" altLang="en-US" dirty="0">
                <a:latin typeface="Microsoft JhengHei" panose="020B0604030504040204" pitchFamily="34" charset="-120"/>
                <a:ea typeface="Microsoft JhengHei" panose="020B0604030504040204" pitchFamily="34" charset="-120"/>
              </a:rPr>
              <a:t> </a:t>
            </a:r>
            <a:r>
              <a:rPr lang="en-US" altLang="zh-CN" dirty="0">
                <a:latin typeface="Microsoft JhengHei" panose="020B0604030504040204" pitchFamily="34" charset="-120"/>
                <a:ea typeface="Microsoft JhengHei" panose="020B0604030504040204" pitchFamily="34" charset="-120"/>
              </a:rPr>
              <a:t>VS </a:t>
            </a:r>
            <a:r>
              <a:rPr lang="zh-TW" altLang="en-US" dirty="0">
                <a:latin typeface="Microsoft JhengHei" panose="020B0604030504040204" pitchFamily="34" charset="-120"/>
                <a:ea typeface="Microsoft JhengHei" panose="020B0604030504040204" pitchFamily="34" charset="-120"/>
              </a:rPr>
              <a:t>電腦視覺</a:t>
            </a:r>
            <a:endParaRPr lang="zh-HK" altLang="en-US" dirty="0">
              <a:latin typeface="Microsoft JhengHei" panose="020B0604030504040204" pitchFamily="34" charset="-120"/>
              <a:ea typeface="Microsoft JhengHei" panose="020B0604030504040204" pitchFamily="34" charset="-120"/>
            </a:endParaRPr>
          </a:p>
        </p:txBody>
      </p:sp>
      <p:graphicFrame>
        <p:nvGraphicFramePr>
          <p:cNvPr id="6" name="資料庫圖表 5">
            <a:extLst>
              <a:ext uri="{FF2B5EF4-FFF2-40B4-BE49-F238E27FC236}">
                <a16:creationId xmlns:a16="http://schemas.microsoft.com/office/drawing/2014/main" id="{1AA7AC2B-3EED-4F58-B745-1A961AE11A26}"/>
              </a:ext>
            </a:extLst>
          </p:cNvPr>
          <p:cNvGraphicFramePr/>
          <p:nvPr>
            <p:extLst>
              <p:ext uri="{D42A27DB-BD31-4B8C-83A1-F6EECF244321}">
                <p14:modId xmlns:p14="http://schemas.microsoft.com/office/powerpoint/2010/main" val="3434090914"/>
              </p:ext>
            </p:extLst>
          </p:nvPr>
        </p:nvGraphicFramePr>
        <p:xfrm>
          <a:off x="628650" y="1916832"/>
          <a:ext cx="3871342"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資料庫圖表 6">
            <a:extLst>
              <a:ext uri="{FF2B5EF4-FFF2-40B4-BE49-F238E27FC236}">
                <a16:creationId xmlns:a16="http://schemas.microsoft.com/office/drawing/2014/main" id="{5DED8C22-4F8B-4481-8F54-FD11AFBADCAC}"/>
              </a:ext>
            </a:extLst>
          </p:cNvPr>
          <p:cNvGraphicFramePr/>
          <p:nvPr>
            <p:extLst>
              <p:ext uri="{D42A27DB-BD31-4B8C-83A1-F6EECF244321}">
                <p14:modId xmlns:p14="http://schemas.microsoft.com/office/powerpoint/2010/main" val="1800246943"/>
              </p:ext>
            </p:extLst>
          </p:nvPr>
        </p:nvGraphicFramePr>
        <p:xfrm>
          <a:off x="5286375" y="1916832"/>
          <a:ext cx="3586163" cy="43924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箭號: 向右 9">
            <a:extLst>
              <a:ext uri="{FF2B5EF4-FFF2-40B4-BE49-F238E27FC236}">
                <a16:creationId xmlns:a16="http://schemas.microsoft.com/office/drawing/2014/main" id="{6E19D6E0-1C15-43FB-B6F3-7A8D00111585}"/>
              </a:ext>
            </a:extLst>
          </p:cNvPr>
          <p:cNvSpPr/>
          <p:nvPr/>
        </p:nvSpPr>
        <p:spPr>
          <a:xfrm>
            <a:off x="4615672" y="3749797"/>
            <a:ext cx="555022" cy="342900"/>
          </a:xfrm>
          <a:prstGeom prst="rightArrow">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sz="1350"/>
          </a:p>
        </p:txBody>
      </p:sp>
    </p:spTree>
    <p:extLst>
      <p:ext uri="{BB962C8B-B14F-4D97-AF65-F5344CB8AC3E}">
        <p14:creationId xmlns:p14="http://schemas.microsoft.com/office/powerpoint/2010/main" val="8950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B6106C-A857-4C47-9630-35DBF9C36CA8}"/>
              </a:ext>
            </a:extLst>
          </p:cNvPr>
          <p:cNvSpPr>
            <a:spLocks noGrp="1"/>
          </p:cNvSpPr>
          <p:nvPr>
            <p:ph type="title"/>
          </p:nvPr>
        </p:nvSpPr>
        <p:spPr>
          <a:xfrm>
            <a:off x="611559" y="941869"/>
            <a:ext cx="8095175" cy="674265"/>
          </a:xfrm>
        </p:spPr>
        <p:txBody>
          <a:bodyPr>
            <a:normAutofit fontScale="90000"/>
          </a:bodyPr>
          <a:lstStyle/>
          <a:p>
            <a:r>
              <a:rPr lang="zh-CN" dirty="0">
                <a:latin typeface="Microsoft JhengHei" panose="020B0604030504040204" pitchFamily="34" charset="-120"/>
                <a:ea typeface="Microsoft JhengHei" panose="020B0604030504040204" pitchFamily="34" charset="-120"/>
                <a:cs typeface="+mj-lt"/>
              </a:rPr>
              <a:t>人臉識別系統 </a:t>
            </a:r>
            <a:endParaRPr lang="zh-TW" altLang="en-US" dirty="0">
              <a:latin typeface="Microsoft JhengHei" panose="020B0604030504040204" pitchFamily="34" charset="-120"/>
              <a:ea typeface="Microsoft JhengHei" panose="020B0604030504040204" pitchFamily="34" charset="-120"/>
            </a:endParaRPr>
          </a:p>
        </p:txBody>
      </p:sp>
      <p:sp>
        <p:nvSpPr>
          <p:cNvPr id="3" name="內容版面配置區 2">
            <a:extLst>
              <a:ext uri="{FF2B5EF4-FFF2-40B4-BE49-F238E27FC236}">
                <a16:creationId xmlns:a16="http://schemas.microsoft.com/office/drawing/2014/main" id="{049BC290-8963-4C88-A043-6F15055234AE}"/>
              </a:ext>
            </a:extLst>
          </p:cNvPr>
          <p:cNvSpPr>
            <a:spLocks noGrp="1"/>
          </p:cNvSpPr>
          <p:nvPr>
            <p:ph idx="1"/>
          </p:nvPr>
        </p:nvSpPr>
        <p:spPr>
          <a:xfrm>
            <a:off x="503028" y="2109931"/>
            <a:ext cx="4874076" cy="3295487"/>
          </a:xfrm>
        </p:spPr>
        <p:txBody>
          <a:bodyPr vert="horz" lIns="68580" tIns="34290" rIns="68580" bIns="34290" rtlCol="0" anchor="t">
            <a:noAutofit/>
          </a:bodyPr>
          <a:lstStyle/>
          <a:p>
            <a:pPr marL="342900" indent="-342900">
              <a:buAutoNum type="arabicPeriod"/>
            </a:pPr>
            <a:r>
              <a:rPr lang="zh-CN" altLang="en-US" sz="2000" b="1" dirty="0">
                <a:latin typeface="Microsoft JhengHei" panose="020B0604030504040204" pitchFamily="34" charset="-120"/>
                <a:ea typeface="Microsoft JhengHei" panose="020B0604030504040204" pitchFamily="34" charset="-120"/>
                <a:cs typeface="+mn-lt"/>
              </a:rPr>
              <a:t>圖像採集</a:t>
            </a:r>
            <a:r>
              <a:rPr lang="zh-CN" altLang="en-US" sz="2000" dirty="0">
                <a:latin typeface="Microsoft JhengHei" panose="020B0604030504040204" pitchFamily="34" charset="-120"/>
                <a:ea typeface="Microsoft JhengHei" panose="020B0604030504040204" pitchFamily="34" charset="-120"/>
                <a:cs typeface="+mn-lt"/>
              </a:rPr>
              <a:t>（</a:t>
            </a:r>
            <a:r>
              <a:rPr lang="en-US" altLang="zh-CN" sz="2000" dirty="0">
                <a:latin typeface="Microsoft JhengHei" panose="020B0604030504040204" pitchFamily="34" charset="-120"/>
                <a:ea typeface="Microsoft JhengHei" panose="020B0604030504040204" pitchFamily="34" charset="-120"/>
                <a:cs typeface="+mn-lt"/>
              </a:rPr>
              <a:t>Image</a:t>
            </a:r>
            <a:r>
              <a:rPr lang="zh-CN" altLang="en-US" sz="2000" dirty="0">
                <a:latin typeface="Microsoft JhengHei" panose="020B0604030504040204" pitchFamily="34" charset="-120"/>
                <a:ea typeface="Microsoft JhengHei" panose="020B0604030504040204" pitchFamily="34" charset="-120"/>
                <a:cs typeface="+mn-lt"/>
              </a:rPr>
              <a:t> </a:t>
            </a:r>
            <a:r>
              <a:rPr lang="en-US" altLang="zh-CN" sz="2000" dirty="0">
                <a:latin typeface="Microsoft JhengHei" panose="020B0604030504040204" pitchFamily="34" charset="-120"/>
                <a:ea typeface="Microsoft JhengHei" panose="020B0604030504040204" pitchFamily="34" charset="-120"/>
                <a:cs typeface="+mn-lt"/>
              </a:rPr>
              <a:t>Capturing</a:t>
            </a:r>
            <a:r>
              <a:rPr lang="zh-CN" altLang="en-US" sz="2000" dirty="0">
                <a:latin typeface="Microsoft JhengHei" panose="020B0604030504040204" pitchFamily="34" charset="-120"/>
                <a:ea typeface="Microsoft JhengHei" panose="020B0604030504040204" pitchFamily="34" charset="-120"/>
                <a:cs typeface="+mn-lt"/>
              </a:rPr>
              <a:t>）：通過光學設備採集包含人面部區域的圖像。設備包括照相機、高清攝像機、監控攝像頭等  。</a:t>
            </a:r>
            <a:endParaRPr lang="en-US" altLang="zh-CN" sz="2000" dirty="0">
              <a:latin typeface="Microsoft JhengHei" panose="020B0604030504040204" pitchFamily="34" charset="-120"/>
              <a:ea typeface="Microsoft JhengHei" panose="020B0604030504040204" pitchFamily="34" charset="-120"/>
              <a:cs typeface="Calibri"/>
            </a:endParaRPr>
          </a:p>
          <a:p>
            <a:pPr marL="342900" indent="-342900">
              <a:buAutoNum type="arabicPeriod"/>
            </a:pPr>
            <a:r>
              <a:rPr lang="zh-CN" altLang="en-US" sz="2000" b="1" dirty="0">
                <a:latin typeface="Microsoft JhengHei" panose="020B0604030504040204" pitchFamily="34" charset="-120"/>
                <a:ea typeface="Microsoft JhengHei" panose="020B0604030504040204" pitchFamily="34" charset="-120"/>
                <a:cs typeface="+mn-lt"/>
              </a:rPr>
              <a:t>數據預處理</a:t>
            </a:r>
            <a:r>
              <a:rPr lang="zh-CN" altLang="en-US" sz="2000" dirty="0">
                <a:latin typeface="Microsoft JhengHei" panose="020B0604030504040204" pitchFamily="34" charset="-120"/>
                <a:ea typeface="Microsoft JhengHei" panose="020B0604030504040204" pitchFamily="34" charset="-120"/>
                <a:cs typeface="+mn-lt"/>
              </a:rPr>
              <a:t>（</a:t>
            </a:r>
            <a:r>
              <a:rPr lang="en-US" altLang="zh-CN" sz="2000" dirty="0">
                <a:latin typeface="Microsoft JhengHei" panose="020B0604030504040204" pitchFamily="34" charset="-120"/>
                <a:ea typeface="Microsoft JhengHei" panose="020B0604030504040204" pitchFamily="34" charset="-120"/>
                <a:cs typeface="+mn-lt"/>
              </a:rPr>
              <a:t>Data</a:t>
            </a:r>
            <a:r>
              <a:rPr lang="zh-CN" altLang="en-US" sz="2000" dirty="0">
                <a:latin typeface="Microsoft JhengHei" panose="020B0604030504040204" pitchFamily="34" charset="-120"/>
                <a:ea typeface="Microsoft JhengHei" panose="020B0604030504040204" pitchFamily="34" charset="-120"/>
                <a:cs typeface="+mn-lt"/>
              </a:rPr>
              <a:t> </a:t>
            </a:r>
            <a:r>
              <a:rPr lang="en-US" altLang="zh-CN" sz="2000" dirty="0">
                <a:latin typeface="Microsoft JhengHei" panose="020B0604030504040204" pitchFamily="34" charset="-120"/>
                <a:ea typeface="Microsoft JhengHei" panose="020B0604030504040204" pitchFamily="34" charset="-120"/>
                <a:cs typeface="+mn-lt"/>
              </a:rPr>
              <a:t>Processing</a:t>
            </a:r>
            <a:r>
              <a:rPr lang="zh-CN" altLang="en-US" sz="2000" dirty="0">
                <a:latin typeface="Microsoft JhengHei" panose="020B0604030504040204" pitchFamily="34" charset="-120"/>
                <a:ea typeface="Microsoft JhengHei" panose="020B0604030504040204" pitchFamily="34" charset="-120"/>
                <a:cs typeface="+mn-lt"/>
              </a:rPr>
              <a:t> ）：先行處理採集到的圖像，主要包括人臉定位和正規化：</a:t>
            </a:r>
            <a:endParaRPr lang="en-US" sz="2000" dirty="0">
              <a:latin typeface="Microsoft JhengHei" panose="020B0604030504040204" pitchFamily="34" charset="-120"/>
              <a:ea typeface="Microsoft JhengHei" panose="020B0604030504040204" pitchFamily="34" charset="-120"/>
              <a:cs typeface="+mn-lt"/>
            </a:endParaRPr>
          </a:p>
          <a:p>
            <a:pPr lvl="1"/>
            <a:r>
              <a:rPr lang="zh-CN" sz="2000" dirty="0">
                <a:latin typeface="Microsoft JhengHei" panose="020B0604030504040204" pitchFamily="34" charset="-120"/>
                <a:ea typeface="Microsoft JhengHei" panose="020B0604030504040204" pitchFamily="34" charset="-120"/>
                <a:cs typeface="+mn-lt"/>
              </a:rPr>
              <a:t>人臉定位：從圖片中找到面部區域</a:t>
            </a:r>
            <a:endParaRPr lang="en-US" sz="2000" dirty="0">
              <a:latin typeface="Microsoft JhengHei" panose="020B0604030504040204" pitchFamily="34" charset="-120"/>
              <a:ea typeface="Microsoft JhengHei" panose="020B0604030504040204" pitchFamily="34" charset="-120"/>
              <a:cs typeface="+mn-lt"/>
            </a:endParaRPr>
          </a:p>
          <a:p>
            <a:pPr lvl="1"/>
            <a:r>
              <a:rPr lang="zh-TW" altLang="en-US" sz="2000" dirty="0">
                <a:latin typeface="Microsoft JhengHei" panose="020B0604030504040204" pitchFamily="34" charset="-120"/>
                <a:ea typeface="Microsoft JhengHei" panose="020B0604030504040204" pitchFamily="34" charset="-120"/>
                <a:cs typeface="+mn-lt"/>
              </a:rPr>
              <a:t>正規化：調整定位到的人臉圖，减少光照、位置、姿態等干擾因素的影響。</a:t>
            </a:r>
          </a:p>
        </p:txBody>
      </p:sp>
      <p:pic>
        <p:nvPicPr>
          <p:cNvPr id="5" name="圖片 4">
            <a:extLst>
              <a:ext uri="{FF2B5EF4-FFF2-40B4-BE49-F238E27FC236}">
                <a16:creationId xmlns:a16="http://schemas.microsoft.com/office/drawing/2014/main" id="{11AC8338-E3F1-4DEF-BC98-42CCF89E9494}"/>
              </a:ext>
            </a:extLst>
          </p:cNvPr>
          <p:cNvPicPr>
            <a:picLocks noChangeAspect="1"/>
          </p:cNvPicPr>
          <p:nvPr/>
        </p:nvPicPr>
        <p:blipFill>
          <a:blip r:embed="rId2" cstate="print"/>
          <a:stretch>
            <a:fillRect/>
          </a:stretch>
        </p:blipFill>
        <p:spPr>
          <a:xfrm>
            <a:off x="5377104" y="2423261"/>
            <a:ext cx="3655926" cy="2668826"/>
          </a:xfrm>
          <a:prstGeom prst="rect">
            <a:avLst/>
          </a:prstGeom>
        </p:spPr>
      </p:pic>
      <p:sp>
        <p:nvSpPr>
          <p:cNvPr id="6" name="矩形 5">
            <a:extLst>
              <a:ext uri="{FF2B5EF4-FFF2-40B4-BE49-F238E27FC236}">
                <a16:creationId xmlns:a16="http://schemas.microsoft.com/office/drawing/2014/main" id="{18F6DE1B-9C96-489E-BDAA-AB0A8F2D2815}"/>
              </a:ext>
            </a:extLst>
          </p:cNvPr>
          <p:cNvSpPr/>
          <p:nvPr/>
        </p:nvSpPr>
        <p:spPr>
          <a:xfrm>
            <a:off x="6365082" y="2423262"/>
            <a:ext cx="2507456" cy="748564"/>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sz="1350"/>
          </a:p>
        </p:txBody>
      </p:sp>
    </p:spTree>
    <p:extLst>
      <p:ext uri="{BB962C8B-B14F-4D97-AF65-F5344CB8AC3E}">
        <p14:creationId xmlns:p14="http://schemas.microsoft.com/office/powerpoint/2010/main" val="1490724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id="{DBE5940C-1158-4D11-92DC-8F19C2405E93}"/>
              </a:ext>
            </a:extLst>
          </p:cNvPr>
          <p:cNvSpPr>
            <a:spLocks noGrp="1"/>
          </p:cNvSpPr>
          <p:nvPr>
            <p:ph type="title"/>
          </p:nvPr>
        </p:nvSpPr>
        <p:spPr>
          <a:xfrm>
            <a:off x="611560" y="764704"/>
            <a:ext cx="8286649" cy="851803"/>
          </a:xfrm>
        </p:spPr>
        <p:txBody>
          <a:bodyPr>
            <a:normAutofit/>
          </a:bodyPr>
          <a:lstStyle/>
          <a:p>
            <a:r>
              <a:rPr lang="zh-CN" sz="4500" dirty="0">
                <a:latin typeface="Microsoft JhengHei" panose="020B0604030504040204" pitchFamily="34" charset="-120"/>
                <a:ea typeface="Microsoft JhengHei" panose="020B0604030504040204" pitchFamily="34" charset="-120"/>
                <a:cs typeface="+mj-lt"/>
              </a:rPr>
              <a:t>人臉識別系統 </a:t>
            </a:r>
            <a:endParaRPr lang="zh-TW" altLang="en-US" sz="4500" dirty="0">
              <a:latin typeface="Microsoft JhengHei" panose="020B0604030504040204" pitchFamily="34" charset="-120"/>
              <a:ea typeface="Microsoft JhengHei" panose="020B0604030504040204" pitchFamily="34" charset="-120"/>
            </a:endParaRPr>
          </a:p>
        </p:txBody>
      </p:sp>
      <p:sp>
        <p:nvSpPr>
          <p:cNvPr id="54" name="內容版面配置區 2">
            <a:extLst>
              <a:ext uri="{FF2B5EF4-FFF2-40B4-BE49-F238E27FC236}">
                <a16:creationId xmlns:a16="http://schemas.microsoft.com/office/drawing/2014/main" id="{1664A3C1-735F-48DB-BE10-C03A443DFC2F}"/>
              </a:ext>
            </a:extLst>
          </p:cNvPr>
          <p:cNvSpPr>
            <a:spLocks noGrp="1"/>
          </p:cNvSpPr>
          <p:nvPr>
            <p:ph idx="1"/>
          </p:nvPr>
        </p:nvSpPr>
        <p:spPr>
          <a:xfrm>
            <a:off x="503028" y="2109931"/>
            <a:ext cx="4874075" cy="3983365"/>
          </a:xfrm>
        </p:spPr>
        <p:txBody>
          <a:bodyPr vert="horz" lIns="68580" tIns="34290" rIns="68580" bIns="34290" rtlCol="0" anchor="t">
            <a:noAutofit/>
          </a:bodyPr>
          <a:lstStyle/>
          <a:p>
            <a:pPr marL="342900" indent="-342900">
              <a:buAutoNum type="arabicPeriod"/>
            </a:pPr>
            <a:r>
              <a:rPr lang="zh-CN" altLang="en-US" sz="2000" b="1" dirty="0">
                <a:latin typeface="Microsoft JhengHei" panose="020B0604030504040204" pitchFamily="34" charset="-120"/>
                <a:ea typeface="Microsoft JhengHei" panose="020B0604030504040204" pitchFamily="34" charset="-120"/>
                <a:cs typeface="+mn-lt"/>
              </a:rPr>
              <a:t>特徵提取</a:t>
            </a:r>
            <a:r>
              <a:rPr lang="zh-CN" altLang="en-US" sz="2000" dirty="0">
                <a:latin typeface="Microsoft JhengHei" panose="020B0604030504040204" pitchFamily="34" charset="-120"/>
                <a:ea typeface="Microsoft JhengHei" panose="020B0604030504040204" pitchFamily="34" charset="-120"/>
                <a:cs typeface="+mn-lt"/>
              </a:rPr>
              <a:t>（ </a:t>
            </a:r>
            <a:r>
              <a:rPr lang="en-US" altLang="zh-CN" sz="2000" dirty="0">
                <a:latin typeface="Microsoft JhengHei" panose="020B0604030504040204" pitchFamily="34" charset="-120"/>
                <a:ea typeface="Microsoft JhengHei" panose="020B0604030504040204" pitchFamily="34" charset="-120"/>
                <a:cs typeface="+mn-lt"/>
              </a:rPr>
              <a:t>Feature Extraction </a:t>
            </a:r>
            <a:r>
              <a:rPr lang="zh-CN" altLang="en-US" sz="2000" dirty="0">
                <a:latin typeface="Microsoft JhengHei" panose="020B0604030504040204" pitchFamily="34" charset="-120"/>
                <a:ea typeface="Microsoft JhengHei" panose="020B0604030504040204" pitchFamily="34" charset="-120"/>
                <a:cs typeface="+mn-lt"/>
              </a:rPr>
              <a:t>）：提取有較强表達能力和區分能力的典型特徵。這些特徵可能有很多，我們將這些特徵用一個向量表稱爲</a:t>
            </a:r>
            <a:r>
              <a:rPr lang="zh-CN" altLang="en-US" sz="2000" dirty="0">
                <a:solidFill>
                  <a:srgbClr val="009BD2"/>
                </a:solidFill>
                <a:latin typeface="Microsoft JhengHei" panose="020B0604030504040204" pitchFamily="34" charset="-120"/>
                <a:ea typeface="Microsoft JhengHei" panose="020B0604030504040204" pitchFamily="34" charset="-120"/>
                <a:cs typeface="+mn-lt"/>
              </a:rPr>
              <a:t>特徵向量</a:t>
            </a:r>
            <a:r>
              <a:rPr lang="zh-CN" altLang="en-US" sz="2000" dirty="0">
                <a:latin typeface="Microsoft JhengHei" panose="020B0604030504040204" pitchFamily="34" charset="-120"/>
                <a:ea typeface="Microsoft JhengHei" panose="020B0604030504040204" pitchFamily="34" charset="-120"/>
              </a:rPr>
              <a:t>（</a:t>
            </a:r>
            <a:r>
              <a:rPr lang="en-US" altLang="zh-CN" sz="2000" dirty="0">
                <a:latin typeface="Microsoft JhengHei" panose="020B0604030504040204" pitchFamily="34" charset="-120"/>
                <a:ea typeface="Microsoft JhengHei" panose="020B0604030504040204" pitchFamily="34" charset="-120"/>
              </a:rPr>
              <a:t>Feature Vector</a:t>
            </a:r>
            <a:r>
              <a:rPr lang="zh-CN" altLang="en-US" sz="2000" dirty="0">
                <a:latin typeface="Microsoft JhengHei" panose="020B0604030504040204" pitchFamily="34" charset="-120"/>
                <a:ea typeface="Microsoft JhengHei" panose="020B0604030504040204" pitchFamily="34" charset="-120"/>
              </a:rPr>
              <a:t>）：臉部各部件（</a:t>
            </a:r>
            <a:r>
              <a:rPr lang="zh-CN" altLang="en-US" sz="2000" dirty="0">
                <a:solidFill>
                  <a:srgbClr val="009BD2"/>
                </a:solidFill>
                <a:latin typeface="Microsoft JhengHei" panose="020B0604030504040204" pitchFamily="34" charset="-120"/>
                <a:ea typeface="Microsoft JhengHei" panose="020B0604030504040204" pitchFamily="34" charset="-120"/>
              </a:rPr>
              <a:t>眼、口、鼻</a:t>
            </a:r>
            <a:r>
              <a:rPr lang="zh-CN" altLang="en-US" sz="2000" dirty="0">
                <a:latin typeface="Microsoft JhengHei" panose="020B0604030504040204" pitchFamily="34" charset="-120"/>
                <a:ea typeface="Microsoft JhengHei" panose="020B0604030504040204" pitchFamily="34" charset="-120"/>
              </a:rPr>
              <a:t>）</a:t>
            </a:r>
            <a:r>
              <a:rPr lang="zh-CN" altLang="en-US" sz="2000" dirty="0">
                <a:latin typeface="Microsoft JhengHei" panose="020B0604030504040204" pitchFamily="34" charset="-120"/>
                <a:ea typeface="Microsoft JhengHei" panose="020B0604030504040204" pitchFamily="34" charset="-120"/>
                <a:cs typeface="+mn-lt"/>
              </a:rPr>
              <a:t>的局部特徵</a:t>
            </a:r>
            <a:r>
              <a:rPr lang="zh-CN" altLang="en-US" sz="2000" dirty="0">
                <a:latin typeface="Microsoft JhengHei" panose="020B0604030504040204" pitchFamily="34" charset="-120"/>
                <a:ea typeface="Microsoft JhengHei" panose="020B0604030504040204" pitchFamily="34" charset="-120"/>
              </a:rPr>
              <a:t>；</a:t>
            </a:r>
            <a:r>
              <a:rPr lang="zh-CN" altLang="en-US" sz="2000" dirty="0">
                <a:solidFill>
                  <a:srgbClr val="009BD2"/>
                </a:solidFill>
                <a:latin typeface="Microsoft JhengHei" panose="020B0604030504040204" pitchFamily="34" charset="-120"/>
                <a:ea typeface="Microsoft JhengHei" panose="020B0604030504040204" pitchFamily="34" charset="-120"/>
                <a:cs typeface="+mn-lt"/>
              </a:rPr>
              <a:t>輪廓</a:t>
            </a:r>
            <a:r>
              <a:rPr lang="zh-CN" altLang="en-US" sz="2000" dirty="0">
                <a:latin typeface="Microsoft JhengHei" panose="020B0604030504040204" pitchFamily="34" charset="-120"/>
                <a:ea typeface="Microsoft JhengHei" panose="020B0604030504040204" pitchFamily="34" charset="-120"/>
                <a:cs typeface="+mn-lt"/>
              </a:rPr>
              <a:t>和</a:t>
            </a:r>
            <a:r>
              <a:rPr lang="zh-TW" altLang="en-US" sz="2000" dirty="0">
                <a:solidFill>
                  <a:srgbClr val="009BD2"/>
                </a:solidFill>
                <a:latin typeface="Microsoft JhengHei" panose="020B0604030504040204" pitchFamily="34" charset="-120"/>
                <a:ea typeface="Microsoft JhengHei" panose="020B0604030504040204" pitchFamily="34" charset="-120"/>
                <a:cs typeface="+mn-lt"/>
              </a:rPr>
              <a:t>灰</a:t>
            </a:r>
            <a:r>
              <a:rPr lang="zh-CN" altLang="en-US" sz="2000" dirty="0">
                <a:solidFill>
                  <a:srgbClr val="009BD2"/>
                </a:solidFill>
                <a:latin typeface="Microsoft JhengHei" panose="020B0604030504040204" pitchFamily="34" charset="-120"/>
                <a:ea typeface="Microsoft JhengHei" panose="020B0604030504040204" pitchFamily="34" charset="-120"/>
                <a:cs typeface="+mn-lt"/>
              </a:rPr>
              <a:t>度</a:t>
            </a:r>
            <a:r>
              <a:rPr lang="zh-CN" altLang="en-US" sz="2000" dirty="0">
                <a:latin typeface="Microsoft JhengHei" panose="020B0604030504040204" pitchFamily="34" charset="-120"/>
                <a:ea typeface="Microsoft JhengHei" panose="020B0604030504040204" pitchFamily="34" charset="-120"/>
                <a:cs typeface="+mn-lt"/>
              </a:rPr>
              <a:t>等整體特徵。</a:t>
            </a:r>
            <a:endParaRPr lang="en-US" altLang="zh-CN" sz="2000" dirty="0">
              <a:latin typeface="Microsoft JhengHei" panose="020B0604030504040204" pitchFamily="34" charset="-120"/>
              <a:ea typeface="Microsoft JhengHei" panose="020B0604030504040204" pitchFamily="34" charset="-120"/>
              <a:cs typeface="Calibri" panose="020F0502020204030204"/>
            </a:endParaRPr>
          </a:p>
          <a:p>
            <a:pPr marL="342900" indent="-342900">
              <a:buAutoNum type="arabicPeriod"/>
            </a:pPr>
            <a:r>
              <a:rPr lang="zh-CN" altLang="en-US" sz="2000" b="1" dirty="0">
                <a:latin typeface="Microsoft JhengHei" panose="020B0604030504040204" pitchFamily="34" charset="-120"/>
                <a:ea typeface="Microsoft JhengHei" panose="020B0604030504040204" pitchFamily="34" charset="-120"/>
              </a:rPr>
              <a:t>模式匹配</a:t>
            </a:r>
            <a:r>
              <a:rPr lang="zh-CN" altLang="en-US" sz="2000" dirty="0">
                <a:latin typeface="Microsoft JhengHei" panose="020B0604030504040204" pitchFamily="34" charset="-120"/>
                <a:ea typeface="Microsoft JhengHei" panose="020B0604030504040204" pitchFamily="34" charset="-120"/>
              </a:rPr>
              <a:t>（</a:t>
            </a:r>
            <a:r>
              <a:rPr lang="en-US" altLang="zh-CN" sz="2000" dirty="0">
                <a:latin typeface="Microsoft JhengHei" panose="020B0604030504040204" pitchFamily="34" charset="-120"/>
                <a:ea typeface="Microsoft JhengHei" panose="020B0604030504040204" pitchFamily="34" charset="-120"/>
              </a:rPr>
              <a:t>Pattern Matching</a:t>
            </a:r>
            <a:r>
              <a:rPr lang="zh-CN" altLang="en-US" sz="2000" dirty="0">
                <a:latin typeface="Microsoft JhengHei" panose="020B0604030504040204" pitchFamily="34" charset="-120"/>
                <a:ea typeface="Microsoft JhengHei" panose="020B0604030504040204" pitchFamily="34" charset="-120"/>
              </a:rPr>
              <a:t>）：</a:t>
            </a:r>
            <a:r>
              <a:rPr lang="zh-CN" altLang="en-US" sz="2000" dirty="0">
                <a:latin typeface="Microsoft JhengHei" panose="020B0604030504040204" pitchFamily="34" charset="-120"/>
                <a:ea typeface="Microsoft JhengHei" panose="020B0604030504040204" pitchFamily="34" charset="-120"/>
                <a:cs typeface="+mn-lt"/>
              </a:rPr>
              <a:t>基於特徵向量對比不同圖片。過程中會給出一個匹配分數，代表兩幅圖的相似程度。匹配分數是用來完成身份的確認或辨認目標 。</a:t>
            </a:r>
            <a:endParaRPr lang="zh-HK" altLang="en-US" sz="2000" dirty="0">
              <a:latin typeface="Microsoft JhengHei" panose="020B0604030504040204" pitchFamily="34" charset="-120"/>
              <a:ea typeface="Microsoft JhengHei" panose="020B0604030504040204" pitchFamily="34" charset="-120"/>
              <a:cs typeface="Calibri" panose="020F0502020204030204"/>
            </a:endParaRPr>
          </a:p>
        </p:txBody>
      </p:sp>
      <p:pic>
        <p:nvPicPr>
          <p:cNvPr id="55" name="圖片 54">
            <a:extLst>
              <a:ext uri="{FF2B5EF4-FFF2-40B4-BE49-F238E27FC236}">
                <a16:creationId xmlns:a16="http://schemas.microsoft.com/office/drawing/2014/main" id="{22A6C8C7-AC03-4A95-8782-6F34BEF1F788}"/>
              </a:ext>
            </a:extLst>
          </p:cNvPr>
          <p:cNvPicPr>
            <a:picLocks noChangeAspect="1"/>
          </p:cNvPicPr>
          <p:nvPr/>
        </p:nvPicPr>
        <p:blipFill>
          <a:blip r:embed="rId2" cstate="print"/>
          <a:stretch>
            <a:fillRect/>
          </a:stretch>
        </p:blipFill>
        <p:spPr>
          <a:xfrm>
            <a:off x="5377104" y="2423261"/>
            <a:ext cx="3655926" cy="2668826"/>
          </a:xfrm>
          <a:prstGeom prst="rect">
            <a:avLst/>
          </a:prstGeom>
        </p:spPr>
      </p:pic>
      <p:sp>
        <p:nvSpPr>
          <p:cNvPr id="56" name="矩形 55">
            <a:extLst>
              <a:ext uri="{FF2B5EF4-FFF2-40B4-BE49-F238E27FC236}">
                <a16:creationId xmlns:a16="http://schemas.microsoft.com/office/drawing/2014/main" id="{50A43140-B21D-4A3E-A5A0-24E623F20735}"/>
              </a:ext>
            </a:extLst>
          </p:cNvPr>
          <p:cNvSpPr/>
          <p:nvPr/>
        </p:nvSpPr>
        <p:spPr>
          <a:xfrm>
            <a:off x="6390753" y="3113459"/>
            <a:ext cx="2507456" cy="748564"/>
          </a:xfrm>
          <a:prstGeom prst="rect">
            <a:avLst/>
          </a:prstGeom>
          <a:noFill/>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sz="1350"/>
          </a:p>
        </p:txBody>
      </p:sp>
    </p:spTree>
    <p:extLst>
      <p:ext uri="{BB962C8B-B14F-4D97-AF65-F5344CB8AC3E}">
        <p14:creationId xmlns:p14="http://schemas.microsoft.com/office/powerpoint/2010/main" val="3990302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id="{DBE5940C-1158-4D11-92DC-8F19C2405E93}"/>
              </a:ext>
            </a:extLst>
          </p:cNvPr>
          <p:cNvSpPr>
            <a:spLocks noGrp="1"/>
          </p:cNvSpPr>
          <p:nvPr>
            <p:ph type="title"/>
          </p:nvPr>
        </p:nvSpPr>
        <p:spPr>
          <a:xfrm>
            <a:off x="611560" y="692696"/>
            <a:ext cx="8286649" cy="851803"/>
          </a:xfrm>
        </p:spPr>
        <p:txBody>
          <a:bodyPr>
            <a:normAutofit/>
          </a:bodyPr>
          <a:lstStyle/>
          <a:p>
            <a:r>
              <a:rPr lang="zh-CN" sz="4500" dirty="0">
                <a:latin typeface="Microsoft JhengHei" panose="020B0604030504040204" pitchFamily="34" charset="-120"/>
                <a:ea typeface="Microsoft JhengHei" panose="020B0604030504040204" pitchFamily="34" charset="-120"/>
                <a:cs typeface="+mj-lt"/>
              </a:rPr>
              <a:t>人臉識別</a:t>
            </a:r>
            <a:r>
              <a:rPr lang="zh-TW" altLang="en-US" sz="4500" dirty="0">
                <a:latin typeface="Microsoft JhengHei" panose="020B0604030504040204" pitchFamily="34" charset="-120"/>
                <a:ea typeface="Microsoft JhengHei" panose="020B0604030504040204" pitchFamily="34" charset="-120"/>
                <a:cs typeface="+mj-lt"/>
              </a:rPr>
              <a:t>如何平衡私隱 </a:t>
            </a:r>
            <a:r>
              <a:rPr lang="en-US" altLang="zh-TW" sz="4500" dirty="0">
                <a:latin typeface="Microsoft JhengHei" panose="020B0604030504040204" pitchFamily="34" charset="-120"/>
                <a:ea typeface="Microsoft JhengHei" panose="020B0604030504040204" pitchFamily="34" charset="-120"/>
                <a:cs typeface="+mj-lt"/>
              </a:rPr>
              <a:t>(1)</a:t>
            </a:r>
            <a:endParaRPr lang="zh-TW" altLang="en-US" sz="4500" dirty="0">
              <a:latin typeface="Microsoft JhengHei" panose="020B0604030504040204" pitchFamily="34" charset="-120"/>
              <a:ea typeface="Microsoft JhengHei" panose="020B0604030504040204" pitchFamily="34" charset="-120"/>
            </a:endParaRPr>
          </a:p>
        </p:txBody>
      </p:sp>
      <p:sp>
        <p:nvSpPr>
          <p:cNvPr id="3" name="Content Placeholder 2">
            <a:extLst>
              <a:ext uri="{FF2B5EF4-FFF2-40B4-BE49-F238E27FC236}">
                <a16:creationId xmlns:a16="http://schemas.microsoft.com/office/drawing/2014/main" id="{5CB9499A-18BA-4949-8569-46312D5015B2}"/>
              </a:ext>
            </a:extLst>
          </p:cNvPr>
          <p:cNvSpPr>
            <a:spLocks noGrp="1"/>
          </p:cNvSpPr>
          <p:nvPr>
            <p:ph idx="1"/>
          </p:nvPr>
        </p:nvSpPr>
        <p:spPr>
          <a:xfrm>
            <a:off x="251520" y="1916831"/>
            <a:ext cx="8640960" cy="4680521"/>
          </a:xfrm>
        </p:spPr>
        <p:txBody>
          <a:bodyPr>
            <a:normAutofit fontScale="85000" lnSpcReduction="10000"/>
          </a:bodyPr>
          <a:lstStyle/>
          <a:p>
            <a:pPr marL="0" indent="0">
              <a:buNone/>
            </a:pPr>
            <a:r>
              <a:rPr lang="zh-TW" altLang="en-US" sz="3100" dirty="0"/>
              <a:t>近年來，人臉辨識技術引發出不少爭議。在技術日益普及的情況下，大家越來越關注資料的隱私和保護問題。不少人每天都在使用人臉辨識技術解鎖手機、授權付款，出入辦公室等，甚至機場安檢亦正開始應用人臉辨識技術。</a:t>
            </a:r>
          </a:p>
          <a:p>
            <a:pPr marL="0" indent="0">
              <a:buNone/>
            </a:pPr>
            <a:endParaRPr lang="zh-TW" altLang="en-US" sz="3100" dirty="0"/>
          </a:p>
          <a:p>
            <a:pPr marL="0" indent="0">
              <a:buNone/>
            </a:pPr>
            <a:r>
              <a:rPr lang="zh-TW" altLang="en-US" sz="3100" dirty="0"/>
              <a:t>然而，大家也開始質疑人臉辨識技術的道德性、準確性和可能引發的問題。美國一些城市甚至已開始禁用該技術，連警方也不容許。英國有議員提出應先立法再應用；而歐盟也正尋求限制「無差別」使用人臉辨識技術的途徑。</a:t>
            </a:r>
          </a:p>
          <a:p>
            <a:pPr marL="0" indent="0">
              <a:buNone/>
            </a:pPr>
            <a:endParaRPr lang="zh-TW" altLang="en-US" sz="3100" dirty="0"/>
          </a:p>
          <a:p>
            <a:pPr marL="0" indent="0">
              <a:buNone/>
            </a:pPr>
            <a:endParaRPr lang="zh-TW" altLang="en-US" dirty="0"/>
          </a:p>
          <a:p>
            <a:pPr marL="0" indent="0">
              <a:buNone/>
            </a:pPr>
            <a:r>
              <a:rPr lang="en-US" altLang="zh-TW" dirty="0"/>
              <a:t> </a:t>
            </a:r>
            <a:endParaRPr lang="zh-TW" altLang="en-US" dirty="0"/>
          </a:p>
        </p:txBody>
      </p:sp>
    </p:spTree>
    <p:extLst>
      <p:ext uri="{BB962C8B-B14F-4D97-AF65-F5344CB8AC3E}">
        <p14:creationId xmlns:p14="http://schemas.microsoft.com/office/powerpoint/2010/main" val="1957498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id="{DBE5940C-1158-4D11-92DC-8F19C2405E93}"/>
              </a:ext>
            </a:extLst>
          </p:cNvPr>
          <p:cNvSpPr>
            <a:spLocks noGrp="1"/>
          </p:cNvSpPr>
          <p:nvPr>
            <p:ph type="title"/>
          </p:nvPr>
        </p:nvSpPr>
        <p:spPr>
          <a:xfrm>
            <a:off x="611560" y="692696"/>
            <a:ext cx="8286649" cy="851803"/>
          </a:xfrm>
        </p:spPr>
        <p:txBody>
          <a:bodyPr>
            <a:normAutofit/>
          </a:bodyPr>
          <a:lstStyle/>
          <a:p>
            <a:r>
              <a:rPr lang="zh-CN" sz="4500" dirty="0">
                <a:latin typeface="Microsoft JhengHei" panose="020B0604030504040204" pitchFamily="34" charset="-120"/>
                <a:ea typeface="Microsoft JhengHei" panose="020B0604030504040204" pitchFamily="34" charset="-120"/>
                <a:cs typeface="+mj-lt"/>
              </a:rPr>
              <a:t>人臉識別</a:t>
            </a:r>
            <a:r>
              <a:rPr lang="zh-TW" altLang="en-US" sz="4500" dirty="0">
                <a:latin typeface="Microsoft JhengHei" panose="020B0604030504040204" pitchFamily="34" charset="-120"/>
                <a:ea typeface="Microsoft JhengHei" panose="020B0604030504040204" pitchFamily="34" charset="-120"/>
                <a:cs typeface="+mj-lt"/>
              </a:rPr>
              <a:t>如何平衡私隱 </a:t>
            </a:r>
            <a:r>
              <a:rPr lang="en-US" altLang="zh-TW" sz="4500" dirty="0">
                <a:latin typeface="Microsoft JhengHei" panose="020B0604030504040204" pitchFamily="34" charset="-120"/>
                <a:ea typeface="Microsoft JhengHei" panose="020B0604030504040204" pitchFamily="34" charset="-120"/>
                <a:cs typeface="+mj-lt"/>
              </a:rPr>
              <a:t>(2)</a:t>
            </a:r>
            <a:endParaRPr lang="zh-TW" altLang="en-US" sz="4500" dirty="0">
              <a:latin typeface="Microsoft JhengHei" panose="020B0604030504040204" pitchFamily="34" charset="-120"/>
              <a:ea typeface="Microsoft JhengHei" panose="020B0604030504040204" pitchFamily="34" charset="-120"/>
            </a:endParaRPr>
          </a:p>
        </p:txBody>
      </p:sp>
      <p:sp>
        <p:nvSpPr>
          <p:cNvPr id="3" name="Content Placeholder 2">
            <a:extLst>
              <a:ext uri="{FF2B5EF4-FFF2-40B4-BE49-F238E27FC236}">
                <a16:creationId xmlns:a16="http://schemas.microsoft.com/office/drawing/2014/main" id="{5CB9499A-18BA-4949-8569-46312D5015B2}"/>
              </a:ext>
            </a:extLst>
          </p:cNvPr>
          <p:cNvSpPr>
            <a:spLocks noGrp="1"/>
          </p:cNvSpPr>
          <p:nvPr>
            <p:ph idx="1"/>
          </p:nvPr>
        </p:nvSpPr>
        <p:spPr>
          <a:xfrm>
            <a:off x="251520" y="1916831"/>
            <a:ext cx="8640960" cy="4680521"/>
          </a:xfrm>
        </p:spPr>
        <p:txBody>
          <a:bodyPr>
            <a:normAutofit fontScale="62500" lnSpcReduction="20000"/>
          </a:bodyPr>
          <a:lstStyle/>
          <a:p>
            <a:pPr marL="0" indent="0">
              <a:buNone/>
            </a:pPr>
            <a:endParaRPr lang="zh-TW" altLang="en-US" sz="3800" dirty="0"/>
          </a:p>
          <a:p>
            <a:pPr marL="0" indent="0">
              <a:buNone/>
            </a:pPr>
            <a:r>
              <a:rPr lang="zh-TW" altLang="en-US" sz="3800" dirty="0"/>
              <a:t>其實，所有廣泛應用而且對生活影響深遠的新技術，都會面對類似的問題。技術的準確性、應用時需先與持份者達成共識、法律責任、應用倫理等，都備受關注；需要尋求能確保合法應用技術，又能尊重個人的權利的平衡。</a:t>
            </a:r>
            <a:endParaRPr lang="en-US" altLang="zh-TW" sz="3800" dirty="0"/>
          </a:p>
          <a:p>
            <a:pPr marL="0" indent="0">
              <a:buNone/>
            </a:pPr>
            <a:endParaRPr lang="en-US" altLang="zh-TW" sz="3800" dirty="0"/>
          </a:p>
          <a:p>
            <a:pPr marL="0" indent="0">
              <a:buNone/>
            </a:pPr>
            <a:r>
              <a:rPr lang="zh-TW" altLang="en-US" sz="3800" dirty="0"/>
              <a:t>然而，人工智慧和深度學習，也不一定會成為侵犯個人隱私的工具，純粹視乎系統如何設計及使用。例如在人群聚集的場合，只須進行顏面探測，毋須確認或儲存個別人士容貌，就能點算在場人數，方便控制人流。就算是人臉辨識，一樣具有非常多元化的機器學習方式，例如蘋果手機的</a:t>
            </a:r>
            <a:r>
              <a:rPr lang="en-US" altLang="zh-TW" sz="3800" dirty="0"/>
              <a:t>Face ID</a:t>
            </a:r>
            <a:r>
              <a:rPr lang="zh-TW" altLang="en-US" sz="3800" dirty="0"/>
              <a:t>功能，蘋果企業本身就沒有中央資料庫儲存用戶的照片。</a:t>
            </a:r>
          </a:p>
          <a:p>
            <a:pPr marL="0" indent="0">
              <a:buNone/>
            </a:pPr>
            <a:endParaRPr lang="zh-TW" altLang="en-US" sz="3100" dirty="0"/>
          </a:p>
          <a:p>
            <a:pPr marL="0" indent="0">
              <a:buNone/>
            </a:pPr>
            <a:endParaRPr lang="zh-TW" altLang="en-US" dirty="0"/>
          </a:p>
          <a:p>
            <a:pPr marL="0" indent="0">
              <a:buNone/>
            </a:pPr>
            <a:r>
              <a:rPr lang="en-US" altLang="zh-TW" dirty="0"/>
              <a:t> </a:t>
            </a:r>
            <a:endParaRPr lang="zh-TW" altLang="en-US" dirty="0"/>
          </a:p>
        </p:txBody>
      </p:sp>
    </p:spTree>
    <p:extLst>
      <p:ext uri="{BB962C8B-B14F-4D97-AF65-F5344CB8AC3E}">
        <p14:creationId xmlns:p14="http://schemas.microsoft.com/office/powerpoint/2010/main" val="1957498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標題 1">
            <a:extLst>
              <a:ext uri="{FF2B5EF4-FFF2-40B4-BE49-F238E27FC236}">
                <a16:creationId xmlns:a16="http://schemas.microsoft.com/office/drawing/2014/main" id="{DBE5940C-1158-4D11-92DC-8F19C2405E93}"/>
              </a:ext>
            </a:extLst>
          </p:cNvPr>
          <p:cNvSpPr>
            <a:spLocks noGrp="1"/>
          </p:cNvSpPr>
          <p:nvPr>
            <p:ph type="title"/>
          </p:nvPr>
        </p:nvSpPr>
        <p:spPr>
          <a:xfrm>
            <a:off x="611560" y="692696"/>
            <a:ext cx="8286649" cy="851803"/>
          </a:xfrm>
        </p:spPr>
        <p:txBody>
          <a:bodyPr>
            <a:normAutofit/>
          </a:bodyPr>
          <a:lstStyle/>
          <a:p>
            <a:r>
              <a:rPr lang="zh-CN" sz="4500" dirty="0">
                <a:latin typeface="Microsoft JhengHei" panose="020B0604030504040204" pitchFamily="34" charset="-120"/>
                <a:ea typeface="Microsoft JhengHei" panose="020B0604030504040204" pitchFamily="34" charset="-120"/>
                <a:cs typeface="+mj-lt"/>
              </a:rPr>
              <a:t>人臉識別</a:t>
            </a:r>
            <a:r>
              <a:rPr lang="zh-TW" altLang="en-US" sz="4500" dirty="0">
                <a:latin typeface="Microsoft JhengHei" panose="020B0604030504040204" pitchFamily="34" charset="-120"/>
                <a:ea typeface="Microsoft JhengHei" panose="020B0604030504040204" pitchFamily="34" charset="-120"/>
                <a:cs typeface="+mj-lt"/>
              </a:rPr>
              <a:t>如何平衡私隱 </a:t>
            </a:r>
            <a:r>
              <a:rPr lang="en-US" altLang="zh-TW" sz="4500" dirty="0">
                <a:latin typeface="Microsoft JhengHei" panose="020B0604030504040204" pitchFamily="34" charset="-120"/>
                <a:ea typeface="Microsoft JhengHei" panose="020B0604030504040204" pitchFamily="34" charset="-120"/>
                <a:cs typeface="+mj-lt"/>
              </a:rPr>
              <a:t>(3)</a:t>
            </a:r>
            <a:endParaRPr lang="zh-TW" altLang="en-US" sz="4500" dirty="0">
              <a:latin typeface="Microsoft JhengHei" panose="020B0604030504040204" pitchFamily="34" charset="-120"/>
              <a:ea typeface="Microsoft JhengHei" panose="020B0604030504040204" pitchFamily="34" charset="-120"/>
            </a:endParaRPr>
          </a:p>
        </p:txBody>
      </p:sp>
      <p:sp>
        <p:nvSpPr>
          <p:cNvPr id="3" name="Content Placeholder 2">
            <a:extLst>
              <a:ext uri="{FF2B5EF4-FFF2-40B4-BE49-F238E27FC236}">
                <a16:creationId xmlns:a16="http://schemas.microsoft.com/office/drawing/2014/main" id="{5CB9499A-18BA-4949-8569-46312D5015B2}"/>
              </a:ext>
            </a:extLst>
          </p:cNvPr>
          <p:cNvSpPr>
            <a:spLocks noGrp="1"/>
          </p:cNvSpPr>
          <p:nvPr>
            <p:ph idx="1"/>
          </p:nvPr>
        </p:nvSpPr>
        <p:spPr>
          <a:xfrm>
            <a:off x="611560" y="1628800"/>
            <a:ext cx="8208912" cy="4980845"/>
          </a:xfrm>
        </p:spPr>
        <p:txBody>
          <a:bodyPr>
            <a:normAutofit fontScale="92500" lnSpcReduction="10000"/>
          </a:bodyPr>
          <a:lstStyle/>
          <a:p>
            <a:pPr marL="0" indent="0">
              <a:buNone/>
            </a:pPr>
            <a:endParaRPr lang="zh-TW" altLang="en-US" dirty="0"/>
          </a:p>
          <a:p>
            <a:pPr marL="0" indent="0">
              <a:buNone/>
            </a:pPr>
            <a:r>
              <a:rPr lang="zh-TW" altLang="en-US" dirty="0"/>
              <a:t>人臉辨識背後的人工智慧技術，其實還有更廣泛的應用，例如臉部分析，可以透過分析圖像和視頻，提取其中特徵，以識別性別、年齡，甚至是身體品質指數，現時該技術已被用於測量心跳、血壓，甚至探測糖尿病、心臟病或癡呆症的初期徵兆。目前，正有保險公司運用臉部分析來簡化保單額的計算。</a:t>
            </a:r>
            <a:endParaRPr lang="en-HK" altLang="zh-TW" dirty="0"/>
          </a:p>
          <a:p>
            <a:pPr marL="0" indent="0">
              <a:buNone/>
            </a:pPr>
            <a:endParaRPr lang="en-HK" altLang="zh-TW" dirty="0"/>
          </a:p>
          <a:p>
            <a:pPr marL="0" indent="0">
              <a:buNone/>
            </a:pPr>
            <a:r>
              <a:rPr lang="en-HK" altLang="zh-TW" dirty="0"/>
              <a:t>Source: </a:t>
            </a:r>
            <a:r>
              <a:rPr lang="en-HK" altLang="zh-TW" dirty="0">
                <a:hlinkClick r:id="rId2"/>
              </a:rPr>
              <a:t>https://www.hkcs.org.hk/%E4%BA%BA%E8%87%89%E8%BE%A8%E8%AD%98%E6%87%89%E7%94%A8%E3%80%80%E5%A6%82%E4%BD%95%E5%B9%B3%E8%A1%A1%E7%A7%81%E9%9A%B1%EF%BC%9F/</a:t>
            </a:r>
            <a:endParaRPr lang="en-HK" altLang="zh-TW" dirty="0"/>
          </a:p>
          <a:p>
            <a:pPr marL="0" indent="0">
              <a:buNone/>
            </a:pPr>
            <a:endParaRPr lang="zh-TW" altLang="en-US" dirty="0"/>
          </a:p>
        </p:txBody>
      </p:sp>
    </p:spTree>
    <p:extLst>
      <p:ext uri="{BB962C8B-B14F-4D97-AF65-F5344CB8AC3E}">
        <p14:creationId xmlns:p14="http://schemas.microsoft.com/office/powerpoint/2010/main" val="195749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(1) </a:t>
            </a:r>
            <a:r>
              <a:rPr lang="zh-TW" altLang="en-US" dirty="0"/>
              <a:t>電腦視覺</a:t>
            </a:r>
            <a:r>
              <a:rPr lang="en-HK" altLang="zh-TW" dirty="0"/>
              <a:t>(Computer Vision)</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dirty="0">
                <a:latin typeface="+mn-ea"/>
              </a:rPr>
              <a:t>電腦視覺是電腦科學中的一個範疇，著重於讓電腦能夠識別並了解影像和影片中的人物和物件。電腦視覺就像其他類型的 </a:t>
            </a:r>
            <a:r>
              <a:rPr lang="en-US" altLang="zh-TW" dirty="0">
                <a:latin typeface="+mn-ea"/>
              </a:rPr>
              <a:t>AI</a:t>
            </a:r>
            <a:r>
              <a:rPr lang="zh-TW" altLang="en-US" dirty="0">
                <a:latin typeface="+mn-ea"/>
              </a:rPr>
              <a:t>，可嘗試執行模仿人類能力的工作，並將這類工作自動化。在這種情況中，電腦視覺會嘗試模仿人類視覺的運作方式，以及模仿人類對所見內容的解讀方式。</a:t>
            </a:r>
            <a:endParaRPr lang="en-HK" altLang="zh-TW" dirty="0">
              <a:latin typeface="+mn-ea"/>
            </a:endParaRPr>
          </a:p>
          <a:p>
            <a:pPr marL="0" indent="0">
              <a:buNone/>
            </a:pPr>
            <a:endParaRPr lang="en-HK" altLang="zh-TW" dirty="0">
              <a:latin typeface="+mn-ea"/>
            </a:endParaRPr>
          </a:p>
        </p:txBody>
      </p:sp>
      <p:pic>
        <p:nvPicPr>
          <p:cNvPr id="5" name="Picture 4" descr="A picture containing text, electronics, display&#10;&#10;Description automatically generated">
            <a:extLst>
              <a:ext uri="{FF2B5EF4-FFF2-40B4-BE49-F238E27FC236}">
                <a16:creationId xmlns:a16="http://schemas.microsoft.com/office/drawing/2014/main" id="{6F1DF984-CEC0-4F1F-8950-7E4EF2F44C7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228184" y="4173800"/>
            <a:ext cx="1943348" cy="1844824"/>
          </a:xfrm>
          <a:prstGeom prst="rect">
            <a:avLst/>
          </a:prstGeom>
        </p:spPr>
      </p:pic>
      <p:sp>
        <p:nvSpPr>
          <p:cNvPr id="6" name="TextBox 5">
            <a:extLst>
              <a:ext uri="{FF2B5EF4-FFF2-40B4-BE49-F238E27FC236}">
                <a16:creationId xmlns:a16="http://schemas.microsoft.com/office/drawing/2014/main" id="{359C3F91-AE8F-4BDD-A978-B6D8FB30FB21}"/>
              </a:ext>
            </a:extLst>
          </p:cNvPr>
          <p:cNvSpPr txBox="1"/>
          <p:nvPr/>
        </p:nvSpPr>
        <p:spPr>
          <a:xfrm>
            <a:off x="6156176" y="6018624"/>
            <a:ext cx="1943348" cy="369332"/>
          </a:xfrm>
          <a:prstGeom prst="rect">
            <a:avLst/>
          </a:prstGeom>
          <a:noFill/>
        </p:spPr>
        <p:txBody>
          <a:bodyPr wrap="square" rtlCol="0">
            <a:spAutoFit/>
          </a:bodyPr>
          <a:lstStyle/>
          <a:p>
            <a:r>
              <a:rPr lang="en-HK" sz="900" dirty="0">
                <a:hlinkClick r:id="rId3" tooltip="https://www.flickr.com/photos/downloadsourcefr/16361602656"/>
              </a:rPr>
              <a:t>This Photo</a:t>
            </a:r>
            <a:r>
              <a:rPr lang="en-HK" sz="900" dirty="0"/>
              <a:t> by Unknown Author is licensed under </a:t>
            </a:r>
            <a:r>
              <a:rPr lang="en-HK" sz="900" dirty="0">
                <a:hlinkClick r:id="rId4" tooltip="https://creativecommons.org/licenses/by/3.0/"/>
              </a:rPr>
              <a:t>CC BY</a:t>
            </a:r>
            <a:endParaRPr lang="en-HK" sz="900" dirty="0"/>
          </a:p>
        </p:txBody>
      </p:sp>
    </p:spTree>
    <p:extLst>
      <p:ext uri="{BB962C8B-B14F-4D97-AF65-F5344CB8AC3E}">
        <p14:creationId xmlns:p14="http://schemas.microsoft.com/office/powerpoint/2010/main" val="113101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58A63F-E7CD-454F-A2A4-AE7B00D87379}"/>
              </a:ext>
            </a:extLst>
          </p:cNvPr>
          <p:cNvSpPr txBox="1"/>
          <p:nvPr/>
        </p:nvSpPr>
        <p:spPr>
          <a:xfrm>
            <a:off x="5652120" y="6021288"/>
            <a:ext cx="3312368" cy="261610"/>
          </a:xfrm>
          <a:prstGeom prst="rect">
            <a:avLst/>
          </a:prstGeom>
          <a:noFill/>
        </p:spPr>
        <p:txBody>
          <a:bodyPr wrap="square">
            <a:spAutoFit/>
          </a:bodyPr>
          <a:lstStyle/>
          <a:p>
            <a:r>
              <a:rPr lang="en-HK" sz="1100" dirty="0"/>
              <a:t>Source: https://teachablemachine.withgoogle.com/</a:t>
            </a:r>
          </a:p>
        </p:txBody>
      </p:sp>
      <p:sp>
        <p:nvSpPr>
          <p:cNvPr id="6" name="Title 1">
            <a:extLst>
              <a:ext uri="{FF2B5EF4-FFF2-40B4-BE49-F238E27FC236}">
                <a16:creationId xmlns:a16="http://schemas.microsoft.com/office/drawing/2014/main" id="{C546A412-BF5A-4916-A83C-0F3C203D6A69}"/>
              </a:ext>
            </a:extLst>
          </p:cNvPr>
          <p:cNvSpPr>
            <a:spLocks noGrp="1"/>
          </p:cNvSpPr>
          <p:nvPr>
            <p:ph type="title"/>
          </p:nvPr>
        </p:nvSpPr>
        <p:spPr>
          <a:xfrm>
            <a:off x="827584" y="704088"/>
            <a:ext cx="7859216" cy="708688"/>
          </a:xfrm>
        </p:spPr>
        <p:txBody>
          <a:bodyPr>
            <a:noAutofit/>
          </a:bodyPr>
          <a:lstStyle/>
          <a:p>
            <a:r>
              <a:rPr lang="zh-TW" altLang="en-US" sz="4000" dirty="0"/>
              <a:t>示範三</a:t>
            </a:r>
            <a:r>
              <a:rPr lang="en-HK" altLang="zh-TW" sz="4000" dirty="0"/>
              <a:t>: </a:t>
            </a:r>
            <a:r>
              <a:rPr lang="en-HK" sz="4000" dirty="0"/>
              <a:t>Teachable Machine</a:t>
            </a:r>
            <a:endParaRPr lang="en-HK" sz="4400" dirty="0"/>
          </a:p>
        </p:txBody>
      </p:sp>
      <p:sp>
        <p:nvSpPr>
          <p:cNvPr id="7" name="TextBox 6">
            <a:extLst>
              <a:ext uri="{FF2B5EF4-FFF2-40B4-BE49-F238E27FC236}">
                <a16:creationId xmlns:a16="http://schemas.microsoft.com/office/drawing/2014/main" id="{FB02FF8C-E57C-4508-B21E-0EB4092C6D60}"/>
              </a:ext>
            </a:extLst>
          </p:cNvPr>
          <p:cNvSpPr txBox="1"/>
          <p:nvPr/>
        </p:nvSpPr>
        <p:spPr>
          <a:xfrm>
            <a:off x="827584" y="1700808"/>
            <a:ext cx="7488832" cy="1200329"/>
          </a:xfrm>
          <a:prstGeom prst="rect">
            <a:avLst/>
          </a:prstGeom>
          <a:noFill/>
        </p:spPr>
        <p:txBody>
          <a:bodyPr wrap="square">
            <a:spAutoFit/>
          </a:bodyPr>
          <a:lstStyle/>
          <a:p>
            <a:r>
              <a:rPr lang="en-HK" altLang="zh-TW" sz="2400" dirty="0"/>
              <a:t>Teachable Machine</a:t>
            </a:r>
            <a:r>
              <a:rPr lang="zh-TW" altLang="en-US" sz="2400" dirty="0"/>
              <a:t>是一個</a:t>
            </a:r>
            <a:r>
              <a:rPr lang="en-HK" altLang="zh-TW" sz="2400" dirty="0"/>
              <a:t>Google</a:t>
            </a:r>
            <a:r>
              <a:rPr lang="zh-TW" altLang="en-US" sz="2400" dirty="0"/>
              <a:t>提供的網頁工具，讓所有人在不需要程式設計經驗的情況下，能簡單地為網站和應用程式訓練機器學習模型</a:t>
            </a:r>
            <a:endParaRPr lang="en-HK" sz="2400" dirty="0"/>
          </a:p>
        </p:txBody>
      </p:sp>
      <p:pic>
        <p:nvPicPr>
          <p:cNvPr id="8" name="Picture 7">
            <a:extLst>
              <a:ext uri="{FF2B5EF4-FFF2-40B4-BE49-F238E27FC236}">
                <a16:creationId xmlns:a16="http://schemas.microsoft.com/office/drawing/2014/main" id="{0DC2633D-E011-4202-A681-8545A5C36C60}"/>
              </a:ext>
            </a:extLst>
          </p:cNvPr>
          <p:cNvPicPr>
            <a:picLocks noChangeAspect="1"/>
          </p:cNvPicPr>
          <p:nvPr/>
        </p:nvPicPr>
        <p:blipFill>
          <a:blip r:embed="rId2" cstate="print"/>
          <a:stretch>
            <a:fillRect/>
          </a:stretch>
        </p:blipFill>
        <p:spPr>
          <a:xfrm>
            <a:off x="755576" y="3180307"/>
            <a:ext cx="6001058" cy="2705239"/>
          </a:xfrm>
          <a:prstGeom prst="rect">
            <a:avLst/>
          </a:prstGeom>
        </p:spPr>
      </p:pic>
    </p:spTree>
    <p:extLst>
      <p:ext uri="{BB962C8B-B14F-4D97-AF65-F5344CB8AC3E}">
        <p14:creationId xmlns:p14="http://schemas.microsoft.com/office/powerpoint/2010/main" val="91353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a:t>
            </a:r>
            <a:r>
              <a:rPr lang="zh-TW" altLang="en-US" sz="4000" dirty="0"/>
              <a:t>機器學習</a:t>
            </a:r>
            <a:endParaRPr lang="en-HK" sz="4400" dirty="0"/>
          </a:p>
        </p:txBody>
      </p:sp>
      <p:sp>
        <p:nvSpPr>
          <p:cNvPr id="7" name="TextBox 6">
            <a:extLst>
              <a:ext uri="{FF2B5EF4-FFF2-40B4-BE49-F238E27FC236}">
                <a16:creationId xmlns:a16="http://schemas.microsoft.com/office/drawing/2014/main" id="{FB02FF8C-E57C-4508-B21E-0EB4092C6D60}"/>
              </a:ext>
            </a:extLst>
          </p:cNvPr>
          <p:cNvSpPr txBox="1"/>
          <p:nvPr/>
        </p:nvSpPr>
        <p:spPr>
          <a:xfrm>
            <a:off x="827584" y="1700808"/>
            <a:ext cx="3888432" cy="3785652"/>
          </a:xfrm>
          <a:prstGeom prst="rect">
            <a:avLst/>
          </a:prstGeom>
          <a:noFill/>
        </p:spPr>
        <p:txBody>
          <a:bodyPr wrap="square">
            <a:spAutoFit/>
          </a:bodyPr>
          <a:lstStyle/>
          <a:p>
            <a:pPr marL="457200" indent="-457200">
              <a:buAutoNum type="arabicPeriod"/>
            </a:pPr>
            <a:r>
              <a:rPr lang="zh-TW" altLang="en-US" sz="2400" dirty="0"/>
              <a:t>選擇</a:t>
            </a:r>
            <a:r>
              <a:rPr lang="en-HK" altLang="zh-TW" sz="2400" dirty="0"/>
              <a:t>Image Project</a:t>
            </a:r>
          </a:p>
          <a:p>
            <a:pPr marL="457200" indent="-457200">
              <a:buAutoNum type="arabicPeriod"/>
            </a:pPr>
            <a:endParaRPr lang="en-HK" sz="2400" dirty="0"/>
          </a:p>
          <a:p>
            <a:pPr marL="457200" indent="-457200">
              <a:buAutoNum type="arabicPeriod"/>
            </a:pPr>
            <a:endParaRPr lang="en-HK" sz="2400" dirty="0"/>
          </a:p>
          <a:p>
            <a:pPr marL="457200" indent="-457200">
              <a:buAutoNum type="arabicPeriod"/>
            </a:pPr>
            <a:endParaRPr lang="en-HK" sz="2400" dirty="0"/>
          </a:p>
          <a:p>
            <a:pPr marL="457200" indent="-457200">
              <a:buAutoNum type="arabicPeriod"/>
            </a:pPr>
            <a:endParaRPr lang="en-HK" sz="2400" dirty="0"/>
          </a:p>
          <a:p>
            <a:pPr marL="457200" indent="-457200">
              <a:buAutoNum type="arabicPeriod"/>
            </a:pPr>
            <a:endParaRPr lang="en-HK" sz="2400" dirty="0"/>
          </a:p>
          <a:p>
            <a:pPr marL="457200" indent="-457200">
              <a:buAutoNum type="arabicPeriod"/>
            </a:pPr>
            <a:endParaRPr lang="en-HK" sz="2400" dirty="0"/>
          </a:p>
          <a:p>
            <a:pPr marL="457200" indent="-457200">
              <a:buAutoNum type="arabicPeriod"/>
            </a:pPr>
            <a:endParaRPr lang="en-HK" sz="2400" dirty="0"/>
          </a:p>
          <a:p>
            <a:pPr marL="457200" indent="-457200">
              <a:buAutoNum type="arabicPeriod"/>
            </a:pPr>
            <a:r>
              <a:rPr lang="zh-TW" altLang="en-US" sz="2400" dirty="0"/>
              <a:t>選擇</a:t>
            </a:r>
            <a:r>
              <a:rPr lang="en-HK" altLang="zh-TW" sz="2400" dirty="0"/>
              <a:t>Standard image model</a:t>
            </a:r>
            <a:endParaRPr lang="en-HK" sz="2400" dirty="0"/>
          </a:p>
        </p:txBody>
      </p:sp>
      <p:pic>
        <p:nvPicPr>
          <p:cNvPr id="3" name="Picture 2">
            <a:extLst>
              <a:ext uri="{FF2B5EF4-FFF2-40B4-BE49-F238E27FC236}">
                <a16:creationId xmlns:a16="http://schemas.microsoft.com/office/drawing/2014/main" id="{A20FBD44-B856-48A1-9D39-A24A102E576B}"/>
              </a:ext>
            </a:extLst>
          </p:cNvPr>
          <p:cNvPicPr>
            <a:picLocks noChangeAspect="1"/>
          </p:cNvPicPr>
          <p:nvPr/>
        </p:nvPicPr>
        <p:blipFill>
          <a:blip r:embed="rId2" cstate="print"/>
          <a:stretch>
            <a:fillRect/>
          </a:stretch>
        </p:blipFill>
        <p:spPr>
          <a:xfrm>
            <a:off x="5508104" y="1557754"/>
            <a:ext cx="1804382" cy="2831926"/>
          </a:xfrm>
          <a:prstGeom prst="rect">
            <a:avLst/>
          </a:prstGeom>
        </p:spPr>
      </p:pic>
      <p:pic>
        <p:nvPicPr>
          <p:cNvPr id="9" name="Picture 8">
            <a:extLst>
              <a:ext uri="{FF2B5EF4-FFF2-40B4-BE49-F238E27FC236}">
                <a16:creationId xmlns:a16="http://schemas.microsoft.com/office/drawing/2014/main" id="{777810ED-09AB-463C-9126-128858AF6C36}"/>
              </a:ext>
            </a:extLst>
          </p:cNvPr>
          <p:cNvPicPr>
            <a:picLocks noChangeAspect="1"/>
          </p:cNvPicPr>
          <p:nvPr/>
        </p:nvPicPr>
        <p:blipFill>
          <a:blip r:embed="rId3" cstate="print"/>
          <a:stretch>
            <a:fillRect/>
          </a:stretch>
        </p:blipFill>
        <p:spPr>
          <a:xfrm>
            <a:off x="4860032" y="4558104"/>
            <a:ext cx="2939284" cy="1800200"/>
          </a:xfrm>
          <a:prstGeom prst="rect">
            <a:avLst/>
          </a:prstGeom>
        </p:spPr>
      </p:pic>
    </p:spTree>
    <p:extLst>
      <p:ext uri="{BB962C8B-B14F-4D97-AF65-F5344CB8AC3E}">
        <p14:creationId xmlns:p14="http://schemas.microsoft.com/office/powerpoint/2010/main" val="20252504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a:t>
            </a:r>
            <a:r>
              <a:rPr lang="zh-TW" altLang="en-US" sz="4000" dirty="0"/>
              <a:t>機器學習</a:t>
            </a:r>
            <a:endParaRPr lang="en-HK" sz="4400" dirty="0"/>
          </a:p>
        </p:txBody>
      </p:sp>
      <p:sp>
        <p:nvSpPr>
          <p:cNvPr id="7" name="TextBox 6">
            <a:extLst>
              <a:ext uri="{FF2B5EF4-FFF2-40B4-BE49-F238E27FC236}">
                <a16:creationId xmlns:a16="http://schemas.microsoft.com/office/drawing/2014/main" id="{FB02FF8C-E57C-4508-B21E-0EB4092C6D60}"/>
              </a:ext>
            </a:extLst>
          </p:cNvPr>
          <p:cNvSpPr txBox="1"/>
          <p:nvPr/>
        </p:nvSpPr>
        <p:spPr>
          <a:xfrm>
            <a:off x="772363" y="1556792"/>
            <a:ext cx="7559415" cy="2677656"/>
          </a:xfrm>
          <a:prstGeom prst="rect">
            <a:avLst/>
          </a:prstGeom>
          <a:noFill/>
        </p:spPr>
        <p:txBody>
          <a:bodyPr wrap="square">
            <a:spAutoFit/>
          </a:bodyPr>
          <a:lstStyle/>
          <a:p>
            <a:r>
              <a:rPr lang="en-HK" altLang="zh-TW" sz="2400" dirty="0"/>
              <a:t>3. </a:t>
            </a:r>
            <a:r>
              <a:rPr lang="zh-TW" altLang="en-US" sz="2400" dirty="0"/>
              <a:t>分別完成以下三個步驟</a:t>
            </a:r>
            <a:r>
              <a:rPr lang="en-HK" altLang="zh-TW" sz="2400" dirty="0"/>
              <a:t>: </a:t>
            </a:r>
          </a:p>
          <a:p>
            <a:pPr marL="800100" lvl="1" indent="-342900">
              <a:buFontTx/>
              <a:buChar char="-"/>
            </a:pPr>
            <a:r>
              <a:rPr lang="zh-TW" altLang="en-US" sz="2400" b="1" dirty="0">
                <a:solidFill>
                  <a:srgbClr val="0070C0"/>
                </a:solidFill>
              </a:rPr>
              <a:t>採集數據</a:t>
            </a:r>
            <a:r>
              <a:rPr lang="en-HK" altLang="zh-TW" sz="2400" dirty="0">
                <a:solidFill>
                  <a:srgbClr val="0070C0"/>
                </a:solidFill>
              </a:rPr>
              <a:t>: </a:t>
            </a:r>
            <a:r>
              <a:rPr lang="zh-TW" altLang="en-US" sz="2400" dirty="0"/>
              <a:t>更改合適名字</a:t>
            </a:r>
            <a:r>
              <a:rPr lang="en-HK" altLang="zh-TW" sz="2400" dirty="0"/>
              <a:t>(Class)</a:t>
            </a:r>
            <a:r>
              <a:rPr lang="zh-TW" altLang="en-US" sz="2400" dirty="0"/>
              <a:t>後，使用攝像頭即時拍攝人面圖片，或上載己存圖片</a:t>
            </a:r>
            <a:endParaRPr lang="en-HK" altLang="zh-TW" sz="2400" dirty="0"/>
          </a:p>
          <a:p>
            <a:pPr marL="800100" lvl="1" indent="-342900">
              <a:buFontTx/>
              <a:buChar char="-"/>
            </a:pPr>
            <a:r>
              <a:rPr lang="zh-TW" altLang="en-US" sz="2400" b="1" dirty="0">
                <a:solidFill>
                  <a:srgbClr val="0070C0"/>
                </a:solidFill>
              </a:rPr>
              <a:t>學習</a:t>
            </a:r>
            <a:r>
              <a:rPr lang="en-HK" altLang="zh-TW" sz="2400" dirty="0">
                <a:solidFill>
                  <a:srgbClr val="0070C0"/>
                </a:solidFill>
              </a:rPr>
              <a:t>:</a:t>
            </a:r>
            <a:r>
              <a:rPr lang="en-HK" altLang="zh-TW" sz="2400" dirty="0"/>
              <a:t> </a:t>
            </a:r>
            <a:r>
              <a:rPr lang="zh-TW" altLang="en-US" sz="2400" dirty="0"/>
              <a:t>按</a:t>
            </a:r>
            <a:r>
              <a:rPr lang="en-HK" altLang="zh-TW" sz="2400" dirty="0"/>
              <a:t>Train Model</a:t>
            </a:r>
            <a:r>
              <a:rPr lang="zh-TW" altLang="en-US" sz="2400" dirty="0"/>
              <a:t>開始學習</a:t>
            </a:r>
            <a:endParaRPr lang="en-HK" altLang="zh-TW" sz="2400" dirty="0"/>
          </a:p>
          <a:p>
            <a:pPr marL="800100" lvl="1" indent="-342900">
              <a:buFontTx/>
              <a:buChar char="-"/>
            </a:pPr>
            <a:r>
              <a:rPr lang="zh-TW" altLang="en-US" sz="2400" b="1" dirty="0">
                <a:solidFill>
                  <a:srgbClr val="0070C0"/>
                </a:solidFill>
              </a:rPr>
              <a:t>預覽</a:t>
            </a:r>
            <a:endParaRPr lang="en-HK" altLang="zh-TW" sz="2400" b="1" dirty="0">
              <a:solidFill>
                <a:srgbClr val="0070C0"/>
              </a:solidFill>
            </a:endParaRPr>
          </a:p>
          <a:p>
            <a:endParaRPr lang="en-HK" altLang="zh-TW" sz="2400" dirty="0"/>
          </a:p>
          <a:p>
            <a:endParaRPr lang="en-HK" sz="2400" dirty="0"/>
          </a:p>
        </p:txBody>
      </p:sp>
      <p:pic>
        <p:nvPicPr>
          <p:cNvPr id="4" name="Picture 3">
            <a:extLst>
              <a:ext uri="{FF2B5EF4-FFF2-40B4-BE49-F238E27FC236}">
                <a16:creationId xmlns:a16="http://schemas.microsoft.com/office/drawing/2014/main" id="{B47A66CC-995D-4D8C-BCC4-DDFD3E33C5D6}"/>
              </a:ext>
            </a:extLst>
          </p:cNvPr>
          <p:cNvPicPr>
            <a:picLocks noChangeAspect="1"/>
          </p:cNvPicPr>
          <p:nvPr/>
        </p:nvPicPr>
        <p:blipFill>
          <a:blip r:embed="rId2" cstate="print"/>
          <a:stretch>
            <a:fillRect/>
          </a:stretch>
        </p:blipFill>
        <p:spPr>
          <a:xfrm>
            <a:off x="757001" y="3881718"/>
            <a:ext cx="7559415" cy="2550947"/>
          </a:xfrm>
          <a:prstGeom prst="rect">
            <a:avLst/>
          </a:prstGeom>
        </p:spPr>
      </p:pic>
    </p:spTree>
    <p:extLst>
      <p:ext uri="{BB962C8B-B14F-4D97-AF65-F5344CB8AC3E}">
        <p14:creationId xmlns:p14="http://schemas.microsoft.com/office/powerpoint/2010/main" val="3246085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46A412-BF5A-4916-A83C-0F3C203D6A69}"/>
              </a:ext>
            </a:extLst>
          </p:cNvPr>
          <p:cNvSpPr>
            <a:spLocks noGrp="1"/>
          </p:cNvSpPr>
          <p:nvPr>
            <p:ph type="title"/>
          </p:nvPr>
        </p:nvSpPr>
        <p:spPr>
          <a:xfrm>
            <a:off x="827584" y="704088"/>
            <a:ext cx="7859216" cy="708688"/>
          </a:xfrm>
        </p:spPr>
        <p:txBody>
          <a:bodyPr>
            <a:noAutofit/>
          </a:bodyPr>
          <a:lstStyle/>
          <a:p>
            <a:r>
              <a:rPr lang="en-HK" sz="4000" dirty="0"/>
              <a:t>Teachable Machine: </a:t>
            </a:r>
            <a:r>
              <a:rPr lang="zh-TW" altLang="en-US" sz="4000" dirty="0"/>
              <a:t>機器學習</a:t>
            </a:r>
            <a:endParaRPr lang="en-HK" sz="4400" dirty="0"/>
          </a:p>
        </p:txBody>
      </p:sp>
      <p:pic>
        <p:nvPicPr>
          <p:cNvPr id="2" name="Picture 1">
            <a:extLst>
              <a:ext uri="{FF2B5EF4-FFF2-40B4-BE49-F238E27FC236}">
                <a16:creationId xmlns:a16="http://schemas.microsoft.com/office/drawing/2014/main" id="{03370E86-7238-4F81-86C5-310FB407CAD3}"/>
              </a:ext>
            </a:extLst>
          </p:cNvPr>
          <p:cNvPicPr>
            <a:picLocks noChangeAspect="1"/>
          </p:cNvPicPr>
          <p:nvPr/>
        </p:nvPicPr>
        <p:blipFill>
          <a:blip r:embed="rId2" cstate="print"/>
          <a:stretch>
            <a:fillRect/>
          </a:stretch>
        </p:blipFill>
        <p:spPr>
          <a:xfrm>
            <a:off x="755576" y="1628800"/>
            <a:ext cx="7200800" cy="4989081"/>
          </a:xfrm>
          <a:prstGeom prst="rect">
            <a:avLst/>
          </a:prstGeom>
        </p:spPr>
      </p:pic>
    </p:spTree>
    <p:extLst>
      <p:ext uri="{BB962C8B-B14F-4D97-AF65-F5344CB8AC3E}">
        <p14:creationId xmlns:p14="http://schemas.microsoft.com/office/powerpoint/2010/main" val="3407708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8875D5-794A-41EA-AC89-C15CF3776F71}"/>
              </a:ext>
            </a:extLst>
          </p:cNvPr>
          <p:cNvSpPr txBox="1"/>
          <p:nvPr/>
        </p:nvSpPr>
        <p:spPr>
          <a:xfrm>
            <a:off x="821944" y="5557827"/>
            <a:ext cx="7350455" cy="523220"/>
          </a:xfrm>
          <a:prstGeom prst="rect">
            <a:avLst/>
          </a:prstGeom>
          <a:noFill/>
        </p:spPr>
        <p:txBody>
          <a:bodyPr wrap="square">
            <a:spAutoFit/>
          </a:bodyPr>
          <a:lstStyle/>
          <a:p>
            <a:r>
              <a:rPr lang="en-HK" sz="2800" dirty="0">
                <a:hlinkClick r:id="rId2"/>
              </a:rPr>
              <a:t>https://thestempedia.com/product/pictoblox/</a:t>
            </a:r>
            <a:endParaRPr lang="en-HK" sz="2800" dirty="0"/>
          </a:p>
        </p:txBody>
      </p:sp>
      <p:sp>
        <p:nvSpPr>
          <p:cNvPr id="5" name="Title 1">
            <a:extLst>
              <a:ext uri="{FF2B5EF4-FFF2-40B4-BE49-F238E27FC236}">
                <a16:creationId xmlns:a16="http://schemas.microsoft.com/office/drawing/2014/main" id="{B0D01CFB-5472-4EA5-8726-0A0477F1980F}"/>
              </a:ext>
            </a:extLst>
          </p:cNvPr>
          <p:cNvSpPr>
            <a:spLocks noGrp="1"/>
          </p:cNvSpPr>
          <p:nvPr>
            <p:ph type="title"/>
          </p:nvPr>
        </p:nvSpPr>
        <p:spPr>
          <a:xfrm>
            <a:off x="827584" y="704088"/>
            <a:ext cx="7859216" cy="708688"/>
          </a:xfrm>
        </p:spPr>
        <p:txBody>
          <a:bodyPr>
            <a:noAutofit/>
          </a:bodyPr>
          <a:lstStyle/>
          <a:p>
            <a:r>
              <a:rPr lang="zh-TW" altLang="en-US" sz="4000" dirty="0"/>
              <a:t>示範四</a:t>
            </a:r>
            <a:r>
              <a:rPr lang="en-HK" altLang="zh-TW" sz="4000" dirty="0"/>
              <a:t>: </a:t>
            </a:r>
            <a:r>
              <a:rPr lang="en-HK" sz="4000" dirty="0" err="1"/>
              <a:t>PictoBlox</a:t>
            </a:r>
            <a:endParaRPr lang="en-HK" sz="4400" dirty="0"/>
          </a:p>
        </p:txBody>
      </p:sp>
      <p:sp>
        <p:nvSpPr>
          <p:cNvPr id="6" name="Content Placeholder 2">
            <a:extLst>
              <a:ext uri="{FF2B5EF4-FFF2-40B4-BE49-F238E27FC236}">
                <a16:creationId xmlns:a16="http://schemas.microsoft.com/office/drawing/2014/main" id="{65C40EF7-5B96-4EF1-BAF9-1E07B383B806}"/>
              </a:ext>
            </a:extLst>
          </p:cNvPr>
          <p:cNvSpPr>
            <a:spLocks noGrp="1"/>
          </p:cNvSpPr>
          <p:nvPr>
            <p:ph idx="1"/>
          </p:nvPr>
        </p:nvSpPr>
        <p:spPr>
          <a:xfrm>
            <a:off x="755576" y="1556792"/>
            <a:ext cx="7632848" cy="4824536"/>
          </a:xfrm>
        </p:spPr>
        <p:txBody>
          <a:bodyPr>
            <a:normAutofit/>
          </a:bodyPr>
          <a:lstStyle/>
          <a:p>
            <a:pPr marL="0" indent="0">
              <a:buNone/>
            </a:pPr>
            <a:r>
              <a:rPr lang="en-US" dirty="0" err="1"/>
              <a:t>PictoBlox</a:t>
            </a:r>
            <a:r>
              <a:rPr lang="zh-TW" altLang="en-US" dirty="0"/>
              <a:t>是基於</a:t>
            </a:r>
            <a:r>
              <a:rPr lang="en-HK" altLang="zh-TW" dirty="0"/>
              <a:t>Scratch</a:t>
            </a:r>
            <a:r>
              <a:rPr lang="zh-TW" altLang="en-US" dirty="0"/>
              <a:t>開發，</a:t>
            </a:r>
            <a:r>
              <a:rPr lang="zh-TW" altLang="en-US" b="0" i="0" dirty="0">
                <a:solidFill>
                  <a:srgbClr val="333333"/>
                </a:solidFill>
                <a:effectLst/>
                <a:latin typeface="Roboto Slab"/>
              </a:rPr>
              <a:t>包含不少人工智能學習功能，特別適合小學五年級至初中學生學習及使用，即使沒有任何技術知</a:t>
            </a:r>
            <a:r>
              <a:rPr lang="zh-TW" altLang="en-US" dirty="0">
                <a:solidFill>
                  <a:srgbClr val="333333"/>
                </a:solidFill>
                <a:latin typeface="Roboto Slab"/>
              </a:rPr>
              <a:t>識</a:t>
            </a:r>
            <a:r>
              <a:rPr lang="zh-TW" altLang="en-HK" dirty="0">
                <a:solidFill>
                  <a:srgbClr val="333333"/>
                </a:solidFill>
                <a:latin typeface="Roboto Slab"/>
              </a:rPr>
              <a:t>，</a:t>
            </a:r>
            <a:r>
              <a:rPr lang="zh-TW" altLang="en-US" dirty="0">
                <a:solidFill>
                  <a:srgbClr val="333333"/>
                </a:solidFill>
                <a:latin typeface="Roboto Slab"/>
              </a:rPr>
              <a:t>也能通過簡單易用的</a:t>
            </a:r>
            <a:r>
              <a:rPr lang="zh-TW" altLang="en-US" b="0" i="0" dirty="0">
                <a:solidFill>
                  <a:srgbClr val="333333"/>
                </a:solidFill>
                <a:effectLst/>
                <a:latin typeface="Roboto Slab"/>
              </a:rPr>
              <a:t>圖形界面來編寫</a:t>
            </a:r>
            <a:r>
              <a:rPr lang="zh-TW" altLang="en-US" dirty="0">
                <a:solidFill>
                  <a:srgbClr val="333333"/>
                </a:solidFill>
                <a:latin typeface="Roboto Slab"/>
              </a:rPr>
              <a:t>程式。</a:t>
            </a:r>
            <a:endParaRPr lang="en-HK" altLang="zh-TW" dirty="0"/>
          </a:p>
          <a:p>
            <a:pPr marL="0" indent="0">
              <a:buNone/>
            </a:pPr>
            <a:endParaRPr lang="en-HK" dirty="0"/>
          </a:p>
        </p:txBody>
      </p:sp>
      <p:pic>
        <p:nvPicPr>
          <p:cNvPr id="7" name="Picture 6">
            <a:extLst>
              <a:ext uri="{FF2B5EF4-FFF2-40B4-BE49-F238E27FC236}">
                <a16:creationId xmlns:a16="http://schemas.microsoft.com/office/drawing/2014/main" id="{1545B6CB-A41E-4A34-9271-B2D0CD5C598C}"/>
              </a:ext>
            </a:extLst>
          </p:cNvPr>
          <p:cNvPicPr>
            <a:picLocks noChangeAspect="1"/>
          </p:cNvPicPr>
          <p:nvPr/>
        </p:nvPicPr>
        <p:blipFill>
          <a:blip r:embed="rId3" cstate="print"/>
          <a:stretch>
            <a:fillRect/>
          </a:stretch>
        </p:blipFill>
        <p:spPr>
          <a:xfrm>
            <a:off x="2267744" y="3440361"/>
            <a:ext cx="4932040" cy="2117466"/>
          </a:xfrm>
          <a:prstGeom prst="rect">
            <a:avLst/>
          </a:prstGeom>
        </p:spPr>
      </p:pic>
    </p:spTree>
    <p:extLst>
      <p:ext uri="{BB962C8B-B14F-4D97-AF65-F5344CB8AC3E}">
        <p14:creationId xmlns:p14="http://schemas.microsoft.com/office/powerpoint/2010/main" val="361334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9192E250-0D82-4463-9473-BF125E8E1B7A}"/>
              </a:ext>
            </a:extLst>
          </p:cNvPr>
          <p:cNvSpPr txBox="1">
            <a:spLocks/>
          </p:cNvSpPr>
          <p:nvPr/>
        </p:nvSpPr>
        <p:spPr>
          <a:xfrm>
            <a:off x="623576" y="1484784"/>
            <a:ext cx="5748624" cy="5112567"/>
          </a:xfrm>
          <a:prstGeom prst="rect">
            <a:avLst/>
          </a:prstGeom>
        </p:spPr>
        <p:txBody>
          <a:bodyPr>
            <a:normAutofit fontScale="85000" lnSpcReduction="2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514350" indent="-514350">
              <a:buFont typeface="+mj-lt"/>
              <a:buAutoNum type="arabicPeriod"/>
            </a:pPr>
            <a:r>
              <a:rPr lang="zh-TW" altLang="en-US" dirty="0"/>
              <a:t>從以下連結下載</a:t>
            </a:r>
            <a:r>
              <a:rPr lang="en-US" dirty="0"/>
              <a:t>:</a:t>
            </a:r>
          </a:p>
          <a:p>
            <a:pPr marL="365760" lvl="1" indent="0">
              <a:buNone/>
            </a:pPr>
            <a:r>
              <a:rPr lang="en-US" dirty="0">
                <a:hlinkClick r:id="rId2"/>
              </a:rPr>
              <a:t>https://thestempedia.com/product/pictoblox/</a:t>
            </a:r>
            <a:endParaRPr lang="en-US" dirty="0"/>
          </a:p>
          <a:p>
            <a:pPr marL="514350" indent="-514350">
              <a:buFont typeface="+mj-lt"/>
              <a:buAutoNum type="arabicPeriod"/>
            </a:pPr>
            <a:endParaRPr lang="en-US" dirty="0"/>
          </a:p>
          <a:p>
            <a:pPr marL="514350" indent="-514350">
              <a:buFont typeface="+mj-lt"/>
              <a:buAutoNum type="arabicPeriod"/>
            </a:pPr>
            <a:r>
              <a:rPr lang="zh-TW" altLang="en-US" dirty="0"/>
              <a:t>選擇你的電腦種類下載安裝軟件</a:t>
            </a: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zh-TW" altLang="en-US" dirty="0"/>
              <a:t>登記使用</a:t>
            </a: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a:p>
            <a:pPr marL="0" indent="0">
              <a:buNone/>
            </a:pPr>
            <a:endParaRPr lang="en-US" dirty="0"/>
          </a:p>
        </p:txBody>
      </p:sp>
      <p:sp>
        <p:nvSpPr>
          <p:cNvPr id="7" name="Title 2">
            <a:extLst>
              <a:ext uri="{FF2B5EF4-FFF2-40B4-BE49-F238E27FC236}">
                <a16:creationId xmlns:a16="http://schemas.microsoft.com/office/drawing/2014/main"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err="1"/>
              <a:t>PictoBlox</a:t>
            </a:r>
            <a:r>
              <a:rPr lang="en-US" sz="4000" dirty="0"/>
              <a:t> – </a:t>
            </a:r>
            <a:r>
              <a:rPr lang="zh-TW" altLang="en-US" sz="4000" dirty="0"/>
              <a:t>安裝</a:t>
            </a:r>
            <a:endParaRPr lang="en-US" sz="4000" dirty="0"/>
          </a:p>
        </p:txBody>
      </p:sp>
      <p:pic>
        <p:nvPicPr>
          <p:cNvPr id="8" name="Picture 7">
            <a:extLst>
              <a:ext uri="{FF2B5EF4-FFF2-40B4-BE49-F238E27FC236}">
                <a16:creationId xmlns:a16="http://schemas.microsoft.com/office/drawing/2014/main" id="{EE294AC9-6669-43F6-974C-DB3F1D1A1A72}"/>
              </a:ext>
            </a:extLst>
          </p:cNvPr>
          <p:cNvPicPr>
            <a:picLocks noChangeAspect="1"/>
          </p:cNvPicPr>
          <p:nvPr/>
        </p:nvPicPr>
        <p:blipFill>
          <a:blip r:embed="rId3" cstate="print"/>
          <a:stretch>
            <a:fillRect/>
          </a:stretch>
        </p:blipFill>
        <p:spPr>
          <a:xfrm>
            <a:off x="6516216" y="1340768"/>
            <a:ext cx="2298248" cy="1563657"/>
          </a:xfrm>
          <a:prstGeom prst="rect">
            <a:avLst/>
          </a:prstGeom>
          <a:ln w="25400">
            <a:solidFill>
              <a:schemeClr val="tx2"/>
            </a:solidFill>
          </a:ln>
        </p:spPr>
      </p:pic>
      <p:pic>
        <p:nvPicPr>
          <p:cNvPr id="10" name="Picture 9">
            <a:extLst>
              <a:ext uri="{FF2B5EF4-FFF2-40B4-BE49-F238E27FC236}">
                <a16:creationId xmlns:a16="http://schemas.microsoft.com/office/drawing/2014/main" id="{1739E55F-6E83-4ECE-A779-5C14234472E3}"/>
              </a:ext>
            </a:extLst>
          </p:cNvPr>
          <p:cNvPicPr>
            <a:picLocks noChangeAspect="1"/>
          </p:cNvPicPr>
          <p:nvPr/>
        </p:nvPicPr>
        <p:blipFill>
          <a:blip r:embed="rId4" cstate="print"/>
          <a:stretch>
            <a:fillRect/>
          </a:stretch>
        </p:blipFill>
        <p:spPr>
          <a:xfrm>
            <a:off x="623576" y="3216723"/>
            <a:ext cx="5748624" cy="2592288"/>
          </a:xfrm>
          <a:prstGeom prst="rect">
            <a:avLst/>
          </a:prstGeom>
          <a:ln w="25400">
            <a:solidFill>
              <a:schemeClr val="tx2"/>
            </a:solidFill>
          </a:ln>
        </p:spPr>
      </p:pic>
      <p:sp>
        <p:nvSpPr>
          <p:cNvPr id="12" name="Arrow: Right 11">
            <a:extLst>
              <a:ext uri="{FF2B5EF4-FFF2-40B4-BE49-F238E27FC236}">
                <a16:creationId xmlns:a16="http://schemas.microsoft.com/office/drawing/2014/main" id="{94D43FC4-43F2-42C6-8FDA-4C3985FA1D9D}"/>
              </a:ext>
            </a:extLst>
          </p:cNvPr>
          <p:cNvSpPr/>
          <p:nvPr/>
        </p:nvSpPr>
        <p:spPr>
          <a:xfrm>
            <a:off x="5879508" y="1435919"/>
            <a:ext cx="400257" cy="2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14" name="Arrow: Bent 13">
            <a:extLst>
              <a:ext uri="{FF2B5EF4-FFF2-40B4-BE49-F238E27FC236}">
                <a16:creationId xmlns:a16="http://schemas.microsoft.com/office/drawing/2014/main" id="{81D3FEA7-6B08-406A-A46C-A632C01F7153}"/>
              </a:ext>
            </a:extLst>
          </p:cNvPr>
          <p:cNvSpPr/>
          <p:nvPr/>
        </p:nvSpPr>
        <p:spPr>
          <a:xfrm rot="5400000">
            <a:off x="3122019" y="2793639"/>
            <a:ext cx="305960" cy="432048"/>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chemeClr val="tx1"/>
              </a:solidFill>
            </a:endParaRPr>
          </a:p>
        </p:txBody>
      </p:sp>
      <p:pic>
        <p:nvPicPr>
          <p:cNvPr id="16" name="Picture 15">
            <a:extLst>
              <a:ext uri="{FF2B5EF4-FFF2-40B4-BE49-F238E27FC236}">
                <a16:creationId xmlns:a16="http://schemas.microsoft.com/office/drawing/2014/main" id="{6DF239ED-4526-4998-96D0-0807F3275341}"/>
              </a:ext>
            </a:extLst>
          </p:cNvPr>
          <p:cNvPicPr>
            <a:picLocks noChangeAspect="1"/>
          </p:cNvPicPr>
          <p:nvPr/>
        </p:nvPicPr>
        <p:blipFill>
          <a:blip r:embed="rId5" cstate="print"/>
          <a:stretch>
            <a:fillRect/>
          </a:stretch>
        </p:blipFill>
        <p:spPr>
          <a:xfrm>
            <a:off x="6543517" y="3176073"/>
            <a:ext cx="2271785" cy="2629191"/>
          </a:xfrm>
          <a:prstGeom prst="rect">
            <a:avLst/>
          </a:prstGeom>
          <a:ln w="25400">
            <a:solidFill>
              <a:schemeClr val="tx2"/>
            </a:solidFill>
          </a:ln>
        </p:spPr>
      </p:pic>
      <p:sp>
        <p:nvSpPr>
          <p:cNvPr id="17" name="Arrow: Bent 16">
            <a:extLst>
              <a:ext uri="{FF2B5EF4-FFF2-40B4-BE49-F238E27FC236}">
                <a16:creationId xmlns:a16="http://schemas.microsoft.com/office/drawing/2014/main" id="{A76D0827-8ED3-48F3-958E-59B8DA137205}"/>
              </a:ext>
            </a:extLst>
          </p:cNvPr>
          <p:cNvSpPr/>
          <p:nvPr/>
        </p:nvSpPr>
        <p:spPr>
          <a:xfrm rot="5400000" flipH="1">
            <a:off x="7027382" y="5648011"/>
            <a:ext cx="412827" cy="1003112"/>
          </a:xfrm>
          <a:prstGeom prst="bentArrow">
            <a:avLst>
              <a:gd name="adj1" fmla="val 25000"/>
              <a:gd name="adj2" fmla="val 27214"/>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solidFill>
                <a:schemeClr val="tx1"/>
              </a:solidFill>
            </a:endParaRPr>
          </a:p>
        </p:txBody>
      </p:sp>
      <p:sp>
        <p:nvSpPr>
          <p:cNvPr id="18" name="TextBox 17">
            <a:extLst>
              <a:ext uri="{FF2B5EF4-FFF2-40B4-BE49-F238E27FC236}">
                <a16:creationId xmlns:a16="http://schemas.microsoft.com/office/drawing/2014/main" id="{67603C9D-AA56-4159-B144-E4C3617865DE}"/>
              </a:ext>
            </a:extLst>
          </p:cNvPr>
          <p:cNvSpPr txBox="1"/>
          <p:nvPr/>
        </p:nvSpPr>
        <p:spPr>
          <a:xfrm>
            <a:off x="6516216" y="937234"/>
            <a:ext cx="288032" cy="369332"/>
          </a:xfrm>
          <a:prstGeom prst="rect">
            <a:avLst/>
          </a:prstGeom>
          <a:noFill/>
          <a:ln w="19050">
            <a:solidFill>
              <a:srgbClr val="FF0000"/>
            </a:solidFill>
          </a:ln>
        </p:spPr>
        <p:txBody>
          <a:bodyPr wrap="square" rtlCol="0">
            <a:spAutoFit/>
          </a:bodyPr>
          <a:lstStyle/>
          <a:p>
            <a:r>
              <a:rPr lang="en-HK" dirty="0"/>
              <a:t>1</a:t>
            </a:r>
          </a:p>
        </p:txBody>
      </p:sp>
      <p:sp>
        <p:nvSpPr>
          <p:cNvPr id="19" name="TextBox 18">
            <a:extLst>
              <a:ext uri="{FF2B5EF4-FFF2-40B4-BE49-F238E27FC236}">
                <a16:creationId xmlns:a16="http://schemas.microsoft.com/office/drawing/2014/main" id="{DECBFD16-94D5-40B7-998D-7D9DDE125BAA}"/>
              </a:ext>
            </a:extLst>
          </p:cNvPr>
          <p:cNvSpPr txBox="1"/>
          <p:nvPr/>
        </p:nvSpPr>
        <p:spPr>
          <a:xfrm>
            <a:off x="623576" y="3360739"/>
            <a:ext cx="288032" cy="369332"/>
          </a:xfrm>
          <a:prstGeom prst="rect">
            <a:avLst/>
          </a:prstGeom>
          <a:noFill/>
          <a:ln w="19050">
            <a:solidFill>
              <a:srgbClr val="FF0000"/>
            </a:solidFill>
          </a:ln>
        </p:spPr>
        <p:txBody>
          <a:bodyPr wrap="square" rtlCol="0">
            <a:spAutoFit/>
          </a:bodyPr>
          <a:lstStyle/>
          <a:p>
            <a:r>
              <a:rPr lang="en-HK" dirty="0"/>
              <a:t>2</a:t>
            </a:r>
          </a:p>
        </p:txBody>
      </p:sp>
      <p:sp>
        <p:nvSpPr>
          <p:cNvPr id="20" name="TextBox 19">
            <a:extLst>
              <a:ext uri="{FF2B5EF4-FFF2-40B4-BE49-F238E27FC236}">
                <a16:creationId xmlns:a16="http://schemas.microsoft.com/office/drawing/2014/main" id="{91E28D59-017D-44CE-892F-A71570556AE7}"/>
              </a:ext>
            </a:extLst>
          </p:cNvPr>
          <p:cNvSpPr txBox="1"/>
          <p:nvPr/>
        </p:nvSpPr>
        <p:spPr>
          <a:xfrm>
            <a:off x="6516216" y="3176073"/>
            <a:ext cx="288032" cy="369332"/>
          </a:xfrm>
          <a:prstGeom prst="rect">
            <a:avLst/>
          </a:prstGeom>
          <a:noFill/>
          <a:ln w="19050">
            <a:solidFill>
              <a:srgbClr val="FF0000"/>
            </a:solidFill>
          </a:ln>
        </p:spPr>
        <p:txBody>
          <a:bodyPr wrap="square" rtlCol="0">
            <a:spAutoFit/>
          </a:bodyPr>
          <a:lstStyle/>
          <a:p>
            <a:r>
              <a:rPr lang="en-HK" dirty="0"/>
              <a:t>3</a:t>
            </a:r>
          </a:p>
        </p:txBody>
      </p:sp>
    </p:spTree>
    <p:extLst>
      <p:ext uri="{BB962C8B-B14F-4D97-AF65-F5344CB8AC3E}">
        <p14:creationId xmlns:p14="http://schemas.microsoft.com/office/powerpoint/2010/main" val="15003025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dirty="0" err="1"/>
              <a:t>PictoBlox</a:t>
            </a:r>
            <a:r>
              <a:rPr lang="en-US" sz="4000" dirty="0"/>
              <a:t> – </a:t>
            </a:r>
            <a:r>
              <a:rPr lang="zh-TW" altLang="en-US" sz="4000" dirty="0"/>
              <a:t>登記</a:t>
            </a:r>
            <a:endParaRPr lang="en-US" sz="4000" dirty="0"/>
          </a:p>
        </p:txBody>
      </p:sp>
      <p:sp>
        <p:nvSpPr>
          <p:cNvPr id="12" name="Arrow: Right 11">
            <a:extLst>
              <a:ext uri="{FF2B5EF4-FFF2-40B4-BE49-F238E27FC236}">
                <a16:creationId xmlns:a16="http://schemas.microsoft.com/office/drawing/2014/main" id="{94D43FC4-43F2-42C6-8FDA-4C3985FA1D9D}"/>
              </a:ext>
            </a:extLst>
          </p:cNvPr>
          <p:cNvSpPr/>
          <p:nvPr/>
        </p:nvSpPr>
        <p:spPr>
          <a:xfrm>
            <a:off x="4486348" y="2348880"/>
            <a:ext cx="400257" cy="2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pic>
        <p:nvPicPr>
          <p:cNvPr id="5" name="Picture 4">
            <a:extLst>
              <a:ext uri="{FF2B5EF4-FFF2-40B4-BE49-F238E27FC236}">
                <a16:creationId xmlns:a16="http://schemas.microsoft.com/office/drawing/2014/main" id="{5385F821-EE98-443F-B47D-78CEF136B432}"/>
              </a:ext>
            </a:extLst>
          </p:cNvPr>
          <p:cNvPicPr>
            <a:picLocks noChangeAspect="1"/>
          </p:cNvPicPr>
          <p:nvPr/>
        </p:nvPicPr>
        <p:blipFill>
          <a:blip r:embed="rId2" cstate="print"/>
          <a:stretch>
            <a:fillRect/>
          </a:stretch>
        </p:blipFill>
        <p:spPr>
          <a:xfrm>
            <a:off x="539552" y="1340768"/>
            <a:ext cx="3881547" cy="2376264"/>
          </a:xfrm>
          <a:prstGeom prst="rect">
            <a:avLst/>
          </a:prstGeom>
        </p:spPr>
      </p:pic>
      <p:pic>
        <p:nvPicPr>
          <p:cNvPr id="11" name="Picture 10">
            <a:extLst>
              <a:ext uri="{FF2B5EF4-FFF2-40B4-BE49-F238E27FC236}">
                <a16:creationId xmlns:a16="http://schemas.microsoft.com/office/drawing/2014/main" id="{0A98746A-975F-4820-A35D-9CE863F62BC1}"/>
              </a:ext>
            </a:extLst>
          </p:cNvPr>
          <p:cNvPicPr>
            <a:picLocks noChangeAspect="1"/>
          </p:cNvPicPr>
          <p:nvPr/>
        </p:nvPicPr>
        <p:blipFill>
          <a:blip r:embed="rId3" cstate="print"/>
          <a:stretch>
            <a:fillRect/>
          </a:stretch>
        </p:blipFill>
        <p:spPr>
          <a:xfrm>
            <a:off x="4932040" y="1377958"/>
            <a:ext cx="3880049" cy="2267066"/>
          </a:xfrm>
          <a:prstGeom prst="rect">
            <a:avLst/>
          </a:prstGeom>
        </p:spPr>
      </p:pic>
      <p:pic>
        <p:nvPicPr>
          <p:cNvPr id="15" name="Picture 14">
            <a:extLst>
              <a:ext uri="{FF2B5EF4-FFF2-40B4-BE49-F238E27FC236}">
                <a16:creationId xmlns:a16="http://schemas.microsoft.com/office/drawing/2014/main" id="{B4D27E2D-CCBC-4DC9-B2D2-D6C7D89BE1AC}"/>
              </a:ext>
            </a:extLst>
          </p:cNvPr>
          <p:cNvPicPr>
            <a:picLocks noChangeAspect="1"/>
          </p:cNvPicPr>
          <p:nvPr/>
        </p:nvPicPr>
        <p:blipFill>
          <a:blip r:embed="rId4" cstate="print"/>
          <a:stretch>
            <a:fillRect/>
          </a:stretch>
        </p:blipFill>
        <p:spPr>
          <a:xfrm>
            <a:off x="4886605" y="4077072"/>
            <a:ext cx="3880049" cy="2378707"/>
          </a:xfrm>
          <a:prstGeom prst="rect">
            <a:avLst/>
          </a:prstGeom>
        </p:spPr>
      </p:pic>
      <p:pic>
        <p:nvPicPr>
          <p:cNvPr id="22" name="Picture 21">
            <a:extLst>
              <a:ext uri="{FF2B5EF4-FFF2-40B4-BE49-F238E27FC236}">
                <a16:creationId xmlns:a16="http://schemas.microsoft.com/office/drawing/2014/main" id="{D6A50434-2099-47EF-B6D4-B7F3B6549140}"/>
              </a:ext>
            </a:extLst>
          </p:cNvPr>
          <p:cNvPicPr>
            <a:picLocks noChangeAspect="1"/>
          </p:cNvPicPr>
          <p:nvPr/>
        </p:nvPicPr>
        <p:blipFill>
          <a:blip r:embed="rId5" cstate="print"/>
          <a:stretch>
            <a:fillRect/>
          </a:stretch>
        </p:blipFill>
        <p:spPr>
          <a:xfrm>
            <a:off x="522515" y="4077072"/>
            <a:ext cx="3869041" cy="2376264"/>
          </a:xfrm>
          <a:prstGeom prst="rect">
            <a:avLst/>
          </a:prstGeom>
        </p:spPr>
      </p:pic>
      <p:sp>
        <p:nvSpPr>
          <p:cNvPr id="23" name="Arrow: Right 22">
            <a:extLst>
              <a:ext uri="{FF2B5EF4-FFF2-40B4-BE49-F238E27FC236}">
                <a16:creationId xmlns:a16="http://schemas.microsoft.com/office/drawing/2014/main" id="{FD4ECC20-3B46-493F-B49E-D35209B5E9B4}"/>
              </a:ext>
            </a:extLst>
          </p:cNvPr>
          <p:cNvSpPr/>
          <p:nvPr/>
        </p:nvSpPr>
        <p:spPr>
          <a:xfrm rot="10800000">
            <a:off x="4422471" y="5132759"/>
            <a:ext cx="400257" cy="2648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
        <p:nvSpPr>
          <p:cNvPr id="24" name="Arrow: Right 23">
            <a:extLst>
              <a:ext uri="{FF2B5EF4-FFF2-40B4-BE49-F238E27FC236}">
                <a16:creationId xmlns:a16="http://schemas.microsoft.com/office/drawing/2014/main" id="{FDC720EF-B1FB-4839-BD67-36409DCD2CE5}"/>
              </a:ext>
            </a:extLst>
          </p:cNvPr>
          <p:cNvSpPr/>
          <p:nvPr/>
        </p:nvSpPr>
        <p:spPr>
          <a:xfrm rot="5400000">
            <a:off x="6718520" y="3738131"/>
            <a:ext cx="322850" cy="2806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HK"/>
          </a:p>
        </p:txBody>
      </p:sp>
    </p:spTree>
    <p:extLst>
      <p:ext uri="{BB962C8B-B14F-4D97-AF65-F5344CB8AC3E}">
        <p14:creationId xmlns:p14="http://schemas.microsoft.com/office/powerpoint/2010/main" val="495407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80479DE-C71C-4DF1-8520-74219F53FCC3}"/>
              </a:ext>
            </a:extLst>
          </p:cNvPr>
          <p:cNvSpPr txBox="1">
            <a:spLocks/>
          </p:cNvSpPr>
          <p:nvPr/>
        </p:nvSpPr>
        <p:spPr>
          <a:xfrm>
            <a:off x="623576" y="620688"/>
            <a:ext cx="7725544" cy="720080"/>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dirty="0" err="1"/>
              <a:t>PictoBlox</a:t>
            </a:r>
            <a:r>
              <a:rPr lang="en-US" dirty="0"/>
              <a:t>-</a:t>
            </a:r>
            <a:r>
              <a:rPr lang="zh-TW" altLang="en-US" dirty="0"/>
              <a:t>介面</a:t>
            </a:r>
            <a:endParaRPr lang="en-US" dirty="0"/>
          </a:p>
        </p:txBody>
      </p:sp>
      <p:pic>
        <p:nvPicPr>
          <p:cNvPr id="4" name="Picture 3">
            <a:extLst>
              <a:ext uri="{FF2B5EF4-FFF2-40B4-BE49-F238E27FC236}">
                <a16:creationId xmlns:a16="http://schemas.microsoft.com/office/drawing/2014/main" id="{C2957F9B-099D-4932-8744-121E2F1AA289}"/>
              </a:ext>
            </a:extLst>
          </p:cNvPr>
          <p:cNvPicPr>
            <a:picLocks noChangeAspect="1"/>
          </p:cNvPicPr>
          <p:nvPr/>
        </p:nvPicPr>
        <p:blipFill>
          <a:blip r:embed="rId2" cstate="print"/>
          <a:stretch>
            <a:fillRect/>
          </a:stretch>
        </p:blipFill>
        <p:spPr>
          <a:xfrm>
            <a:off x="1187624" y="1484784"/>
            <a:ext cx="6960031" cy="5124357"/>
          </a:xfrm>
          <a:prstGeom prst="rect">
            <a:avLst/>
          </a:prstGeom>
        </p:spPr>
      </p:pic>
    </p:spTree>
    <p:extLst>
      <p:ext uri="{BB962C8B-B14F-4D97-AF65-F5344CB8AC3E}">
        <p14:creationId xmlns:p14="http://schemas.microsoft.com/office/powerpoint/2010/main" val="1871966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D01CFB-5472-4EA5-8726-0A0477F1980F}"/>
              </a:ext>
            </a:extLst>
          </p:cNvPr>
          <p:cNvSpPr>
            <a:spLocks noGrp="1"/>
          </p:cNvSpPr>
          <p:nvPr>
            <p:ph type="title"/>
          </p:nvPr>
        </p:nvSpPr>
        <p:spPr>
          <a:xfrm>
            <a:off x="827584" y="704088"/>
            <a:ext cx="7859216" cy="708688"/>
          </a:xfrm>
        </p:spPr>
        <p:txBody>
          <a:bodyPr>
            <a:noAutofit/>
          </a:bodyPr>
          <a:lstStyle/>
          <a:p>
            <a:r>
              <a:rPr lang="en-HK" sz="4000" dirty="0" err="1"/>
              <a:t>PictoBlox</a:t>
            </a:r>
            <a:r>
              <a:rPr lang="en-HK" sz="4000" dirty="0"/>
              <a:t> – </a:t>
            </a:r>
            <a:r>
              <a:rPr lang="zh-TW" altLang="en-US" sz="4000" dirty="0"/>
              <a:t>積分</a:t>
            </a:r>
            <a:endParaRPr lang="en-HK" sz="4400" dirty="0"/>
          </a:p>
        </p:txBody>
      </p:sp>
      <p:sp>
        <p:nvSpPr>
          <p:cNvPr id="6" name="Content Placeholder 2">
            <a:extLst>
              <a:ext uri="{FF2B5EF4-FFF2-40B4-BE49-F238E27FC236}">
                <a16:creationId xmlns:a16="http://schemas.microsoft.com/office/drawing/2014/main" id="{65C40EF7-5B96-4EF1-BAF9-1E07B383B806}"/>
              </a:ext>
            </a:extLst>
          </p:cNvPr>
          <p:cNvSpPr>
            <a:spLocks noGrp="1"/>
          </p:cNvSpPr>
          <p:nvPr>
            <p:ph idx="1"/>
          </p:nvPr>
        </p:nvSpPr>
        <p:spPr>
          <a:xfrm>
            <a:off x="755576" y="1556792"/>
            <a:ext cx="7704856" cy="2376264"/>
          </a:xfrm>
        </p:spPr>
        <p:txBody>
          <a:bodyPr>
            <a:normAutofit fontScale="92500" lnSpcReduction="10000"/>
          </a:bodyPr>
          <a:lstStyle/>
          <a:p>
            <a:pPr marL="0" indent="0">
              <a:buClr>
                <a:schemeClr val="tx1"/>
              </a:buClr>
              <a:buNone/>
            </a:pPr>
            <a:r>
              <a:rPr lang="en-HK" altLang="zh-TW" dirty="0" err="1"/>
              <a:t>PictoBlox</a:t>
            </a:r>
            <a:r>
              <a:rPr lang="en-HK" altLang="zh-TW" dirty="0"/>
              <a:t> </a:t>
            </a:r>
            <a:r>
              <a:rPr lang="zh-TW" altLang="en-US" dirty="0"/>
              <a:t>並非完全免費軟件，我們可以使用積分在 </a:t>
            </a:r>
            <a:r>
              <a:rPr lang="en-US" altLang="zh-TW" dirty="0" err="1"/>
              <a:t>PictoBlox</a:t>
            </a:r>
            <a:r>
              <a:rPr lang="en-US" altLang="zh-TW" dirty="0"/>
              <a:t> </a:t>
            </a:r>
            <a:r>
              <a:rPr lang="zh-TW" altLang="en-US" dirty="0"/>
              <a:t>中執行某些操作，例如文本識別、語音識別等。</a:t>
            </a:r>
          </a:p>
          <a:p>
            <a:pPr marL="0" indent="0">
              <a:buClr>
                <a:schemeClr val="tx1"/>
              </a:buClr>
              <a:buNone/>
            </a:pPr>
            <a:endParaRPr lang="zh-TW" altLang="en-US" dirty="0"/>
          </a:p>
          <a:p>
            <a:pPr marL="0" indent="0">
              <a:buClr>
                <a:schemeClr val="tx1"/>
              </a:buClr>
              <a:buNone/>
            </a:pPr>
            <a:r>
              <a:rPr lang="zh-TW" altLang="en-US" dirty="0"/>
              <a:t>在</a:t>
            </a:r>
            <a:r>
              <a:rPr lang="en-HK" altLang="zh-TW" dirty="0" err="1"/>
              <a:t>PictoBlox</a:t>
            </a:r>
            <a:r>
              <a:rPr lang="zh-TW" altLang="en-US" dirty="0"/>
              <a:t>註冊後，你的帳戶中將會獲得 </a:t>
            </a:r>
            <a:r>
              <a:rPr lang="en-US" altLang="zh-TW" dirty="0"/>
              <a:t>1000 </a:t>
            </a:r>
            <a:r>
              <a:rPr lang="zh-TW" altLang="en-US" dirty="0"/>
              <a:t>積分。如果你需要更多積分，便需要購買新積分使用，以下是以美元購買積分對換表</a:t>
            </a:r>
            <a:r>
              <a:rPr lang="en-HK" altLang="zh-TW" dirty="0"/>
              <a:t>:</a:t>
            </a:r>
          </a:p>
          <a:p>
            <a:pPr marL="514350" indent="-514350">
              <a:buAutoNum type="arabicPeriod"/>
            </a:pPr>
            <a:endParaRPr lang="en-HK" altLang="zh-TW" dirty="0"/>
          </a:p>
          <a:p>
            <a:pPr marL="0" indent="0">
              <a:buNone/>
            </a:pPr>
            <a:endParaRPr lang="en-HK" dirty="0"/>
          </a:p>
        </p:txBody>
      </p:sp>
      <p:pic>
        <p:nvPicPr>
          <p:cNvPr id="10" name="Picture 9">
            <a:extLst>
              <a:ext uri="{FF2B5EF4-FFF2-40B4-BE49-F238E27FC236}">
                <a16:creationId xmlns:a16="http://schemas.microsoft.com/office/drawing/2014/main" id="{ED5211EC-A72D-42B4-93DC-A2EBFB667848}"/>
              </a:ext>
            </a:extLst>
          </p:cNvPr>
          <p:cNvPicPr>
            <a:picLocks noChangeAspect="1"/>
          </p:cNvPicPr>
          <p:nvPr/>
        </p:nvPicPr>
        <p:blipFill>
          <a:blip r:embed="rId2" cstate="print"/>
          <a:stretch>
            <a:fillRect/>
          </a:stretch>
        </p:blipFill>
        <p:spPr>
          <a:xfrm>
            <a:off x="2616099" y="4293096"/>
            <a:ext cx="3911801" cy="2121009"/>
          </a:xfrm>
          <a:prstGeom prst="rect">
            <a:avLst/>
          </a:prstGeom>
        </p:spPr>
      </p:pic>
    </p:spTree>
    <p:extLst>
      <p:ext uri="{BB962C8B-B14F-4D97-AF65-F5344CB8AC3E}">
        <p14:creationId xmlns:p14="http://schemas.microsoft.com/office/powerpoint/2010/main" val="681950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D01CFB-5472-4EA5-8726-0A0477F1980F}"/>
              </a:ext>
            </a:extLst>
          </p:cNvPr>
          <p:cNvSpPr>
            <a:spLocks noGrp="1"/>
          </p:cNvSpPr>
          <p:nvPr>
            <p:ph type="title"/>
          </p:nvPr>
        </p:nvSpPr>
        <p:spPr>
          <a:xfrm>
            <a:off x="827584" y="704088"/>
            <a:ext cx="7859216" cy="708688"/>
          </a:xfrm>
        </p:spPr>
        <p:txBody>
          <a:bodyPr>
            <a:noAutofit/>
          </a:bodyPr>
          <a:lstStyle/>
          <a:p>
            <a:r>
              <a:rPr lang="en-HK" sz="4000" dirty="0" err="1"/>
              <a:t>PictoBlox</a:t>
            </a:r>
            <a:r>
              <a:rPr lang="en-HK" sz="4000" dirty="0"/>
              <a:t> – </a:t>
            </a:r>
            <a:r>
              <a:rPr lang="zh-TW" altLang="en-US" sz="4000" dirty="0"/>
              <a:t>人面識別</a:t>
            </a:r>
            <a:endParaRPr lang="en-HK" sz="4400" dirty="0"/>
          </a:p>
        </p:txBody>
      </p:sp>
      <p:sp>
        <p:nvSpPr>
          <p:cNvPr id="6" name="Content Placeholder 2">
            <a:extLst>
              <a:ext uri="{FF2B5EF4-FFF2-40B4-BE49-F238E27FC236}">
                <a16:creationId xmlns:a16="http://schemas.microsoft.com/office/drawing/2014/main" id="{65C40EF7-5B96-4EF1-BAF9-1E07B383B806}"/>
              </a:ext>
            </a:extLst>
          </p:cNvPr>
          <p:cNvSpPr>
            <a:spLocks noGrp="1"/>
          </p:cNvSpPr>
          <p:nvPr>
            <p:ph idx="1"/>
          </p:nvPr>
        </p:nvSpPr>
        <p:spPr>
          <a:xfrm>
            <a:off x="755576" y="1556792"/>
            <a:ext cx="4498515" cy="936104"/>
          </a:xfrm>
        </p:spPr>
        <p:txBody>
          <a:bodyPr>
            <a:normAutofit/>
          </a:bodyPr>
          <a:lstStyle/>
          <a:p>
            <a:pPr marL="0" indent="0">
              <a:buClr>
                <a:schemeClr val="tx1"/>
              </a:buClr>
              <a:buNone/>
            </a:pPr>
            <a:r>
              <a:rPr lang="en-HK" altLang="zh-TW" dirty="0"/>
              <a:t>1. </a:t>
            </a:r>
            <a:r>
              <a:rPr lang="zh-TW" altLang="en-US" dirty="0"/>
              <a:t>在</a:t>
            </a:r>
            <a:r>
              <a:rPr lang="en-HK" altLang="zh-TW" dirty="0"/>
              <a:t>Teachable Machine</a:t>
            </a:r>
            <a:r>
              <a:rPr lang="zh-TW" altLang="en-US" dirty="0"/>
              <a:t>完成學習後，滙出模型</a:t>
            </a:r>
            <a:endParaRPr lang="en-HK" altLang="zh-TW" dirty="0"/>
          </a:p>
          <a:p>
            <a:pPr marL="514350" indent="-514350">
              <a:buClr>
                <a:schemeClr val="tx1"/>
              </a:buClr>
              <a:buAutoNum type="arabicPeriod"/>
            </a:pPr>
            <a:endParaRPr lang="en-HK" altLang="zh-TW" dirty="0"/>
          </a:p>
          <a:p>
            <a:pPr marL="514350" indent="-514350">
              <a:buAutoNum type="arabicPeriod"/>
            </a:pPr>
            <a:endParaRPr lang="en-HK" altLang="zh-TW" dirty="0"/>
          </a:p>
          <a:p>
            <a:pPr marL="0" indent="0">
              <a:buNone/>
            </a:pPr>
            <a:endParaRPr lang="en-HK" dirty="0"/>
          </a:p>
        </p:txBody>
      </p:sp>
      <p:pic>
        <p:nvPicPr>
          <p:cNvPr id="2" name="Picture 1">
            <a:extLst>
              <a:ext uri="{FF2B5EF4-FFF2-40B4-BE49-F238E27FC236}">
                <a16:creationId xmlns:a16="http://schemas.microsoft.com/office/drawing/2014/main" id="{9A1B80F6-B93B-44E1-A0A0-4FB5DFD52675}"/>
              </a:ext>
            </a:extLst>
          </p:cNvPr>
          <p:cNvPicPr>
            <a:picLocks noChangeAspect="1"/>
          </p:cNvPicPr>
          <p:nvPr/>
        </p:nvPicPr>
        <p:blipFill>
          <a:blip r:embed="rId2" cstate="print"/>
          <a:stretch>
            <a:fillRect/>
          </a:stretch>
        </p:blipFill>
        <p:spPr>
          <a:xfrm>
            <a:off x="5580112" y="1628800"/>
            <a:ext cx="3062326" cy="1475425"/>
          </a:xfrm>
          <a:prstGeom prst="rect">
            <a:avLst/>
          </a:prstGeom>
        </p:spPr>
      </p:pic>
      <p:pic>
        <p:nvPicPr>
          <p:cNvPr id="3" name="Picture 2">
            <a:extLst>
              <a:ext uri="{FF2B5EF4-FFF2-40B4-BE49-F238E27FC236}">
                <a16:creationId xmlns:a16="http://schemas.microsoft.com/office/drawing/2014/main" id="{F2233723-DDBC-408D-8F40-33712E27BD61}"/>
              </a:ext>
            </a:extLst>
          </p:cNvPr>
          <p:cNvPicPr>
            <a:picLocks noChangeAspect="1"/>
          </p:cNvPicPr>
          <p:nvPr/>
        </p:nvPicPr>
        <p:blipFill>
          <a:blip r:embed="rId3" cstate="print"/>
          <a:stretch>
            <a:fillRect/>
          </a:stretch>
        </p:blipFill>
        <p:spPr>
          <a:xfrm>
            <a:off x="598395" y="2492896"/>
            <a:ext cx="4981717" cy="4077284"/>
          </a:xfrm>
          <a:prstGeom prst="rect">
            <a:avLst/>
          </a:prstGeom>
        </p:spPr>
      </p:pic>
      <p:sp>
        <p:nvSpPr>
          <p:cNvPr id="8" name="Content Placeholder 2">
            <a:extLst>
              <a:ext uri="{FF2B5EF4-FFF2-40B4-BE49-F238E27FC236}">
                <a16:creationId xmlns:a16="http://schemas.microsoft.com/office/drawing/2014/main" id="{DAB38625-8616-4238-82CC-07DB1A1A5250}"/>
              </a:ext>
            </a:extLst>
          </p:cNvPr>
          <p:cNvSpPr txBox="1">
            <a:spLocks/>
          </p:cNvSpPr>
          <p:nvPr/>
        </p:nvSpPr>
        <p:spPr>
          <a:xfrm>
            <a:off x="5781655" y="4379358"/>
            <a:ext cx="2905145" cy="9361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chemeClr val="tx1"/>
              </a:buClr>
              <a:buNone/>
            </a:pPr>
            <a:r>
              <a:rPr lang="en-HK" altLang="zh-TW" dirty="0"/>
              <a:t>2. </a:t>
            </a:r>
            <a:r>
              <a:rPr lang="zh-TW" altLang="en-US" dirty="0"/>
              <a:t>然後選取</a:t>
            </a:r>
            <a:r>
              <a:rPr lang="en-HK" altLang="zh-TW" dirty="0"/>
              <a:t> “Upload my model”</a:t>
            </a:r>
          </a:p>
          <a:p>
            <a:pPr marL="514350" indent="-514350">
              <a:buClr>
                <a:schemeClr val="tx1"/>
              </a:buClr>
              <a:buFont typeface="Wingdings 2"/>
              <a:buAutoNum type="arabicPeriod"/>
            </a:pPr>
            <a:endParaRPr lang="en-HK" altLang="zh-TW" dirty="0"/>
          </a:p>
          <a:p>
            <a:pPr marL="514350" indent="-514350">
              <a:buFont typeface="Wingdings 2"/>
              <a:buAutoNum type="arabicPeriod"/>
            </a:pPr>
            <a:endParaRPr lang="en-HK" altLang="zh-TW" dirty="0"/>
          </a:p>
          <a:p>
            <a:pPr marL="0" indent="0">
              <a:buFont typeface="Wingdings 2"/>
              <a:buNone/>
            </a:pPr>
            <a:endParaRPr lang="en-HK" dirty="0"/>
          </a:p>
        </p:txBody>
      </p:sp>
    </p:spTree>
    <p:extLst>
      <p:ext uri="{BB962C8B-B14F-4D97-AF65-F5344CB8AC3E}">
        <p14:creationId xmlns:p14="http://schemas.microsoft.com/office/powerpoint/2010/main" val="735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en-US" altLang="zh-TW" dirty="0"/>
              <a:t>(2) </a:t>
            </a:r>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b="1" u="sng" dirty="0">
                <a:latin typeface="+mn-ea"/>
              </a:rPr>
              <a:t>組合變化 </a:t>
            </a:r>
            <a:r>
              <a:rPr lang="en-HK" altLang="zh-TW" b="1" u="sng" dirty="0">
                <a:latin typeface="+mn-ea"/>
              </a:rPr>
              <a:t>(Intra-Class Variation)</a:t>
            </a:r>
          </a:p>
          <a:p>
            <a:pPr marL="0" indent="0">
              <a:buNone/>
            </a:pPr>
            <a:r>
              <a:rPr lang="zh-TW" altLang="en-US" dirty="0">
                <a:latin typeface="+mn-ea"/>
              </a:rPr>
              <a:t>同一類圖像之間的變化。</a:t>
            </a:r>
            <a:endParaRPr lang="en-HK" altLang="zh-TW" dirty="0">
              <a:latin typeface="+mn-ea"/>
            </a:endParaRPr>
          </a:p>
          <a:p>
            <a:pPr marL="0" indent="0">
              <a:buNone/>
            </a:pPr>
            <a:endParaRPr lang="en-HK" altLang="zh-TW" dirty="0">
              <a:latin typeface="+mn-ea"/>
            </a:endParaRPr>
          </a:p>
        </p:txBody>
      </p:sp>
      <p:pic>
        <p:nvPicPr>
          <p:cNvPr id="7" name="Picture 6">
            <a:extLst>
              <a:ext uri="{FF2B5EF4-FFF2-40B4-BE49-F238E27FC236}">
                <a16:creationId xmlns:a16="http://schemas.microsoft.com/office/drawing/2014/main" id="{565B2576-05FD-45AA-AA4A-BFA5C3E217DB}"/>
              </a:ext>
            </a:extLst>
          </p:cNvPr>
          <p:cNvPicPr>
            <a:picLocks noChangeAspect="1"/>
          </p:cNvPicPr>
          <p:nvPr/>
        </p:nvPicPr>
        <p:blipFill>
          <a:blip r:embed="rId2" cstate="print"/>
          <a:stretch>
            <a:fillRect/>
          </a:stretch>
        </p:blipFill>
        <p:spPr>
          <a:xfrm>
            <a:off x="2337657" y="3140968"/>
            <a:ext cx="4468685" cy="2868917"/>
          </a:xfrm>
          <a:prstGeom prst="rect">
            <a:avLst/>
          </a:prstGeom>
        </p:spPr>
      </p:pic>
    </p:spTree>
    <p:extLst>
      <p:ext uri="{BB962C8B-B14F-4D97-AF65-F5344CB8AC3E}">
        <p14:creationId xmlns:p14="http://schemas.microsoft.com/office/powerpoint/2010/main" val="2570133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D01CFB-5472-4EA5-8726-0A0477F1980F}"/>
              </a:ext>
            </a:extLst>
          </p:cNvPr>
          <p:cNvSpPr>
            <a:spLocks noGrp="1"/>
          </p:cNvSpPr>
          <p:nvPr>
            <p:ph type="title"/>
          </p:nvPr>
        </p:nvSpPr>
        <p:spPr>
          <a:xfrm>
            <a:off x="827584" y="704088"/>
            <a:ext cx="7859216" cy="708688"/>
          </a:xfrm>
        </p:spPr>
        <p:txBody>
          <a:bodyPr>
            <a:noAutofit/>
          </a:bodyPr>
          <a:lstStyle/>
          <a:p>
            <a:r>
              <a:rPr lang="en-HK" sz="4000" dirty="0" err="1"/>
              <a:t>PictoBlox</a:t>
            </a:r>
            <a:r>
              <a:rPr lang="en-HK" sz="4000" dirty="0"/>
              <a:t> – </a:t>
            </a:r>
            <a:r>
              <a:rPr lang="zh-TW" altLang="en-US" sz="4000" dirty="0"/>
              <a:t>人面識別</a:t>
            </a:r>
            <a:endParaRPr lang="en-HK" sz="4400" dirty="0"/>
          </a:p>
        </p:txBody>
      </p:sp>
      <p:sp>
        <p:nvSpPr>
          <p:cNvPr id="6" name="Content Placeholder 2">
            <a:extLst>
              <a:ext uri="{FF2B5EF4-FFF2-40B4-BE49-F238E27FC236}">
                <a16:creationId xmlns:a16="http://schemas.microsoft.com/office/drawing/2014/main" id="{65C40EF7-5B96-4EF1-BAF9-1E07B383B806}"/>
              </a:ext>
            </a:extLst>
          </p:cNvPr>
          <p:cNvSpPr>
            <a:spLocks noGrp="1"/>
          </p:cNvSpPr>
          <p:nvPr>
            <p:ph idx="1"/>
          </p:nvPr>
        </p:nvSpPr>
        <p:spPr>
          <a:xfrm>
            <a:off x="755576" y="1507398"/>
            <a:ext cx="4498515" cy="576064"/>
          </a:xfrm>
        </p:spPr>
        <p:txBody>
          <a:bodyPr>
            <a:normAutofit/>
          </a:bodyPr>
          <a:lstStyle/>
          <a:p>
            <a:pPr marL="0" indent="0">
              <a:buClr>
                <a:schemeClr val="tx1"/>
              </a:buClr>
              <a:buNone/>
            </a:pPr>
            <a:r>
              <a:rPr lang="en-HK" altLang="zh-TW" dirty="0"/>
              <a:t>3. </a:t>
            </a:r>
            <a:r>
              <a:rPr lang="zh-TW" altLang="en-US" dirty="0"/>
              <a:t>複製連結</a:t>
            </a:r>
            <a:endParaRPr lang="en-HK" altLang="zh-TW" dirty="0"/>
          </a:p>
          <a:p>
            <a:pPr marL="514350" indent="-514350">
              <a:buClr>
                <a:schemeClr val="tx1"/>
              </a:buClr>
              <a:buAutoNum type="arabicPeriod"/>
            </a:pPr>
            <a:endParaRPr lang="en-HK" altLang="zh-TW" dirty="0"/>
          </a:p>
          <a:p>
            <a:pPr marL="514350" indent="-514350">
              <a:buAutoNum type="arabicPeriod"/>
            </a:pPr>
            <a:endParaRPr lang="en-HK" altLang="zh-TW" dirty="0"/>
          </a:p>
          <a:p>
            <a:pPr marL="0" indent="0">
              <a:buNone/>
            </a:pPr>
            <a:endParaRPr lang="en-HK" dirty="0"/>
          </a:p>
        </p:txBody>
      </p:sp>
      <p:sp>
        <p:nvSpPr>
          <p:cNvPr id="8" name="Content Placeholder 2">
            <a:extLst>
              <a:ext uri="{FF2B5EF4-FFF2-40B4-BE49-F238E27FC236}">
                <a16:creationId xmlns:a16="http://schemas.microsoft.com/office/drawing/2014/main" id="{DAB38625-8616-4238-82CC-07DB1A1A5250}"/>
              </a:ext>
            </a:extLst>
          </p:cNvPr>
          <p:cNvSpPr txBox="1">
            <a:spLocks/>
          </p:cNvSpPr>
          <p:nvPr/>
        </p:nvSpPr>
        <p:spPr>
          <a:xfrm>
            <a:off x="834934" y="3164585"/>
            <a:ext cx="3456384" cy="9361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chemeClr val="tx1"/>
              </a:buClr>
              <a:buNone/>
            </a:pPr>
            <a:r>
              <a:rPr lang="en-HK" altLang="zh-TW" dirty="0"/>
              <a:t>4. </a:t>
            </a:r>
            <a:r>
              <a:rPr lang="zh-TW" altLang="en-US" dirty="0"/>
              <a:t>在</a:t>
            </a:r>
            <a:r>
              <a:rPr lang="en-HK" altLang="zh-TW" dirty="0" err="1"/>
              <a:t>Pictoblox</a:t>
            </a:r>
            <a:r>
              <a:rPr lang="zh-TW" altLang="en-US" dirty="0"/>
              <a:t>加入</a:t>
            </a:r>
            <a:r>
              <a:rPr lang="en-HK" altLang="zh-TW" dirty="0"/>
              <a:t>Machine Learning</a:t>
            </a:r>
            <a:r>
              <a:rPr lang="zh-TW" altLang="en-US" dirty="0"/>
              <a:t>功能</a:t>
            </a:r>
            <a:endParaRPr lang="en-HK" altLang="zh-TW" dirty="0"/>
          </a:p>
          <a:p>
            <a:pPr marL="514350" indent="-514350">
              <a:buClr>
                <a:schemeClr val="tx1"/>
              </a:buClr>
              <a:buFont typeface="Wingdings 2"/>
              <a:buAutoNum type="arabicPeriod"/>
            </a:pPr>
            <a:endParaRPr lang="en-HK" altLang="zh-TW" dirty="0"/>
          </a:p>
          <a:p>
            <a:pPr marL="514350" indent="-514350">
              <a:buFont typeface="Wingdings 2"/>
              <a:buAutoNum type="arabicPeriod"/>
            </a:pPr>
            <a:endParaRPr lang="en-HK" altLang="zh-TW" dirty="0"/>
          </a:p>
          <a:p>
            <a:pPr marL="0" indent="0">
              <a:buFont typeface="Wingdings 2"/>
              <a:buNone/>
            </a:pPr>
            <a:endParaRPr lang="en-HK" dirty="0"/>
          </a:p>
        </p:txBody>
      </p:sp>
      <p:pic>
        <p:nvPicPr>
          <p:cNvPr id="4" name="Picture 3">
            <a:extLst>
              <a:ext uri="{FF2B5EF4-FFF2-40B4-BE49-F238E27FC236}">
                <a16:creationId xmlns:a16="http://schemas.microsoft.com/office/drawing/2014/main" id="{D97B6719-DB2C-4BF8-B538-98CC20F79062}"/>
              </a:ext>
            </a:extLst>
          </p:cNvPr>
          <p:cNvPicPr>
            <a:picLocks noChangeAspect="1"/>
          </p:cNvPicPr>
          <p:nvPr/>
        </p:nvPicPr>
        <p:blipFill>
          <a:blip r:embed="rId2" cstate="print"/>
          <a:stretch>
            <a:fillRect/>
          </a:stretch>
        </p:blipFill>
        <p:spPr>
          <a:xfrm>
            <a:off x="683568" y="1932073"/>
            <a:ext cx="7648657" cy="936104"/>
          </a:xfrm>
          <a:prstGeom prst="rect">
            <a:avLst/>
          </a:prstGeom>
        </p:spPr>
      </p:pic>
      <p:pic>
        <p:nvPicPr>
          <p:cNvPr id="7" name="Picture 6">
            <a:extLst>
              <a:ext uri="{FF2B5EF4-FFF2-40B4-BE49-F238E27FC236}">
                <a16:creationId xmlns:a16="http://schemas.microsoft.com/office/drawing/2014/main" id="{34FAA56A-FE4E-49FB-BE8E-20052C5860D8}"/>
              </a:ext>
            </a:extLst>
          </p:cNvPr>
          <p:cNvPicPr>
            <a:picLocks noChangeAspect="1"/>
          </p:cNvPicPr>
          <p:nvPr/>
        </p:nvPicPr>
        <p:blipFill>
          <a:blip r:embed="rId3" cstate="print"/>
          <a:stretch>
            <a:fillRect/>
          </a:stretch>
        </p:blipFill>
        <p:spPr>
          <a:xfrm>
            <a:off x="4932040" y="2919422"/>
            <a:ext cx="2376264" cy="2223939"/>
          </a:xfrm>
          <a:prstGeom prst="rect">
            <a:avLst/>
          </a:prstGeom>
        </p:spPr>
      </p:pic>
      <p:pic>
        <p:nvPicPr>
          <p:cNvPr id="9" name="Picture 8">
            <a:extLst>
              <a:ext uri="{FF2B5EF4-FFF2-40B4-BE49-F238E27FC236}">
                <a16:creationId xmlns:a16="http://schemas.microsoft.com/office/drawing/2014/main" id="{4DD12858-4521-489B-B788-E07A3506D14F}"/>
              </a:ext>
            </a:extLst>
          </p:cNvPr>
          <p:cNvPicPr>
            <a:picLocks noChangeAspect="1"/>
          </p:cNvPicPr>
          <p:nvPr/>
        </p:nvPicPr>
        <p:blipFill>
          <a:blip r:embed="rId4" cstate="print"/>
          <a:stretch>
            <a:fillRect/>
          </a:stretch>
        </p:blipFill>
        <p:spPr>
          <a:xfrm>
            <a:off x="1145385" y="4725144"/>
            <a:ext cx="3038475" cy="1666875"/>
          </a:xfrm>
          <a:prstGeom prst="rect">
            <a:avLst/>
          </a:prstGeom>
        </p:spPr>
      </p:pic>
      <p:sp>
        <p:nvSpPr>
          <p:cNvPr id="10" name="Content Placeholder 2">
            <a:extLst>
              <a:ext uri="{FF2B5EF4-FFF2-40B4-BE49-F238E27FC236}">
                <a16:creationId xmlns:a16="http://schemas.microsoft.com/office/drawing/2014/main" id="{254232EE-5382-4FCF-A5B3-E5FB91E35D9E}"/>
              </a:ext>
            </a:extLst>
          </p:cNvPr>
          <p:cNvSpPr txBox="1">
            <a:spLocks/>
          </p:cNvSpPr>
          <p:nvPr/>
        </p:nvSpPr>
        <p:spPr>
          <a:xfrm>
            <a:off x="4507896" y="5333202"/>
            <a:ext cx="3456384" cy="936104"/>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chemeClr val="tx1"/>
              </a:buClr>
              <a:buNone/>
            </a:pPr>
            <a:r>
              <a:rPr lang="en-HK" altLang="zh-TW" dirty="0"/>
              <a:t>5. </a:t>
            </a:r>
            <a:r>
              <a:rPr lang="zh-TW" altLang="en-US" dirty="0"/>
              <a:t>選擇</a:t>
            </a:r>
            <a:r>
              <a:rPr lang="en-HK" altLang="zh-TW" dirty="0"/>
              <a:t>“Load Model”</a:t>
            </a:r>
          </a:p>
          <a:p>
            <a:pPr marL="514350" indent="-514350">
              <a:buClr>
                <a:schemeClr val="tx1"/>
              </a:buClr>
              <a:buFont typeface="Wingdings 2"/>
              <a:buAutoNum type="arabicPeriod"/>
            </a:pPr>
            <a:endParaRPr lang="en-HK" altLang="zh-TW" dirty="0"/>
          </a:p>
          <a:p>
            <a:pPr marL="514350" indent="-514350">
              <a:buFont typeface="Wingdings 2"/>
              <a:buAutoNum type="arabicPeriod"/>
            </a:pPr>
            <a:endParaRPr lang="en-HK" altLang="zh-TW" dirty="0"/>
          </a:p>
          <a:p>
            <a:pPr marL="0" indent="0">
              <a:buFont typeface="Wingdings 2"/>
              <a:buNone/>
            </a:pPr>
            <a:endParaRPr lang="en-HK" dirty="0"/>
          </a:p>
        </p:txBody>
      </p:sp>
    </p:spTree>
    <p:extLst>
      <p:ext uri="{BB962C8B-B14F-4D97-AF65-F5344CB8AC3E}">
        <p14:creationId xmlns:p14="http://schemas.microsoft.com/office/powerpoint/2010/main" val="146154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0D01CFB-5472-4EA5-8726-0A0477F1980F}"/>
              </a:ext>
            </a:extLst>
          </p:cNvPr>
          <p:cNvSpPr>
            <a:spLocks noGrp="1"/>
          </p:cNvSpPr>
          <p:nvPr>
            <p:ph type="title"/>
          </p:nvPr>
        </p:nvSpPr>
        <p:spPr>
          <a:xfrm>
            <a:off x="827584" y="704088"/>
            <a:ext cx="7859216" cy="708688"/>
          </a:xfrm>
        </p:spPr>
        <p:txBody>
          <a:bodyPr>
            <a:noAutofit/>
          </a:bodyPr>
          <a:lstStyle/>
          <a:p>
            <a:r>
              <a:rPr lang="en-HK" sz="4000" dirty="0" err="1"/>
              <a:t>PictoBlox</a:t>
            </a:r>
            <a:r>
              <a:rPr lang="en-HK" sz="4000" dirty="0"/>
              <a:t> – </a:t>
            </a:r>
            <a:r>
              <a:rPr lang="zh-TW" altLang="en-US" sz="4000" dirty="0"/>
              <a:t>人面識別</a:t>
            </a:r>
            <a:endParaRPr lang="en-HK" sz="4400" dirty="0"/>
          </a:p>
        </p:txBody>
      </p:sp>
      <p:sp>
        <p:nvSpPr>
          <p:cNvPr id="6" name="Content Placeholder 2">
            <a:extLst>
              <a:ext uri="{FF2B5EF4-FFF2-40B4-BE49-F238E27FC236}">
                <a16:creationId xmlns:a16="http://schemas.microsoft.com/office/drawing/2014/main" id="{65C40EF7-5B96-4EF1-BAF9-1E07B383B806}"/>
              </a:ext>
            </a:extLst>
          </p:cNvPr>
          <p:cNvSpPr>
            <a:spLocks noGrp="1"/>
          </p:cNvSpPr>
          <p:nvPr>
            <p:ph idx="1"/>
          </p:nvPr>
        </p:nvSpPr>
        <p:spPr>
          <a:xfrm>
            <a:off x="755577" y="1507398"/>
            <a:ext cx="2808312" cy="841482"/>
          </a:xfrm>
        </p:spPr>
        <p:txBody>
          <a:bodyPr>
            <a:normAutofit fontScale="92500"/>
          </a:bodyPr>
          <a:lstStyle/>
          <a:p>
            <a:pPr marL="0" indent="0">
              <a:buClr>
                <a:schemeClr val="tx1"/>
              </a:buClr>
              <a:buNone/>
            </a:pPr>
            <a:r>
              <a:rPr lang="en-HK" altLang="zh-TW" dirty="0"/>
              <a:t>6. </a:t>
            </a:r>
            <a:r>
              <a:rPr lang="zh-TW" altLang="en-US" dirty="0"/>
              <a:t>粘貼連結</a:t>
            </a:r>
            <a:r>
              <a:rPr lang="zh-TW" altLang="en-US" b="0" i="0" dirty="0">
                <a:solidFill>
                  <a:srgbClr val="333333"/>
                </a:solidFill>
                <a:effectLst/>
                <a:latin typeface="Roboto Slab"/>
              </a:rPr>
              <a:t>，</a:t>
            </a:r>
            <a:r>
              <a:rPr lang="zh-TW" altLang="en-US" dirty="0"/>
              <a:t>然後選擇</a:t>
            </a:r>
            <a:r>
              <a:rPr lang="en-HK" altLang="zh-TW" dirty="0"/>
              <a:t>“Load Model”</a:t>
            </a:r>
          </a:p>
          <a:p>
            <a:pPr marL="514350" indent="-514350">
              <a:buClr>
                <a:schemeClr val="tx1"/>
              </a:buClr>
              <a:buAutoNum type="arabicPeriod"/>
            </a:pPr>
            <a:endParaRPr lang="en-HK" altLang="zh-TW" dirty="0"/>
          </a:p>
          <a:p>
            <a:pPr marL="514350" indent="-514350">
              <a:buAutoNum type="arabicPeriod"/>
            </a:pPr>
            <a:endParaRPr lang="en-HK" altLang="zh-TW" dirty="0"/>
          </a:p>
          <a:p>
            <a:pPr marL="0" indent="0">
              <a:buNone/>
            </a:pPr>
            <a:endParaRPr lang="en-HK" dirty="0"/>
          </a:p>
        </p:txBody>
      </p:sp>
      <p:sp>
        <p:nvSpPr>
          <p:cNvPr id="8" name="Content Placeholder 2">
            <a:extLst>
              <a:ext uri="{FF2B5EF4-FFF2-40B4-BE49-F238E27FC236}">
                <a16:creationId xmlns:a16="http://schemas.microsoft.com/office/drawing/2014/main" id="{DAB38625-8616-4238-82CC-07DB1A1A5250}"/>
              </a:ext>
            </a:extLst>
          </p:cNvPr>
          <p:cNvSpPr txBox="1">
            <a:spLocks/>
          </p:cNvSpPr>
          <p:nvPr/>
        </p:nvSpPr>
        <p:spPr>
          <a:xfrm>
            <a:off x="766828" y="3645024"/>
            <a:ext cx="2656946" cy="2136623"/>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Clr>
                <a:schemeClr val="tx1"/>
              </a:buClr>
              <a:buNone/>
            </a:pPr>
            <a:r>
              <a:rPr lang="en-HK" altLang="zh-TW" dirty="0"/>
              <a:t>7. </a:t>
            </a:r>
            <a:r>
              <a:rPr lang="zh-TW" altLang="en-US" dirty="0"/>
              <a:t>可以按右邊的範例加以發揮自己的創意</a:t>
            </a:r>
            <a:endParaRPr lang="en-HK" altLang="zh-TW" dirty="0"/>
          </a:p>
          <a:p>
            <a:pPr marL="514350" indent="-514350">
              <a:buClr>
                <a:schemeClr val="tx1"/>
              </a:buClr>
              <a:buFont typeface="Wingdings 2"/>
              <a:buAutoNum type="arabicPeriod"/>
            </a:pPr>
            <a:endParaRPr lang="en-HK" altLang="zh-TW" dirty="0"/>
          </a:p>
          <a:p>
            <a:pPr marL="514350" indent="-514350">
              <a:buFont typeface="Wingdings 2"/>
              <a:buAutoNum type="arabicPeriod"/>
            </a:pPr>
            <a:endParaRPr lang="en-HK" altLang="zh-TW" dirty="0"/>
          </a:p>
          <a:p>
            <a:pPr marL="0" indent="0">
              <a:buFont typeface="Wingdings 2"/>
              <a:buNone/>
            </a:pPr>
            <a:endParaRPr lang="en-HK" dirty="0"/>
          </a:p>
        </p:txBody>
      </p:sp>
      <p:pic>
        <p:nvPicPr>
          <p:cNvPr id="2" name="Picture 1">
            <a:extLst>
              <a:ext uri="{FF2B5EF4-FFF2-40B4-BE49-F238E27FC236}">
                <a16:creationId xmlns:a16="http://schemas.microsoft.com/office/drawing/2014/main" id="{7E3C4910-47A4-4875-A472-5D15CB52213C}"/>
              </a:ext>
            </a:extLst>
          </p:cNvPr>
          <p:cNvPicPr>
            <a:picLocks noChangeAspect="1"/>
          </p:cNvPicPr>
          <p:nvPr/>
        </p:nvPicPr>
        <p:blipFill>
          <a:blip r:embed="rId2" cstate="print"/>
          <a:stretch>
            <a:fillRect/>
          </a:stretch>
        </p:blipFill>
        <p:spPr>
          <a:xfrm>
            <a:off x="4427984" y="1556792"/>
            <a:ext cx="3099563" cy="1681615"/>
          </a:xfrm>
          <a:prstGeom prst="rect">
            <a:avLst/>
          </a:prstGeom>
        </p:spPr>
      </p:pic>
      <p:pic>
        <p:nvPicPr>
          <p:cNvPr id="11" name="Picture 10">
            <a:extLst>
              <a:ext uri="{FF2B5EF4-FFF2-40B4-BE49-F238E27FC236}">
                <a16:creationId xmlns:a16="http://schemas.microsoft.com/office/drawing/2014/main" id="{66271C24-6FBB-4FFE-A62B-B4924538F0DF}"/>
              </a:ext>
            </a:extLst>
          </p:cNvPr>
          <p:cNvPicPr>
            <a:picLocks noChangeAspect="1"/>
          </p:cNvPicPr>
          <p:nvPr/>
        </p:nvPicPr>
        <p:blipFill>
          <a:blip r:embed="rId3" cstate="print"/>
          <a:stretch>
            <a:fillRect/>
          </a:stretch>
        </p:blipFill>
        <p:spPr>
          <a:xfrm>
            <a:off x="3605543" y="3573016"/>
            <a:ext cx="5092962" cy="2902099"/>
          </a:xfrm>
          <a:prstGeom prst="rect">
            <a:avLst/>
          </a:prstGeom>
        </p:spPr>
      </p:pic>
    </p:spTree>
    <p:extLst>
      <p:ext uri="{BB962C8B-B14F-4D97-AF65-F5344CB8AC3E}">
        <p14:creationId xmlns:p14="http://schemas.microsoft.com/office/powerpoint/2010/main" val="4272626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9144000" cy="3672408"/>
          </a:xfrm>
          <a:prstGeom prst="rect">
            <a:avLst/>
          </a:prstGeom>
        </p:spPr>
      </p:pic>
      <p:sp>
        <p:nvSpPr>
          <p:cNvPr id="2" name="Title 1"/>
          <p:cNvSpPr>
            <a:spLocks noGrp="1"/>
          </p:cNvSpPr>
          <p:nvPr>
            <p:ph type="title"/>
          </p:nvPr>
        </p:nvSpPr>
        <p:spPr>
          <a:xfrm>
            <a:off x="395536" y="2924944"/>
            <a:ext cx="7797552" cy="936104"/>
          </a:xfrm>
        </p:spPr>
        <p:txBody>
          <a:bodyPr>
            <a:normAutofit fontScale="90000"/>
          </a:bodyPr>
          <a:lstStyle/>
          <a:p>
            <a:pPr lvl="1" algn="l" rtl="0">
              <a:spcBef>
                <a:spcPct val="0"/>
              </a:spcBef>
            </a:pPr>
            <a:r>
              <a:rPr lang="zh-TW" altLang="en-US" sz="5000" kern="1200" dirty="0">
                <a:solidFill>
                  <a:schemeClr val="bg1"/>
                </a:solidFill>
                <a:latin typeface="+mj-lt"/>
                <a:ea typeface="+mj-ea"/>
                <a:cs typeface="+mj-cs"/>
              </a:rPr>
              <a:t>謝謝</a:t>
            </a:r>
            <a:br>
              <a:rPr lang="en-US" altLang="zh-TW" sz="5000" kern="1200" dirty="0">
                <a:solidFill>
                  <a:schemeClr val="bg1"/>
                </a:solidFill>
                <a:latin typeface="+mj-lt"/>
                <a:ea typeface="+mj-ea"/>
                <a:cs typeface="+mj-cs"/>
              </a:rPr>
            </a:br>
            <a:endParaRPr lang="en-US" dirty="0"/>
          </a:p>
        </p:txBody>
      </p:sp>
    </p:spTree>
    <p:extLst>
      <p:ext uri="{BB962C8B-B14F-4D97-AF65-F5344CB8AC3E}">
        <p14:creationId xmlns:p14="http://schemas.microsoft.com/office/powerpoint/2010/main" val="2410790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b="1" u="sng" dirty="0">
                <a:latin typeface="+mn-ea"/>
              </a:rPr>
              <a:t>尺度變化 </a:t>
            </a:r>
            <a:r>
              <a:rPr lang="en-HK" altLang="zh-TW" b="1" u="sng" dirty="0">
                <a:latin typeface="+mn-ea"/>
              </a:rPr>
              <a:t>(Scale Variation)</a:t>
            </a:r>
          </a:p>
          <a:p>
            <a:pPr marL="0" indent="0">
              <a:buNone/>
            </a:pPr>
            <a:r>
              <a:rPr lang="zh-TW" altLang="en-US" dirty="0">
                <a:latin typeface="+mn-ea"/>
              </a:rPr>
              <a:t>在圖像分類中很常見。 同一類圖像之間，大小不同。</a:t>
            </a:r>
            <a:endParaRPr lang="en-HK" altLang="zh-TW" dirty="0">
              <a:latin typeface="+mn-ea"/>
            </a:endParaRPr>
          </a:p>
          <a:p>
            <a:pPr marL="0" indent="0">
              <a:buNone/>
            </a:pPr>
            <a:endParaRPr lang="en-HK" altLang="zh-TW" dirty="0">
              <a:latin typeface="+mn-ea"/>
            </a:endParaRPr>
          </a:p>
        </p:txBody>
      </p:sp>
      <p:pic>
        <p:nvPicPr>
          <p:cNvPr id="5" name="Picture 4">
            <a:extLst>
              <a:ext uri="{FF2B5EF4-FFF2-40B4-BE49-F238E27FC236}">
                <a16:creationId xmlns:a16="http://schemas.microsoft.com/office/drawing/2014/main" id="{2A4B0CC4-1321-4AA4-B8C4-84917F5DE3FF}"/>
              </a:ext>
            </a:extLst>
          </p:cNvPr>
          <p:cNvPicPr>
            <a:picLocks noChangeAspect="1"/>
          </p:cNvPicPr>
          <p:nvPr/>
        </p:nvPicPr>
        <p:blipFill>
          <a:blip r:embed="rId2" cstate="print"/>
          <a:stretch>
            <a:fillRect/>
          </a:stretch>
        </p:blipFill>
        <p:spPr>
          <a:xfrm>
            <a:off x="2759266" y="3096941"/>
            <a:ext cx="3625467" cy="3107543"/>
          </a:xfrm>
          <a:prstGeom prst="rect">
            <a:avLst/>
          </a:prstGeom>
        </p:spPr>
      </p:pic>
    </p:spTree>
    <p:extLst>
      <p:ext uri="{BB962C8B-B14F-4D97-AF65-F5344CB8AC3E}">
        <p14:creationId xmlns:p14="http://schemas.microsoft.com/office/powerpoint/2010/main" val="3851108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704856" cy="4335760"/>
          </a:xfrm>
        </p:spPr>
        <p:txBody>
          <a:bodyPr>
            <a:normAutofit/>
          </a:bodyPr>
          <a:lstStyle/>
          <a:p>
            <a:pPr marL="0" indent="0">
              <a:buNone/>
            </a:pPr>
            <a:r>
              <a:rPr lang="zh-TW" altLang="en-US" b="1" u="sng" dirty="0">
                <a:latin typeface="+mn-ea"/>
              </a:rPr>
              <a:t>視點變化 </a:t>
            </a:r>
            <a:r>
              <a:rPr lang="en-HK" altLang="zh-TW" b="1" u="sng" dirty="0">
                <a:latin typeface="+mn-ea"/>
              </a:rPr>
              <a:t>(View-Point Variation)</a:t>
            </a:r>
          </a:p>
          <a:p>
            <a:pPr marL="0" indent="0">
              <a:buNone/>
            </a:pPr>
            <a:r>
              <a:rPr lang="zh-TW" altLang="en-US" dirty="0">
                <a:latin typeface="+mn-ea"/>
              </a:rPr>
              <a:t>一個物體可以在多個維度上定向</a:t>
            </a:r>
            <a:r>
              <a:rPr lang="en-US" altLang="zh-TW" dirty="0">
                <a:latin typeface="+mn-ea"/>
              </a:rPr>
              <a:t>/</a:t>
            </a:r>
            <a:r>
              <a:rPr lang="zh-TW" altLang="en-US" dirty="0">
                <a:latin typeface="+mn-ea"/>
              </a:rPr>
              <a:t>旋轉，這與物體在圖像中的拍攝和捕獲方式有關。</a:t>
            </a:r>
            <a:endParaRPr lang="en-HK" altLang="zh-TW" dirty="0">
              <a:latin typeface="+mn-ea"/>
            </a:endParaRPr>
          </a:p>
          <a:p>
            <a:pPr marL="0" indent="0">
              <a:buNone/>
            </a:pPr>
            <a:endParaRPr lang="en-HK" altLang="zh-TW" dirty="0">
              <a:latin typeface="+mn-ea"/>
            </a:endParaRPr>
          </a:p>
        </p:txBody>
      </p:sp>
      <p:pic>
        <p:nvPicPr>
          <p:cNvPr id="6" name="Picture 5">
            <a:extLst>
              <a:ext uri="{FF2B5EF4-FFF2-40B4-BE49-F238E27FC236}">
                <a16:creationId xmlns:a16="http://schemas.microsoft.com/office/drawing/2014/main" id="{EBD005CE-44E7-4246-B7A4-5F6D4A0BDE88}"/>
              </a:ext>
            </a:extLst>
          </p:cNvPr>
          <p:cNvPicPr>
            <a:picLocks noChangeAspect="1"/>
          </p:cNvPicPr>
          <p:nvPr/>
        </p:nvPicPr>
        <p:blipFill>
          <a:blip r:embed="rId2" cstate="print"/>
          <a:stretch>
            <a:fillRect/>
          </a:stretch>
        </p:blipFill>
        <p:spPr>
          <a:xfrm>
            <a:off x="2339752" y="3313444"/>
            <a:ext cx="4822842" cy="3092292"/>
          </a:xfrm>
          <a:prstGeom prst="rect">
            <a:avLst/>
          </a:prstGeom>
        </p:spPr>
      </p:pic>
    </p:spTree>
    <p:extLst>
      <p:ext uri="{BB962C8B-B14F-4D97-AF65-F5344CB8AC3E}">
        <p14:creationId xmlns:p14="http://schemas.microsoft.com/office/powerpoint/2010/main" val="1298754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4716524" cy="4335760"/>
          </a:xfrm>
        </p:spPr>
        <p:txBody>
          <a:bodyPr>
            <a:normAutofit/>
          </a:bodyPr>
          <a:lstStyle/>
          <a:p>
            <a:pPr marL="0" indent="0">
              <a:buNone/>
            </a:pPr>
            <a:r>
              <a:rPr lang="zh-TW" altLang="en-US" b="1" u="sng" dirty="0">
                <a:latin typeface="+mn-ea"/>
              </a:rPr>
              <a:t>遮擋 </a:t>
            </a:r>
            <a:r>
              <a:rPr lang="en-HK" altLang="zh-TW" b="1" u="sng" dirty="0">
                <a:latin typeface="+mn-ea"/>
              </a:rPr>
              <a:t>(Occlusion)</a:t>
            </a:r>
          </a:p>
          <a:p>
            <a:pPr marL="0" indent="0">
              <a:buNone/>
            </a:pPr>
            <a:r>
              <a:rPr lang="zh-TW" altLang="en-US" dirty="0">
                <a:latin typeface="+mn-ea"/>
              </a:rPr>
              <a:t>圖像中有很多我們想要分類的對象無法完全查看。 有很大一部分隱藏在其他物體後面。</a:t>
            </a:r>
            <a:endParaRPr lang="en-HK" altLang="zh-TW" dirty="0">
              <a:latin typeface="+mn-ea"/>
            </a:endParaRPr>
          </a:p>
          <a:p>
            <a:pPr marL="0" indent="0">
              <a:buNone/>
            </a:pPr>
            <a:endParaRPr lang="en-HK" altLang="zh-TW" dirty="0">
              <a:latin typeface="+mn-ea"/>
            </a:endParaRPr>
          </a:p>
        </p:txBody>
      </p:sp>
      <p:pic>
        <p:nvPicPr>
          <p:cNvPr id="5" name="Picture 4">
            <a:extLst>
              <a:ext uri="{FF2B5EF4-FFF2-40B4-BE49-F238E27FC236}">
                <a16:creationId xmlns:a16="http://schemas.microsoft.com/office/drawing/2014/main" id="{E85C67FB-B372-42DF-A20A-B6C22DC9D748}"/>
              </a:ext>
            </a:extLst>
          </p:cNvPr>
          <p:cNvPicPr>
            <a:picLocks noChangeAspect="1"/>
          </p:cNvPicPr>
          <p:nvPr/>
        </p:nvPicPr>
        <p:blipFill>
          <a:blip r:embed="rId2" cstate="print"/>
          <a:stretch>
            <a:fillRect/>
          </a:stretch>
        </p:blipFill>
        <p:spPr>
          <a:xfrm>
            <a:off x="6012160" y="2024816"/>
            <a:ext cx="2062523" cy="4356512"/>
          </a:xfrm>
          <a:prstGeom prst="rect">
            <a:avLst/>
          </a:prstGeom>
        </p:spPr>
      </p:pic>
    </p:spTree>
    <p:extLst>
      <p:ext uri="{BB962C8B-B14F-4D97-AF65-F5344CB8AC3E}">
        <p14:creationId xmlns:p14="http://schemas.microsoft.com/office/powerpoint/2010/main" val="26269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7524836" cy="4335760"/>
          </a:xfrm>
        </p:spPr>
        <p:txBody>
          <a:bodyPr>
            <a:normAutofit/>
          </a:bodyPr>
          <a:lstStyle/>
          <a:p>
            <a:pPr marL="0" indent="0">
              <a:buNone/>
            </a:pPr>
            <a:r>
              <a:rPr lang="zh-TW" altLang="en-US" b="1" u="sng" dirty="0">
                <a:latin typeface="+mn-ea"/>
              </a:rPr>
              <a:t>照明 </a:t>
            </a:r>
            <a:r>
              <a:rPr lang="en-HK" altLang="zh-TW" b="1" u="sng" dirty="0">
                <a:latin typeface="+mn-ea"/>
              </a:rPr>
              <a:t>(</a:t>
            </a:r>
            <a:r>
              <a:rPr lang="en-US" altLang="zh-TW" b="1" u="sng" dirty="0">
                <a:latin typeface="+mn-ea"/>
              </a:rPr>
              <a:t>Illumination)</a:t>
            </a:r>
            <a:endParaRPr lang="en-HK" altLang="zh-TW" b="1" u="sng" dirty="0">
              <a:latin typeface="+mn-ea"/>
            </a:endParaRPr>
          </a:p>
          <a:p>
            <a:pPr marL="0" indent="0">
              <a:buNone/>
            </a:pPr>
            <a:r>
              <a:rPr lang="zh-TW" altLang="en-US" dirty="0">
                <a:latin typeface="+mn-ea"/>
              </a:rPr>
              <a:t>我們的圖像分類也應該能夠處理光照的變化。</a:t>
            </a:r>
            <a:endParaRPr lang="en-HK" altLang="zh-TW" dirty="0">
              <a:latin typeface="+mn-ea"/>
            </a:endParaRPr>
          </a:p>
        </p:txBody>
      </p:sp>
      <p:pic>
        <p:nvPicPr>
          <p:cNvPr id="6" name="Picture 5">
            <a:extLst>
              <a:ext uri="{FF2B5EF4-FFF2-40B4-BE49-F238E27FC236}">
                <a16:creationId xmlns:a16="http://schemas.microsoft.com/office/drawing/2014/main" id="{D0CA5E34-419C-45F0-B4D4-AE011FF7BEE1}"/>
              </a:ext>
            </a:extLst>
          </p:cNvPr>
          <p:cNvPicPr>
            <a:picLocks noChangeAspect="1"/>
          </p:cNvPicPr>
          <p:nvPr/>
        </p:nvPicPr>
        <p:blipFill>
          <a:blip r:embed="rId2" cstate="print"/>
          <a:stretch>
            <a:fillRect/>
          </a:stretch>
        </p:blipFill>
        <p:spPr>
          <a:xfrm>
            <a:off x="1949315" y="3399947"/>
            <a:ext cx="5245370" cy="2521080"/>
          </a:xfrm>
          <a:prstGeom prst="rect">
            <a:avLst/>
          </a:prstGeom>
        </p:spPr>
      </p:pic>
    </p:spTree>
    <p:extLst>
      <p:ext uri="{BB962C8B-B14F-4D97-AF65-F5344CB8AC3E}">
        <p14:creationId xmlns:p14="http://schemas.microsoft.com/office/powerpoint/2010/main" val="3203019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476672"/>
            <a:ext cx="7920880" cy="1143000"/>
          </a:xfrm>
        </p:spPr>
        <p:txBody>
          <a:bodyPr>
            <a:normAutofit/>
          </a:bodyPr>
          <a:lstStyle/>
          <a:p>
            <a:r>
              <a:rPr lang="zh-TW" altLang="en-US" dirty="0"/>
              <a:t>電腦視覺的主要挑戰</a:t>
            </a:r>
            <a:endParaRPr lang="en-US" dirty="0"/>
          </a:p>
        </p:txBody>
      </p:sp>
      <p:sp>
        <p:nvSpPr>
          <p:cNvPr id="4" name="Content Placeholder 2">
            <a:extLst>
              <a:ext uri="{FF2B5EF4-FFF2-40B4-BE49-F238E27FC236}">
                <a16:creationId xmlns:a16="http://schemas.microsoft.com/office/drawing/2014/main" id="{192135D3-4F77-461B-BF90-A50757B128B0}"/>
              </a:ext>
            </a:extLst>
          </p:cNvPr>
          <p:cNvSpPr>
            <a:spLocks noGrp="1"/>
          </p:cNvSpPr>
          <p:nvPr>
            <p:ph idx="1"/>
          </p:nvPr>
        </p:nvSpPr>
        <p:spPr>
          <a:xfrm>
            <a:off x="719572" y="1844824"/>
            <a:ext cx="4284476" cy="4335760"/>
          </a:xfrm>
        </p:spPr>
        <p:txBody>
          <a:bodyPr>
            <a:normAutofit/>
          </a:bodyPr>
          <a:lstStyle/>
          <a:p>
            <a:pPr marL="0" indent="0">
              <a:buNone/>
            </a:pPr>
            <a:r>
              <a:rPr lang="zh-TW" altLang="en-US" b="1" u="sng" dirty="0">
                <a:latin typeface="+mn-ea"/>
              </a:rPr>
              <a:t>背景雜波 </a:t>
            </a:r>
            <a:r>
              <a:rPr lang="en-HK" altLang="zh-TW" b="1" u="sng" dirty="0">
                <a:latin typeface="+mn-ea"/>
              </a:rPr>
              <a:t>(</a:t>
            </a:r>
            <a:r>
              <a:rPr lang="en-US" altLang="zh-TW" b="1" u="sng" dirty="0">
                <a:latin typeface="+mn-ea"/>
              </a:rPr>
              <a:t>Background Clutter )</a:t>
            </a:r>
            <a:endParaRPr lang="en-HK" altLang="zh-TW" b="1" u="sng" dirty="0">
              <a:latin typeface="+mn-ea"/>
            </a:endParaRPr>
          </a:p>
          <a:p>
            <a:pPr marL="0" indent="0">
              <a:buNone/>
            </a:pPr>
            <a:r>
              <a:rPr lang="zh-TW" altLang="en-US" dirty="0">
                <a:latin typeface="+mn-ea"/>
              </a:rPr>
              <a:t>圖像中有很多物體，對於觀察者來說，很難找到特定的物體。 這些圖像非常“嘈雜”</a:t>
            </a:r>
            <a:r>
              <a:rPr lang="en-US" altLang="zh-TW" dirty="0">
                <a:latin typeface="+mn-ea"/>
              </a:rPr>
              <a:t>(noisy)</a:t>
            </a:r>
            <a:r>
              <a:rPr lang="zh-TW" altLang="en-US" dirty="0">
                <a:latin typeface="+mn-ea"/>
              </a:rPr>
              <a:t>。</a:t>
            </a:r>
            <a:endParaRPr lang="en-HK" altLang="zh-TW" dirty="0">
              <a:latin typeface="+mn-ea"/>
            </a:endParaRPr>
          </a:p>
        </p:txBody>
      </p:sp>
      <p:pic>
        <p:nvPicPr>
          <p:cNvPr id="5" name="Picture 4">
            <a:extLst>
              <a:ext uri="{FF2B5EF4-FFF2-40B4-BE49-F238E27FC236}">
                <a16:creationId xmlns:a16="http://schemas.microsoft.com/office/drawing/2014/main" id="{CFE2AB19-CCEC-4C3E-BC93-D02AC59CE5D2}"/>
              </a:ext>
            </a:extLst>
          </p:cNvPr>
          <p:cNvPicPr>
            <a:picLocks noChangeAspect="1"/>
          </p:cNvPicPr>
          <p:nvPr/>
        </p:nvPicPr>
        <p:blipFill>
          <a:blip r:embed="rId2" cstate="print"/>
          <a:stretch>
            <a:fillRect/>
          </a:stretch>
        </p:blipFill>
        <p:spPr>
          <a:xfrm>
            <a:off x="5292080" y="1916832"/>
            <a:ext cx="2864571" cy="3579768"/>
          </a:xfrm>
          <a:prstGeom prst="rect">
            <a:avLst/>
          </a:prstGeom>
        </p:spPr>
      </p:pic>
      <p:pic>
        <p:nvPicPr>
          <p:cNvPr id="7" name="Picture 6">
            <a:extLst>
              <a:ext uri="{FF2B5EF4-FFF2-40B4-BE49-F238E27FC236}">
                <a16:creationId xmlns:a16="http://schemas.microsoft.com/office/drawing/2014/main" id="{36BB7E28-AD5F-49AF-BE60-18CA4410F77E}"/>
              </a:ext>
            </a:extLst>
          </p:cNvPr>
          <p:cNvPicPr>
            <a:picLocks noChangeAspect="1"/>
          </p:cNvPicPr>
          <p:nvPr/>
        </p:nvPicPr>
        <p:blipFill>
          <a:blip r:embed="rId3" cstate="print"/>
          <a:stretch>
            <a:fillRect/>
          </a:stretch>
        </p:blipFill>
        <p:spPr>
          <a:xfrm>
            <a:off x="5812072" y="5661248"/>
            <a:ext cx="1968601" cy="273064"/>
          </a:xfrm>
          <a:prstGeom prst="rect">
            <a:avLst/>
          </a:prstGeom>
        </p:spPr>
      </p:pic>
    </p:spTree>
    <p:extLst>
      <p:ext uri="{BB962C8B-B14F-4D97-AF65-F5344CB8AC3E}">
        <p14:creationId xmlns:p14="http://schemas.microsoft.com/office/powerpoint/2010/main" val="189156944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10973</TotalTime>
  <Words>2004</Words>
  <Application>Microsoft Office PowerPoint</Application>
  <PresentationFormat>On-screen Show (4:3)</PresentationFormat>
  <Paragraphs>182</Paragraphs>
  <Slides>42</Slides>
  <Notes>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Flow</vt:lpstr>
      <vt:lpstr>PowerPoint Presentation</vt:lpstr>
      <vt:lpstr>目錄</vt:lpstr>
      <vt:lpstr>(1) 電腦視覺(Computer Vision)</vt:lpstr>
      <vt:lpstr>(2) 電腦視覺的主要挑戰</vt:lpstr>
      <vt:lpstr>電腦視覺的主要挑戰</vt:lpstr>
      <vt:lpstr>電腦視覺的主要挑戰</vt:lpstr>
      <vt:lpstr>電腦視覺的主要挑戰</vt:lpstr>
      <vt:lpstr>電腦視覺的主要挑戰</vt:lpstr>
      <vt:lpstr>電腦視覺的主要挑戰</vt:lpstr>
      <vt:lpstr>(3) ImageNet:改變了AI 發展的數據集 </vt:lpstr>
      <vt:lpstr>PowerPoint Presentation</vt:lpstr>
      <vt:lpstr>(4) 卷積神經網絡(CNN)</vt:lpstr>
      <vt:lpstr>卷積神經網絡(CNN)</vt:lpstr>
      <vt:lpstr>CNN的基本原理</vt:lpstr>
      <vt:lpstr>示範一 (卷積層運作)</vt:lpstr>
      <vt:lpstr>神經網絡(Neural Network)</vt:lpstr>
      <vt:lpstr>示範二 (3D Visualization of CNN)</vt:lpstr>
      <vt:lpstr>CNN 解決了什麼問題？</vt:lpstr>
      <vt:lpstr>需要處理的數據量太大</vt:lpstr>
      <vt:lpstr>保留圖像特徵(Feature)</vt:lpstr>
      <vt:lpstr>保留圖像特徵(Feature)</vt:lpstr>
      <vt:lpstr>保留圖像特徵(Feature)</vt:lpstr>
      <vt:lpstr>(5) 人面識別</vt:lpstr>
      <vt:lpstr>人類視覺 VS 電腦視覺</vt:lpstr>
      <vt:lpstr>人臉識別系統 </vt:lpstr>
      <vt:lpstr>人臉識別系統 </vt:lpstr>
      <vt:lpstr>人臉識別如何平衡私隱 (1)</vt:lpstr>
      <vt:lpstr>人臉識別如何平衡私隱 (2)</vt:lpstr>
      <vt:lpstr>人臉識別如何平衡私隱 (3)</vt:lpstr>
      <vt:lpstr>示範三: Teachable Machine</vt:lpstr>
      <vt:lpstr>Teachable Machine: 機器學習</vt:lpstr>
      <vt:lpstr>Teachable Machine: 機器學習</vt:lpstr>
      <vt:lpstr>Teachable Machine: 機器學習</vt:lpstr>
      <vt:lpstr>示範四: PictoBlox</vt:lpstr>
      <vt:lpstr>PowerPoint Presentation</vt:lpstr>
      <vt:lpstr>PowerPoint Presentation</vt:lpstr>
      <vt:lpstr>PowerPoint Presentation</vt:lpstr>
      <vt:lpstr>PictoBlox – 積分</vt:lpstr>
      <vt:lpstr>PictoBlox – 人面識別</vt:lpstr>
      <vt:lpstr>PictoBlox – 人面識別</vt:lpstr>
      <vt:lpstr>PictoBlox – 人面識別</vt:lpstr>
      <vt:lpstr>謝謝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dc:creator>
  <cp:lastModifiedBy>Iris Liu</cp:lastModifiedBy>
  <cp:revision>398</cp:revision>
  <dcterms:created xsi:type="dcterms:W3CDTF">2019-04-11T12:32:47Z</dcterms:created>
  <dcterms:modified xsi:type="dcterms:W3CDTF">2022-02-17T07:05:34Z</dcterms:modified>
</cp:coreProperties>
</file>